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tiff" ContentType="image/tif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69" r:id="rId1"/>
  </p:sldMasterIdLst>
  <p:notesMasterIdLst>
    <p:notesMasterId r:id="rId35"/>
  </p:notesMasterIdLst>
  <p:sldIdLst>
    <p:sldId id="261" r:id="rId2"/>
    <p:sldId id="299" r:id="rId3"/>
    <p:sldId id="262" r:id="rId4"/>
    <p:sldId id="263" r:id="rId5"/>
    <p:sldId id="265" r:id="rId6"/>
    <p:sldId id="266" r:id="rId7"/>
    <p:sldId id="264" r:id="rId8"/>
    <p:sldId id="286" r:id="rId9"/>
    <p:sldId id="267" r:id="rId10"/>
    <p:sldId id="268" r:id="rId11"/>
    <p:sldId id="269" r:id="rId12"/>
    <p:sldId id="270" r:id="rId13"/>
    <p:sldId id="288" r:id="rId14"/>
    <p:sldId id="271" r:id="rId15"/>
    <p:sldId id="284" r:id="rId16"/>
    <p:sldId id="275" r:id="rId17"/>
    <p:sldId id="277" r:id="rId18"/>
    <p:sldId id="285" r:id="rId19"/>
    <p:sldId id="272" r:id="rId20"/>
    <p:sldId id="273" r:id="rId21"/>
    <p:sldId id="276" r:id="rId22"/>
    <p:sldId id="290" r:id="rId23"/>
    <p:sldId id="279" r:id="rId24"/>
    <p:sldId id="280" r:id="rId25"/>
    <p:sldId id="281" r:id="rId26"/>
    <p:sldId id="282" r:id="rId27"/>
    <p:sldId id="283" r:id="rId28"/>
    <p:sldId id="294" r:id="rId29"/>
    <p:sldId id="291" r:id="rId30"/>
    <p:sldId id="297" r:id="rId31"/>
    <p:sldId id="292" r:id="rId32"/>
    <p:sldId id="296" r:id="rId33"/>
    <p:sldId id="298" r:id="rId3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08"/>
    <p:restoredTop sz="94633"/>
  </p:normalViewPr>
  <p:slideViewPr>
    <p:cSldViewPr>
      <p:cViewPr varScale="1">
        <p:scale>
          <a:sx n="62" d="100"/>
          <a:sy n="62" d="100"/>
        </p:scale>
        <p:origin x="1400" y="5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notesMaster" Target="notesMasters/notesMaster1.xml"/><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7DF98B8C-2063-4257-8E86-052B435B6410}" type="datetimeFigureOut">
              <a:rPr lang="en-GB" smtClean="0"/>
              <a:t>16/02/2023</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A7136945-BE58-4B82-9EAF-D8A749DC6959}" type="slidenum">
              <a:rPr lang="en-GB" smtClean="0"/>
              <a:t>‹#›</a:t>
            </a:fld>
            <a:endParaRPr lang="en-GB"/>
          </a:p>
        </p:txBody>
      </p:sp>
    </p:spTree>
    <p:extLst>
      <p:ext uri="{BB962C8B-B14F-4D97-AF65-F5344CB8AC3E}">
        <p14:creationId xmlns:p14="http://schemas.microsoft.com/office/powerpoint/2010/main" val="69414375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baseline="0" dirty="0"/>
          </a:p>
        </p:txBody>
      </p:sp>
      <p:sp>
        <p:nvSpPr>
          <p:cNvPr id="4" name="Slide Number Placeholder 3"/>
          <p:cNvSpPr>
            <a:spLocks noGrp="1"/>
          </p:cNvSpPr>
          <p:nvPr>
            <p:ph type="sldNum" sz="quarter" idx="10"/>
          </p:nvPr>
        </p:nvSpPr>
        <p:spPr/>
        <p:txBody>
          <a:bodyPr/>
          <a:lstStyle/>
          <a:p>
            <a:fld id="{4DB0A94B-45A8-4622-8B74-FDB837973A12}" type="slidenum">
              <a:rPr lang="en-GB" smtClean="0"/>
              <a:t>23</a:t>
            </a:fld>
            <a:endParaRPr lang="en-GB"/>
          </a:p>
        </p:txBody>
      </p:sp>
    </p:spTree>
    <p:extLst>
      <p:ext uri="{BB962C8B-B14F-4D97-AF65-F5344CB8AC3E}">
        <p14:creationId xmlns:p14="http://schemas.microsoft.com/office/powerpoint/2010/main" val="386240330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4DB0A94B-45A8-4622-8B74-FDB837973A12}" type="slidenum">
              <a:rPr lang="en-GB" smtClean="0"/>
              <a:t>24</a:t>
            </a:fld>
            <a:endParaRPr lang="en-GB"/>
          </a:p>
        </p:txBody>
      </p:sp>
    </p:spTree>
    <p:extLst>
      <p:ext uri="{BB962C8B-B14F-4D97-AF65-F5344CB8AC3E}">
        <p14:creationId xmlns:p14="http://schemas.microsoft.com/office/powerpoint/2010/main" val="400502822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https://</a:t>
            </a:r>
            <a:r>
              <a:rPr lang="en-US" dirty="0" err="1"/>
              <a:t>www.youtube.com</a:t>
            </a:r>
            <a:r>
              <a:rPr lang="en-US" dirty="0"/>
              <a:t>/</a:t>
            </a:r>
            <a:r>
              <a:rPr lang="en-US" dirty="0" err="1"/>
              <a:t>watch?v</a:t>
            </a:r>
            <a:r>
              <a:rPr lang="en-US"/>
              <a:t>=Og1wtGp_kGg</a:t>
            </a:r>
          </a:p>
        </p:txBody>
      </p:sp>
      <p:sp>
        <p:nvSpPr>
          <p:cNvPr id="4" name="Slide Number Placeholder 3"/>
          <p:cNvSpPr>
            <a:spLocks noGrp="1"/>
          </p:cNvSpPr>
          <p:nvPr>
            <p:ph type="sldNum" sz="quarter" idx="5"/>
          </p:nvPr>
        </p:nvSpPr>
        <p:spPr/>
        <p:txBody>
          <a:bodyPr/>
          <a:lstStyle/>
          <a:p>
            <a:fld id="{A7136945-BE58-4B82-9EAF-D8A749DC6959}" type="slidenum">
              <a:rPr lang="en-GB" smtClean="0"/>
              <a:t>32</a:t>
            </a:fld>
            <a:endParaRPr lang="en-GB"/>
          </a:p>
        </p:txBody>
      </p:sp>
    </p:spTree>
    <p:extLst>
      <p:ext uri="{BB962C8B-B14F-4D97-AF65-F5344CB8AC3E}">
        <p14:creationId xmlns:p14="http://schemas.microsoft.com/office/powerpoint/2010/main" val="86099724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7EF19A5F-9B0D-4C8D-B492-7E9635DE0EAE}" type="datetimeFigureOut">
              <a:rPr lang="en-GB" smtClean="0"/>
              <a:t>16/02/2023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8EC5195-7AAA-4B52-91A8-930F7362668D}" type="slidenum">
              <a:rPr lang="en-GB" smtClean="0"/>
              <a:t>‹#›</a:t>
            </a:fld>
            <a:endParaRPr lang="en-GB"/>
          </a:p>
        </p:txBody>
      </p:sp>
    </p:spTree>
    <p:extLst>
      <p:ext uri="{BB962C8B-B14F-4D97-AF65-F5344CB8AC3E}">
        <p14:creationId xmlns:p14="http://schemas.microsoft.com/office/powerpoint/2010/main" val="401635122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EF19A5F-9B0D-4C8D-B492-7E9635DE0EAE}" type="datetimeFigureOut">
              <a:rPr lang="en-GB" smtClean="0"/>
              <a:t>16/02/2023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8EC5195-7AAA-4B52-91A8-930F7362668D}" type="slidenum">
              <a:rPr lang="en-GB" smtClean="0"/>
              <a:t>‹#›</a:t>
            </a:fld>
            <a:endParaRPr lang="en-GB"/>
          </a:p>
        </p:txBody>
      </p:sp>
    </p:spTree>
    <p:extLst>
      <p:ext uri="{BB962C8B-B14F-4D97-AF65-F5344CB8AC3E}">
        <p14:creationId xmlns:p14="http://schemas.microsoft.com/office/powerpoint/2010/main" val="198929586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EF19A5F-9B0D-4C8D-B492-7E9635DE0EAE}" type="datetimeFigureOut">
              <a:rPr lang="en-GB" smtClean="0"/>
              <a:t>16/02/2023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8EC5195-7AAA-4B52-91A8-930F7362668D}" type="slidenum">
              <a:rPr lang="en-GB" smtClean="0"/>
              <a:t>‹#›</a:t>
            </a:fld>
            <a:endParaRPr lang="en-GB"/>
          </a:p>
        </p:txBody>
      </p:sp>
    </p:spTree>
    <p:extLst>
      <p:ext uri="{BB962C8B-B14F-4D97-AF65-F5344CB8AC3E}">
        <p14:creationId xmlns:p14="http://schemas.microsoft.com/office/powerpoint/2010/main" val="248742459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7EF19A5F-9B0D-4C8D-B492-7E9635DE0EAE}" type="datetimeFigureOut">
              <a:rPr lang="en-GB" smtClean="0"/>
              <a:t>16/02/2023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8EC5195-7AAA-4B52-91A8-930F7362668D}" type="slidenum">
              <a:rPr lang="en-GB" smtClean="0"/>
              <a:t>‹#›</a:t>
            </a:fld>
            <a:endParaRPr lang="en-GB"/>
          </a:p>
        </p:txBody>
      </p:sp>
    </p:spTree>
    <p:extLst>
      <p:ext uri="{BB962C8B-B14F-4D97-AF65-F5344CB8AC3E}">
        <p14:creationId xmlns:p14="http://schemas.microsoft.com/office/powerpoint/2010/main" val="26623468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7EF19A5F-9B0D-4C8D-B492-7E9635DE0EAE}" type="datetimeFigureOut">
              <a:rPr lang="en-GB" smtClean="0"/>
              <a:t>16/02/2023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18EC5195-7AAA-4B52-91A8-930F7362668D}" type="slidenum">
              <a:rPr lang="en-GB" smtClean="0"/>
              <a:t>‹#›</a:t>
            </a:fld>
            <a:endParaRPr lang="en-GB"/>
          </a:p>
        </p:txBody>
      </p:sp>
    </p:spTree>
    <p:extLst>
      <p:ext uri="{BB962C8B-B14F-4D97-AF65-F5344CB8AC3E}">
        <p14:creationId xmlns:p14="http://schemas.microsoft.com/office/powerpoint/2010/main" val="427109550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7EF19A5F-9B0D-4C8D-B492-7E9635DE0EAE}" type="datetimeFigureOut">
              <a:rPr lang="en-GB" smtClean="0"/>
              <a:t>16/02/2023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18EC5195-7AAA-4B52-91A8-930F7362668D}" type="slidenum">
              <a:rPr lang="en-GB" smtClean="0"/>
              <a:t>‹#›</a:t>
            </a:fld>
            <a:endParaRPr lang="en-GB"/>
          </a:p>
        </p:txBody>
      </p:sp>
    </p:spTree>
    <p:extLst>
      <p:ext uri="{BB962C8B-B14F-4D97-AF65-F5344CB8AC3E}">
        <p14:creationId xmlns:p14="http://schemas.microsoft.com/office/powerpoint/2010/main" val="222624566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EF19A5F-9B0D-4C8D-B492-7E9635DE0EAE}" type="datetimeFigureOut">
              <a:rPr lang="en-GB" smtClean="0"/>
              <a:t>16/02/2023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18EC5195-7AAA-4B52-91A8-930F7362668D}" type="slidenum">
              <a:rPr lang="en-GB" smtClean="0"/>
              <a:t>‹#›</a:t>
            </a:fld>
            <a:endParaRPr lang="en-GB"/>
          </a:p>
        </p:txBody>
      </p:sp>
    </p:spTree>
    <p:extLst>
      <p:ext uri="{BB962C8B-B14F-4D97-AF65-F5344CB8AC3E}">
        <p14:creationId xmlns:p14="http://schemas.microsoft.com/office/powerpoint/2010/main" val="202991905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EF19A5F-9B0D-4C8D-B492-7E9635DE0EAE}" type="datetimeFigureOut">
              <a:rPr lang="en-GB" smtClean="0"/>
              <a:t>16/02/2023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8EC5195-7AAA-4B52-91A8-930F7362668D}" type="slidenum">
              <a:rPr lang="en-GB" smtClean="0"/>
              <a:t>‹#›</a:t>
            </a:fld>
            <a:endParaRPr lang="en-GB"/>
          </a:p>
        </p:txBody>
      </p:sp>
    </p:spTree>
    <p:extLst>
      <p:ext uri="{BB962C8B-B14F-4D97-AF65-F5344CB8AC3E}">
        <p14:creationId xmlns:p14="http://schemas.microsoft.com/office/powerpoint/2010/main" val="172109054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EF19A5F-9B0D-4C8D-B492-7E9635DE0EAE}" type="datetimeFigureOut">
              <a:rPr lang="en-GB" smtClean="0"/>
              <a:t>16/02/2023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8EC5195-7AAA-4B52-91A8-930F7362668D}" type="slidenum">
              <a:rPr lang="en-GB" smtClean="0"/>
              <a:t>‹#›</a:t>
            </a:fld>
            <a:endParaRPr lang="en-GB"/>
          </a:p>
        </p:txBody>
      </p:sp>
    </p:spTree>
    <p:extLst>
      <p:ext uri="{BB962C8B-B14F-4D97-AF65-F5344CB8AC3E}">
        <p14:creationId xmlns:p14="http://schemas.microsoft.com/office/powerpoint/2010/main" val="163873305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EF19A5F-9B0D-4C8D-B492-7E9635DE0EAE}" type="datetimeFigureOut">
              <a:rPr lang="en-GB" smtClean="0"/>
              <a:t>16/02/2023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8EC5195-7AAA-4B52-91A8-930F7362668D}" type="slidenum">
              <a:rPr lang="en-GB" smtClean="0"/>
              <a:t>‹#›</a:t>
            </a:fld>
            <a:endParaRPr lang="en-GB"/>
          </a:p>
        </p:txBody>
      </p:sp>
    </p:spTree>
    <p:extLst>
      <p:ext uri="{BB962C8B-B14F-4D97-AF65-F5344CB8AC3E}">
        <p14:creationId xmlns:p14="http://schemas.microsoft.com/office/powerpoint/2010/main" val="291964724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EF19A5F-9B0D-4C8D-B492-7E9635DE0EAE}" type="datetimeFigureOut">
              <a:rPr lang="en-GB" smtClean="0"/>
              <a:t>16/02/2023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8EC5195-7AAA-4B52-91A8-930F7362668D}" type="slidenum">
              <a:rPr lang="en-GB" smtClean="0"/>
              <a:t>‹#›</a:t>
            </a:fld>
            <a:endParaRPr lang="en-GB"/>
          </a:p>
        </p:txBody>
      </p:sp>
    </p:spTree>
    <p:extLst>
      <p:ext uri="{BB962C8B-B14F-4D97-AF65-F5344CB8AC3E}">
        <p14:creationId xmlns:p14="http://schemas.microsoft.com/office/powerpoint/2010/main" val="288388402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EF19A5F-9B0D-4C8D-B492-7E9635DE0EAE}" type="datetimeFigureOut">
              <a:rPr lang="en-GB" smtClean="0"/>
              <a:t>16/02/2023</a:t>
            </a:fld>
            <a:endParaRPr lang="en-GB"/>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8EC5195-7AAA-4B52-91A8-930F7362668D}" type="slidenum">
              <a:rPr lang="en-GB" smtClean="0"/>
              <a:t>‹#›</a:t>
            </a:fld>
            <a:endParaRPr lang="en-GB"/>
          </a:p>
        </p:txBody>
      </p:sp>
    </p:spTree>
    <p:extLst>
      <p:ext uri="{BB962C8B-B14F-4D97-AF65-F5344CB8AC3E}">
        <p14:creationId xmlns:p14="http://schemas.microsoft.com/office/powerpoint/2010/main" val="3695074368"/>
      </p:ext>
    </p:extLst>
  </p:cSld>
  <p:clrMap bg1="lt1" tx1="dk1" bg2="lt2" tx2="dk2" accent1="accent1" accent2="accent2" accent3="accent3" accent4="accent4" accent5="accent5" accent6="accent6" hlink="hlink" folHlink="folHlink"/>
  <p:sldLayoutIdLst>
    <p:sldLayoutId id="2147483870" r:id="rId1"/>
    <p:sldLayoutId id="2147483871" r:id="rId2"/>
    <p:sldLayoutId id="2147483872" r:id="rId3"/>
    <p:sldLayoutId id="2147483873" r:id="rId4"/>
    <p:sldLayoutId id="2147483874" r:id="rId5"/>
    <p:sldLayoutId id="2147483875" r:id="rId6"/>
    <p:sldLayoutId id="2147483876" r:id="rId7"/>
    <p:sldLayoutId id="2147483877" r:id="rId8"/>
    <p:sldLayoutId id="2147483878" r:id="rId9"/>
    <p:sldLayoutId id="2147483879" r:id="rId10"/>
    <p:sldLayoutId id="2147483880"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8.xml.rels><?xml version="1.0" encoding="UTF-8" standalone="yes"?>
<Relationships xmlns="http://schemas.openxmlformats.org/package/2006/relationships"><Relationship Id="rId3" Type="http://schemas.openxmlformats.org/officeDocument/2006/relationships/image" Target="../media/image6.tiff"/><Relationship Id="rId2" Type="http://schemas.openxmlformats.org/officeDocument/2006/relationships/image" Target="../media/image5.tiff"/><Relationship Id="rId1" Type="http://schemas.openxmlformats.org/officeDocument/2006/relationships/slideLayout" Target="../slideLayouts/slideLayout1.xml"/><Relationship Id="rId5" Type="http://schemas.openxmlformats.org/officeDocument/2006/relationships/image" Target="../media/image7.tiff"/><Relationship Id="rId4" Type="http://schemas.openxmlformats.org/officeDocument/2006/relationships/image" Target="../media/image1.png"/></Relationships>
</file>

<file path=ppt/slides/_rels/slide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0.tiff"/><Relationship Id="rId2" Type="http://schemas.openxmlformats.org/officeDocument/2006/relationships/image" Target="../media/image9.tiff"/><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1.xml"/><Relationship Id="rId4" Type="http://schemas.openxmlformats.org/officeDocument/2006/relationships/image" Target="../media/image15.jpeg"/></Relationships>
</file>

<file path=ppt/slides/_rels/slide2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hyperlink" Target="https://www.youtube.com/watch?v=g5zqmINHTDo" TargetMode="External"/><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hyperlink" Target="https://www.youtube.com/watch?v=ltEikWM1sl0" TargetMode="External"/><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16.jpg"/></Relationships>
</file>

<file path=ppt/slides/_rels/slide23.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8.jpeg"/></Relationships>
</file>

<file path=ppt/slides/_rels/slide24.xml.rels><?xml version="1.0" encoding="UTF-8" standalone="yes"?>
<Relationships xmlns="http://schemas.openxmlformats.org/package/2006/relationships"><Relationship Id="rId8" Type="http://schemas.openxmlformats.org/officeDocument/2006/relationships/image" Target="../media/image22.jpeg"/><Relationship Id="rId3" Type="http://schemas.openxmlformats.org/officeDocument/2006/relationships/image" Target="../media/image19.jpeg"/><Relationship Id="rId7" Type="http://schemas.openxmlformats.org/officeDocument/2006/relationships/hyperlink" Target="http://www.bing.com/images/search?q=afan+valley+biking&amp;view=detailv2&amp;adlt=strict&amp;id=8419E9E25A58C7800DAF0FC50E1B7197C8AAD105&amp;selectedIndex=16&amp;ccid=2ftDaLeL&amp;simid=608028084377421878&amp;thid=OIP.Md9fb4368b78b6de8578be81d449e2ccao0" TargetMode="External"/><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21.jpeg"/><Relationship Id="rId5" Type="http://schemas.openxmlformats.org/officeDocument/2006/relationships/hyperlink" Target="http://www.bing.com/images/search?q=afan+valley+biking&amp;view=detailv2&amp;adlt=strict&amp;id=74977607AE6C5E519F9FB9F69178355E398E035E&amp;selectedIndex=18&amp;ccid=2czpx9gI&amp;simid=608048670147543517&amp;thid=OIP.Md9cce9c7d8080685e51896c371c77ae7o0" TargetMode="External"/><Relationship Id="rId4" Type="http://schemas.openxmlformats.org/officeDocument/2006/relationships/image" Target="../media/image20.jpeg"/></Relationships>
</file>

<file path=ppt/slides/_rels/slide25.xml.rels><?xml version="1.0" encoding="UTF-8" standalone="yes"?>
<Relationships xmlns="http://schemas.openxmlformats.org/package/2006/relationships"><Relationship Id="rId2" Type="http://schemas.openxmlformats.org/officeDocument/2006/relationships/image" Target="../media/image23.emf"/><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slideLayout" Target="../slideLayouts/slideLayout2.xml"/><Relationship Id="rId6" Type="http://schemas.openxmlformats.org/officeDocument/2006/relationships/hyperlink" Target="https://www.youtube.com/watch?v=hG0ngVuOGBY" TargetMode="External"/><Relationship Id="rId5" Type="http://schemas.openxmlformats.org/officeDocument/2006/relationships/image" Target="../media/image29.png"/><Relationship Id="rId4" Type="http://schemas.openxmlformats.org/officeDocument/2006/relationships/image" Target="../media/image28.png"/></Relationships>
</file>

<file path=ppt/slides/_rels/slide28.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tiff"/><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32.tiff"/><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34.tiff"/><Relationship Id="rId4" Type="http://schemas.openxmlformats.org/officeDocument/2006/relationships/image" Target="../media/image33.tiff"/></Relationships>
</file>

<file path=ppt/slides/_rels/slide30.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36.jpeg"/><Relationship Id="rId1" Type="http://schemas.openxmlformats.org/officeDocument/2006/relationships/slideLayout" Target="../slideLayouts/slideLayout1.xml"/><Relationship Id="rId4" Type="http://schemas.openxmlformats.org/officeDocument/2006/relationships/image" Target="../media/image38.png"/></Relationships>
</file>

<file path=ppt/slides/_rels/slide32.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42.jpeg"/><Relationship Id="rId5" Type="http://schemas.openxmlformats.org/officeDocument/2006/relationships/image" Target="../media/image41.jpeg"/><Relationship Id="rId4" Type="http://schemas.openxmlformats.org/officeDocument/2006/relationships/image" Target="../media/image40.jpe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utoShape 2" descr="Image result for UWTSD"/>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139591" y="5700840"/>
            <a:ext cx="2938038" cy="1157160"/>
          </a:xfrm>
          <a:prstGeom prst="rect">
            <a:avLst/>
          </a:prstGeom>
        </p:spPr>
      </p:pic>
      <p:sp>
        <p:nvSpPr>
          <p:cNvPr id="6" name="Rectangle 5"/>
          <p:cNvSpPr/>
          <p:nvPr/>
        </p:nvSpPr>
        <p:spPr>
          <a:xfrm>
            <a:off x="460374" y="7937"/>
            <a:ext cx="8296473" cy="1938992"/>
          </a:xfrm>
          <a:prstGeom prst="rect">
            <a:avLst/>
          </a:prstGeom>
          <a:noFill/>
        </p:spPr>
        <p:txBody>
          <a:bodyPr wrap="square" lIns="91440" tIns="45720" rIns="91440" bIns="45720">
            <a:spAutoFit/>
          </a:bodyPr>
          <a:lstStyle/>
          <a:p>
            <a:pPr algn="ctr"/>
            <a:r>
              <a:rPr lang="en-US" sz="60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Community Sports Development </a:t>
            </a:r>
            <a:endParaRPr lang="en-US" sz="40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pic>
        <p:nvPicPr>
          <p:cNvPr id="1026" name="Picture 2" descr="Image result for sports development imag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7975" y="2090522"/>
            <a:ext cx="3619500" cy="2714626"/>
          </a:xfrm>
          <a:prstGeom prst="rect">
            <a:avLst/>
          </a:prstGeom>
          <a:noFill/>
          <a:extLst>
            <a:ext uri="{909E8E84-426E-40DD-AFC4-6F175D3DCCD1}">
              <a14:hiddenFill xmlns:a14="http://schemas.microsoft.com/office/drawing/2010/main">
                <a:solidFill>
                  <a:srgbClr val="FFFFFF"/>
                </a:solidFill>
              </a14:hiddenFill>
            </a:ext>
          </a:extLst>
        </p:spPr>
      </p:pic>
      <p:sp>
        <p:nvSpPr>
          <p:cNvPr id="7" name="Rectangle 6"/>
          <p:cNvSpPr/>
          <p:nvPr/>
        </p:nvSpPr>
        <p:spPr>
          <a:xfrm>
            <a:off x="3527377" y="3447835"/>
            <a:ext cx="5616623" cy="1938992"/>
          </a:xfrm>
          <a:prstGeom prst="rect">
            <a:avLst/>
          </a:prstGeom>
          <a:noFill/>
        </p:spPr>
        <p:txBody>
          <a:bodyPr wrap="square" lIns="91440" tIns="45720" rIns="91440" bIns="45720">
            <a:spAutoFit/>
          </a:bodyPr>
          <a:lstStyle/>
          <a:p>
            <a:pPr algn="ctr"/>
            <a:r>
              <a:rPr lang="en-US" sz="60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Mark </a:t>
            </a:r>
          </a:p>
          <a:p>
            <a:pPr algn="ctr"/>
            <a:r>
              <a:rPr lang="en-US" sz="6000" b="1" dirty="0" err="1">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Napieralla</a:t>
            </a:r>
            <a:endParaRPr lang="en-US" sz="40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sp>
        <p:nvSpPr>
          <p:cNvPr id="8" name="Rectangle 7"/>
          <p:cNvSpPr/>
          <p:nvPr/>
        </p:nvSpPr>
        <p:spPr>
          <a:xfrm>
            <a:off x="2915817" y="1802098"/>
            <a:ext cx="3816424" cy="707886"/>
          </a:xfrm>
          <a:prstGeom prst="rect">
            <a:avLst/>
          </a:prstGeom>
          <a:noFill/>
        </p:spPr>
        <p:txBody>
          <a:bodyPr wrap="square" lIns="91440" tIns="45720" rIns="91440" bIns="45720">
            <a:spAutoFit/>
          </a:bodyPr>
          <a:lstStyle/>
          <a:p>
            <a:pPr algn="ctr"/>
            <a:endParaRPr lang="en-US" sz="40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sp>
        <p:nvSpPr>
          <p:cNvPr id="2" name="Rectangle 1"/>
          <p:cNvSpPr/>
          <p:nvPr/>
        </p:nvSpPr>
        <p:spPr>
          <a:xfrm>
            <a:off x="4696457" y="2235717"/>
            <a:ext cx="3278463" cy="923330"/>
          </a:xfrm>
          <a:prstGeom prst="rect">
            <a:avLst/>
          </a:prstGeom>
          <a:noFill/>
        </p:spPr>
        <p:txBody>
          <a:bodyPr wrap="none" lIns="91440" tIns="45720" rIns="91440" bIns="45720">
            <a:spAutoFit/>
          </a:bodyPr>
          <a:lstStyle/>
          <a:p>
            <a:pPr algn="ctr"/>
            <a:r>
              <a:rPr lang="en-US" sz="5400" b="1" dirty="0">
                <a:ln w="6600">
                  <a:solidFill>
                    <a:schemeClr val="accent2"/>
                  </a:solidFill>
                  <a:prstDash val="solid"/>
                </a:ln>
                <a:solidFill>
                  <a:srgbClr val="FFFFFF"/>
                </a:solidFill>
                <a:effectLst>
                  <a:outerShdw dist="38100" dir="2700000" algn="tl" rotWithShape="0">
                    <a:schemeClr val="accent2"/>
                  </a:outerShdw>
                </a:effectLst>
              </a:rPr>
              <a:t>M5X02089</a:t>
            </a:r>
            <a:endParaRPr lang="en-US" sz="5400" b="1" cap="none" spc="0" dirty="0">
              <a:ln w="6600">
                <a:solidFill>
                  <a:schemeClr val="accent2"/>
                </a:solidFill>
                <a:prstDash val="solid"/>
              </a:ln>
              <a:solidFill>
                <a:srgbClr val="FFFFFF"/>
              </a:solidFill>
              <a:effectLst>
                <a:outerShdw dist="38100" dir="2700000" algn="tl" rotWithShape="0">
                  <a:schemeClr val="accent2"/>
                </a:outerShdw>
              </a:effectLst>
            </a:endParaRPr>
          </a:p>
        </p:txBody>
      </p:sp>
    </p:spTree>
    <p:extLst>
      <p:ext uri="{BB962C8B-B14F-4D97-AF65-F5344CB8AC3E}">
        <p14:creationId xmlns:p14="http://schemas.microsoft.com/office/powerpoint/2010/main" val="45310216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utoShape 2" descr="Image result for UWTSD"/>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7564" y="6021288"/>
            <a:ext cx="1721653" cy="678081"/>
          </a:xfrm>
          <a:prstGeom prst="rect">
            <a:avLst/>
          </a:prstGeom>
        </p:spPr>
      </p:pic>
      <p:sp>
        <p:nvSpPr>
          <p:cNvPr id="6" name="Rectangle 5"/>
          <p:cNvSpPr/>
          <p:nvPr/>
        </p:nvSpPr>
        <p:spPr>
          <a:xfrm>
            <a:off x="460374" y="7937"/>
            <a:ext cx="8296473" cy="1938992"/>
          </a:xfrm>
          <a:prstGeom prst="rect">
            <a:avLst/>
          </a:prstGeom>
          <a:noFill/>
        </p:spPr>
        <p:txBody>
          <a:bodyPr wrap="square" lIns="91440" tIns="45720" rIns="91440" bIns="45720">
            <a:spAutoFit/>
          </a:bodyPr>
          <a:lstStyle/>
          <a:p>
            <a:pPr algn="ctr"/>
            <a:r>
              <a:rPr lang="en-US" sz="60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Community Sports Development </a:t>
            </a:r>
            <a:endParaRPr lang="en-US" sz="40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pic>
        <p:nvPicPr>
          <p:cNvPr id="1026" name="Picture 2" descr="Image result for sports development imag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7564" y="160338"/>
            <a:ext cx="1599729" cy="1199797"/>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2" descr="Image result for sports development imag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44271" y="178520"/>
            <a:ext cx="1599729" cy="1199797"/>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p:cNvSpPr txBox="1"/>
          <p:nvPr/>
        </p:nvSpPr>
        <p:spPr>
          <a:xfrm>
            <a:off x="155575" y="1946929"/>
            <a:ext cx="8736905" cy="2308324"/>
          </a:xfrm>
          <a:prstGeom prst="rect">
            <a:avLst/>
          </a:prstGeom>
          <a:noFill/>
        </p:spPr>
        <p:txBody>
          <a:bodyPr wrap="square" rtlCol="0">
            <a:spAutoFit/>
          </a:bodyPr>
          <a:lstStyle/>
          <a:p>
            <a:r>
              <a:rPr lang="en-GB" b="1" u="sng" dirty="0"/>
              <a:t>The aims of todays lecture:</a:t>
            </a:r>
          </a:p>
          <a:p>
            <a:endParaRPr lang="en-GB" dirty="0"/>
          </a:p>
          <a:p>
            <a:r>
              <a:rPr lang="en-GB" dirty="0"/>
              <a:t>To understand the </a:t>
            </a:r>
            <a:r>
              <a:rPr lang="en-GB" dirty="0" err="1"/>
              <a:t>Wolfenden</a:t>
            </a:r>
            <a:r>
              <a:rPr lang="en-GB" dirty="0"/>
              <a:t> Report and its key findings </a:t>
            </a:r>
          </a:p>
          <a:p>
            <a:endParaRPr lang="en-GB" dirty="0"/>
          </a:p>
          <a:p>
            <a:r>
              <a:rPr lang="en-GB" dirty="0"/>
              <a:t>To look at our natural resources</a:t>
            </a:r>
          </a:p>
          <a:p>
            <a:endParaRPr lang="en-GB" dirty="0"/>
          </a:p>
          <a:p>
            <a:endParaRPr lang="en-GB" dirty="0"/>
          </a:p>
          <a:p>
            <a:endParaRPr lang="en-GB" dirty="0"/>
          </a:p>
        </p:txBody>
      </p:sp>
    </p:spTree>
    <p:extLst>
      <p:ext uri="{BB962C8B-B14F-4D97-AF65-F5344CB8AC3E}">
        <p14:creationId xmlns:p14="http://schemas.microsoft.com/office/powerpoint/2010/main" val="381552088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utoShape 2" descr="Image result for UWTSD"/>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7564" y="6021288"/>
            <a:ext cx="1721653" cy="678081"/>
          </a:xfrm>
          <a:prstGeom prst="rect">
            <a:avLst/>
          </a:prstGeom>
        </p:spPr>
      </p:pic>
      <p:sp>
        <p:nvSpPr>
          <p:cNvPr id="6" name="Rectangle 5"/>
          <p:cNvSpPr/>
          <p:nvPr/>
        </p:nvSpPr>
        <p:spPr>
          <a:xfrm>
            <a:off x="460374" y="7937"/>
            <a:ext cx="8296473" cy="1938992"/>
          </a:xfrm>
          <a:prstGeom prst="rect">
            <a:avLst/>
          </a:prstGeom>
          <a:noFill/>
        </p:spPr>
        <p:txBody>
          <a:bodyPr wrap="square" lIns="91440" tIns="45720" rIns="91440" bIns="45720">
            <a:spAutoFit/>
          </a:bodyPr>
          <a:lstStyle/>
          <a:p>
            <a:pPr algn="ctr"/>
            <a:r>
              <a:rPr lang="en-US" sz="60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Community Sports Development </a:t>
            </a:r>
            <a:endParaRPr lang="en-US" sz="40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pic>
        <p:nvPicPr>
          <p:cNvPr id="1026" name="Picture 2" descr="Image result for sports development imag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7564" y="160338"/>
            <a:ext cx="1599729" cy="1199797"/>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2" descr="Image result for sports development imag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44271" y="178520"/>
            <a:ext cx="1599729" cy="1199797"/>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p:cNvSpPr txBox="1"/>
          <p:nvPr/>
        </p:nvSpPr>
        <p:spPr>
          <a:xfrm>
            <a:off x="155575" y="1946929"/>
            <a:ext cx="8736905" cy="1754326"/>
          </a:xfrm>
          <a:prstGeom prst="rect">
            <a:avLst/>
          </a:prstGeom>
          <a:noFill/>
        </p:spPr>
        <p:txBody>
          <a:bodyPr wrap="square" rtlCol="0">
            <a:spAutoFit/>
          </a:bodyPr>
          <a:lstStyle/>
          <a:p>
            <a:r>
              <a:rPr lang="en-GB" b="1" u="sng" dirty="0"/>
              <a:t>Student presentations </a:t>
            </a:r>
          </a:p>
          <a:p>
            <a:endParaRPr lang="en-GB" b="1" u="sng" dirty="0"/>
          </a:p>
          <a:p>
            <a:r>
              <a:rPr lang="en-GB" b="1" u="sng" dirty="0"/>
              <a:t>1- Idea for developing sport / activity in Swansea bay</a:t>
            </a:r>
          </a:p>
          <a:p>
            <a:endParaRPr lang="en-GB" b="1" u="sng" dirty="0"/>
          </a:p>
          <a:p>
            <a:r>
              <a:rPr lang="en-GB" b="1" u="sng" dirty="0"/>
              <a:t>2- School sport survey</a:t>
            </a:r>
            <a:endParaRPr lang="en-GB" dirty="0"/>
          </a:p>
          <a:p>
            <a:endParaRPr lang="en-GB" dirty="0"/>
          </a:p>
        </p:txBody>
      </p:sp>
    </p:spTree>
    <p:extLst>
      <p:ext uri="{BB962C8B-B14F-4D97-AF65-F5344CB8AC3E}">
        <p14:creationId xmlns:p14="http://schemas.microsoft.com/office/powerpoint/2010/main" val="345135270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utoShape 2" descr="Image result for UWTSD"/>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7564" y="6021288"/>
            <a:ext cx="1721653" cy="678081"/>
          </a:xfrm>
          <a:prstGeom prst="rect">
            <a:avLst/>
          </a:prstGeom>
        </p:spPr>
      </p:pic>
      <p:pic>
        <p:nvPicPr>
          <p:cNvPr id="1026" name="Picture 2" descr="Image result for sports development imag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7564" y="160338"/>
            <a:ext cx="1599729" cy="1199797"/>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2" descr="Image result for sports development imag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44271" y="178520"/>
            <a:ext cx="1599729" cy="1199797"/>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67744" y="141191"/>
            <a:ext cx="4149835" cy="655363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79873296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utoShape 2" descr="Image result for UWTSD"/>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7564" y="6021288"/>
            <a:ext cx="1721653" cy="678081"/>
          </a:xfrm>
          <a:prstGeom prst="rect">
            <a:avLst/>
          </a:prstGeom>
        </p:spPr>
      </p:pic>
      <p:sp>
        <p:nvSpPr>
          <p:cNvPr id="6" name="Rectangle 5"/>
          <p:cNvSpPr/>
          <p:nvPr/>
        </p:nvSpPr>
        <p:spPr>
          <a:xfrm>
            <a:off x="460374" y="7937"/>
            <a:ext cx="8296473" cy="1938992"/>
          </a:xfrm>
          <a:prstGeom prst="rect">
            <a:avLst/>
          </a:prstGeom>
          <a:noFill/>
        </p:spPr>
        <p:txBody>
          <a:bodyPr wrap="square" lIns="91440" tIns="45720" rIns="91440" bIns="45720">
            <a:spAutoFit/>
          </a:bodyPr>
          <a:lstStyle/>
          <a:p>
            <a:pPr algn="ctr"/>
            <a:r>
              <a:rPr lang="en-US" sz="60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Sir John</a:t>
            </a:r>
          </a:p>
          <a:p>
            <a:pPr algn="ctr"/>
            <a:r>
              <a:rPr lang="en-US" sz="6000" b="1" dirty="0" err="1">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Wolfenden</a:t>
            </a:r>
            <a:endParaRPr lang="en-US" sz="40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sp>
        <p:nvSpPr>
          <p:cNvPr id="2" name="TextBox 1"/>
          <p:cNvSpPr txBox="1"/>
          <p:nvPr/>
        </p:nvSpPr>
        <p:spPr>
          <a:xfrm>
            <a:off x="460374" y="1946929"/>
            <a:ext cx="8296473" cy="4247317"/>
          </a:xfrm>
          <a:prstGeom prst="rect">
            <a:avLst/>
          </a:prstGeom>
          <a:noFill/>
        </p:spPr>
        <p:txBody>
          <a:bodyPr wrap="square" rtlCol="0">
            <a:spAutoFit/>
          </a:bodyPr>
          <a:lstStyle/>
          <a:p>
            <a:r>
              <a:rPr lang="en-GB" b="1" u="sng" dirty="0"/>
              <a:t>History</a:t>
            </a:r>
          </a:p>
          <a:p>
            <a:endParaRPr lang="en-GB" dirty="0"/>
          </a:p>
          <a:p>
            <a:pPr marL="285750" indent="-285750">
              <a:buFont typeface="Wingdings" panose="05000000000000000000" pitchFamily="2" charset="2"/>
              <a:buChar char="Ø"/>
            </a:pPr>
            <a:r>
              <a:rPr lang="en-GB" dirty="0"/>
              <a:t>From Swindon</a:t>
            </a:r>
          </a:p>
          <a:p>
            <a:pPr marL="285750" indent="-285750">
              <a:buFont typeface="Wingdings" panose="05000000000000000000" pitchFamily="2" charset="2"/>
              <a:buChar char="Ø"/>
            </a:pPr>
            <a:r>
              <a:rPr lang="en-GB" dirty="0"/>
              <a:t>Attended Grammar School in Yorkshire</a:t>
            </a:r>
          </a:p>
          <a:p>
            <a:pPr marL="285750" indent="-285750">
              <a:buFont typeface="Wingdings" panose="05000000000000000000" pitchFamily="2" charset="2"/>
              <a:buChar char="Ø"/>
            </a:pPr>
            <a:r>
              <a:rPr lang="en-GB" dirty="0"/>
              <a:t>Scholarship at Oxford University</a:t>
            </a:r>
          </a:p>
          <a:p>
            <a:pPr marL="285750" indent="-285750">
              <a:buFont typeface="Wingdings" panose="05000000000000000000" pitchFamily="2" charset="2"/>
              <a:buChar char="Ø"/>
            </a:pPr>
            <a:r>
              <a:rPr lang="en-GB" dirty="0"/>
              <a:t>Headmaster </a:t>
            </a:r>
          </a:p>
          <a:p>
            <a:pPr marL="285750" indent="-285750">
              <a:buFont typeface="Wingdings" panose="05000000000000000000" pitchFamily="2" charset="2"/>
              <a:buChar char="Ø"/>
            </a:pPr>
            <a:r>
              <a:rPr lang="en-GB" dirty="0"/>
              <a:t>Chaired committees focusing on education and problems with youth</a:t>
            </a:r>
          </a:p>
          <a:p>
            <a:pPr marL="285750" indent="-285750">
              <a:buFont typeface="Wingdings" panose="05000000000000000000" pitchFamily="2" charset="2"/>
              <a:buChar char="Ø"/>
            </a:pPr>
            <a:r>
              <a:rPr lang="en-GB" dirty="0"/>
              <a:t>Vice Chancellor University Of Reading 1950</a:t>
            </a:r>
          </a:p>
          <a:p>
            <a:pPr marL="285750" indent="-285750">
              <a:buFont typeface="Wingdings" panose="05000000000000000000" pitchFamily="2" charset="2"/>
              <a:buChar char="Ø"/>
            </a:pPr>
            <a:r>
              <a:rPr lang="en-GB" dirty="0"/>
              <a:t>CBE / then Knighted 1956</a:t>
            </a:r>
          </a:p>
          <a:p>
            <a:pPr marL="285750" indent="-285750">
              <a:buFont typeface="Wingdings" panose="05000000000000000000" pitchFamily="2" charset="2"/>
              <a:buChar char="Ø"/>
            </a:pPr>
            <a:r>
              <a:rPr lang="en-GB" dirty="0"/>
              <a:t>Published report in 1960, group established 1957</a:t>
            </a:r>
          </a:p>
          <a:p>
            <a:pPr marL="285750" indent="-285750">
              <a:buFont typeface="Wingdings" panose="05000000000000000000" pitchFamily="2" charset="2"/>
              <a:buChar char="Ø"/>
            </a:pPr>
            <a:r>
              <a:rPr lang="en-GB" dirty="0"/>
              <a:t>Still an influential piece of work in its field</a:t>
            </a:r>
          </a:p>
          <a:p>
            <a:endParaRPr lang="en-GB" dirty="0"/>
          </a:p>
          <a:p>
            <a:r>
              <a:rPr lang="en-GB" dirty="0"/>
              <a:t>Why?</a:t>
            </a:r>
          </a:p>
          <a:p>
            <a:endParaRPr lang="en-GB" dirty="0"/>
          </a:p>
          <a:p>
            <a:endParaRPr lang="en-GB" dirty="0"/>
          </a:p>
        </p:txBody>
      </p:sp>
    </p:spTree>
    <p:extLst>
      <p:ext uri="{BB962C8B-B14F-4D97-AF65-F5344CB8AC3E}">
        <p14:creationId xmlns:p14="http://schemas.microsoft.com/office/powerpoint/2010/main" val="67653984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utoShape 2" descr="Image result for UWTSD"/>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7564" y="6021288"/>
            <a:ext cx="1721653" cy="678081"/>
          </a:xfrm>
          <a:prstGeom prst="rect">
            <a:avLst/>
          </a:prstGeom>
        </p:spPr>
      </p:pic>
      <p:sp>
        <p:nvSpPr>
          <p:cNvPr id="6" name="Rectangle 5"/>
          <p:cNvSpPr/>
          <p:nvPr/>
        </p:nvSpPr>
        <p:spPr>
          <a:xfrm>
            <a:off x="460374" y="7937"/>
            <a:ext cx="8296473" cy="1938992"/>
          </a:xfrm>
          <a:prstGeom prst="rect">
            <a:avLst/>
          </a:prstGeom>
          <a:noFill/>
        </p:spPr>
        <p:txBody>
          <a:bodyPr wrap="square" lIns="91440" tIns="45720" rIns="91440" bIns="45720">
            <a:spAutoFit/>
          </a:bodyPr>
          <a:lstStyle/>
          <a:p>
            <a:pPr algn="ctr"/>
            <a:r>
              <a:rPr lang="en-US" sz="60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Why was there </a:t>
            </a:r>
          </a:p>
          <a:p>
            <a:pPr algn="ctr"/>
            <a:r>
              <a:rPr lang="en-US" sz="60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A need for the Report </a:t>
            </a:r>
            <a:endParaRPr lang="en-US" sz="40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sp>
        <p:nvSpPr>
          <p:cNvPr id="2" name="TextBox 1"/>
          <p:cNvSpPr txBox="1"/>
          <p:nvPr/>
        </p:nvSpPr>
        <p:spPr>
          <a:xfrm>
            <a:off x="460374" y="1946929"/>
            <a:ext cx="8296473" cy="3970318"/>
          </a:xfrm>
          <a:prstGeom prst="rect">
            <a:avLst/>
          </a:prstGeom>
          <a:noFill/>
        </p:spPr>
        <p:txBody>
          <a:bodyPr wrap="square" rtlCol="0">
            <a:spAutoFit/>
          </a:bodyPr>
          <a:lstStyle/>
          <a:p>
            <a:pPr marL="285750" indent="-285750">
              <a:buFont typeface="Wingdings" panose="05000000000000000000" pitchFamily="2" charset="2"/>
              <a:buChar char="ü"/>
            </a:pPr>
            <a:r>
              <a:rPr lang="en-GB" dirty="0"/>
              <a:t>Growing feeling that a new initiative was needed to grow and expand sport</a:t>
            </a:r>
          </a:p>
          <a:p>
            <a:endParaRPr lang="en-GB" dirty="0"/>
          </a:p>
          <a:p>
            <a:pPr marL="285750" indent="-285750">
              <a:buFont typeface="Wingdings" panose="05000000000000000000" pitchFamily="2" charset="2"/>
              <a:buChar char="ü"/>
            </a:pPr>
            <a:r>
              <a:rPr lang="en-GB" dirty="0"/>
              <a:t>Impartial committee was needed to get true recommendations</a:t>
            </a:r>
          </a:p>
          <a:p>
            <a:endParaRPr lang="en-GB" dirty="0"/>
          </a:p>
          <a:p>
            <a:pPr marL="285750" indent="-285750">
              <a:buFont typeface="Wingdings" panose="05000000000000000000" pitchFamily="2" charset="2"/>
              <a:buChar char="ü"/>
            </a:pPr>
            <a:r>
              <a:rPr lang="en-GB" dirty="0"/>
              <a:t>No people with sporting background / association to any sport to be involved</a:t>
            </a:r>
          </a:p>
          <a:p>
            <a:endParaRPr lang="en-GB" dirty="0"/>
          </a:p>
          <a:p>
            <a:pPr marL="285750" indent="-285750">
              <a:buFont typeface="Wingdings" panose="05000000000000000000" pitchFamily="2" charset="2"/>
              <a:buChar char="ü"/>
            </a:pPr>
            <a:r>
              <a:rPr lang="en-GB" dirty="0"/>
              <a:t>Organised by the Central Council of Physical Recreation</a:t>
            </a:r>
          </a:p>
          <a:p>
            <a:endParaRPr lang="en-GB" dirty="0"/>
          </a:p>
          <a:p>
            <a:pPr marL="285750" indent="-285750">
              <a:buFont typeface="Wingdings" panose="05000000000000000000" pitchFamily="2" charset="2"/>
              <a:buChar char="ü"/>
            </a:pPr>
            <a:r>
              <a:rPr lang="en-GB" dirty="0"/>
              <a:t>Recommendations to be published for all bodies delivering sport to view / act upon</a:t>
            </a:r>
          </a:p>
          <a:p>
            <a:pPr marL="285750" indent="-285750">
              <a:buFont typeface="Wingdings" panose="05000000000000000000" pitchFamily="2" charset="2"/>
              <a:buChar char="ü"/>
            </a:pPr>
            <a:endParaRPr lang="en-GB" dirty="0"/>
          </a:p>
          <a:p>
            <a:pPr marL="285750" indent="-285750">
              <a:buFont typeface="Wingdings" panose="05000000000000000000" pitchFamily="2" charset="2"/>
              <a:buChar char="ü"/>
            </a:pPr>
            <a:r>
              <a:rPr lang="en-GB" dirty="0"/>
              <a:t>1957-panel started   </a:t>
            </a:r>
          </a:p>
          <a:p>
            <a:endParaRPr lang="en-GB" dirty="0"/>
          </a:p>
          <a:p>
            <a:endParaRPr lang="en-GB" dirty="0"/>
          </a:p>
          <a:p>
            <a:endParaRPr lang="en-GB" dirty="0"/>
          </a:p>
        </p:txBody>
      </p:sp>
    </p:spTree>
    <p:extLst>
      <p:ext uri="{BB962C8B-B14F-4D97-AF65-F5344CB8AC3E}">
        <p14:creationId xmlns:p14="http://schemas.microsoft.com/office/powerpoint/2010/main" val="407832630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utoShape 2" descr="Image result for UWTSD"/>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7564" y="6021288"/>
            <a:ext cx="1721653" cy="678081"/>
          </a:xfrm>
          <a:prstGeom prst="rect">
            <a:avLst/>
          </a:prstGeom>
        </p:spPr>
      </p:pic>
      <p:pic>
        <p:nvPicPr>
          <p:cNvPr id="1026" name="Picture 2" descr="Image result for sports development imag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7564" y="160338"/>
            <a:ext cx="1599729" cy="1199797"/>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2" descr="Image result for sports development imag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44271" y="178520"/>
            <a:ext cx="1599729" cy="1199797"/>
          </a:xfrm>
          <a:prstGeom prst="rect">
            <a:avLst/>
          </a:prstGeom>
          <a:noFill/>
          <a:extLst>
            <a:ext uri="{909E8E84-426E-40DD-AFC4-6F175D3DCCD1}">
              <a14:hiddenFill xmlns:a14="http://schemas.microsoft.com/office/drawing/2010/main">
                <a:solidFill>
                  <a:srgbClr val="FFFFFF"/>
                </a:solidFill>
              </a14:hiddenFill>
            </a:ext>
          </a:extLst>
        </p:spPr>
      </p:pic>
      <p:pic>
        <p:nvPicPr>
          <p:cNvPr id="2050"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83571" y="1542444"/>
            <a:ext cx="7187204" cy="446662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95287144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6" name="Picture 5"/>
          <p:cNvPicPr>
            <a:picLocks noChangeAspect="1"/>
          </p:cNvPicPr>
          <p:nvPr/>
        </p:nvPicPr>
        <p:blipFill rotWithShape="1">
          <a:blip r:embed="rId2"/>
          <a:srcRect l="21121" r="23373" b="1"/>
          <a:stretch/>
        </p:blipFill>
        <p:spPr>
          <a:xfrm>
            <a:off x="482599" y="643467"/>
            <a:ext cx="4029074" cy="5571066"/>
          </a:xfrm>
          <a:prstGeom prst="rect">
            <a:avLst/>
          </a:prstGeom>
        </p:spPr>
      </p:pic>
      <p:pic>
        <p:nvPicPr>
          <p:cNvPr id="2" name="Picture 1"/>
          <p:cNvPicPr>
            <a:picLocks noChangeAspect="1"/>
          </p:cNvPicPr>
          <p:nvPr/>
        </p:nvPicPr>
        <p:blipFill rotWithShape="1">
          <a:blip r:embed="rId3"/>
          <a:srcRect r="56608" b="1"/>
          <a:stretch/>
        </p:blipFill>
        <p:spPr>
          <a:xfrm>
            <a:off x="4632324" y="643467"/>
            <a:ext cx="4029075" cy="5571066"/>
          </a:xfrm>
          <a:prstGeom prst="rect">
            <a:avLst/>
          </a:prstGeom>
        </p:spPr>
      </p:pic>
      <p:sp>
        <p:nvSpPr>
          <p:cNvPr id="4" name="AutoShape 2" descr="Image result for UWTSD"/>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5" name="Picture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7564" y="6021288"/>
            <a:ext cx="1721653" cy="678081"/>
          </a:xfrm>
          <a:prstGeom prst="rect">
            <a:avLst/>
          </a:prstGeom>
        </p:spPr>
      </p:pic>
      <p:pic>
        <p:nvPicPr>
          <p:cNvPr id="7" name="Picture 6">
            <a:extLst>
              <a:ext uri="{FF2B5EF4-FFF2-40B4-BE49-F238E27FC236}">
                <a16:creationId xmlns:a16="http://schemas.microsoft.com/office/drawing/2014/main" id="{EB6DBE24-C0DF-A241-B001-4B66D1B23E19}"/>
              </a:ext>
            </a:extLst>
          </p:cNvPr>
          <p:cNvPicPr>
            <a:picLocks noChangeAspect="1"/>
          </p:cNvPicPr>
          <p:nvPr/>
        </p:nvPicPr>
        <p:blipFill>
          <a:blip r:embed="rId5"/>
          <a:stretch>
            <a:fillRect/>
          </a:stretch>
        </p:blipFill>
        <p:spPr>
          <a:xfrm>
            <a:off x="4632323" y="3528483"/>
            <a:ext cx="4029075" cy="2686050"/>
          </a:xfrm>
          <a:prstGeom prst="rect">
            <a:avLst/>
          </a:prstGeom>
        </p:spPr>
      </p:pic>
    </p:spTree>
    <p:extLst>
      <p:ext uri="{BB962C8B-B14F-4D97-AF65-F5344CB8AC3E}">
        <p14:creationId xmlns:p14="http://schemas.microsoft.com/office/powerpoint/2010/main" val="242259524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utoShape 2" descr="Image result for UWTSD"/>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7564" y="6021288"/>
            <a:ext cx="1721653" cy="678081"/>
          </a:xfrm>
          <a:prstGeom prst="rect">
            <a:avLst/>
          </a:prstGeom>
        </p:spPr>
      </p:pic>
      <p:sp>
        <p:nvSpPr>
          <p:cNvPr id="6" name="Rectangle 5"/>
          <p:cNvSpPr/>
          <p:nvPr/>
        </p:nvSpPr>
        <p:spPr>
          <a:xfrm>
            <a:off x="460374" y="7937"/>
            <a:ext cx="8296473" cy="1015663"/>
          </a:xfrm>
          <a:prstGeom prst="rect">
            <a:avLst/>
          </a:prstGeom>
          <a:noFill/>
        </p:spPr>
        <p:txBody>
          <a:bodyPr wrap="square" lIns="91440" tIns="45720" rIns="91440" bIns="45720">
            <a:spAutoFit/>
          </a:bodyPr>
          <a:lstStyle/>
          <a:p>
            <a:pPr algn="ctr"/>
            <a:r>
              <a:rPr lang="en-US" sz="60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The Present Position</a:t>
            </a:r>
            <a:endParaRPr lang="en-US" sz="40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sp>
        <p:nvSpPr>
          <p:cNvPr id="2" name="TextBox 1"/>
          <p:cNvSpPr txBox="1"/>
          <p:nvPr/>
        </p:nvSpPr>
        <p:spPr>
          <a:xfrm>
            <a:off x="460374" y="1946929"/>
            <a:ext cx="8296473" cy="3693319"/>
          </a:xfrm>
          <a:prstGeom prst="rect">
            <a:avLst/>
          </a:prstGeom>
          <a:noFill/>
        </p:spPr>
        <p:txBody>
          <a:bodyPr wrap="square" rtlCol="0">
            <a:spAutoFit/>
          </a:bodyPr>
          <a:lstStyle/>
          <a:p>
            <a:pPr marL="285750" indent="-285750">
              <a:buFont typeface="Wingdings" panose="05000000000000000000" pitchFamily="2" charset="2"/>
              <a:buChar char="ü"/>
            </a:pPr>
            <a:r>
              <a:rPr lang="en-GB" dirty="0"/>
              <a:t>Not wholly discouraging </a:t>
            </a:r>
          </a:p>
          <a:p>
            <a:pPr marL="285750" indent="-285750">
              <a:buFont typeface="Wingdings" panose="05000000000000000000" pitchFamily="2" charset="2"/>
              <a:buChar char="ü"/>
            </a:pPr>
            <a:r>
              <a:rPr lang="en-GB" dirty="0"/>
              <a:t>School sport has led to more young people participating in sport than ever before</a:t>
            </a:r>
          </a:p>
          <a:p>
            <a:pPr marL="285750" indent="-285750">
              <a:buFont typeface="Wingdings" panose="05000000000000000000" pitchFamily="2" charset="2"/>
              <a:buChar char="ü"/>
            </a:pPr>
            <a:r>
              <a:rPr lang="en-GB" dirty="0"/>
              <a:t>General rise in most sports participation from Pre War  – Post War</a:t>
            </a:r>
          </a:p>
          <a:p>
            <a:pPr marL="285750" indent="-285750">
              <a:buFont typeface="Wingdings" panose="05000000000000000000" pitchFamily="2" charset="2"/>
              <a:buChar char="ü"/>
            </a:pPr>
            <a:r>
              <a:rPr lang="en-GB" dirty="0"/>
              <a:t>There are many volunteers involved in organising sport</a:t>
            </a:r>
          </a:p>
          <a:p>
            <a:pPr marL="285750" indent="-285750">
              <a:buFont typeface="Wingdings" panose="05000000000000000000" pitchFamily="2" charset="2"/>
              <a:buChar char="ü"/>
            </a:pPr>
            <a:r>
              <a:rPr lang="en-GB" dirty="0"/>
              <a:t>Hard to know how many people are taking part in certain sports / activities like climbing mountains / cycling / canoeing </a:t>
            </a:r>
          </a:p>
          <a:p>
            <a:pPr marL="285750" indent="-285750">
              <a:buFont typeface="Wingdings" panose="05000000000000000000" pitchFamily="2" charset="2"/>
              <a:buChar char="ü"/>
            </a:pPr>
            <a:r>
              <a:rPr lang="en-GB" dirty="0"/>
              <a:t>Team sports still popular although more and more people are doing other activities such as skiing, climbing, riding, sailing</a:t>
            </a:r>
          </a:p>
          <a:p>
            <a:pPr marL="285750" indent="-285750">
              <a:buFont typeface="Wingdings" panose="05000000000000000000" pitchFamily="2" charset="2"/>
              <a:buChar char="ü"/>
            </a:pPr>
            <a:r>
              <a:rPr lang="en-GB" dirty="0"/>
              <a:t>Dancing attracts most people from both sexes  </a:t>
            </a:r>
          </a:p>
          <a:p>
            <a:pPr marL="285750" indent="-285750">
              <a:buFont typeface="Wingdings" panose="05000000000000000000" pitchFamily="2" charset="2"/>
              <a:buChar char="ü"/>
            </a:pPr>
            <a:endParaRPr lang="en-GB" dirty="0"/>
          </a:p>
          <a:p>
            <a:endParaRPr lang="en-GB" dirty="0"/>
          </a:p>
          <a:p>
            <a:endParaRPr lang="en-GB" dirty="0"/>
          </a:p>
          <a:p>
            <a:endParaRPr lang="en-GB" dirty="0"/>
          </a:p>
        </p:txBody>
      </p:sp>
    </p:spTree>
    <p:extLst>
      <p:ext uri="{BB962C8B-B14F-4D97-AF65-F5344CB8AC3E}">
        <p14:creationId xmlns:p14="http://schemas.microsoft.com/office/powerpoint/2010/main" val="214649592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utoShape 2" descr="Image result for UWTSD"/>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7564" y="6021288"/>
            <a:ext cx="1721653" cy="678081"/>
          </a:xfrm>
          <a:prstGeom prst="rect">
            <a:avLst/>
          </a:prstGeom>
        </p:spPr>
      </p:pic>
      <p:sp>
        <p:nvSpPr>
          <p:cNvPr id="6" name="Rectangle 5"/>
          <p:cNvSpPr/>
          <p:nvPr/>
        </p:nvSpPr>
        <p:spPr>
          <a:xfrm>
            <a:off x="460374" y="7937"/>
            <a:ext cx="8296473" cy="1938992"/>
          </a:xfrm>
          <a:prstGeom prst="rect">
            <a:avLst/>
          </a:prstGeom>
          <a:noFill/>
        </p:spPr>
        <p:txBody>
          <a:bodyPr wrap="square" lIns="91440" tIns="45720" rIns="91440" bIns="45720">
            <a:spAutoFit/>
          </a:bodyPr>
          <a:lstStyle/>
          <a:p>
            <a:pPr algn="ctr"/>
            <a:r>
              <a:rPr lang="en-US" sz="60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Governing Bodies of sport</a:t>
            </a:r>
            <a:endParaRPr lang="en-US" sz="40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sp>
        <p:nvSpPr>
          <p:cNvPr id="2" name="TextBox 1"/>
          <p:cNvSpPr txBox="1"/>
          <p:nvPr/>
        </p:nvSpPr>
        <p:spPr>
          <a:xfrm>
            <a:off x="460374" y="1946929"/>
            <a:ext cx="8296473" cy="923330"/>
          </a:xfrm>
          <a:prstGeom prst="rect">
            <a:avLst/>
          </a:prstGeom>
          <a:noFill/>
        </p:spPr>
        <p:txBody>
          <a:bodyPr wrap="square" rtlCol="0">
            <a:spAutoFit/>
          </a:bodyPr>
          <a:lstStyle/>
          <a:p>
            <a:endParaRPr lang="en-GB" dirty="0"/>
          </a:p>
          <a:p>
            <a:endParaRPr lang="en-GB" dirty="0"/>
          </a:p>
          <a:p>
            <a:endParaRPr lang="en-GB" dirty="0"/>
          </a:p>
        </p:txBody>
      </p:sp>
      <p:pic>
        <p:nvPicPr>
          <p:cNvPr id="1028"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5575" y="2204864"/>
            <a:ext cx="9031854" cy="244734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24878600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utoShape 2" descr="Image result for UWTSD"/>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7564" y="6021288"/>
            <a:ext cx="1721653" cy="678081"/>
          </a:xfrm>
          <a:prstGeom prst="rect">
            <a:avLst/>
          </a:prstGeom>
        </p:spPr>
      </p:pic>
      <p:sp>
        <p:nvSpPr>
          <p:cNvPr id="6" name="Rectangle 5"/>
          <p:cNvSpPr/>
          <p:nvPr/>
        </p:nvSpPr>
        <p:spPr>
          <a:xfrm>
            <a:off x="460374" y="7937"/>
            <a:ext cx="8296473" cy="1938992"/>
          </a:xfrm>
          <a:prstGeom prst="rect">
            <a:avLst/>
          </a:prstGeom>
          <a:noFill/>
        </p:spPr>
        <p:txBody>
          <a:bodyPr wrap="square" lIns="91440" tIns="45720" rIns="91440" bIns="45720">
            <a:spAutoFit/>
          </a:bodyPr>
          <a:lstStyle/>
          <a:p>
            <a:pPr algn="ctr"/>
            <a:r>
              <a:rPr lang="en-US" sz="60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Governing Bodies of sport</a:t>
            </a:r>
            <a:endParaRPr lang="en-US" sz="40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sp>
        <p:nvSpPr>
          <p:cNvPr id="2" name="TextBox 1"/>
          <p:cNvSpPr txBox="1"/>
          <p:nvPr/>
        </p:nvSpPr>
        <p:spPr>
          <a:xfrm>
            <a:off x="460374" y="1946929"/>
            <a:ext cx="8296473" cy="923330"/>
          </a:xfrm>
          <a:prstGeom prst="rect">
            <a:avLst/>
          </a:prstGeom>
          <a:noFill/>
        </p:spPr>
        <p:txBody>
          <a:bodyPr wrap="square" rtlCol="0">
            <a:spAutoFit/>
          </a:bodyPr>
          <a:lstStyle/>
          <a:p>
            <a:endParaRPr lang="en-GB" dirty="0"/>
          </a:p>
          <a:p>
            <a:endParaRPr lang="en-GB" dirty="0"/>
          </a:p>
          <a:p>
            <a:endParaRPr lang="en-GB" dirty="0"/>
          </a:p>
        </p:txBody>
      </p:sp>
      <p:sp>
        <p:nvSpPr>
          <p:cNvPr id="3" name="TextBox 2"/>
          <p:cNvSpPr txBox="1"/>
          <p:nvPr/>
        </p:nvSpPr>
        <p:spPr>
          <a:xfrm>
            <a:off x="611560" y="2564904"/>
            <a:ext cx="7713239" cy="1477328"/>
          </a:xfrm>
          <a:prstGeom prst="rect">
            <a:avLst/>
          </a:prstGeom>
          <a:noFill/>
        </p:spPr>
        <p:txBody>
          <a:bodyPr wrap="square" rtlCol="0">
            <a:spAutoFit/>
          </a:bodyPr>
          <a:lstStyle/>
          <a:p>
            <a:r>
              <a:rPr lang="en-GB" dirty="0"/>
              <a:t>What do you think  were the differences between national governing bodies?</a:t>
            </a:r>
          </a:p>
          <a:p>
            <a:endParaRPr lang="en-GB" dirty="0"/>
          </a:p>
          <a:p>
            <a:r>
              <a:rPr lang="en-GB" dirty="0"/>
              <a:t>What challenges did this bring? </a:t>
            </a:r>
          </a:p>
          <a:p>
            <a:endParaRPr lang="en-GB" dirty="0"/>
          </a:p>
          <a:p>
            <a:r>
              <a:rPr lang="en-GB" dirty="0"/>
              <a:t>Are there still similar issues? </a:t>
            </a:r>
          </a:p>
        </p:txBody>
      </p:sp>
    </p:spTree>
    <p:extLst>
      <p:ext uri="{BB962C8B-B14F-4D97-AF65-F5344CB8AC3E}">
        <p14:creationId xmlns:p14="http://schemas.microsoft.com/office/powerpoint/2010/main" val="371302482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utoShape 2" descr="Image result for UWTSD"/>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7564" y="6021288"/>
            <a:ext cx="1721653" cy="678081"/>
          </a:xfrm>
          <a:prstGeom prst="rect">
            <a:avLst/>
          </a:prstGeom>
        </p:spPr>
      </p:pic>
      <p:sp>
        <p:nvSpPr>
          <p:cNvPr id="6" name="Rectangle 5"/>
          <p:cNvSpPr/>
          <p:nvPr/>
        </p:nvSpPr>
        <p:spPr>
          <a:xfrm>
            <a:off x="460374" y="7937"/>
            <a:ext cx="8296473" cy="2862322"/>
          </a:xfrm>
          <a:prstGeom prst="rect">
            <a:avLst/>
          </a:prstGeom>
          <a:noFill/>
        </p:spPr>
        <p:txBody>
          <a:bodyPr wrap="square" lIns="91440" tIns="45720" rIns="91440" bIns="45720">
            <a:spAutoFit/>
          </a:bodyPr>
          <a:lstStyle/>
          <a:p>
            <a:pPr algn="ctr"/>
            <a:r>
              <a:rPr lang="en-US" sz="60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Other </a:t>
            </a:r>
            <a:r>
              <a:rPr lang="en-US" sz="6000" b="1" dirty="0" err="1">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organisations</a:t>
            </a:r>
            <a:r>
              <a:rPr lang="en-US" sz="60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 that</a:t>
            </a:r>
          </a:p>
          <a:p>
            <a:pPr algn="ctr"/>
            <a:r>
              <a:rPr lang="en-US" sz="60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develop physical recreation</a:t>
            </a:r>
            <a:endParaRPr lang="en-US" sz="40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sp>
        <p:nvSpPr>
          <p:cNvPr id="2" name="TextBox 1"/>
          <p:cNvSpPr txBox="1"/>
          <p:nvPr/>
        </p:nvSpPr>
        <p:spPr>
          <a:xfrm>
            <a:off x="460374" y="1946929"/>
            <a:ext cx="8296473" cy="923330"/>
          </a:xfrm>
          <a:prstGeom prst="rect">
            <a:avLst/>
          </a:prstGeom>
          <a:noFill/>
        </p:spPr>
        <p:txBody>
          <a:bodyPr wrap="square" rtlCol="0">
            <a:spAutoFit/>
          </a:bodyPr>
          <a:lstStyle/>
          <a:p>
            <a:endParaRPr lang="en-GB" dirty="0"/>
          </a:p>
          <a:p>
            <a:endParaRPr lang="en-GB" dirty="0"/>
          </a:p>
          <a:p>
            <a:endParaRPr lang="en-GB" dirty="0"/>
          </a:p>
        </p:txBody>
      </p:sp>
      <p:sp>
        <p:nvSpPr>
          <p:cNvPr id="3" name="TextBox 2"/>
          <p:cNvSpPr txBox="1"/>
          <p:nvPr/>
        </p:nvSpPr>
        <p:spPr>
          <a:xfrm>
            <a:off x="604066" y="2870259"/>
            <a:ext cx="7713239" cy="2862322"/>
          </a:xfrm>
          <a:prstGeom prst="rect">
            <a:avLst/>
          </a:prstGeom>
          <a:noFill/>
        </p:spPr>
        <p:txBody>
          <a:bodyPr wrap="square" rtlCol="0">
            <a:spAutoFit/>
          </a:bodyPr>
          <a:lstStyle/>
          <a:p>
            <a:r>
              <a:rPr lang="en-GB" dirty="0"/>
              <a:t>Outdoor Activity Associations</a:t>
            </a:r>
          </a:p>
          <a:p>
            <a:endParaRPr lang="en-GB" dirty="0"/>
          </a:p>
          <a:p>
            <a:r>
              <a:rPr lang="en-GB" dirty="0"/>
              <a:t>Dancing and rhythmic movement</a:t>
            </a:r>
          </a:p>
          <a:p>
            <a:r>
              <a:rPr lang="en-GB" dirty="0"/>
              <a:t> </a:t>
            </a:r>
          </a:p>
          <a:p>
            <a:r>
              <a:rPr lang="en-GB" dirty="0"/>
              <a:t>Youth Service </a:t>
            </a:r>
          </a:p>
          <a:p>
            <a:endParaRPr lang="en-GB" dirty="0"/>
          </a:p>
          <a:p>
            <a:r>
              <a:rPr lang="en-GB" dirty="0"/>
              <a:t>Three other important bodies- </a:t>
            </a:r>
            <a:r>
              <a:rPr lang="en-GB" b="1" dirty="0"/>
              <a:t>Olympic Committee</a:t>
            </a:r>
            <a:r>
              <a:rPr lang="en-GB" dirty="0"/>
              <a:t>-Concerned with Olympic Games. </a:t>
            </a:r>
            <a:r>
              <a:rPr lang="en-GB" b="1" dirty="0"/>
              <a:t>The central council for physical education- </a:t>
            </a:r>
            <a:r>
              <a:rPr lang="en-GB" dirty="0"/>
              <a:t>looking at post school physical recreation (training for coaches, volunteers). </a:t>
            </a:r>
            <a:r>
              <a:rPr lang="en-GB" b="1" dirty="0"/>
              <a:t>National playing fields association</a:t>
            </a:r>
            <a:r>
              <a:rPr lang="en-GB" dirty="0"/>
              <a:t>- stimulate the provision of playing fields and playgrounds</a:t>
            </a:r>
          </a:p>
        </p:txBody>
      </p:sp>
    </p:spTree>
    <p:extLst>
      <p:ext uri="{BB962C8B-B14F-4D97-AF65-F5344CB8AC3E}">
        <p14:creationId xmlns:p14="http://schemas.microsoft.com/office/powerpoint/2010/main" val="171064781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467544" y="188640"/>
            <a:ext cx="4464496" cy="2232248"/>
          </a:xfrm>
          <a:prstGeom prst="rect">
            <a:avLst/>
          </a:prstGeom>
        </p:spPr>
      </p:pic>
      <p:pic>
        <p:nvPicPr>
          <p:cNvPr id="5" name="Picture 4"/>
          <p:cNvPicPr>
            <a:picLocks noChangeAspect="1"/>
          </p:cNvPicPr>
          <p:nvPr/>
        </p:nvPicPr>
        <p:blipFill>
          <a:blip r:embed="rId3"/>
          <a:stretch>
            <a:fillRect/>
          </a:stretch>
        </p:blipFill>
        <p:spPr>
          <a:xfrm>
            <a:off x="3663486" y="3304084"/>
            <a:ext cx="5508104" cy="3553916"/>
          </a:xfrm>
          <a:prstGeom prst="rect">
            <a:avLst/>
          </a:prstGeom>
        </p:spPr>
      </p:pic>
    </p:spTree>
    <p:extLst>
      <p:ext uri="{BB962C8B-B14F-4D97-AF65-F5344CB8AC3E}">
        <p14:creationId xmlns:p14="http://schemas.microsoft.com/office/powerpoint/2010/main" val="27531423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utoShape 2" descr="Image result for UWTSD"/>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7564" y="6021288"/>
            <a:ext cx="1721653" cy="678081"/>
          </a:xfrm>
          <a:prstGeom prst="rect">
            <a:avLst/>
          </a:prstGeom>
        </p:spPr>
      </p:pic>
      <p:sp>
        <p:nvSpPr>
          <p:cNvPr id="6" name="Rectangle 5"/>
          <p:cNvSpPr/>
          <p:nvPr/>
        </p:nvSpPr>
        <p:spPr>
          <a:xfrm>
            <a:off x="460374" y="7937"/>
            <a:ext cx="8296473" cy="1015663"/>
          </a:xfrm>
          <a:prstGeom prst="rect">
            <a:avLst/>
          </a:prstGeom>
          <a:noFill/>
        </p:spPr>
        <p:txBody>
          <a:bodyPr wrap="square" lIns="91440" tIns="45720" rIns="91440" bIns="45720">
            <a:spAutoFit/>
          </a:bodyPr>
          <a:lstStyle/>
          <a:p>
            <a:pPr algn="ctr"/>
            <a:r>
              <a:rPr lang="en-US" sz="60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Problems Identified</a:t>
            </a:r>
            <a:endParaRPr lang="en-US" sz="40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sp>
        <p:nvSpPr>
          <p:cNvPr id="3" name="TextBox 2"/>
          <p:cNvSpPr txBox="1"/>
          <p:nvPr/>
        </p:nvSpPr>
        <p:spPr>
          <a:xfrm>
            <a:off x="751990" y="1772816"/>
            <a:ext cx="7713239" cy="2308324"/>
          </a:xfrm>
          <a:prstGeom prst="rect">
            <a:avLst/>
          </a:prstGeom>
          <a:noFill/>
        </p:spPr>
        <p:txBody>
          <a:bodyPr wrap="square" rtlCol="0">
            <a:spAutoFit/>
          </a:bodyPr>
          <a:lstStyle/>
          <a:p>
            <a:pPr marL="285750" indent="-285750">
              <a:buFont typeface="Wingdings" panose="05000000000000000000" pitchFamily="2" charset="2"/>
              <a:buChar char="v"/>
            </a:pPr>
            <a:r>
              <a:rPr lang="en-GB" dirty="0"/>
              <a:t>Inadequate provision of post school sport and the link between school and sports / adult sports clubs needs to improve Gap-13-24 year olds</a:t>
            </a:r>
          </a:p>
          <a:p>
            <a:pPr marL="285750" indent="-285750">
              <a:buFont typeface="Wingdings" panose="05000000000000000000" pitchFamily="2" charset="2"/>
              <a:buChar char="v"/>
            </a:pPr>
            <a:endParaRPr lang="en-GB" dirty="0"/>
          </a:p>
          <a:p>
            <a:pPr marL="285750" indent="-285750">
              <a:buFont typeface="Wingdings" panose="05000000000000000000" pitchFamily="2" charset="2"/>
              <a:buChar char="v"/>
            </a:pPr>
            <a:r>
              <a:rPr lang="en-GB" dirty="0"/>
              <a:t>Youth service and those that are delivering sports and activities should be working in the closest collaboration, whilst also keeping their own identity </a:t>
            </a:r>
          </a:p>
          <a:p>
            <a:pPr marL="285750" indent="-285750">
              <a:buFont typeface="Wingdings" panose="05000000000000000000" pitchFamily="2" charset="2"/>
              <a:buChar char="v"/>
            </a:pPr>
            <a:endParaRPr lang="en-GB" dirty="0"/>
          </a:p>
          <a:p>
            <a:pPr marL="285750" indent="-285750">
              <a:buFont typeface="Wingdings" panose="05000000000000000000" pitchFamily="2" charset="2"/>
              <a:buChar char="v"/>
            </a:pPr>
            <a:r>
              <a:rPr lang="en-GB" dirty="0"/>
              <a:t>Children wont always want to continue playing the sports / games that they have done in school</a:t>
            </a:r>
          </a:p>
        </p:txBody>
      </p:sp>
    </p:spTree>
    <p:extLst>
      <p:ext uri="{BB962C8B-B14F-4D97-AF65-F5344CB8AC3E}">
        <p14:creationId xmlns:p14="http://schemas.microsoft.com/office/powerpoint/2010/main" val="342915293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utoShape 2" descr="Image result for UWTSD"/>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7564" y="6021288"/>
            <a:ext cx="1721653" cy="678081"/>
          </a:xfrm>
          <a:prstGeom prst="rect">
            <a:avLst/>
          </a:prstGeom>
        </p:spPr>
      </p:pic>
      <p:sp>
        <p:nvSpPr>
          <p:cNvPr id="6" name="Rectangle 5"/>
          <p:cNvSpPr/>
          <p:nvPr/>
        </p:nvSpPr>
        <p:spPr>
          <a:xfrm>
            <a:off x="460374" y="7937"/>
            <a:ext cx="8296473" cy="1938992"/>
          </a:xfrm>
          <a:prstGeom prst="rect">
            <a:avLst/>
          </a:prstGeom>
          <a:noFill/>
        </p:spPr>
        <p:txBody>
          <a:bodyPr wrap="square" lIns="91440" tIns="45720" rIns="91440" bIns="45720">
            <a:spAutoFit/>
          </a:bodyPr>
          <a:lstStyle/>
          <a:p>
            <a:pPr algn="ctr"/>
            <a:r>
              <a:rPr lang="en-US" sz="60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A Sports Development</a:t>
            </a:r>
          </a:p>
          <a:p>
            <a:pPr algn="ctr"/>
            <a:r>
              <a:rPr lang="en-US" sz="60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Council</a:t>
            </a:r>
            <a:endParaRPr lang="en-US" sz="40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0374" y="2366748"/>
            <a:ext cx="8282027" cy="233103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9070450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utoShape 2" descr="Image result for UWTSD"/>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7564" y="6021288"/>
            <a:ext cx="1721653" cy="678081"/>
          </a:xfrm>
          <a:prstGeom prst="rect">
            <a:avLst/>
          </a:prstGeom>
        </p:spPr>
      </p:pic>
      <p:sp>
        <p:nvSpPr>
          <p:cNvPr id="6" name="Rectangle 5"/>
          <p:cNvSpPr/>
          <p:nvPr/>
        </p:nvSpPr>
        <p:spPr>
          <a:xfrm>
            <a:off x="460374" y="7937"/>
            <a:ext cx="8296473" cy="1938992"/>
          </a:xfrm>
          <a:prstGeom prst="rect">
            <a:avLst/>
          </a:prstGeom>
          <a:noFill/>
        </p:spPr>
        <p:txBody>
          <a:bodyPr wrap="square" lIns="91440" tIns="45720" rIns="91440" bIns="45720">
            <a:spAutoFit/>
          </a:bodyPr>
          <a:lstStyle/>
          <a:p>
            <a:pPr algn="ctr"/>
            <a:r>
              <a:rPr lang="en-US" sz="60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A Sports Development</a:t>
            </a:r>
          </a:p>
          <a:p>
            <a:pPr algn="ctr"/>
            <a:r>
              <a:rPr lang="en-US" sz="60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Council</a:t>
            </a:r>
            <a:endParaRPr lang="en-US" sz="40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4764" y="1946928"/>
            <a:ext cx="8435564" cy="133805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extBox 1"/>
          <p:cNvSpPr txBox="1"/>
          <p:nvPr/>
        </p:nvSpPr>
        <p:spPr>
          <a:xfrm>
            <a:off x="307975" y="3501008"/>
            <a:ext cx="8602353" cy="2308324"/>
          </a:xfrm>
          <a:prstGeom prst="rect">
            <a:avLst/>
          </a:prstGeom>
          <a:noFill/>
        </p:spPr>
        <p:txBody>
          <a:bodyPr wrap="square" rtlCol="0">
            <a:spAutoFit/>
          </a:bodyPr>
          <a:lstStyle/>
          <a:p>
            <a:r>
              <a:rPr lang="en-GB" dirty="0"/>
              <a:t>1- Composite bodies- </a:t>
            </a:r>
            <a:r>
              <a:rPr lang="en-GB" b="1" dirty="0"/>
              <a:t>Olympic committee, The central council for physical education, National playing fields association. </a:t>
            </a:r>
          </a:p>
          <a:p>
            <a:endParaRPr lang="en-GB" b="1" dirty="0"/>
          </a:p>
          <a:p>
            <a:r>
              <a:rPr lang="en-GB" b="1" dirty="0"/>
              <a:t>2- </a:t>
            </a:r>
            <a:r>
              <a:rPr lang="en-GB" dirty="0"/>
              <a:t>National Governing Bodies  </a:t>
            </a:r>
          </a:p>
          <a:p>
            <a:endParaRPr lang="en-GB" dirty="0"/>
          </a:p>
          <a:p>
            <a:r>
              <a:rPr lang="en-GB" dirty="0"/>
              <a:t>£5, 000, 000 suggested amount given in one year</a:t>
            </a:r>
          </a:p>
          <a:p>
            <a:endParaRPr lang="en-GB" dirty="0"/>
          </a:p>
          <a:p>
            <a:r>
              <a:rPr lang="en-GB" dirty="0"/>
              <a:t>Another £5, 000, 000 suggested for capital expenditure (improving facilities, resources) </a:t>
            </a:r>
          </a:p>
        </p:txBody>
      </p:sp>
    </p:spTree>
    <p:extLst>
      <p:ext uri="{BB962C8B-B14F-4D97-AF65-F5344CB8AC3E}">
        <p14:creationId xmlns:p14="http://schemas.microsoft.com/office/powerpoint/2010/main" val="238934544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utoShape 2" descr="Image result for UWTSD"/>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7564" y="6021288"/>
            <a:ext cx="1721653" cy="678081"/>
          </a:xfrm>
          <a:prstGeom prst="rect">
            <a:avLst/>
          </a:prstGeom>
        </p:spPr>
      </p:pic>
      <p:sp>
        <p:nvSpPr>
          <p:cNvPr id="6" name="Rectangle 5"/>
          <p:cNvSpPr/>
          <p:nvPr/>
        </p:nvSpPr>
        <p:spPr>
          <a:xfrm>
            <a:off x="460374" y="7937"/>
            <a:ext cx="8296473" cy="1938992"/>
          </a:xfrm>
          <a:prstGeom prst="rect">
            <a:avLst/>
          </a:prstGeom>
          <a:noFill/>
        </p:spPr>
        <p:txBody>
          <a:bodyPr wrap="square" lIns="91440" tIns="45720" rIns="91440" bIns="45720">
            <a:spAutoFit/>
          </a:bodyPr>
          <a:lstStyle/>
          <a:p>
            <a:pPr algn="ctr"/>
            <a:r>
              <a:rPr lang="en-US" sz="60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A Sports Development</a:t>
            </a:r>
          </a:p>
          <a:p>
            <a:pPr algn="ctr"/>
            <a:r>
              <a:rPr lang="en-US" sz="60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Council</a:t>
            </a:r>
            <a:endParaRPr lang="en-US" sz="40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sp>
        <p:nvSpPr>
          <p:cNvPr id="2" name="TextBox 1"/>
          <p:cNvSpPr txBox="1"/>
          <p:nvPr/>
        </p:nvSpPr>
        <p:spPr>
          <a:xfrm>
            <a:off x="307975" y="3501008"/>
            <a:ext cx="8602353" cy="1477328"/>
          </a:xfrm>
          <a:prstGeom prst="rect">
            <a:avLst/>
          </a:prstGeom>
          <a:noFill/>
        </p:spPr>
        <p:txBody>
          <a:bodyPr wrap="square" rtlCol="0">
            <a:spAutoFit/>
          </a:bodyPr>
          <a:lstStyle/>
          <a:p>
            <a:r>
              <a:rPr lang="en-GB" dirty="0"/>
              <a:t>Sports council developed – 1965 </a:t>
            </a:r>
          </a:p>
          <a:p>
            <a:endParaRPr lang="en-GB" dirty="0"/>
          </a:p>
          <a:p>
            <a:r>
              <a:rPr lang="en-GB" dirty="0"/>
              <a:t>To be continued ………………………………………………………….</a:t>
            </a:r>
          </a:p>
          <a:p>
            <a:endParaRPr lang="en-GB" dirty="0"/>
          </a:p>
          <a:p>
            <a:r>
              <a:rPr lang="en-GB" dirty="0"/>
              <a:t>Next Week- History of Sports development, Assignment details</a:t>
            </a:r>
          </a:p>
        </p:txBody>
      </p:sp>
    </p:spTree>
    <p:extLst>
      <p:ext uri="{BB962C8B-B14F-4D97-AF65-F5344CB8AC3E}">
        <p14:creationId xmlns:p14="http://schemas.microsoft.com/office/powerpoint/2010/main" val="314289623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utoShape 2" descr="Image result for UWTSD"/>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7564" y="6021288"/>
            <a:ext cx="1721653" cy="678081"/>
          </a:xfrm>
          <a:prstGeom prst="rect">
            <a:avLst/>
          </a:prstGeom>
        </p:spPr>
      </p:pic>
      <p:sp>
        <p:nvSpPr>
          <p:cNvPr id="6" name="Rectangle 5"/>
          <p:cNvSpPr/>
          <p:nvPr/>
        </p:nvSpPr>
        <p:spPr>
          <a:xfrm>
            <a:off x="139027" y="557626"/>
            <a:ext cx="8296473" cy="1015663"/>
          </a:xfrm>
          <a:prstGeom prst="rect">
            <a:avLst/>
          </a:prstGeom>
          <a:noFill/>
        </p:spPr>
        <p:txBody>
          <a:bodyPr wrap="square" lIns="91440" tIns="45720" rIns="91440" bIns="45720">
            <a:spAutoFit/>
          </a:bodyPr>
          <a:lstStyle/>
          <a:p>
            <a:pPr algn="ctr"/>
            <a:r>
              <a:rPr lang="en-US" sz="60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Research Task</a:t>
            </a:r>
            <a:endParaRPr lang="en-US" sz="40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sp>
        <p:nvSpPr>
          <p:cNvPr id="2" name="TextBox 1"/>
          <p:cNvSpPr txBox="1"/>
          <p:nvPr/>
        </p:nvSpPr>
        <p:spPr>
          <a:xfrm>
            <a:off x="307975" y="2492896"/>
            <a:ext cx="8602353" cy="2554545"/>
          </a:xfrm>
          <a:prstGeom prst="rect">
            <a:avLst/>
          </a:prstGeom>
          <a:noFill/>
        </p:spPr>
        <p:txBody>
          <a:bodyPr wrap="square" rtlCol="0">
            <a:spAutoFit/>
          </a:bodyPr>
          <a:lstStyle/>
          <a:p>
            <a:r>
              <a:rPr lang="en-GB" sz="3200" b="1" dirty="0"/>
              <a:t>A Three slide snap chat presentation</a:t>
            </a:r>
          </a:p>
          <a:p>
            <a:endParaRPr lang="en-GB" dirty="0"/>
          </a:p>
          <a:p>
            <a:r>
              <a:rPr lang="en-GB" dirty="0"/>
              <a:t>What natural resources in South Wales are / could be used for physical activity and sport? What facilities are used and what could be developed to improve the offer for sport?</a:t>
            </a:r>
          </a:p>
          <a:p>
            <a:endParaRPr lang="en-GB" dirty="0"/>
          </a:p>
          <a:p>
            <a:r>
              <a:rPr lang="en-GB" sz="2800" b="1" dirty="0"/>
              <a:t>20 minutes to prepare 5 minutes maximum to present as many ideas as possible</a:t>
            </a:r>
          </a:p>
        </p:txBody>
      </p:sp>
    </p:spTree>
    <p:extLst>
      <p:ext uri="{BB962C8B-B14F-4D97-AF65-F5344CB8AC3E}">
        <p14:creationId xmlns:p14="http://schemas.microsoft.com/office/powerpoint/2010/main" val="107410965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utoShape 2" descr="Image result for UWTSD"/>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6" name="Rectangle 5"/>
          <p:cNvSpPr/>
          <p:nvPr/>
        </p:nvSpPr>
        <p:spPr>
          <a:xfrm>
            <a:off x="460374" y="7937"/>
            <a:ext cx="8296473" cy="1015663"/>
          </a:xfrm>
          <a:prstGeom prst="rect">
            <a:avLst/>
          </a:prstGeom>
          <a:noFill/>
        </p:spPr>
        <p:txBody>
          <a:bodyPr wrap="square" lIns="91440" tIns="45720" rIns="91440" bIns="45720">
            <a:spAutoFit/>
          </a:bodyPr>
          <a:lstStyle/>
          <a:p>
            <a:pPr algn="ctr"/>
            <a:r>
              <a:rPr lang="en-US" sz="60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Facilities</a:t>
            </a:r>
            <a:endParaRPr lang="en-US" sz="40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sp>
        <p:nvSpPr>
          <p:cNvPr id="3" name="TextBox 2"/>
          <p:cNvSpPr txBox="1"/>
          <p:nvPr/>
        </p:nvSpPr>
        <p:spPr>
          <a:xfrm>
            <a:off x="751990" y="1772816"/>
            <a:ext cx="7713239" cy="1477328"/>
          </a:xfrm>
          <a:prstGeom prst="rect">
            <a:avLst/>
          </a:prstGeom>
          <a:noFill/>
        </p:spPr>
        <p:txBody>
          <a:bodyPr wrap="square" rtlCol="0">
            <a:spAutoFit/>
          </a:bodyPr>
          <a:lstStyle/>
          <a:p>
            <a:pPr marL="285750" indent="-285750">
              <a:buFont typeface="Wingdings" panose="05000000000000000000" pitchFamily="2" charset="2"/>
              <a:buChar char="ü"/>
            </a:pPr>
            <a:r>
              <a:rPr lang="en-GB" dirty="0"/>
              <a:t>Plenty outdoors</a:t>
            </a:r>
          </a:p>
          <a:p>
            <a:endParaRPr lang="en-GB" dirty="0"/>
          </a:p>
          <a:p>
            <a:r>
              <a:rPr lang="en-GB" dirty="0"/>
              <a:t>X    Lack of indoor</a:t>
            </a:r>
          </a:p>
          <a:p>
            <a:endParaRPr lang="en-GB" dirty="0"/>
          </a:p>
          <a:p>
            <a:pPr marL="285750" indent="-285750">
              <a:buFont typeface="Wingdings" panose="05000000000000000000" pitchFamily="2" charset="2"/>
              <a:buChar char="ü"/>
            </a:pPr>
            <a:r>
              <a:rPr lang="en-GB" dirty="0"/>
              <a:t>Natural resources</a:t>
            </a:r>
          </a:p>
        </p:txBody>
      </p:sp>
      <p:pic>
        <p:nvPicPr>
          <p:cNvPr id="1026" name="Picture 2" descr="Image result for ysgol bae baglan"/>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7559" y="4753286"/>
            <a:ext cx="6928719" cy="2078616"/>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Image result for SURF ABERAVO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160524" y="908720"/>
            <a:ext cx="5596323" cy="3728460"/>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Image result for park football pitch mud"/>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020272" y="5085127"/>
            <a:ext cx="2123728" cy="141493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9708250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utoShape 2" descr="Image result for UWTSD"/>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7564" y="6021288"/>
            <a:ext cx="1721653" cy="678081"/>
          </a:xfrm>
          <a:prstGeom prst="rect">
            <a:avLst/>
          </a:prstGeom>
        </p:spPr>
      </p:pic>
      <p:sp>
        <p:nvSpPr>
          <p:cNvPr id="6" name="Rectangle 5"/>
          <p:cNvSpPr/>
          <p:nvPr/>
        </p:nvSpPr>
        <p:spPr>
          <a:xfrm>
            <a:off x="460374" y="7937"/>
            <a:ext cx="8296473" cy="1015663"/>
          </a:xfrm>
          <a:prstGeom prst="rect">
            <a:avLst/>
          </a:prstGeom>
          <a:noFill/>
        </p:spPr>
        <p:txBody>
          <a:bodyPr wrap="square" lIns="91440" tIns="45720" rIns="91440" bIns="45720">
            <a:spAutoFit/>
          </a:bodyPr>
          <a:lstStyle/>
          <a:p>
            <a:pPr algn="ctr"/>
            <a:r>
              <a:rPr lang="en-US" sz="60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Wales</a:t>
            </a:r>
            <a:endParaRPr lang="en-US" sz="40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sp>
        <p:nvSpPr>
          <p:cNvPr id="3" name="TextBox 2"/>
          <p:cNvSpPr txBox="1"/>
          <p:nvPr/>
        </p:nvSpPr>
        <p:spPr>
          <a:xfrm>
            <a:off x="751990" y="1772816"/>
            <a:ext cx="7713239" cy="2308324"/>
          </a:xfrm>
          <a:prstGeom prst="rect">
            <a:avLst/>
          </a:prstGeom>
          <a:noFill/>
        </p:spPr>
        <p:txBody>
          <a:bodyPr wrap="square" rtlCol="0">
            <a:spAutoFit/>
          </a:bodyPr>
          <a:lstStyle/>
          <a:p>
            <a:r>
              <a:rPr lang="en-GB" dirty="0"/>
              <a:t>Has priceless assets- “long and beautiful coastline, mountains / hills- these are more used by the population of England. There is much needed development for local youths in Wales to make use of natural resources”</a:t>
            </a:r>
          </a:p>
          <a:p>
            <a:endParaRPr lang="en-GB" dirty="0"/>
          </a:p>
          <a:p>
            <a:endParaRPr lang="en-GB" dirty="0"/>
          </a:p>
          <a:p>
            <a:endParaRPr lang="en-GB" dirty="0"/>
          </a:p>
          <a:p>
            <a:r>
              <a:rPr lang="en-GB" dirty="0"/>
              <a:t>As in other areas, sport / activity on a Sunday is frowned upon although seaside resorts are open. The panel wanted to change this culture. </a:t>
            </a:r>
          </a:p>
        </p:txBody>
      </p:sp>
    </p:spTree>
    <p:extLst>
      <p:ext uri="{BB962C8B-B14F-4D97-AF65-F5344CB8AC3E}">
        <p14:creationId xmlns:p14="http://schemas.microsoft.com/office/powerpoint/2010/main" val="210084656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utoShape 2" descr="Image result for UWTSD"/>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7564" y="6021288"/>
            <a:ext cx="1721653" cy="678081"/>
          </a:xfrm>
          <a:prstGeom prst="rect">
            <a:avLst/>
          </a:prstGeom>
        </p:spPr>
      </p:pic>
      <p:sp>
        <p:nvSpPr>
          <p:cNvPr id="6" name="Rectangle 5"/>
          <p:cNvSpPr/>
          <p:nvPr/>
        </p:nvSpPr>
        <p:spPr>
          <a:xfrm>
            <a:off x="460374" y="7937"/>
            <a:ext cx="8296473" cy="1015663"/>
          </a:xfrm>
          <a:prstGeom prst="rect">
            <a:avLst/>
          </a:prstGeom>
          <a:noFill/>
        </p:spPr>
        <p:txBody>
          <a:bodyPr wrap="square" lIns="91440" tIns="45720" rIns="91440" bIns="45720">
            <a:spAutoFit/>
          </a:bodyPr>
          <a:lstStyle/>
          <a:p>
            <a:pPr algn="ctr"/>
            <a:r>
              <a:rPr lang="en-US" sz="60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Wales</a:t>
            </a:r>
            <a:endParaRPr lang="en-US" sz="40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sp>
        <p:nvSpPr>
          <p:cNvPr id="2" name="TextBox 1"/>
          <p:cNvSpPr txBox="1"/>
          <p:nvPr/>
        </p:nvSpPr>
        <p:spPr>
          <a:xfrm>
            <a:off x="483512" y="2924944"/>
            <a:ext cx="8296472" cy="646331"/>
          </a:xfrm>
          <a:prstGeom prst="rect">
            <a:avLst/>
          </a:prstGeom>
          <a:noFill/>
        </p:spPr>
        <p:txBody>
          <a:bodyPr wrap="square" rtlCol="0">
            <a:spAutoFit/>
          </a:bodyPr>
          <a:lstStyle/>
          <a:p>
            <a:r>
              <a:rPr lang="en-GB" dirty="0">
                <a:hlinkClick r:id="rId3"/>
              </a:rPr>
              <a:t>https://www.youtube.com/watch?v=g5zqmINHTDo</a:t>
            </a:r>
            <a:endParaRPr lang="en-GB" dirty="0"/>
          </a:p>
          <a:p>
            <a:endParaRPr lang="en-GB" dirty="0"/>
          </a:p>
        </p:txBody>
      </p:sp>
    </p:spTree>
    <p:extLst>
      <p:ext uri="{BB962C8B-B14F-4D97-AF65-F5344CB8AC3E}">
        <p14:creationId xmlns:p14="http://schemas.microsoft.com/office/powerpoint/2010/main" val="352691095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utoShape 2" descr="Image result for UWTSD"/>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7564" y="6021288"/>
            <a:ext cx="1721653" cy="678081"/>
          </a:xfrm>
          <a:prstGeom prst="rect">
            <a:avLst/>
          </a:prstGeom>
        </p:spPr>
      </p:pic>
      <p:sp>
        <p:nvSpPr>
          <p:cNvPr id="6" name="Rectangle 5"/>
          <p:cNvSpPr/>
          <p:nvPr/>
        </p:nvSpPr>
        <p:spPr>
          <a:xfrm>
            <a:off x="139027" y="557626"/>
            <a:ext cx="8296473" cy="1015663"/>
          </a:xfrm>
          <a:prstGeom prst="rect">
            <a:avLst/>
          </a:prstGeom>
          <a:noFill/>
        </p:spPr>
        <p:txBody>
          <a:bodyPr wrap="square" lIns="91440" tIns="45720" rIns="91440" bIns="45720">
            <a:spAutoFit/>
          </a:bodyPr>
          <a:lstStyle/>
          <a:p>
            <a:pPr algn="ctr"/>
            <a:r>
              <a:rPr lang="en-US" sz="6000" b="1" dirty="0" err="1">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Kilvey</a:t>
            </a:r>
            <a:r>
              <a:rPr lang="en-US" sz="60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 Hill</a:t>
            </a:r>
            <a:endParaRPr lang="en-US" sz="40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sp>
        <p:nvSpPr>
          <p:cNvPr id="3" name="TextBox 2"/>
          <p:cNvSpPr txBox="1"/>
          <p:nvPr/>
        </p:nvSpPr>
        <p:spPr>
          <a:xfrm>
            <a:off x="2483768" y="5805264"/>
            <a:ext cx="6552728" cy="646331"/>
          </a:xfrm>
          <a:prstGeom prst="rect">
            <a:avLst/>
          </a:prstGeom>
          <a:noFill/>
        </p:spPr>
        <p:txBody>
          <a:bodyPr wrap="square" rtlCol="0">
            <a:spAutoFit/>
          </a:bodyPr>
          <a:lstStyle/>
          <a:p>
            <a:r>
              <a:rPr lang="en-GB" dirty="0">
                <a:hlinkClick r:id="rId3"/>
              </a:rPr>
              <a:t>https://www.youtube.com/watch?v=ltEikWM1sl0</a:t>
            </a:r>
            <a:endParaRPr lang="en-GB" dirty="0"/>
          </a:p>
          <a:p>
            <a:endParaRPr lang="en-GB" dirty="0"/>
          </a:p>
        </p:txBody>
      </p:sp>
      <p:pic>
        <p:nvPicPr>
          <p:cNvPr id="8" name="Picture 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475656" y="1785813"/>
            <a:ext cx="6286500" cy="3533775"/>
          </a:xfrm>
          <a:prstGeom prst="rect">
            <a:avLst/>
          </a:prstGeom>
        </p:spPr>
      </p:pic>
    </p:spTree>
    <p:extLst>
      <p:ext uri="{BB962C8B-B14F-4D97-AF65-F5344CB8AC3E}">
        <p14:creationId xmlns:p14="http://schemas.microsoft.com/office/powerpoint/2010/main" val="48297469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30"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5800" y="1005786"/>
            <a:ext cx="6276975" cy="66471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EEECE1"/>
                  </a:outerShdw>
                </a:effectLst>
              </a14:hiddenEffects>
            </a:ext>
          </a:extLst>
        </p:spPr>
      </p:pic>
      <p:pic>
        <p:nvPicPr>
          <p:cNvPr id="1026" name="Picture 2" descr="http://brynbettws.com/wp-content/uploads/2010/09/251688_209086889129076_1546429_n1.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75721" y="1788319"/>
            <a:ext cx="6097133" cy="406475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586662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1030"/>
                                        </p:tgtEl>
                                        <p:attrNameLst>
                                          <p:attrName>style.visibility</p:attrName>
                                        </p:attrNameLst>
                                      </p:cBhvr>
                                      <p:to>
                                        <p:strVal val="visible"/>
                                      </p:to>
                                    </p:set>
                                    <p:animEffect transition="in" filter="barn(inVertical)">
                                      <p:cBhvr>
                                        <p:cTn id="7" dur="500"/>
                                        <p:tgtEl>
                                          <p:spTgt spid="1030"/>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1026"/>
                                        </p:tgtEl>
                                        <p:attrNameLst>
                                          <p:attrName>style.visibility</p:attrName>
                                        </p:attrNameLst>
                                      </p:cBhvr>
                                      <p:to>
                                        <p:strVal val="visible"/>
                                      </p:to>
                                    </p:set>
                                    <p:animEffect transition="in" filter="barn(inVertical)">
                                      <p:cBhvr>
                                        <p:cTn id="12" dur="500"/>
                                        <p:tgtEl>
                                          <p:spTgt spid="10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afan-5[1]"/>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45089" y="1037219"/>
            <a:ext cx="4104940" cy="241834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EEECE1"/>
                  </a:outerShdw>
                </a:effectLst>
              </a14:hiddenEffects>
            </a:ext>
          </a:extLst>
        </p:spPr>
      </p:pic>
      <p:pic>
        <p:nvPicPr>
          <p:cNvPr id="2051" name="Picture 3" descr="2127749_9599fae1[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356280" y="3540627"/>
            <a:ext cx="4375010" cy="235870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EEECE1"/>
                  </a:outerShdw>
                </a:effectLst>
              </a14:hiddenEffects>
            </a:ext>
          </a:extLst>
        </p:spPr>
      </p:pic>
      <p:pic>
        <p:nvPicPr>
          <p:cNvPr id="2055" name="Picture 7" descr="http://tse1.mm.bing.net/th?&amp;id=OIP.Md9cce9c7d8080685e51896c371c77ae7o0&amp;w=300&amp;h=159&amp;c=0&amp;pid=1.9&amp;rs=0&amp;p=0&amp;r=0">
            <a:hlinkClick r:id="rId5"/>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356279" y="1037219"/>
            <a:ext cx="4380665" cy="2418344"/>
          </a:xfrm>
          <a:prstGeom prst="rect">
            <a:avLst/>
          </a:prstGeom>
          <a:noFill/>
          <a:extLst>
            <a:ext uri="{909E8E84-426E-40DD-AFC4-6F175D3DCCD1}">
              <a14:hiddenFill xmlns:a14="http://schemas.microsoft.com/office/drawing/2010/main">
                <a:solidFill>
                  <a:srgbClr val="FFFFFF"/>
                </a:solidFill>
              </a14:hiddenFill>
            </a:ext>
          </a:extLst>
        </p:spPr>
      </p:pic>
      <p:pic>
        <p:nvPicPr>
          <p:cNvPr id="2057" name="Picture 9" descr="http://tse1.mm.bing.net/th?&amp;id=OIP.Md9fb4368b78b6de8578be81d449e2ccao0&amp;w=300&amp;h=168&amp;c=0&amp;pid=1.9&amp;rs=0&amp;p=0&amp;r=0">
            <a:hlinkClick r:id="rId7"/>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45088" y="3540627"/>
            <a:ext cx="4091228" cy="235870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161698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050"/>
                                        </p:tgtEl>
                                        <p:attrNameLst>
                                          <p:attrName>style.visibility</p:attrName>
                                        </p:attrNameLst>
                                      </p:cBhvr>
                                      <p:to>
                                        <p:strVal val="visible"/>
                                      </p:to>
                                    </p:set>
                                    <p:animEffect transition="in" filter="fade">
                                      <p:cBhvr>
                                        <p:cTn id="7" dur="500"/>
                                        <p:tgtEl>
                                          <p:spTgt spid="2050"/>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2055"/>
                                        </p:tgtEl>
                                        <p:attrNameLst>
                                          <p:attrName>style.visibility</p:attrName>
                                        </p:attrNameLst>
                                      </p:cBhvr>
                                      <p:to>
                                        <p:strVal val="visible"/>
                                      </p:to>
                                    </p:set>
                                    <p:animEffect transition="in" filter="fade">
                                      <p:cBhvr>
                                        <p:cTn id="12" dur="500"/>
                                        <p:tgtEl>
                                          <p:spTgt spid="2055"/>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2057"/>
                                        </p:tgtEl>
                                        <p:attrNameLst>
                                          <p:attrName>style.visibility</p:attrName>
                                        </p:attrNameLst>
                                      </p:cBhvr>
                                      <p:to>
                                        <p:strVal val="visible"/>
                                      </p:to>
                                    </p:set>
                                    <p:animEffect transition="in" filter="fade">
                                      <p:cBhvr>
                                        <p:cTn id="17" dur="500"/>
                                        <p:tgtEl>
                                          <p:spTgt spid="2057"/>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2051"/>
                                        </p:tgtEl>
                                        <p:attrNameLst>
                                          <p:attrName>style.visibility</p:attrName>
                                        </p:attrNameLst>
                                      </p:cBhvr>
                                      <p:to>
                                        <p:strVal val="visible"/>
                                      </p:to>
                                    </p:set>
                                    <p:animEffect transition="in" filter="fade">
                                      <p:cBhvr>
                                        <p:cTn id="22" dur="500"/>
                                        <p:tgtEl>
                                          <p:spTgt spid="20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43795" y="1668241"/>
            <a:ext cx="3056228" cy="3743300"/>
          </a:xfrm>
        </p:spPr>
        <p:txBody>
          <a:bodyPr>
            <a:normAutofit fontScale="70000" lnSpcReduction="20000"/>
          </a:bodyPr>
          <a:lstStyle/>
          <a:p>
            <a:r>
              <a:rPr lang="en-GB" dirty="0"/>
              <a:t>Rookie</a:t>
            </a:r>
          </a:p>
          <a:p>
            <a:r>
              <a:rPr lang="en-GB" dirty="0"/>
              <a:t>Blue Scar</a:t>
            </a:r>
          </a:p>
          <a:p>
            <a:r>
              <a:rPr lang="en-GB" dirty="0" err="1"/>
              <a:t>Penhydd</a:t>
            </a:r>
            <a:endParaRPr lang="en-GB" dirty="0"/>
          </a:p>
          <a:p>
            <a:r>
              <a:rPr lang="en-GB" dirty="0"/>
              <a:t>Y </a:t>
            </a:r>
            <a:r>
              <a:rPr lang="en-GB" dirty="0" err="1"/>
              <a:t>Wal</a:t>
            </a:r>
            <a:r>
              <a:rPr lang="en-GB" dirty="0"/>
              <a:t>/The Wall</a:t>
            </a:r>
          </a:p>
          <a:p>
            <a:r>
              <a:rPr lang="en-GB" dirty="0"/>
              <a:t>W2</a:t>
            </a:r>
          </a:p>
          <a:p>
            <a:r>
              <a:rPr lang="en-GB" dirty="0"/>
              <a:t>Whites Level</a:t>
            </a:r>
          </a:p>
          <a:p>
            <a:r>
              <a:rPr lang="en-GB" dirty="0"/>
              <a:t>Skyline</a:t>
            </a:r>
          </a:p>
          <a:p>
            <a:r>
              <a:rPr lang="en-GB" dirty="0"/>
              <a:t>Blade</a:t>
            </a:r>
          </a:p>
          <a:p>
            <a:r>
              <a:rPr lang="en-GB" dirty="0" err="1"/>
              <a:t>Rheilffordd</a:t>
            </a:r>
            <a:endParaRPr lang="en-GB" dirty="0"/>
          </a:p>
          <a:p>
            <a:r>
              <a:rPr lang="en-GB" dirty="0"/>
              <a:t>National Cycle Route 887</a:t>
            </a:r>
          </a:p>
          <a:p>
            <a:pPr marL="0" indent="0">
              <a:buNone/>
            </a:pPr>
            <a:endParaRPr lang="en-GB" dirty="0"/>
          </a:p>
          <a:p>
            <a:endParaRPr lang="en-GB" dirty="0"/>
          </a:p>
        </p:txBody>
      </p:sp>
      <p:pic>
        <p:nvPicPr>
          <p:cNvPr id="4" name="Picture 3"/>
          <p:cNvPicPr>
            <a:picLocks noChangeAspect="1"/>
          </p:cNvPicPr>
          <p:nvPr/>
        </p:nvPicPr>
        <p:blipFill>
          <a:blip r:embed="rId2"/>
          <a:stretch>
            <a:fillRect/>
          </a:stretch>
        </p:blipFill>
        <p:spPr>
          <a:xfrm>
            <a:off x="3413451" y="889557"/>
            <a:ext cx="5248998" cy="5078885"/>
          </a:xfrm>
          <a:prstGeom prst="rect">
            <a:avLst/>
          </a:prstGeom>
        </p:spPr>
      </p:pic>
    </p:spTree>
    <p:extLst>
      <p:ext uri="{BB962C8B-B14F-4D97-AF65-F5344CB8AC3E}">
        <p14:creationId xmlns:p14="http://schemas.microsoft.com/office/powerpoint/2010/main" val="12515949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nodeType="clickEffect">
                                  <p:stCondLst>
                                    <p:cond delay="0"/>
                                  </p:stCondLst>
                                  <p:childTnLst>
                                    <p:set>
                                      <p:cBhvr>
                                        <p:cTn id="42"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Case Study</a:t>
            </a:r>
          </a:p>
        </p:txBody>
      </p:sp>
      <p:sp>
        <p:nvSpPr>
          <p:cNvPr id="3" name="Content Placeholder 2"/>
          <p:cNvSpPr>
            <a:spLocks noGrp="1"/>
          </p:cNvSpPr>
          <p:nvPr>
            <p:ph idx="1"/>
          </p:nvPr>
        </p:nvSpPr>
        <p:spPr>
          <a:xfrm>
            <a:off x="508001" y="4486795"/>
            <a:ext cx="6447501" cy="1286965"/>
          </a:xfrm>
        </p:spPr>
        <p:txBody>
          <a:bodyPr>
            <a:normAutofit fontScale="62500" lnSpcReduction="20000"/>
          </a:bodyPr>
          <a:lstStyle/>
          <a:p>
            <a:pPr marL="0" indent="0">
              <a:buNone/>
            </a:pPr>
            <a:r>
              <a:rPr lang="en-GB" dirty="0"/>
              <a:t>Richard </a:t>
            </a:r>
            <a:r>
              <a:rPr lang="en-GB" dirty="0" err="1"/>
              <a:t>Enthoven</a:t>
            </a:r>
            <a:r>
              <a:rPr lang="en-GB" dirty="0"/>
              <a:t> </a:t>
            </a:r>
          </a:p>
          <a:p>
            <a:pPr marL="0" indent="0">
              <a:buNone/>
            </a:pPr>
            <a:r>
              <a:rPr lang="en-GB" dirty="0"/>
              <a:t>South African nationality</a:t>
            </a:r>
          </a:p>
          <a:p>
            <a:pPr marL="0" indent="0">
              <a:buNone/>
            </a:pPr>
            <a:r>
              <a:rPr lang="en-GB" dirty="0"/>
              <a:t>South African businessman</a:t>
            </a:r>
          </a:p>
          <a:p>
            <a:pPr marL="0" indent="0">
              <a:buNone/>
            </a:pPr>
            <a:r>
              <a:rPr lang="en-GB" dirty="0"/>
              <a:t>Net worth - $1.1b ($1,100,000,000)!!!</a:t>
            </a:r>
          </a:p>
          <a:p>
            <a:pPr marL="0" indent="0">
              <a:buNone/>
            </a:pPr>
            <a:endParaRPr lang="en-GB" dirty="0"/>
          </a:p>
        </p:txBody>
      </p:sp>
      <p:pic>
        <p:nvPicPr>
          <p:cNvPr id="4" name="Picture 3"/>
          <p:cNvPicPr>
            <a:picLocks noChangeAspect="1"/>
          </p:cNvPicPr>
          <p:nvPr/>
        </p:nvPicPr>
        <p:blipFill>
          <a:blip r:embed="rId2"/>
          <a:stretch>
            <a:fillRect/>
          </a:stretch>
        </p:blipFill>
        <p:spPr>
          <a:xfrm>
            <a:off x="3886805" y="2273440"/>
            <a:ext cx="2143125" cy="1078706"/>
          </a:xfrm>
          <a:prstGeom prst="rect">
            <a:avLst/>
          </a:prstGeom>
        </p:spPr>
      </p:pic>
      <p:pic>
        <p:nvPicPr>
          <p:cNvPr id="5" name="Picture 4"/>
          <p:cNvPicPr>
            <a:picLocks noChangeAspect="1"/>
          </p:cNvPicPr>
          <p:nvPr/>
        </p:nvPicPr>
        <p:blipFill>
          <a:blip r:embed="rId3"/>
          <a:stretch>
            <a:fillRect/>
          </a:stretch>
        </p:blipFill>
        <p:spPr>
          <a:xfrm>
            <a:off x="1261571" y="1809750"/>
            <a:ext cx="1871663" cy="2343150"/>
          </a:xfrm>
          <a:prstGeom prst="rect">
            <a:avLst/>
          </a:prstGeom>
        </p:spPr>
      </p:pic>
    </p:spTree>
    <p:extLst>
      <p:ext uri="{BB962C8B-B14F-4D97-AF65-F5344CB8AC3E}">
        <p14:creationId xmlns:p14="http://schemas.microsoft.com/office/powerpoint/2010/main" val="30853616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circle(in)">
                                      <p:cBhvr>
                                        <p:cTn id="12" dur="20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circle(in)">
                                      <p:cBhvr>
                                        <p:cTn id="17" dur="2000"/>
                                        <p:tgtEl>
                                          <p:spTgt spid="4"/>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0" end="0"/>
                                            </p:txEl>
                                          </p:spTgt>
                                        </p:tgtEl>
                                        <p:attrNameLst>
                                          <p:attrName>style.visibility</p:attrName>
                                        </p:attrNameLst>
                                      </p:cBhvr>
                                      <p:to>
                                        <p:strVal val="visible"/>
                                      </p:to>
                                    </p:set>
                                    <p:animEffect transition="in" filter="fade">
                                      <p:cBhvr>
                                        <p:cTn id="22" dur="500"/>
                                        <p:tgtEl>
                                          <p:spTgt spid="3">
                                            <p:txEl>
                                              <p:pRg st="0" end="0"/>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1" end="1"/>
                                            </p:txEl>
                                          </p:spTgt>
                                        </p:tgtEl>
                                        <p:attrNameLst>
                                          <p:attrName>style.visibility</p:attrName>
                                        </p:attrNameLst>
                                      </p:cBhvr>
                                      <p:to>
                                        <p:strVal val="visible"/>
                                      </p:to>
                                    </p:set>
                                    <p:animEffect transition="in" filter="fade">
                                      <p:cBhvr>
                                        <p:cTn id="27" dur="500"/>
                                        <p:tgtEl>
                                          <p:spTgt spid="3">
                                            <p:txEl>
                                              <p:pRg st="1" end="1"/>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3">
                                            <p:txEl>
                                              <p:pRg st="2" end="2"/>
                                            </p:txEl>
                                          </p:spTgt>
                                        </p:tgtEl>
                                        <p:attrNameLst>
                                          <p:attrName>style.visibility</p:attrName>
                                        </p:attrNameLst>
                                      </p:cBhvr>
                                      <p:to>
                                        <p:strVal val="visible"/>
                                      </p:to>
                                    </p:set>
                                    <p:animEffect transition="in" filter="fade">
                                      <p:cBhvr>
                                        <p:cTn id="32" dur="500"/>
                                        <p:tgtEl>
                                          <p:spTgt spid="3">
                                            <p:txEl>
                                              <p:pRg st="2" end="2"/>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3">
                                            <p:txEl>
                                              <p:pRg st="3" end="3"/>
                                            </p:txEl>
                                          </p:spTgt>
                                        </p:tgtEl>
                                        <p:attrNameLst>
                                          <p:attrName>style.visibility</p:attrName>
                                        </p:attrNameLst>
                                      </p:cBhvr>
                                      <p:to>
                                        <p:strVal val="visible"/>
                                      </p:to>
                                    </p:set>
                                    <p:animEffect transition="in" filter="fade">
                                      <p:cBhvr>
                                        <p:cTn id="37"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23728" y="0"/>
            <a:ext cx="6447501" cy="990600"/>
          </a:xfrm>
        </p:spPr>
        <p:txBody>
          <a:bodyPr/>
          <a:lstStyle/>
          <a:p>
            <a:r>
              <a:rPr lang="en-GB" dirty="0"/>
              <a:t>Home-grown Talent</a:t>
            </a:r>
          </a:p>
        </p:txBody>
      </p:sp>
      <p:sp>
        <p:nvSpPr>
          <p:cNvPr id="3" name="Content Placeholder 2"/>
          <p:cNvSpPr>
            <a:spLocks noGrp="1"/>
          </p:cNvSpPr>
          <p:nvPr>
            <p:ph idx="1"/>
          </p:nvPr>
        </p:nvSpPr>
        <p:spPr>
          <a:xfrm>
            <a:off x="467544" y="5877272"/>
            <a:ext cx="8006649" cy="808149"/>
          </a:xfrm>
        </p:spPr>
        <p:txBody>
          <a:bodyPr>
            <a:normAutofit fontScale="62500" lnSpcReduction="20000"/>
          </a:bodyPr>
          <a:lstStyle/>
          <a:p>
            <a:pPr marL="0" indent="0">
              <a:buNone/>
            </a:pPr>
            <a:r>
              <a:rPr lang="en-GB" dirty="0"/>
              <a:t>Mike Jones – </a:t>
            </a:r>
            <a:r>
              <a:rPr lang="en-GB" dirty="0" err="1"/>
              <a:t>Abercregan</a:t>
            </a:r>
            <a:r>
              <a:rPr lang="en-GB" dirty="0"/>
              <a:t> boy</a:t>
            </a:r>
          </a:p>
          <a:p>
            <a:pPr marL="0" indent="0">
              <a:buNone/>
            </a:pPr>
            <a:r>
              <a:rPr lang="en-GB" dirty="0"/>
              <a:t>Now – Chain Reaction Cycles/PayPal team member / GoPro athlete / </a:t>
            </a:r>
            <a:r>
              <a:rPr lang="en-GB" dirty="0" err="1"/>
              <a:t>NukeProof</a:t>
            </a:r>
            <a:r>
              <a:rPr lang="en-GB" dirty="0"/>
              <a:t> &amp; </a:t>
            </a:r>
            <a:r>
              <a:rPr lang="en-GB" dirty="0" err="1"/>
              <a:t>adidas</a:t>
            </a:r>
            <a:r>
              <a:rPr lang="en-GB" dirty="0"/>
              <a:t> sponsorship</a:t>
            </a:r>
          </a:p>
        </p:txBody>
      </p:sp>
      <p:pic>
        <p:nvPicPr>
          <p:cNvPr id="4" name="Picture 3"/>
          <p:cNvPicPr>
            <a:picLocks noChangeAspect="1"/>
          </p:cNvPicPr>
          <p:nvPr/>
        </p:nvPicPr>
        <p:blipFill>
          <a:blip r:embed="rId2"/>
          <a:stretch>
            <a:fillRect/>
          </a:stretch>
        </p:blipFill>
        <p:spPr>
          <a:xfrm>
            <a:off x="5013100" y="2000909"/>
            <a:ext cx="2477677" cy="1941491"/>
          </a:xfrm>
          <a:prstGeom prst="rect">
            <a:avLst/>
          </a:prstGeom>
        </p:spPr>
      </p:pic>
      <p:pic>
        <p:nvPicPr>
          <p:cNvPr id="5" name="Picture 4"/>
          <p:cNvPicPr>
            <a:picLocks noChangeAspect="1"/>
          </p:cNvPicPr>
          <p:nvPr/>
        </p:nvPicPr>
        <p:blipFill>
          <a:blip r:embed="rId3"/>
          <a:stretch>
            <a:fillRect/>
          </a:stretch>
        </p:blipFill>
        <p:spPr>
          <a:xfrm>
            <a:off x="4781780" y="4036048"/>
            <a:ext cx="2940318" cy="1653929"/>
          </a:xfrm>
          <a:prstGeom prst="rect">
            <a:avLst/>
          </a:prstGeom>
        </p:spPr>
      </p:pic>
      <p:pic>
        <p:nvPicPr>
          <p:cNvPr id="6" name="Picture 5"/>
          <p:cNvPicPr>
            <a:picLocks noChangeAspect="1"/>
          </p:cNvPicPr>
          <p:nvPr/>
        </p:nvPicPr>
        <p:blipFill>
          <a:blip r:embed="rId4"/>
          <a:stretch>
            <a:fillRect/>
          </a:stretch>
        </p:blipFill>
        <p:spPr>
          <a:xfrm>
            <a:off x="933002" y="3848753"/>
            <a:ext cx="2940319" cy="1653929"/>
          </a:xfrm>
          <a:prstGeom prst="rect">
            <a:avLst/>
          </a:prstGeom>
        </p:spPr>
      </p:pic>
      <p:pic>
        <p:nvPicPr>
          <p:cNvPr id="7" name="Picture 6"/>
          <p:cNvPicPr>
            <a:picLocks noChangeAspect="1"/>
          </p:cNvPicPr>
          <p:nvPr/>
        </p:nvPicPr>
        <p:blipFill rotWithShape="1">
          <a:blip r:embed="rId5"/>
          <a:srcRect l="27223" r="5054"/>
          <a:stretch/>
        </p:blipFill>
        <p:spPr>
          <a:xfrm>
            <a:off x="1567636" y="1893738"/>
            <a:ext cx="1671049" cy="1644968"/>
          </a:xfrm>
          <a:prstGeom prst="rect">
            <a:avLst/>
          </a:prstGeom>
        </p:spPr>
      </p:pic>
      <p:sp>
        <p:nvSpPr>
          <p:cNvPr id="8" name="TextBox 7"/>
          <p:cNvSpPr txBox="1"/>
          <p:nvPr/>
        </p:nvSpPr>
        <p:spPr>
          <a:xfrm>
            <a:off x="539552" y="980728"/>
            <a:ext cx="7704856" cy="646331"/>
          </a:xfrm>
          <a:prstGeom prst="rect">
            <a:avLst/>
          </a:prstGeom>
          <a:noFill/>
        </p:spPr>
        <p:txBody>
          <a:bodyPr wrap="square" rtlCol="0">
            <a:spAutoFit/>
          </a:bodyPr>
          <a:lstStyle/>
          <a:p>
            <a:r>
              <a:rPr lang="en-GB" dirty="0">
                <a:hlinkClick r:id="rId6"/>
              </a:rPr>
              <a:t>https://www.youtube.com/watch?v=hG0ngVuOGBY</a:t>
            </a:r>
            <a:endParaRPr lang="en-GB" dirty="0"/>
          </a:p>
          <a:p>
            <a:endParaRPr lang="en-GB" dirty="0"/>
          </a:p>
        </p:txBody>
      </p:sp>
    </p:spTree>
    <p:extLst>
      <p:ext uri="{BB962C8B-B14F-4D97-AF65-F5344CB8AC3E}">
        <p14:creationId xmlns:p14="http://schemas.microsoft.com/office/powerpoint/2010/main" val="16562699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nodeType="click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fade">
                                      <p:cBhvr>
                                        <p:cTn id="16" dur="500"/>
                                        <p:tgtEl>
                                          <p:spTgt spid="6"/>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nodeType="click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fade">
                                      <p:cBhvr>
                                        <p:cTn id="21" dur="500"/>
                                        <p:tgtEl>
                                          <p:spTgt spid="4"/>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nodeType="clickEffect">
                                  <p:stCondLst>
                                    <p:cond delay="0"/>
                                  </p:stCondLst>
                                  <p:childTnLst>
                                    <p:set>
                                      <p:cBhvr>
                                        <p:cTn id="25" dur="1" fill="hold">
                                          <p:stCondLst>
                                            <p:cond delay="0"/>
                                          </p:stCondLst>
                                        </p:cTn>
                                        <p:tgtEl>
                                          <p:spTgt spid="5"/>
                                        </p:tgtEl>
                                        <p:attrNameLst>
                                          <p:attrName>style.visibility</p:attrName>
                                        </p:attrNameLst>
                                      </p:cBhvr>
                                      <p:to>
                                        <p:strVal val="visible"/>
                                      </p:to>
                                    </p:set>
                                    <p:animEffect transition="in" filter="fade">
                                      <p:cBhvr>
                                        <p:cTn id="26" dur="500"/>
                                        <p:tgtEl>
                                          <p:spTgt spid="5"/>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nodeType="clickEffect">
                                  <p:stCondLst>
                                    <p:cond delay="0"/>
                                  </p:stCondLst>
                                  <p:childTnLst>
                                    <p:set>
                                      <p:cBhvr>
                                        <p:cTn id="30" dur="1" fill="hold">
                                          <p:stCondLst>
                                            <p:cond delay="0"/>
                                          </p:stCondLst>
                                        </p:cTn>
                                        <p:tgtEl>
                                          <p:spTgt spid="3">
                                            <p:txEl>
                                              <p:pRg st="1" end="1"/>
                                            </p:txEl>
                                          </p:spTgt>
                                        </p:tgtEl>
                                        <p:attrNameLst>
                                          <p:attrName>style.visibility</p:attrName>
                                        </p:attrNameLst>
                                      </p:cBhvr>
                                      <p:to>
                                        <p:strVal val="visible"/>
                                      </p:to>
                                    </p:set>
                                    <p:animEffect transition="in" filter="fade">
                                      <p:cBhvr>
                                        <p:cTn id="31"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70">
            <a:extLst>
              <a:ext uri="{FF2B5EF4-FFF2-40B4-BE49-F238E27FC236}">
                <a16:creationId xmlns:a16="http://schemas.microsoft.com/office/drawing/2014/main" id="{27BDFED6-6E33-4606-AFE2-886ADB1C018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8" name="Picture 7">
            <a:extLst>
              <a:ext uri="{FF2B5EF4-FFF2-40B4-BE49-F238E27FC236}">
                <a16:creationId xmlns:a16="http://schemas.microsoft.com/office/drawing/2014/main" id="{42D20AA3-061E-A849-B4E9-994CF2063112}"/>
              </a:ext>
            </a:extLst>
          </p:cNvPr>
          <p:cNvPicPr>
            <a:picLocks noChangeAspect="1"/>
          </p:cNvPicPr>
          <p:nvPr/>
        </p:nvPicPr>
        <p:blipFill rotWithShape="1">
          <a:blip r:embed="rId2">
            <a:alphaModFix/>
          </a:blip>
          <a:srcRect t="36477" r="-1" b="27403"/>
          <a:stretch/>
        </p:blipFill>
        <p:spPr>
          <a:xfrm>
            <a:off x="3410952" y="-5"/>
            <a:ext cx="5733047" cy="3681406"/>
          </a:xfrm>
          <a:prstGeom prst="rect">
            <a:avLst/>
          </a:prstGeom>
        </p:spPr>
      </p:pic>
      <p:pic>
        <p:nvPicPr>
          <p:cNvPr id="1026" name="Picture 2" descr="Innogy completes the opening of a new wind farm in Wales">
            <a:extLst>
              <a:ext uri="{FF2B5EF4-FFF2-40B4-BE49-F238E27FC236}">
                <a16:creationId xmlns:a16="http://schemas.microsoft.com/office/drawing/2014/main" id="{53C16E21-57B2-F541-8FDD-649E8DE5587C}"/>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16679" r="3" b="3"/>
          <a:stretch/>
        </p:blipFill>
        <p:spPr bwMode="auto">
          <a:xfrm>
            <a:off x="3410953" y="3681409"/>
            <a:ext cx="5733047" cy="3176595"/>
          </a:xfrm>
          <a:prstGeom prst="rect">
            <a:avLst/>
          </a:prstGeom>
          <a:noFill/>
          <a:extLst>
            <a:ext uri="{909E8E84-426E-40DD-AFC4-6F175D3DCCD1}">
              <a14:hiddenFill xmlns:a14="http://schemas.microsoft.com/office/drawing/2010/main">
                <a:solidFill>
                  <a:srgbClr val="FFFFFF"/>
                </a:solidFill>
              </a14:hiddenFill>
            </a:ext>
          </a:extLst>
        </p:spPr>
      </p:pic>
      <p:sp>
        <p:nvSpPr>
          <p:cNvPr id="73" name="Rectangle 72">
            <a:extLst>
              <a:ext uri="{FF2B5EF4-FFF2-40B4-BE49-F238E27FC236}">
                <a16:creationId xmlns:a16="http://schemas.microsoft.com/office/drawing/2014/main" id="{890DEF05-784E-4B61-89E4-04C4ECF4E5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gradFill>
            <a:gsLst>
              <a:gs pos="36000">
                <a:schemeClr val="tx1">
                  <a:lumMod val="95000"/>
                  <a:lumOff val="5000"/>
                </a:schemeClr>
              </a:gs>
              <a:gs pos="81000">
                <a:schemeClr val="tx1">
                  <a:lumMod val="95000"/>
                  <a:lumOff val="5000"/>
                  <a:alpha val="0"/>
                </a:scheme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2">
            <a:extLst>
              <a:ext uri="{FF2B5EF4-FFF2-40B4-BE49-F238E27FC236}">
                <a16:creationId xmlns:a16="http://schemas.microsoft.com/office/drawing/2014/main" id="{93B61663-5AB3-124C-BEED-680979679C2A}"/>
              </a:ext>
            </a:extLst>
          </p:cNvPr>
          <p:cNvSpPr/>
          <p:nvPr/>
        </p:nvSpPr>
        <p:spPr>
          <a:xfrm>
            <a:off x="628650" y="1115219"/>
            <a:ext cx="4046934" cy="2387600"/>
          </a:xfrm>
          <a:prstGeom prst="rect">
            <a:avLst/>
          </a:prstGeom>
        </p:spPr>
        <p:txBody>
          <a:bodyPr vert="horz" lIns="91440" tIns="45720" rIns="91440" bIns="45720" rtlCol="0" anchor="b">
            <a:normAutofit/>
          </a:bodyPr>
          <a:lstStyle/>
          <a:p>
            <a:pPr>
              <a:lnSpc>
                <a:spcPct val="90000"/>
              </a:lnSpc>
              <a:spcBef>
                <a:spcPct val="0"/>
              </a:spcBef>
              <a:spcAft>
                <a:spcPts val="600"/>
              </a:spcAft>
            </a:pPr>
            <a:r>
              <a:rPr lang="en-US" sz="4400" b="1" kern="1200" cap="none" spc="0">
                <a:ln w="9525">
                  <a:solidFill>
                    <a:schemeClr val="bg1"/>
                  </a:solidFill>
                  <a:prstDash val="solid"/>
                </a:ln>
                <a:solidFill>
                  <a:schemeClr val="bg1"/>
                </a:solidFill>
                <a:effectLst>
                  <a:outerShdw blurRad="12700" dist="38100" dir="2700000" algn="tl" rotWithShape="0">
                    <a:schemeClr val="bg1">
                      <a:lumMod val="50000"/>
                    </a:schemeClr>
                  </a:outerShdw>
                </a:effectLst>
                <a:latin typeface="+mj-lt"/>
                <a:ea typeface="+mj-ea"/>
                <a:cs typeface="+mj-cs"/>
              </a:rPr>
              <a:t>Mountain Bike </a:t>
            </a:r>
          </a:p>
          <a:p>
            <a:pPr>
              <a:lnSpc>
                <a:spcPct val="90000"/>
              </a:lnSpc>
              <a:spcBef>
                <a:spcPct val="0"/>
              </a:spcBef>
              <a:spcAft>
                <a:spcPts val="600"/>
              </a:spcAft>
            </a:pPr>
            <a:r>
              <a:rPr lang="en-US" sz="4400" b="1" kern="1200">
                <a:ln w="9525">
                  <a:solidFill>
                    <a:schemeClr val="bg1"/>
                  </a:solidFill>
                  <a:prstDash val="solid"/>
                </a:ln>
                <a:solidFill>
                  <a:schemeClr val="bg1"/>
                </a:solidFill>
                <a:effectLst>
                  <a:outerShdw blurRad="12700" dist="38100" dir="2700000" algn="tl" rotWithShape="0">
                    <a:schemeClr val="bg1">
                      <a:lumMod val="50000"/>
                    </a:schemeClr>
                  </a:outerShdw>
                </a:effectLst>
                <a:latin typeface="+mj-lt"/>
                <a:ea typeface="+mj-ea"/>
                <a:cs typeface="+mj-cs"/>
              </a:rPr>
              <a:t>Funding Bid</a:t>
            </a:r>
            <a:endParaRPr lang="en-US" sz="4400" b="1" kern="1200" cap="none" spc="0">
              <a:ln w="9525">
                <a:solidFill>
                  <a:schemeClr val="bg1"/>
                </a:solidFill>
                <a:prstDash val="solid"/>
              </a:ln>
              <a:solidFill>
                <a:schemeClr val="bg1"/>
              </a:solidFill>
              <a:effectLst>
                <a:outerShdw blurRad="12700" dist="38100" dir="2700000" algn="tl" rotWithShape="0">
                  <a:schemeClr val="bg1">
                    <a:lumMod val="50000"/>
                  </a:schemeClr>
                </a:outerShdw>
              </a:effectLst>
              <a:latin typeface="+mj-lt"/>
              <a:ea typeface="+mj-ea"/>
              <a:cs typeface="+mj-cs"/>
            </a:endParaRPr>
          </a:p>
        </p:txBody>
      </p:sp>
      <p:cxnSp>
        <p:nvCxnSpPr>
          <p:cNvPr id="75" name="Straight Connector 74">
            <a:extLst>
              <a:ext uri="{FF2B5EF4-FFF2-40B4-BE49-F238E27FC236}">
                <a16:creationId xmlns:a16="http://schemas.microsoft.com/office/drawing/2014/main" id="{C41BAEC7-F7B0-4224-8B18-8F74B7D87F0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628650" y="3681408"/>
            <a:ext cx="8515349" cy="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sp>
        <p:nvSpPr>
          <p:cNvPr id="4" name="AutoShape 2" descr="Image result for UWTSD"/>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Tree>
    <p:extLst>
      <p:ext uri="{BB962C8B-B14F-4D97-AF65-F5344CB8AC3E}">
        <p14:creationId xmlns:p14="http://schemas.microsoft.com/office/powerpoint/2010/main" val="421008532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utoShape 2" descr="Image result for UWTSD"/>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7564" y="6021288"/>
            <a:ext cx="1721653" cy="678081"/>
          </a:xfrm>
          <a:prstGeom prst="rect">
            <a:avLst/>
          </a:prstGeom>
        </p:spPr>
      </p:pic>
      <p:pic>
        <p:nvPicPr>
          <p:cNvPr id="2" name="Picture 1">
            <a:extLst>
              <a:ext uri="{FF2B5EF4-FFF2-40B4-BE49-F238E27FC236}">
                <a16:creationId xmlns:a16="http://schemas.microsoft.com/office/drawing/2014/main" id="{D42F4F9A-770D-B844-ABC4-9B36B2B247F1}"/>
              </a:ext>
            </a:extLst>
          </p:cNvPr>
          <p:cNvPicPr>
            <a:picLocks noChangeAspect="1"/>
          </p:cNvPicPr>
          <p:nvPr/>
        </p:nvPicPr>
        <p:blipFill>
          <a:blip r:embed="rId3"/>
          <a:stretch>
            <a:fillRect/>
          </a:stretch>
        </p:blipFill>
        <p:spPr>
          <a:xfrm>
            <a:off x="27564" y="332656"/>
            <a:ext cx="4608524" cy="6525344"/>
          </a:xfrm>
          <a:prstGeom prst="rect">
            <a:avLst/>
          </a:prstGeom>
        </p:spPr>
      </p:pic>
      <p:pic>
        <p:nvPicPr>
          <p:cNvPr id="7" name="Picture 6">
            <a:extLst>
              <a:ext uri="{FF2B5EF4-FFF2-40B4-BE49-F238E27FC236}">
                <a16:creationId xmlns:a16="http://schemas.microsoft.com/office/drawing/2014/main" id="{80D8C54E-37BA-B247-B676-7D49C4AD8F9B}"/>
              </a:ext>
            </a:extLst>
          </p:cNvPr>
          <p:cNvPicPr>
            <a:picLocks noChangeAspect="1"/>
          </p:cNvPicPr>
          <p:nvPr/>
        </p:nvPicPr>
        <p:blipFill>
          <a:blip r:embed="rId4"/>
          <a:stretch>
            <a:fillRect/>
          </a:stretch>
        </p:blipFill>
        <p:spPr>
          <a:xfrm>
            <a:off x="4860032" y="193711"/>
            <a:ext cx="4139952" cy="3104964"/>
          </a:xfrm>
          <a:prstGeom prst="rect">
            <a:avLst/>
          </a:prstGeom>
        </p:spPr>
      </p:pic>
      <p:pic>
        <p:nvPicPr>
          <p:cNvPr id="9" name="Picture 8">
            <a:extLst>
              <a:ext uri="{FF2B5EF4-FFF2-40B4-BE49-F238E27FC236}">
                <a16:creationId xmlns:a16="http://schemas.microsoft.com/office/drawing/2014/main" id="{D361899F-F4D7-E94F-A73F-3DC35CBF7F0E}"/>
              </a:ext>
            </a:extLst>
          </p:cNvPr>
          <p:cNvPicPr>
            <a:picLocks noChangeAspect="1"/>
          </p:cNvPicPr>
          <p:nvPr/>
        </p:nvPicPr>
        <p:blipFill>
          <a:blip r:embed="rId5"/>
          <a:stretch>
            <a:fillRect/>
          </a:stretch>
        </p:blipFill>
        <p:spPr>
          <a:xfrm>
            <a:off x="5796136" y="3298675"/>
            <a:ext cx="2574032" cy="3432043"/>
          </a:xfrm>
          <a:prstGeom prst="rect">
            <a:avLst/>
          </a:prstGeom>
        </p:spPr>
      </p:pic>
    </p:spTree>
    <p:extLst>
      <p:ext uri="{BB962C8B-B14F-4D97-AF65-F5344CB8AC3E}">
        <p14:creationId xmlns:p14="http://schemas.microsoft.com/office/powerpoint/2010/main" val="55854817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1" name="Rectangle 70">
            <a:extLst>
              <a:ext uri="{FF2B5EF4-FFF2-40B4-BE49-F238E27FC236}">
                <a16:creationId xmlns:a16="http://schemas.microsoft.com/office/drawing/2014/main" id="{9228552E-C8B1-4A80-8448-0787CE0FC7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50" name="Picture 2" descr="Lapierre Overvolt HT 7.5 2021 Yamaha">
            <a:extLst>
              <a:ext uri="{FF2B5EF4-FFF2-40B4-BE49-F238E27FC236}">
                <a16:creationId xmlns:a16="http://schemas.microsoft.com/office/drawing/2014/main" id="{077F958F-6E87-FC43-88CA-7D12FB84DA42}"/>
              </a:ext>
            </a:extLst>
          </p:cNvPr>
          <p:cNvPicPr>
            <a:picLocks noChangeAspect="1" noChangeArrowheads="1"/>
          </p:cNvPicPr>
          <p:nvPr/>
        </p:nvPicPr>
        <p:blipFill rotWithShape="1">
          <a:blip r:embed="rId2">
            <a:alphaModFix amt="35000"/>
            <a:extLst>
              <a:ext uri="{28A0092B-C50C-407E-A947-70E740481C1C}">
                <a14:useLocalDpi xmlns:a14="http://schemas.microsoft.com/office/drawing/2010/main" val="0"/>
              </a:ext>
            </a:extLst>
          </a:blip>
          <a:srcRect l="8181" r="8486"/>
          <a:stretch/>
        </p:blipFill>
        <p:spPr bwMode="auto">
          <a:xfrm>
            <a:off x="20" y="10"/>
            <a:ext cx="9143980" cy="685799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40ECFDC2-0C31-804B-9D43-A468077B2D66}"/>
              </a:ext>
            </a:extLst>
          </p:cNvPr>
          <p:cNvSpPr>
            <a:spLocks noGrp="1"/>
          </p:cNvSpPr>
          <p:nvPr>
            <p:ph type="title"/>
          </p:nvPr>
        </p:nvSpPr>
        <p:spPr>
          <a:xfrm>
            <a:off x="628650" y="365125"/>
            <a:ext cx="7886700" cy="1325563"/>
          </a:xfrm>
        </p:spPr>
        <p:txBody>
          <a:bodyPr>
            <a:normAutofit/>
          </a:bodyPr>
          <a:lstStyle/>
          <a:p>
            <a:r>
              <a:rPr lang="en-US" dirty="0" err="1">
                <a:solidFill>
                  <a:srgbClr val="FFFFFF"/>
                </a:solidFill>
              </a:rPr>
              <a:t>Ebike</a:t>
            </a:r>
            <a:r>
              <a:rPr lang="en-US" dirty="0">
                <a:solidFill>
                  <a:srgbClr val="FFFFFF"/>
                </a:solidFill>
              </a:rPr>
              <a:t> project</a:t>
            </a:r>
          </a:p>
        </p:txBody>
      </p:sp>
      <p:sp>
        <p:nvSpPr>
          <p:cNvPr id="3" name="Content Placeholder 2">
            <a:extLst>
              <a:ext uri="{FF2B5EF4-FFF2-40B4-BE49-F238E27FC236}">
                <a16:creationId xmlns:a16="http://schemas.microsoft.com/office/drawing/2014/main" id="{0EFF7C3A-DD2B-E043-847F-75FE9B096000}"/>
              </a:ext>
            </a:extLst>
          </p:cNvPr>
          <p:cNvSpPr>
            <a:spLocks noGrp="1"/>
          </p:cNvSpPr>
          <p:nvPr>
            <p:ph idx="1"/>
          </p:nvPr>
        </p:nvSpPr>
        <p:spPr>
          <a:xfrm>
            <a:off x="628650" y="1825625"/>
            <a:ext cx="7886700" cy="4351338"/>
          </a:xfrm>
        </p:spPr>
        <p:txBody>
          <a:bodyPr>
            <a:normAutofit/>
          </a:bodyPr>
          <a:lstStyle/>
          <a:p>
            <a:r>
              <a:rPr lang="en-US" dirty="0">
                <a:solidFill>
                  <a:srgbClr val="FFFFFF"/>
                </a:solidFill>
              </a:rPr>
              <a:t>E Bike</a:t>
            </a:r>
          </a:p>
          <a:p>
            <a:r>
              <a:rPr lang="en-US" dirty="0">
                <a:solidFill>
                  <a:srgbClr val="FFFFFF"/>
                </a:solidFill>
              </a:rPr>
              <a:t>Heritage</a:t>
            </a:r>
          </a:p>
          <a:p>
            <a:r>
              <a:rPr lang="en-US" dirty="0">
                <a:solidFill>
                  <a:srgbClr val="FFFFFF"/>
                </a:solidFill>
              </a:rPr>
              <a:t>Wales</a:t>
            </a:r>
          </a:p>
          <a:p>
            <a:r>
              <a:rPr lang="en-US" dirty="0">
                <a:solidFill>
                  <a:srgbClr val="FFFFFF"/>
                </a:solidFill>
              </a:rPr>
              <a:t>Tourism</a:t>
            </a:r>
          </a:p>
          <a:p>
            <a:r>
              <a:rPr lang="en-US" dirty="0">
                <a:solidFill>
                  <a:srgbClr val="FFFFFF"/>
                </a:solidFill>
              </a:rPr>
              <a:t>New Activity suitable for all?</a:t>
            </a:r>
          </a:p>
          <a:p>
            <a:r>
              <a:rPr lang="en-US" dirty="0">
                <a:solidFill>
                  <a:srgbClr val="FFFFFF"/>
                </a:solidFill>
              </a:rPr>
              <a:t>What does the bid look like?</a:t>
            </a:r>
          </a:p>
        </p:txBody>
      </p:sp>
    </p:spTree>
    <p:extLst>
      <p:ext uri="{BB962C8B-B14F-4D97-AF65-F5344CB8AC3E}">
        <p14:creationId xmlns:p14="http://schemas.microsoft.com/office/powerpoint/2010/main" val="1195733721"/>
      </p:ext>
    </p:extLst>
  </p:cSld>
  <p:clrMapOvr>
    <a:overrideClrMapping bg1="dk1" tx1="lt1" bg2="dk2" tx2="lt2" accent1="accent1" accent2="accent2" accent3="accent3" accent4="accent4" accent5="accent5" accent6="accent6" hlink="hlink" folHlink="folHlink"/>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accent1">
            <a:lumMod val="60000"/>
            <a:lumOff val="40000"/>
            <a:alpha val="54000"/>
          </a:schemeClr>
        </a:solidFill>
        <a:effectLst/>
      </p:bgPr>
    </p:bg>
    <p:spTree>
      <p:nvGrpSpPr>
        <p:cNvPr id="1" name=""/>
        <p:cNvGrpSpPr/>
        <p:nvPr/>
      </p:nvGrpSpPr>
      <p:grpSpPr>
        <a:xfrm>
          <a:off x="0" y="0"/>
          <a:ext cx="0" cy="0"/>
          <a:chOff x="0" y="0"/>
          <a:chExt cx="0" cy="0"/>
        </a:xfrm>
      </p:grpSpPr>
      <p:sp>
        <p:nvSpPr>
          <p:cNvPr id="4" name="AutoShape 2" descr="Image result for UWTSD"/>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48057" y="1277228"/>
            <a:ext cx="3496526" cy="4662035"/>
          </a:xfrm>
          <a:prstGeom prst="rect">
            <a:avLst/>
          </a:prstGeom>
        </p:spPr>
      </p:pic>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5220072" y="1916832"/>
            <a:ext cx="4608512" cy="3456384"/>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348469" y="1052736"/>
            <a:ext cx="2447667" cy="5301208"/>
          </a:xfrm>
          <a:prstGeom prst="rect">
            <a:avLst/>
          </a:prstGeom>
        </p:spPr>
      </p:pic>
    </p:spTree>
    <p:extLst>
      <p:ext uri="{BB962C8B-B14F-4D97-AF65-F5344CB8AC3E}">
        <p14:creationId xmlns:p14="http://schemas.microsoft.com/office/powerpoint/2010/main" val="399190091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5" name="Rectangle 24">
            <a:extLst>
              <a:ext uri="{FF2B5EF4-FFF2-40B4-BE49-F238E27FC236}">
                <a16:creationId xmlns:a16="http://schemas.microsoft.com/office/drawing/2014/main" id="{B78EDDD3-C548-48EF-B3CA-B290B17192A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143"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11" name="Picture 10" descr="A picture containing outdoor, tree, plant&#10;&#10;Description automatically generated">
            <a:extLst>
              <a:ext uri="{FF2B5EF4-FFF2-40B4-BE49-F238E27FC236}">
                <a16:creationId xmlns:a16="http://schemas.microsoft.com/office/drawing/2014/main" id="{7326F698-5AA8-8447-9C68-2E157D2503BC}"/>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t="27358" r="-2" b="14256"/>
          <a:stretch/>
        </p:blipFill>
        <p:spPr>
          <a:xfrm rot="5400000">
            <a:off x="-1686315" y="2000396"/>
            <a:ext cx="6524936" cy="2857209"/>
          </a:xfrm>
          <a:prstGeom prst="rect">
            <a:avLst/>
          </a:prstGeom>
        </p:spPr>
      </p:pic>
      <p:pic>
        <p:nvPicPr>
          <p:cNvPr id="5" name="Content Placeholder 4" descr="A sign on a tree&#10;&#10;Description automatically generated with medium confidence">
            <a:extLst>
              <a:ext uri="{FF2B5EF4-FFF2-40B4-BE49-F238E27FC236}">
                <a16:creationId xmlns:a16="http://schemas.microsoft.com/office/drawing/2014/main" id="{31EFEF5F-8DA2-5C4A-8DC3-4DAD1EC35984}"/>
              </a:ext>
            </a:extLst>
          </p:cNvPr>
          <p:cNvPicPr>
            <a:picLocks noGrp="1" noChangeAspect="1"/>
          </p:cNvPicPr>
          <p:nvPr>
            <p:ph idx="1"/>
          </p:nvPr>
        </p:nvPicPr>
        <p:blipFill rotWithShape="1">
          <a:blip r:embed="rId4" cstate="print">
            <a:extLst>
              <a:ext uri="{28A0092B-C50C-407E-A947-70E740481C1C}">
                <a14:useLocalDpi xmlns:a14="http://schemas.microsoft.com/office/drawing/2010/main" val="0"/>
              </a:ext>
            </a:extLst>
          </a:blip>
          <a:srcRect t="18219" r="-2" b="23578"/>
          <a:stretch/>
        </p:blipFill>
        <p:spPr>
          <a:xfrm rot="5400000">
            <a:off x="1309011" y="2004894"/>
            <a:ext cx="6524936" cy="2848214"/>
          </a:xfrm>
          <a:prstGeom prst="rect">
            <a:avLst/>
          </a:prstGeom>
        </p:spPr>
      </p:pic>
      <p:pic>
        <p:nvPicPr>
          <p:cNvPr id="9" name="Picture 8" descr="A picture containing tree, outdoor, plant, forest&#10;&#10;Description automatically generated">
            <a:extLst>
              <a:ext uri="{FF2B5EF4-FFF2-40B4-BE49-F238E27FC236}">
                <a16:creationId xmlns:a16="http://schemas.microsoft.com/office/drawing/2014/main" id="{25AB154D-16BD-F14A-A2E3-AB8ACF60F2B8}"/>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r="17321"/>
          <a:stretch/>
        </p:blipFill>
        <p:spPr>
          <a:xfrm rot="5400000">
            <a:off x="5990735" y="313306"/>
            <a:ext cx="3160653" cy="2867106"/>
          </a:xfrm>
          <a:prstGeom prst="rect">
            <a:avLst/>
          </a:prstGeom>
        </p:spPr>
      </p:pic>
      <p:pic>
        <p:nvPicPr>
          <p:cNvPr id="7" name="Picture 6" descr="A grassy area with trees and a body of water in the background&#10;&#10;Description automatically generated with low confidence">
            <a:extLst>
              <a:ext uri="{FF2B5EF4-FFF2-40B4-BE49-F238E27FC236}">
                <a16:creationId xmlns:a16="http://schemas.microsoft.com/office/drawing/2014/main" id="{684B087E-8431-554E-A13E-C66EDF26B0C4}"/>
              </a:ext>
            </a:extLst>
          </p:cNvPr>
          <p:cNvPicPr>
            <a:picLocks noChangeAspect="1"/>
          </p:cNvPicPr>
          <p:nvPr/>
        </p:nvPicPr>
        <p:blipFill rotWithShape="1">
          <a:blip r:embed="rId6" cstate="print">
            <a:extLst>
              <a:ext uri="{28A0092B-C50C-407E-A947-70E740481C1C}">
                <a14:useLocalDpi xmlns:a14="http://schemas.microsoft.com/office/drawing/2010/main" val="0"/>
              </a:ext>
            </a:extLst>
          </a:blip>
          <a:srcRect r="16691"/>
          <a:stretch/>
        </p:blipFill>
        <p:spPr>
          <a:xfrm rot="5400000">
            <a:off x="5978698" y="3665551"/>
            <a:ext cx="3184727" cy="2867106"/>
          </a:xfrm>
          <a:prstGeom prst="rect">
            <a:avLst/>
          </a:prstGeom>
        </p:spPr>
      </p:pic>
    </p:spTree>
    <p:extLst>
      <p:ext uri="{BB962C8B-B14F-4D97-AF65-F5344CB8AC3E}">
        <p14:creationId xmlns:p14="http://schemas.microsoft.com/office/powerpoint/2010/main" val="341303931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7367B8-E6E5-1147-A631-463ED1F2DB17}"/>
              </a:ext>
            </a:extLst>
          </p:cNvPr>
          <p:cNvSpPr>
            <a:spLocks noGrp="1"/>
          </p:cNvSpPr>
          <p:nvPr>
            <p:ph type="title"/>
          </p:nvPr>
        </p:nvSpPr>
        <p:spPr/>
        <p:txBody>
          <a:bodyPr/>
          <a:lstStyle/>
          <a:p>
            <a:pPr algn="ctr"/>
            <a:r>
              <a:rPr lang="en-US" dirty="0"/>
              <a:t>MTB Project Update</a:t>
            </a:r>
          </a:p>
        </p:txBody>
      </p:sp>
      <p:sp>
        <p:nvSpPr>
          <p:cNvPr id="3" name="Content Placeholder 2">
            <a:extLst>
              <a:ext uri="{FF2B5EF4-FFF2-40B4-BE49-F238E27FC236}">
                <a16:creationId xmlns:a16="http://schemas.microsoft.com/office/drawing/2014/main" id="{BBE19F80-48EB-FB47-865D-4BE3E7A2351E}"/>
              </a:ext>
            </a:extLst>
          </p:cNvPr>
          <p:cNvSpPr>
            <a:spLocks noGrp="1"/>
          </p:cNvSpPr>
          <p:nvPr>
            <p:ph idx="1"/>
          </p:nvPr>
        </p:nvSpPr>
        <p:spPr/>
        <p:txBody>
          <a:bodyPr>
            <a:normAutofit fontScale="40000" lnSpcReduction="20000"/>
          </a:bodyPr>
          <a:lstStyle/>
          <a:p>
            <a:r>
              <a:rPr lang="en-GB" b="1" dirty="0"/>
              <a:t>PASS Margam Park Mountain Bike Club</a:t>
            </a:r>
            <a:r>
              <a:rPr lang="en-GB" dirty="0"/>
              <a:t>- We have been operating blocks of weekend rides with some in the park and some out in </a:t>
            </a:r>
            <a:r>
              <a:rPr lang="en-GB" dirty="0" err="1"/>
              <a:t>Afan</a:t>
            </a:r>
            <a:r>
              <a:rPr lang="en-GB" dirty="0"/>
              <a:t> Forest, there is a 2 day bike camp planned for half term with 8 riders in the morning and 8 in the afternoon. Our weekly bike club is due to start back after Easter.  </a:t>
            </a:r>
          </a:p>
          <a:p>
            <a:pPr marL="0" indent="0">
              <a:buNone/>
            </a:pPr>
            <a:endParaRPr lang="en-GB" dirty="0"/>
          </a:p>
          <a:p>
            <a:r>
              <a:rPr lang="en-GB" b="1" dirty="0"/>
              <a:t>MTB Events</a:t>
            </a:r>
            <a:r>
              <a:rPr lang="en-GB" dirty="0"/>
              <a:t>- The aim this year is to build on the success of last year by holding 3 dirt crit races in the evening as we did last year. Information and dates will be confirmed as soon as we have them.</a:t>
            </a:r>
          </a:p>
          <a:p>
            <a:pPr marL="0" indent="0">
              <a:buNone/>
            </a:pPr>
            <a:endParaRPr lang="en-GB" dirty="0"/>
          </a:p>
          <a:p>
            <a:r>
              <a:rPr lang="en-GB" b="1" dirty="0"/>
              <a:t>MTB Marathon Event</a:t>
            </a:r>
            <a:r>
              <a:rPr lang="en-GB" dirty="0"/>
              <a:t>- Sunday August 21</a:t>
            </a:r>
            <a:r>
              <a:rPr lang="en-GB" baseline="30000" dirty="0"/>
              <a:t>st</a:t>
            </a:r>
            <a:r>
              <a:rPr lang="en-GB" dirty="0"/>
              <a:t>. There will be a race starting from East Lodge and riding out of the park into the forestry and surrounding areas taking in </a:t>
            </a:r>
            <a:r>
              <a:rPr lang="en-GB" dirty="0" err="1"/>
              <a:t>Afan</a:t>
            </a:r>
            <a:r>
              <a:rPr lang="en-GB" dirty="0"/>
              <a:t> and returning to East Lodge. This will be run in partnership with Welsh Cycling and will have Welsh championship status. There is a strong possibility of this becoming the British Championships and hopefully we can host a World event at some point. This would be fantastic for tourism and put NPT on the map. </a:t>
            </a:r>
          </a:p>
          <a:p>
            <a:pPr marL="0" indent="0">
              <a:buNone/>
            </a:pPr>
            <a:endParaRPr lang="en-GB" dirty="0"/>
          </a:p>
          <a:p>
            <a:r>
              <a:rPr lang="en-GB" b="1" dirty="0"/>
              <a:t>E Bike Heritage Tours</a:t>
            </a:r>
            <a:r>
              <a:rPr lang="en-GB" dirty="0"/>
              <a:t>- We are in partnership with the friends of Margam to bring </a:t>
            </a:r>
            <a:r>
              <a:rPr lang="en-GB" dirty="0" err="1"/>
              <a:t>Ebike</a:t>
            </a:r>
            <a:r>
              <a:rPr lang="en-GB" dirty="0"/>
              <a:t> heritage tours to the park combining local history and heritage with new technology. The aim is to run taster sessions of this for local people through PASS and link to Ben at Margam Adventure to create an offer for tourists / park users. If you are interested in attending a guided ride our fleet is now set up and ready to go.</a:t>
            </a:r>
          </a:p>
          <a:p>
            <a:pPr marL="0" indent="0">
              <a:buNone/>
            </a:pPr>
            <a:endParaRPr lang="en-GB" dirty="0"/>
          </a:p>
          <a:p>
            <a:r>
              <a:rPr lang="en-GB" b="1" dirty="0"/>
              <a:t>MTB Officer</a:t>
            </a:r>
            <a:r>
              <a:rPr lang="en-GB" dirty="0"/>
              <a:t>- Tom </a:t>
            </a:r>
            <a:r>
              <a:rPr lang="en-GB" dirty="0" err="1"/>
              <a:t>Housely</a:t>
            </a:r>
            <a:r>
              <a:rPr lang="en-GB" dirty="0"/>
              <a:t> is working leading on guiding and coaching and we have been able to fund this position through grants received from Sport Wales and Covid recovery pots. Tom will be in post for the next 18 months looking to grow the sport and co-ordinate the projects we have organised. </a:t>
            </a:r>
          </a:p>
          <a:p>
            <a:pPr marL="0" indent="0">
              <a:buNone/>
            </a:pPr>
            <a:endParaRPr lang="en-GB" dirty="0"/>
          </a:p>
          <a:p>
            <a:r>
              <a:rPr lang="en-GB" b="1" dirty="0"/>
              <a:t>Princes Trust</a:t>
            </a:r>
            <a:r>
              <a:rPr lang="en-GB" dirty="0"/>
              <a:t>- We have a group attending the park to assist with maintenance and to ride trails. This project will operate every Thursday until Easter. Abi could you add this to the diary please. We will be using this time and man power to carry out maintenance on the trails. We are now looking to ensure that the trails are safe and ride to a high standard.</a:t>
            </a:r>
          </a:p>
          <a:p>
            <a:endParaRPr lang="en-US" dirty="0"/>
          </a:p>
        </p:txBody>
      </p:sp>
    </p:spTree>
    <p:extLst>
      <p:ext uri="{BB962C8B-B14F-4D97-AF65-F5344CB8AC3E}">
        <p14:creationId xmlns:p14="http://schemas.microsoft.com/office/powerpoint/2010/main" val="3963520614"/>
      </p:ext>
    </p:extLst>
  </p:cSld>
  <p:clrMapOvr>
    <a:masterClrMapping/>
  </p:clrMapOvr>
</p:sld>
</file>

<file path=ppt/theme/theme1.xml><?xml version="1.0" encoding="utf-8"?>
<a:theme xmlns:a="http://schemas.openxmlformats.org/drawingml/2006/main" name="Office Theme">
  <a:themeElements>
    <a:clrScheme name="Paper">
      <a:dk1>
        <a:sysClr val="windowText" lastClr="000000"/>
      </a:dk1>
      <a:lt1>
        <a:sysClr val="window" lastClr="FFFFFF"/>
      </a:lt1>
      <a:dk2>
        <a:srgbClr val="444D26"/>
      </a:dk2>
      <a:lt2>
        <a:srgbClr val="FEFAC9"/>
      </a:lt2>
      <a:accent1>
        <a:srgbClr val="A5B592"/>
      </a:accent1>
      <a:accent2>
        <a:srgbClr val="F3A447"/>
      </a:accent2>
      <a:accent3>
        <a:srgbClr val="E7BC29"/>
      </a:accent3>
      <a:accent4>
        <a:srgbClr val="D092A7"/>
      </a:accent4>
      <a:accent5>
        <a:srgbClr val="9C85C0"/>
      </a:accent5>
      <a:accent6>
        <a:srgbClr val="809EC2"/>
      </a:accent6>
      <a:hlink>
        <a:srgbClr val="8E58B6"/>
      </a:hlink>
      <a:folHlink>
        <a:srgbClr val="7F6F6F"/>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Office Theme</Template>
  <TotalTime>620</TotalTime>
  <Words>1176</Words>
  <Application>Microsoft Office PowerPoint</Application>
  <PresentationFormat>On-screen Show (4:3)</PresentationFormat>
  <Paragraphs>165</Paragraphs>
  <Slides>33</Slides>
  <Notes>3</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33</vt:i4>
      </vt:variant>
    </vt:vector>
  </HeadingPairs>
  <TitlesOfParts>
    <vt:vector size="38" baseType="lpstr">
      <vt:lpstr>Arial</vt:lpstr>
      <vt:lpstr>Calibri</vt:lpstr>
      <vt:lpstr>Calibri Light</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Case Study</vt:lpstr>
      <vt:lpstr>Home-grown Talent</vt:lpstr>
      <vt:lpstr>PowerPoint Presentation</vt:lpstr>
      <vt:lpstr>PowerPoint Presentation</vt:lpstr>
      <vt:lpstr>Ebike project</vt:lpstr>
      <vt:lpstr>PowerPoint Presentation</vt:lpstr>
      <vt:lpstr>PowerPoint Presentation</vt:lpstr>
      <vt:lpstr>MTB Project Update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Mana Mirasayar</dc:creator>
  <cp:lastModifiedBy>Napieralla, Mark</cp:lastModifiedBy>
  <cp:revision>89</cp:revision>
  <dcterms:created xsi:type="dcterms:W3CDTF">2015-11-12T12:40:24Z</dcterms:created>
  <dcterms:modified xsi:type="dcterms:W3CDTF">2023-02-16T20:32:49Z</dcterms:modified>
</cp:coreProperties>
</file>