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635" r:id="rId2"/>
    <p:sldId id="259" r:id="rId3"/>
    <p:sldId id="445" r:id="rId4"/>
    <p:sldId id="419" r:id="rId5"/>
    <p:sldId id="609" r:id="rId6"/>
    <p:sldId id="420" r:id="rId7"/>
    <p:sldId id="612" r:id="rId8"/>
    <p:sldId id="587" r:id="rId9"/>
    <p:sldId id="617" r:id="rId10"/>
    <p:sldId id="600" r:id="rId11"/>
    <p:sldId id="621" r:id="rId12"/>
    <p:sldId id="594" r:id="rId13"/>
    <p:sldId id="630" r:id="rId14"/>
    <p:sldId id="629" r:id="rId15"/>
    <p:sldId id="589" r:id="rId16"/>
    <p:sldId id="606" r:id="rId17"/>
    <p:sldId id="590" r:id="rId18"/>
    <p:sldId id="610" r:id="rId19"/>
    <p:sldId id="636" r:id="rId20"/>
    <p:sldId id="615" r:id="rId21"/>
    <p:sldId id="616" r:id="rId22"/>
    <p:sldId id="637" r:id="rId23"/>
    <p:sldId id="611" r:id="rId24"/>
    <p:sldId id="613" r:id="rId25"/>
    <p:sldId id="614" r:id="rId26"/>
    <p:sldId id="618" r:id="rId27"/>
    <p:sldId id="619" r:id="rId28"/>
    <p:sldId id="638" r:id="rId29"/>
    <p:sldId id="568" r:id="rId30"/>
    <p:sldId id="624" r:id="rId31"/>
    <p:sldId id="625" r:id="rId32"/>
    <p:sldId id="631" r:id="rId33"/>
    <p:sldId id="626" r:id="rId34"/>
    <p:sldId id="627" r:id="rId35"/>
    <p:sldId id="623" r:id="rId36"/>
    <p:sldId id="632" r:id="rId37"/>
    <p:sldId id="633" r:id="rId38"/>
    <p:sldId id="628" r:id="rId39"/>
    <p:sldId id="60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EB17A7-7D60-4469-B0BF-EA9EEE92607D}" v="3" dt="2022-10-12T15:40:44.348"/>
  </p1510:revLst>
</p1510:revInfo>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287" autoAdjust="0"/>
  </p:normalViewPr>
  <p:slideViewPr>
    <p:cSldViewPr>
      <p:cViewPr varScale="1">
        <p:scale>
          <a:sx n="98" d="100"/>
          <a:sy n="98" d="100"/>
        </p:scale>
        <p:origin x="96" y="114"/>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FBEB17A7-7D60-4469-B0BF-EA9EEE92607D}"/>
    <pc:docChg chg="undo custSel delSld modSld">
      <pc:chgData name="Aishat Bakre" userId="839b68a6-4a2b-45ef-9a5a-14f954bfea5f" providerId="ADAL" clId="{FBEB17A7-7D60-4469-B0BF-EA9EEE92607D}" dt="2022-10-12T15:42:38.469" v="125" actId="2696"/>
      <pc:docMkLst>
        <pc:docMk/>
      </pc:docMkLst>
      <pc:sldChg chg="modSp mod">
        <pc:chgData name="Aishat Bakre" userId="839b68a6-4a2b-45ef-9a5a-14f954bfea5f" providerId="ADAL" clId="{FBEB17A7-7D60-4469-B0BF-EA9EEE92607D}" dt="2022-10-12T15:40:44.333" v="114" actId="20577"/>
        <pc:sldMkLst>
          <pc:docMk/>
          <pc:sldMk cId="1197320016" sldId="608"/>
        </pc:sldMkLst>
        <pc:spChg chg="mod">
          <ac:chgData name="Aishat Bakre" userId="839b68a6-4a2b-45ef-9a5a-14f954bfea5f" providerId="ADAL" clId="{FBEB17A7-7D60-4469-B0BF-EA9EEE92607D}" dt="2022-10-12T15:37:24.061" v="9" actId="20577"/>
          <ac:spMkLst>
            <pc:docMk/>
            <pc:sldMk cId="1197320016" sldId="608"/>
            <ac:spMk id="2" creationId="{2B7C58F5-819E-4017-8937-7541F930B1D2}"/>
          </ac:spMkLst>
        </pc:spChg>
        <pc:spChg chg="mod">
          <ac:chgData name="Aishat Bakre" userId="839b68a6-4a2b-45ef-9a5a-14f954bfea5f" providerId="ADAL" clId="{FBEB17A7-7D60-4469-B0BF-EA9EEE92607D}" dt="2022-10-12T15:40:44.333" v="114" actId="20577"/>
          <ac:spMkLst>
            <pc:docMk/>
            <pc:sldMk cId="1197320016" sldId="608"/>
            <ac:spMk id="3" creationId="{591E31E7-961C-4BA1-A7D7-0DA91A4BAA50}"/>
          </ac:spMkLst>
        </pc:spChg>
      </pc:sldChg>
      <pc:sldChg chg="del">
        <pc:chgData name="Aishat Bakre" userId="839b68a6-4a2b-45ef-9a5a-14f954bfea5f" providerId="ADAL" clId="{FBEB17A7-7D60-4469-B0BF-EA9EEE92607D}" dt="2022-10-12T15:40:55.966" v="116" actId="2696"/>
        <pc:sldMkLst>
          <pc:docMk/>
          <pc:sldMk cId="2980514959" sldId="622"/>
        </pc:sldMkLst>
      </pc:sldChg>
      <pc:sldChg chg="modSp del mod">
        <pc:chgData name="Aishat Bakre" userId="839b68a6-4a2b-45ef-9a5a-14f954bfea5f" providerId="ADAL" clId="{FBEB17A7-7D60-4469-B0BF-EA9EEE92607D}" dt="2022-10-12T15:40:49.180" v="115" actId="2696"/>
        <pc:sldMkLst>
          <pc:docMk/>
          <pc:sldMk cId="1174557308" sldId="634"/>
        </pc:sldMkLst>
        <pc:spChg chg="mod">
          <ac:chgData name="Aishat Bakre" userId="839b68a6-4a2b-45ef-9a5a-14f954bfea5f" providerId="ADAL" clId="{FBEB17A7-7D60-4469-B0BF-EA9EEE92607D}" dt="2022-10-12T15:39:54.754" v="108" actId="21"/>
          <ac:spMkLst>
            <pc:docMk/>
            <pc:sldMk cId="1174557308" sldId="634"/>
            <ac:spMk id="3" creationId="{EC8A509D-627F-4925-8307-CFB31B39F0A3}"/>
          </ac:spMkLst>
        </pc:spChg>
      </pc:sldChg>
      <pc:sldChg chg="modSp mod">
        <pc:chgData name="Aishat Bakre" userId="839b68a6-4a2b-45ef-9a5a-14f954bfea5f" providerId="ADAL" clId="{FBEB17A7-7D60-4469-B0BF-EA9EEE92607D}" dt="2022-10-12T15:42:00.321" v="121" actId="113"/>
        <pc:sldMkLst>
          <pc:docMk/>
          <pc:sldMk cId="2430797139" sldId="635"/>
        </pc:sldMkLst>
        <pc:spChg chg="mod">
          <ac:chgData name="Aishat Bakre" userId="839b68a6-4a2b-45ef-9a5a-14f954bfea5f" providerId="ADAL" clId="{FBEB17A7-7D60-4469-B0BF-EA9EEE92607D}" dt="2022-10-12T15:42:00.321" v="121" actId="113"/>
          <ac:spMkLst>
            <pc:docMk/>
            <pc:sldMk cId="2430797139" sldId="635"/>
            <ac:spMk id="3" creationId="{FEE303FF-46F2-5490-2520-E291B665E826}"/>
          </ac:spMkLst>
        </pc:spChg>
      </pc:sldChg>
      <pc:sldChg chg="del">
        <pc:chgData name="Aishat Bakre" userId="839b68a6-4a2b-45ef-9a5a-14f954bfea5f" providerId="ADAL" clId="{FBEB17A7-7D60-4469-B0BF-EA9EEE92607D}" dt="2022-10-12T15:42:28.978" v="122" actId="2696"/>
        <pc:sldMkLst>
          <pc:docMk/>
          <pc:sldMk cId="1041249371" sldId="655"/>
        </pc:sldMkLst>
      </pc:sldChg>
      <pc:sldChg chg="del">
        <pc:chgData name="Aishat Bakre" userId="839b68a6-4a2b-45ef-9a5a-14f954bfea5f" providerId="ADAL" clId="{FBEB17A7-7D60-4469-B0BF-EA9EEE92607D}" dt="2022-10-12T15:42:35.062" v="124" actId="2696"/>
        <pc:sldMkLst>
          <pc:docMk/>
          <pc:sldMk cId="4157231616" sldId="656"/>
        </pc:sldMkLst>
      </pc:sldChg>
      <pc:sldChg chg="del">
        <pc:chgData name="Aishat Bakre" userId="839b68a6-4a2b-45ef-9a5a-14f954bfea5f" providerId="ADAL" clId="{FBEB17A7-7D60-4469-B0BF-EA9EEE92607D}" dt="2022-10-12T15:42:32.311" v="123" actId="2696"/>
        <pc:sldMkLst>
          <pc:docMk/>
          <pc:sldMk cId="2407199518" sldId="657"/>
        </pc:sldMkLst>
      </pc:sldChg>
      <pc:sldChg chg="del">
        <pc:chgData name="Aishat Bakre" userId="839b68a6-4a2b-45ef-9a5a-14f954bfea5f" providerId="ADAL" clId="{FBEB17A7-7D60-4469-B0BF-EA9EEE92607D}" dt="2022-10-12T15:42:38.469" v="125" actId="2696"/>
        <pc:sldMkLst>
          <pc:docMk/>
          <pc:sldMk cId="1620988766" sldId="658"/>
        </pc:sldMkLst>
      </pc:sldChg>
      <pc:sldMasterChg chg="delSldLayout">
        <pc:chgData name="Aishat Bakre" userId="839b68a6-4a2b-45ef-9a5a-14f954bfea5f" providerId="ADAL" clId="{FBEB17A7-7D60-4469-B0BF-EA9EEE92607D}" dt="2022-10-12T15:42:28.978" v="122" actId="2696"/>
        <pc:sldMasterMkLst>
          <pc:docMk/>
          <pc:sldMasterMk cId="1943259863" sldId="2147483648"/>
        </pc:sldMasterMkLst>
        <pc:sldLayoutChg chg="del">
          <pc:chgData name="Aishat Bakre" userId="839b68a6-4a2b-45ef-9a5a-14f954bfea5f" providerId="ADAL" clId="{FBEB17A7-7D60-4469-B0BF-EA9EEE92607D}" dt="2022-10-12T15:42:28.978" v="122" actId="2696"/>
          <pc:sldLayoutMkLst>
            <pc:docMk/>
            <pc:sldMasterMk cId="1943259863" sldId="2147483648"/>
            <pc:sldLayoutMk cId="378008884" sldId="2147483660"/>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10/12/2022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10/12/2022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054282/physical-activity-for-children-and-young-people-5-to-18-years.pdf"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5</a:t>
            </a:fld>
            <a:endParaRPr lang="en-GB" dirty="0"/>
          </a:p>
        </p:txBody>
      </p:sp>
    </p:spTree>
    <p:extLst>
      <p:ext uri="{BB962C8B-B14F-4D97-AF65-F5344CB8AC3E}">
        <p14:creationId xmlns:p14="http://schemas.microsoft.com/office/powerpoint/2010/main" val="1975272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6</a:t>
            </a:fld>
            <a:endParaRPr lang="en-GB"/>
          </a:p>
        </p:txBody>
      </p:sp>
    </p:spTree>
    <p:extLst>
      <p:ext uri="{BB962C8B-B14F-4D97-AF65-F5344CB8AC3E}">
        <p14:creationId xmlns:p14="http://schemas.microsoft.com/office/powerpoint/2010/main" val="2810312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7</a:t>
            </a:fld>
            <a:endParaRPr lang="en-GB" dirty="0"/>
          </a:p>
        </p:txBody>
      </p:sp>
    </p:spTree>
    <p:extLst>
      <p:ext uri="{BB962C8B-B14F-4D97-AF65-F5344CB8AC3E}">
        <p14:creationId xmlns:p14="http://schemas.microsoft.com/office/powerpoint/2010/main" val="3012981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8</a:t>
            </a:fld>
            <a:endParaRPr lang="en-GB"/>
          </a:p>
        </p:txBody>
      </p:sp>
    </p:spTree>
    <p:extLst>
      <p:ext uri="{BB962C8B-B14F-4D97-AF65-F5344CB8AC3E}">
        <p14:creationId xmlns:p14="http://schemas.microsoft.com/office/powerpoint/2010/main" val="3712443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9</a:t>
            </a:fld>
            <a:endParaRPr lang="en-GB" dirty="0"/>
          </a:p>
        </p:txBody>
      </p:sp>
    </p:spTree>
    <p:extLst>
      <p:ext uri="{BB962C8B-B14F-4D97-AF65-F5344CB8AC3E}">
        <p14:creationId xmlns:p14="http://schemas.microsoft.com/office/powerpoint/2010/main" val="2514512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12</a:t>
            </a:fld>
            <a:endParaRPr lang="en-GB"/>
          </a:p>
        </p:txBody>
      </p:sp>
    </p:spTree>
    <p:extLst>
      <p:ext uri="{BB962C8B-B14F-4D97-AF65-F5344CB8AC3E}">
        <p14:creationId xmlns:p14="http://schemas.microsoft.com/office/powerpoint/2010/main" val="2991792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15</a:t>
            </a:fld>
            <a:endParaRPr lang="en-GB" dirty="0"/>
          </a:p>
        </p:txBody>
      </p:sp>
    </p:spTree>
    <p:extLst>
      <p:ext uri="{BB962C8B-B14F-4D97-AF65-F5344CB8AC3E}">
        <p14:creationId xmlns:p14="http://schemas.microsoft.com/office/powerpoint/2010/main" val="1052223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16</a:t>
            </a:fld>
            <a:endParaRPr lang="en-GB"/>
          </a:p>
        </p:txBody>
      </p:sp>
    </p:spTree>
    <p:extLst>
      <p:ext uri="{BB962C8B-B14F-4D97-AF65-F5344CB8AC3E}">
        <p14:creationId xmlns:p14="http://schemas.microsoft.com/office/powerpoint/2010/main" val="1877014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Physical activity for children and young people: 5 to 18 years (publishing.service.gov.uk)</a:t>
            </a: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22</a:t>
            </a:fld>
            <a:endParaRPr lang="en-GB"/>
          </a:p>
        </p:txBody>
      </p:sp>
    </p:spTree>
    <p:extLst>
      <p:ext uri="{BB962C8B-B14F-4D97-AF65-F5344CB8AC3E}">
        <p14:creationId xmlns:p14="http://schemas.microsoft.com/office/powerpoint/2010/main" val="3464696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30</a:t>
            </a:fld>
            <a:endParaRPr lang="en-GB"/>
          </a:p>
        </p:txBody>
      </p:sp>
    </p:spTree>
    <p:extLst>
      <p:ext uri="{BB962C8B-B14F-4D97-AF65-F5344CB8AC3E}">
        <p14:creationId xmlns:p14="http://schemas.microsoft.com/office/powerpoint/2010/main" val="1876069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35</a:t>
            </a:fld>
            <a:endParaRPr lang="en-GB"/>
          </a:p>
        </p:txBody>
      </p:sp>
    </p:spTree>
    <p:extLst>
      <p:ext uri="{BB962C8B-B14F-4D97-AF65-F5344CB8AC3E}">
        <p14:creationId xmlns:p14="http://schemas.microsoft.com/office/powerpoint/2010/main" val="38459308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37</a:t>
            </a:fld>
            <a:endParaRPr lang="en-GB"/>
          </a:p>
        </p:txBody>
      </p:sp>
    </p:spTree>
    <p:extLst>
      <p:ext uri="{BB962C8B-B14F-4D97-AF65-F5344CB8AC3E}">
        <p14:creationId xmlns:p14="http://schemas.microsoft.com/office/powerpoint/2010/main" val="327567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38</a:t>
            </a:fld>
            <a:endParaRPr lang="en-GB"/>
          </a:p>
        </p:txBody>
      </p:sp>
    </p:spTree>
    <p:extLst>
      <p:ext uri="{BB962C8B-B14F-4D97-AF65-F5344CB8AC3E}">
        <p14:creationId xmlns:p14="http://schemas.microsoft.com/office/powerpoint/2010/main" val="25698056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D9D9D9"/>
            </a:gs>
            <a:gs pos="100000">
              <a:schemeClr val="bg1"/>
            </a:gs>
          </a:gsLst>
          <a:lin ang="81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6225" y="1828800"/>
            <a:ext cx="4098175" cy="3177380"/>
          </a:xfrm>
        </p:spPr>
        <p:txBody>
          <a:bodyPr anchor="b">
            <a:normAutofit/>
          </a:bodyPr>
          <a:lstStyle>
            <a:lvl1pPr algn="l">
              <a:lnSpc>
                <a:spcPct val="80000"/>
              </a:lnSpc>
              <a:defRPr sz="5400">
                <a:solidFill>
                  <a:schemeClr val="accent1"/>
                </a:solidFill>
              </a:defRPr>
            </a:lvl1pPr>
          </a:lstStyle>
          <a:p>
            <a:r>
              <a:rPr lang="en-US"/>
              <a:t>Click to edit Master title style</a:t>
            </a:r>
            <a:endParaRPr/>
          </a:p>
        </p:txBody>
      </p:sp>
      <p:sp>
        <p:nvSpPr>
          <p:cNvPr id="3" name="Subtitle 2"/>
          <p:cNvSpPr>
            <a:spLocks noGrp="1"/>
          </p:cNvSpPr>
          <p:nvPr>
            <p:ph type="subTitle" idx="1"/>
          </p:nvPr>
        </p:nvSpPr>
        <p:spPr>
          <a:xfrm>
            <a:off x="626225" y="5181600"/>
            <a:ext cx="4098175" cy="685800"/>
          </a:xfrm>
        </p:spPr>
        <p:txBody>
          <a:bodyPr>
            <a:normAutofit/>
          </a:bodyPr>
          <a:lstStyle>
            <a:lvl1pPr marL="0" indent="0" algn="l">
              <a:buNone/>
              <a:defRPr sz="2000" cap="all" baseline="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pic>
        <p:nvPicPr>
          <p:cNvPr id="7" name="Picture 6" descr="EKG lin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188688" y="-1"/>
            <a:ext cx="7000137" cy="6858001"/>
          </a:xfrm>
          <a:prstGeom prst="rect">
            <a:avLst/>
          </a:prstGeom>
        </p:spPr>
      </p:pic>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10/12/2022</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p:bgPr>
        <a:gradFill flip="none" rotWithShape="1">
          <a:gsLst>
            <a:gs pos="0">
              <a:schemeClr val="accent1"/>
            </a:gs>
            <a:gs pos="100000">
              <a:schemeClr val="accent1">
                <a:lumMod val="75000"/>
              </a:schemeClr>
            </a:gs>
          </a:gsLst>
          <a:lin ang="5400000" scaled="0"/>
          <a:tileRect/>
        </a:gradFill>
        <a:effectLst/>
      </p:bgPr>
    </p:bg>
    <p:spTree>
      <p:nvGrpSpPr>
        <p:cNvPr id="1" name=""/>
        <p:cNvGrpSpPr/>
        <p:nvPr/>
      </p:nvGrpSpPr>
      <p:grpSpPr>
        <a:xfrm>
          <a:off x="0" y="0"/>
          <a:ext cx="0" cy="0"/>
          <a:chOff x="0" y="0"/>
          <a:chExt cx="0" cy="0"/>
        </a:xfrm>
      </p:grpSpPr>
      <p:sp>
        <p:nvSpPr>
          <p:cNvPr id="7" name="Rectangle 6" descr="Rectangle"/>
          <p:cNvSpPr/>
          <p:nvPr/>
        </p:nvSpPr>
        <p:spPr>
          <a:xfrm>
            <a:off x="265112" y="228600"/>
            <a:ext cx="11658600" cy="6400800"/>
          </a:xfrm>
          <a:prstGeom prst="rect">
            <a:avLst/>
          </a:prstGeom>
          <a:noFill/>
          <a:ln w="15875">
            <a:gradFill flip="none" rotWithShape="1">
              <a:gsLst>
                <a:gs pos="0">
                  <a:schemeClr val="bg1">
                    <a:lumMod val="75000"/>
                  </a:schemeClr>
                </a:gs>
                <a:gs pos="100000">
                  <a:schemeClr val="bg1"/>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066800" y="1828800"/>
            <a:ext cx="7772400" cy="3177380"/>
          </a:xfrm>
        </p:spPr>
        <p:txBody>
          <a:bodyPr anchor="b">
            <a:normAutofit/>
          </a:bodyPr>
          <a:lstStyle>
            <a:lvl1pPr>
              <a:lnSpc>
                <a:spcPct val="80000"/>
              </a:lnSpc>
              <a:defRPr sz="5400"/>
            </a:lvl1pPr>
          </a:lstStyle>
          <a:p>
            <a:r>
              <a:rPr lang="en-US"/>
              <a:t>Click to edit Master title style</a:t>
            </a:r>
            <a:endParaRPr/>
          </a:p>
        </p:txBody>
      </p:sp>
      <p:sp>
        <p:nvSpPr>
          <p:cNvPr id="3" name="Text Placeholder 2"/>
          <p:cNvSpPr>
            <a:spLocks noGrp="1"/>
          </p:cNvSpPr>
          <p:nvPr>
            <p:ph type="body" idx="1"/>
          </p:nvPr>
        </p:nvSpPr>
        <p:spPr>
          <a:xfrm>
            <a:off x="1066800" y="5181600"/>
            <a:ext cx="7772400" cy="685800"/>
          </a:xfrm>
        </p:spPr>
        <p:txBody>
          <a:bodyPr>
            <a:normAutofit/>
          </a:bodyPr>
          <a:lstStyle>
            <a:lvl1pPr marL="0" indent="0">
              <a:buNone/>
              <a:defRPr sz="2000" cap="all" baseline="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68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3246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7CC0096-1860-4642-9CD2-0079EA5E7CD1}" type="datetimeFigureOut">
              <a:rPr lang="en-US"/>
              <a:t>10/12/2022</a:t>
            </a:fld>
            <a:endParaRPr/>
          </a:p>
        </p:txBody>
      </p:sp>
      <p:sp>
        <p:nvSpPr>
          <p:cNvPr id="7" name="Slide Number Placeholder 6"/>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68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68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246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7CC0096-1860-4642-9CD2-0079EA5E7CD1}" type="datetimeFigureOut">
              <a:rPr lang="en-US"/>
              <a:t>10/12/2022</a:t>
            </a:fld>
            <a:endParaRPr/>
          </a:p>
        </p:txBody>
      </p:sp>
      <p:sp>
        <p:nvSpPr>
          <p:cNvPr id="9" name="Slide Number Placeholder 8"/>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7CC0096-1860-4642-9CD2-0079EA5E7CD1}" type="datetimeFigureOut">
              <a:rPr lang="en-US"/>
              <a:t>10/12/2022</a:t>
            </a:fld>
            <a:endParaRPr/>
          </a:p>
        </p:txBody>
      </p:sp>
      <p:sp>
        <p:nvSpPr>
          <p:cNvPr id="5" name="Slide Number Placeholder 4"/>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37CC0096-1860-4642-9CD2-0079EA5E7CD1}" type="datetimeFigureOut">
              <a:rPr lang="en-US"/>
              <a:t>10/12/2022</a:t>
            </a:fld>
            <a:endParaRPr/>
          </a:p>
        </p:txBody>
      </p:sp>
      <p:sp>
        <p:nvSpPr>
          <p:cNvPr id="4" name="Slide Number Placeholder 3"/>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2700" y="3200400"/>
            <a:ext cx="3932237" cy="1752600"/>
          </a:xfrm>
        </p:spPr>
        <p:txBody>
          <a:bodyPr anchor="b">
            <a:normAutofit/>
          </a:bodyPr>
          <a:lstStyle>
            <a:lvl1pPr>
              <a:defRPr sz="3600"/>
            </a:lvl1pPr>
          </a:lstStyle>
          <a:p>
            <a:r>
              <a:rPr lang="en-US"/>
              <a:t>Click to edit Master title style</a:t>
            </a:r>
            <a:endParaRPr/>
          </a:p>
        </p:txBody>
      </p:sp>
      <p:sp>
        <p:nvSpPr>
          <p:cNvPr id="3" name="Content Placeholder 2"/>
          <p:cNvSpPr>
            <a:spLocks noGrp="1"/>
          </p:cNvSpPr>
          <p:nvPr>
            <p:ph idx="1"/>
          </p:nvPr>
        </p:nvSpPr>
        <p:spPr>
          <a:xfrm>
            <a:off x="609600" y="457201"/>
            <a:ext cx="5943600" cy="5943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632699" y="5029200"/>
            <a:ext cx="3932237" cy="1371600"/>
          </a:xfrm>
        </p:spPr>
        <p:txBody>
          <a:bodyPr>
            <a:normAutofit/>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5240" y="3200400"/>
            <a:ext cx="3932237" cy="1752600"/>
          </a:xfrm>
        </p:spPr>
        <p:txBody>
          <a:bodyPr anchor="b">
            <a:normAutofit/>
          </a:bodyPr>
          <a:lstStyle>
            <a:lvl1pPr>
              <a:defRPr sz="360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 y="0"/>
            <a:ext cx="7008810" cy="6857999"/>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7635240" y="5029200"/>
            <a:ext cx="3932237" cy="137464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10/12/2022</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descr="Rectangle"/>
          <p:cNvSpPr/>
          <p:nvPr/>
        </p:nvSpPr>
        <p:spPr>
          <a:xfrm>
            <a:off x="9982200" y="0"/>
            <a:ext cx="2209800" cy="6858000"/>
          </a:xfrm>
          <a:prstGeom prst="rect">
            <a:avLst/>
          </a:prstGeom>
          <a:gradFill flip="none" rotWithShape="1">
            <a:gsLst>
              <a:gs pos="0">
                <a:schemeClr val="accent1"/>
              </a:gs>
              <a:gs pos="100000">
                <a:schemeClr val="accent1">
                  <a:lumMod val="7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10058399" y="457201"/>
            <a:ext cx="2057401" cy="59436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9600" y="457200"/>
            <a:ext cx="9067800" cy="5943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10/12/2022</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9D9D9"/>
            </a:gs>
            <a:gs pos="100000">
              <a:schemeClr val="bg1"/>
            </a:gs>
          </a:gsLst>
          <a:lin ang="16200000" scaled="1"/>
          <a:tileRect/>
        </a:gradFill>
        <a:effectLst/>
      </p:bgPr>
    </p:bg>
    <p:spTree>
      <p:nvGrpSpPr>
        <p:cNvPr id="1" name=""/>
        <p:cNvGrpSpPr/>
        <p:nvPr/>
      </p:nvGrpSpPr>
      <p:grpSpPr>
        <a:xfrm>
          <a:off x="0" y="0"/>
          <a:ext cx="0" cy="0"/>
          <a:chOff x="0" y="0"/>
          <a:chExt cx="0" cy="0"/>
        </a:xfrm>
      </p:grpSpPr>
      <p:sp>
        <p:nvSpPr>
          <p:cNvPr id="7" name="red bar" descr="Red bar"/>
          <p:cNvSpPr/>
          <p:nvPr/>
        </p:nvSpPr>
        <p:spPr>
          <a:xfrm>
            <a:off x="1" y="1"/>
            <a:ext cx="12188824" cy="1524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066800" y="99220"/>
            <a:ext cx="10058400" cy="1325563"/>
          </a:xfrm>
          <a:prstGeom prst="rect">
            <a:avLst/>
          </a:prstGeom>
        </p:spPr>
        <p:txBody>
          <a:bodyPr vert="horz" lIns="91440" tIns="45720" rIns="91440" bIns="45720" rtlCol="0" anchor="ctr">
            <a:normAutofit/>
          </a:bodyPr>
          <a:lstStyle/>
          <a:p>
            <a:r>
              <a:rPr lang="en-US"/>
              <a:t>Click to edit Master title style</a:t>
            </a:r>
            <a:endParaRPr dirty="0"/>
          </a:p>
        </p:txBody>
      </p:sp>
      <p:sp>
        <p:nvSpPr>
          <p:cNvPr id="3" name="Text Placeholder 2"/>
          <p:cNvSpPr>
            <a:spLocks noGrp="1"/>
          </p:cNvSpPr>
          <p:nvPr>
            <p:ph type="body" idx="1"/>
          </p:nvPr>
        </p:nvSpPr>
        <p:spPr>
          <a:xfrm>
            <a:off x="1524000" y="1828799"/>
            <a:ext cx="9144000" cy="4572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066800" y="6481760"/>
            <a:ext cx="7848600" cy="239715"/>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9067800" y="6465885"/>
            <a:ext cx="1066800" cy="239715"/>
          </a:xfrm>
          <a:prstGeom prst="rect">
            <a:avLst/>
          </a:prstGeom>
        </p:spPr>
        <p:txBody>
          <a:bodyPr vert="horz" lIns="91440" tIns="45720" rIns="91440" bIns="45720" rtlCol="0" anchor="ctr"/>
          <a:lstStyle>
            <a:lvl1pPr algn="r">
              <a:defRPr sz="1100">
                <a:solidFill>
                  <a:schemeClr val="tx1"/>
                </a:solidFill>
              </a:defRPr>
            </a:lvl1pPr>
          </a:lstStyle>
          <a:p>
            <a:fld id="{37CC0096-1860-4642-9CD2-0079EA5E7CD1}" type="datetimeFigureOut">
              <a:rPr lang="en-US" smtClean="0"/>
              <a:pPr/>
              <a:t>10/12/2022</a:t>
            </a:fld>
            <a:endParaRPr lang="en-US" dirty="0"/>
          </a:p>
        </p:txBody>
      </p:sp>
      <p:sp>
        <p:nvSpPr>
          <p:cNvPr id="6" name="Slide Number Placeholder 5"/>
          <p:cNvSpPr>
            <a:spLocks noGrp="1"/>
          </p:cNvSpPr>
          <p:nvPr>
            <p:ph type="sldNum" sz="quarter" idx="4"/>
          </p:nvPr>
        </p:nvSpPr>
        <p:spPr>
          <a:xfrm>
            <a:off x="10287000" y="6481760"/>
            <a:ext cx="838200" cy="239715"/>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government/publications/physical-activity-guidelines-adults-and-older-adults/physical-activity-for-adults-and-older-adults-19-and-over-text-of-the-infographic" TargetMode="External"/><Relationship Id="rId2" Type="http://schemas.openxmlformats.org/officeDocument/2006/relationships/hyperlink" Target="https://www.gov.uk/government/publications/physical-activity-guidelines-infographic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2868/uk-chief-medical-officers-physical-activity-guidelines.pdf" TargetMode="External"/><Relationship Id="rId2" Type="http://schemas.openxmlformats.org/officeDocument/2006/relationships/hyperlink" Target="https://www.gov.uk/government/publications/physical-activity-guidelines-uk-chief-medical-officers-report"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physical-activity-guidelines-infographics" TargetMode="External"/><Relationship Id="rId4" Type="http://schemas.openxmlformats.org/officeDocument/2006/relationships/hyperlink" Target="https://www.gov.uk/government/collections/physical-activity-guidelin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9EB7-BBB8-8024-A3FC-D38DA9D57EEF}"/>
              </a:ext>
            </a:extLst>
          </p:cNvPr>
          <p:cNvSpPr>
            <a:spLocks noGrp="1"/>
          </p:cNvSpPr>
          <p:nvPr>
            <p:ph type="title"/>
          </p:nvPr>
        </p:nvSpPr>
        <p:spPr>
          <a:xfrm>
            <a:off x="1127448" y="568987"/>
            <a:ext cx="10297144" cy="1656184"/>
          </a:xfrm>
        </p:spPr>
        <p:txBody>
          <a:bodyPr>
            <a:normAutofit/>
          </a:bodyPr>
          <a:lstStyle/>
          <a:p>
            <a:pPr algn="ctr"/>
            <a:r>
              <a:rPr lang="en-GB" sz="4000" b="1" dirty="0">
                <a:solidFill>
                  <a:schemeClr val="bg1"/>
                </a:solidFill>
              </a:rPr>
              <a:t>Social Epidemiology and Public Health Development</a:t>
            </a:r>
            <a:endParaRPr lang="en-GB" sz="4000" dirty="0"/>
          </a:p>
        </p:txBody>
      </p:sp>
      <p:sp>
        <p:nvSpPr>
          <p:cNvPr id="3" name="Text Placeholder 2">
            <a:extLst>
              <a:ext uri="{FF2B5EF4-FFF2-40B4-BE49-F238E27FC236}">
                <a16:creationId xmlns:a16="http://schemas.microsoft.com/office/drawing/2014/main" id="{FEE303FF-46F2-5490-2520-E291B665E826}"/>
              </a:ext>
            </a:extLst>
          </p:cNvPr>
          <p:cNvSpPr>
            <a:spLocks noGrp="1"/>
          </p:cNvSpPr>
          <p:nvPr>
            <p:ph type="body" idx="1"/>
          </p:nvPr>
        </p:nvSpPr>
        <p:spPr>
          <a:xfrm>
            <a:off x="4727848" y="4869160"/>
            <a:ext cx="4032448" cy="685800"/>
          </a:xfrm>
        </p:spPr>
        <p:txBody>
          <a:bodyPr>
            <a:normAutofit/>
          </a:bodyPr>
          <a:lstStyle/>
          <a:p>
            <a:r>
              <a:rPr lang="en-GB" sz="2400" b="1" dirty="0">
                <a:latin typeface="Myriad Pro"/>
              </a:rPr>
              <a:t>Semester 1       2021/22</a:t>
            </a:r>
          </a:p>
        </p:txBody>
      </p:sp>
      <p:sp>
        <p:nvSpPr>
          <p:cNvPr id="4" name="Rectangle 3">
            <a:extLst>
              <a:ext uri="{FF2B5EF4-FFF2-40B4-BE49-F238E27FC236}">
                <a16:creationId xmlns:a16="http://schemas.microsoft.com/office/drawing/2014/main" id="{EC441785-86E4-76C3-682B-A32E5D152106}"/>
              </a:ext>
            </a:extLst>
          </p:cNvPr>
          <p:cNvSpPr/>
          <p:nvPr/>
        </p:nvSpPr>
        <p:spPr>
          <a:xfrm>
            <a:off x="3071664" y="2708920"/>
            <a:ext cx="7762006" cy="584775"/>
          </a:xfrm>
          <a:prstGeom prst="rect">
            <a:avLst/>
          </a:prstGeom>
        </p:spPr>
        <p:txBody>
          <a:bodyPr wrap="square">
            <a:spAutoFit/>
          </a:bodyPr>
          <a:lstStyle/>
          <a:p>
            <a:r>
              <a:rPr lang="en-GB" sz="3200" b="1" i="1" dirty="0">
                <a:solidFill>
                  <a:prstClr val="white"/>
                </a:solidFill>
                <a:latin typeface="Myriad Pro"/>
              </a:rPr>
              <a:t>Foundations of Social Epidemiology </a:t>
            </a:r>
          </a:p>
        </p:txBody>
      </p:sp>
      <p:sp>
        <p:nvSpPr>
          <p:cNvPr id="5" name="TextBox 4">
            <a:extLst>
              <a:ext uri="{FF2B5EF4-FFF2-40B4-BE49-F238E27FC236}">
                <a16:creationId xmlns:a16="http://schemas.microsoft.com/office/drawing/2014/main" id="{03B71CE8-A315-1697-A17B-7845D333BDFE}"/>
              </a:ext>
            </a:extLst>
          </p:cNvPr>
          <p:cNvSpPr txBox="1"/>
          <p:nvPr/>
        </p:nvSpPr>
        <p:spPr>
          <a:xfrm>
            <a:off x="4038786" y="3429000"/>
            <a:ext cx="5657614" cy="954107"/>
          </a:xfrm>
          <a:prstGeom prst="rect">
            <a:avLst/>
          </a:prstGeom>
          <a:noFill/>
        </p:spPr>
        <p:txBody>
          <a:bodyPr wrap="square">
            <a:spAutoFit/>
          </a:bodyPr>
          <a:lstStyle/>
          <a:p>
            <a:pPr algn="ctr"/>
            <a:r>
              <a:rPr lang="en-GB" sz="2800" b="1" i="1" dirty="0">
                <a:solidFill>
                  <a:prstClr val="white"/>
                </a:solidFill>
                <a:latin typeface="Myriad Pro"/>
                <a:cs typeface="Arial" panose="020B0604020202020204" pitchFamily="34" charset="0"/>
              </a:rPr>
              <a:t>National guideline for physical activity</a:t>
            </a:r>
          </a:p>
        </p:txBody>
      </p:sp>
      <p:sp>
        <p:nvSpPr>
          <p:cNvPr id="6" name="TextBox 5">
            <a:extLst>
              <a:ext uri="{FF2B5EF4-FFF2-40B4-BE49-F238E27FC236}">
                <a16:creationId xmlns:a16="http://schemas.microsoft.com/office/drawing/2014/main" id="{C5939513-631E-3B22-AB7A-25BE3A5C0949}"/>
              </a:ext>
            </a:extLst>
          </p:cNvPr>
          <p:cNvSpPr txBox="1"/>
          <p:nvPr/>
        </p:nvSpPr>
        <p:spPr>
          <a:xfrm>
            <a:off x="695400" y="5733256"/>
            <a:ext cx="2664296" cy="461665"/>
          </a:xfrm>
          <a:prstGeom prst="rect">
            <a:avLst/>
          </a:prstGeom>
          <a:noFill/>
        </p:spPr>
        <p:txBody>
          <a:bodyPr wrap="square">
            <a:spAutoFit/>
          </a:bodyPr>
          <a:lstStyle/>
          <a:p>
            <a:pPr algn="ctr">
              <a:spcBef>
                <a:spcPct val="20000"/>
              </a:spcBef>
              <a:defRPr/>
            </a:pPr>
            <a:r>
              <a:rPr lang="en-GB" sz="2400" b="1" dirty="0">
                <a:solidFill>
                  <a:prstClr val="white"/>
                </a:solidFill>
                <a:latin typeface="Myriad Pro"/>
                <a:cs typeface="Arial" panose="020B0604020202020204" pitchFamily="34" charset="0"/>
              </a:rPr>
              <a:t>Dr Aishat Bakre</a:t>
            </a:r>
            <a:endParaRPr lang="en-GB" sz="2400" dirty="0">
              <a:solidFill>
                <a:prstClr val="black">
                  <a:tint val="75000"/>
                </a:prstClr>
              </a:solidFill>
              <a:latin typeface="Myriad Pro"/>
              <a:cs typeface="Arial" panose="020B0604020202020204" pitchFamily="34" charset="0"/>
            </a:endParaRPr>
          </a:p>
        </p:txBody>
      </p:sp>
    </p:spTree>
    <p:extLst>
      <p:ext uri="{BB962C8B-B14F-4D97-AF65-F5344CB8AC3E}">
        <p14:creationId xmlns:p14="http://schemas.microsoft.com/office/powerpoint/2010/main" val="2430797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pPr algn="ctr"/>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207568" y="1556792"/>
            <a:ext cx="8229600" cy="3917032"/>
          </a:xfrm>
        </p:spPr>
        <p:txBody>
          <a:bodyPr>
            <a:noAutofit/>
          </a:bodyPr>
          <a:lstStyle/>
          <a:p>
            <a:pPr marL="0" indent="0">
              <a:buNone/>
            </a:pPr>
            <a:r>
              <a:rPr lang="en-GB" sz="2000" dirty="0">
                <a:cs typeface="Arial" panose="020B0604020202020204" pitchFamily="34" charset="0"/>
              </a:rPr>
              <a:t>On successful completion of this module, you should be able to: </a:t>
            </a:r>
          </a:p>
          <a:p>
            <a:pPr lvl="0">
              <a:buFont typeface="Wingdings" panose="05000000000000000000" pitchFamily="2" charset="2"/>
              <a:buChar char="§"/>
            </a:pPr>
            <a:r>
              <a:rPr lang="en-GB" sz="2000" dirty="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2000" dirty="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2000" dirty="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2000" dirty="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pPr algn="ctr"/>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dirty="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dirty="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93363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C0AA3-A08D-4512-812F-7B83AC5B88BA}"/>
              </a:ext>
            </a:extLst>
          </p:cNvPr>
          <p:cNvSpPr>
            <a:spLocks noGrp="1"/>
          </p:cNvSpPr>
          <p:nvPr>
            <p:ph type="title"/>
          </p:nvPr>
        </p:nvSpPr>
        <p:spPr/>
        <p:txBody>
          <a:bodyPr>
            <a:normAutofit/>
          </a:bodyPr>
          <a:lstStyle/>
          <a:p>
            <a:pPr algn="ctr"/>
            <a:r>
              <a:rPr lang="en-GB" sz="5400" b="1" dirty="0">
                <a:latin typeface="Arial" panose="020B0604020202020204" pitchFamily="34" charset="0"/>
                <a:cs typeface="Arial" panose="020B0604020202020204" pitchFamily="34" charset="0"/>
              </a:rPr>
              <a:t>Aims of the Session</a:t>
            </a:r>
            <a:endParaRPr lang="en-GB" sz="4400" dirty="0"/>
          </a:p>
        </p:txBody>
      </p:sp>
      <p:sp>
        <p:nvSpPr>
          <p:cNvPr id="3" name="Content Placeholder 2">
            <a:extLst>
              <a:ext uri="{FF2B5EF4-FFF2-40B4-BE49-F238E27FC236}">
                <a16:creationId xmlns:a16="http://schemas.microsoft.com/office/drawing/2014/main" id="{7F01F904-A790-499B-A2EE-05856BC4A458}"/>
              </a:ext>
            </a:extLst>
          </p:cNvPr>
          <p:cNvSpPr>
            <a:spLocks noGrp="1"/>
          </p:cNvSpPr>
          <p:nvPr>
            <p:ph idx="1"/>
          </p:nvPr>
        </p:nvSpPr>
        <p:spPr>
          <a:xfrm>
            <a:off x="1524000" y="1700808"/>
            <a:ext cx="9144000" cy="4572001"/>
          </a:xfrm>
        </p:spPr>
        <p:txBody>
          <a:bodyPr/>
          <a:lstStyle/>
          <a:p>
            <a:pPr marL="0" indent="0">
              <a:buNone/>
            </a:pPr>
            <a:r>
              <a:rPr lang="en-GB" sz="2800" dirty="0">
                <a:latin typeface="Arial" panose="020B0604020202020204" pitchFamily="34" charset="0"/>
                <a:cs typeface="Arial" panose="020B0604020202020204" pitchFamily="34" charset="0"/>
              </a:rPr>
              <a:t>To understand</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term physical activity</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Sedentary behaviour</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Health benefit of physical activity</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UK national guidelines for physical activity </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2046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493168" y="1409504"/>
            <a:ext cx="9205664" cy="1953244"/>
          </a:xfrm>
        </p:spPr>
        <p:txBody>
          <a:bodyPr anchor="b">
            <a:normAutofit/>
          </a:bodyPr>
          <a:lstStyle/>
          <a:p>
            <a:pPr algn="ctr"/>
            <a:r>
              <a:rPr lang="en-GB" b="1" i="1" dirty="0"/>
              <a:t>What is physical activity?</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84432" y="4365104"/>
            <a:ext cx="1948221" cy="2244548"/>
          </a:xfrm>
          <a:prstGeom prst="rect">
            <a:avLst/>
          </a:prstGeom>
        </p:spPr>
      </p:pic>
    </p:spTree>
    <p:extLst>
      <p:ext uri="{BB962C8B-B14F-4D97-AF65-F5344CB8AC3E}">
        <p14:creationId xmlns:p14="http://schemas.microsoft.com/office/powerpoint/2010/main" val="2692756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C0AA3-A08D-4512-812F-7B83AC5B88BA}"/>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Physical Activity</a:t>
            </a:r>
          </a:p>
        </p:txBody>
      </p:sp>
      <p:sp>
        <p:nvSpPr>
          <p:cNvPr id="3" name="Content Placeholder 2">
            <a:extLst>
              <a:ext uri="{FF2B5EF4-FFF2-40B4-BE49-F238E27FC236}">
                <a16:creationId xmlns:a16="http://schemas.microsoft.com/office/drawing/2014/main" id="{7F01F904-A790-499B-A2EE-05856BC4A458}"/>
              </a:ext>
            </a:extLst>
          </p:cNvPr>
          <p:cNvSpPr>
            <a:spLocks noGrp="1"/>
          </p:cNvSpPr>
          <p:nvPr>
            <p:ph idx="1"/>
          </p:nvPr>
        </p:nvSpPr>
        <p:spPr>
          <a:xfrm>
            <a:off x="1524000" y="1646212"/>
            <a:ext cx="9144000" cy="5112568"/>
          </a:xfrm>
        </p:spPr>
        <p:txBody>
          <a:bodyPr>
            <a:normAutofit lnSpcReduction="10000"/>
          </a:bodyPr>
          <a:lstStyle/>
          <a:p>
            <a:pPr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Physical activity includes the full spectrum of human movements – from the usual activities related to everyday life, </a:t>
            </a:r>
          </a:p>
          <a:p>
            <a:pPr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Physical exercise associated to various forms of recreation and entertainment or hobbies, </a:t>
            </a:r>
          </a:p>
          <a:p>
            <a:pPr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To participation in sports training and competitions</a:t>
            </a:r>
          </a:p>
          <a:p>
            <a:pPr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Physical activity is considered to be any movement of the body that requires muscle power to move and leads to a significant increase in energy consumption. </a:t>
            </a:r>
          </a:p>
          <a:p>
            <a:pPr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Depending on its intensity, it can be categorised as light activity, moderate activity, and vigorous activity. </a:t>
            </a:r>
          </a:p>
          <a:p>
            <a:pPr algn="just">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2250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493168" y="1409504"/>
            <a:ext cx="9205664" cy="1953244"/>
          </a:xfrm>
        </p:spPr>
        <p:txBody>
          <a:bodyPr anchor="b">
            <a:normAutofit/>
          </a:bodyPr>
          <a:lstStyle/>
          <a:p>
            <a:pPr algn="ctr"/>
            <a:r>
              <a:rPr lang="en-GB" b="1" i="1" dirty="0"/>
              <a:t>What is sedentary behaviour?</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84432" y="4365104"/>
            <a:ext cx="1948221" cy="2244548"/>
          </a:xfrm>
          <a:prstGeom prst="rect">
            <a:avLst/>
          </a:prstGeom>
        </p:spPr>
      </p:pic>
    </p:spTree>
    <p:extLst>
      <p:ext uri="{BB962C8B-B14F-4D97-AF65-F5344CB8AC3E}">
        <p14:creationId xmlns:p14="http://schemas.microsoft.com/office/powerpoint/2010/main" val="4003928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1066800" y="99220"/>
            <a:ext cx="10789840" cy="1325563"/>
          </a:xfrm>
        </p:spPr>
        <p:txBody>
          <a:bodyPr>
            <a:normAutofit/>
          </a:bodyPr>
          <a:lstStyle/>
          <a:p>
            <a:pPr algn="ctr"/>
            <a:r>
              <a:rPr lang="en-GB" sz="4400" b="1" dirty="0">
                <a:latin typeface="Arial" panose="020B0604020202020204" pitchFamily="34" charset="0"/>
                <a:cs typeface="Arial" panose="020B0604020202020204" pitchFamily="34" charset="0"/>
              </a:rPr>
              <a:t>Sedentary lifestyle/physical inactivity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487488" y="1700808"/>
            <a:ext cx="9433048" cy="4216539"/>
          </a:xfrm>
          <a:prstGeom prst="rect">
            <a:avLst/>
          </a:prstGeom>
          <a:noFill/>
        </p:spPr>
        <p:txBody>
          <a:bodyPr wrap="square">
            <a:spAutoFit/>
          </a:bodyPr>
          <a:lstStyle/>
          <a:p>
            <a:pPr marL="457200" indent="-457200"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Conversely, physical inactivity is characterised as a condition in which the body movement </a:t>
            </a:r>
            <a:r>
              <a:rPr lang="en-GB" sz="2400">
                <a:latin typeface="Arial" panose="020B0604020202020204" pitchFamily="34" charset="0"/>
                <a:cs typeface="Arial" panose="020B0604020202020204" pitchFamily="34" charset="0"/>
              </a:rPr>
              <a:t>is minimised</a:t>
            </a:r>
            <a:r>
              <a:rPr lang="en-GB" sz="2400" dirty="0">
                <a:latin typeface="Arial" panose="020B0604020202020204" pitchFamily="34" charset="0"/>
                <a:cs typeface="Arial" panose="020B0604020202020204" pitchFamily="34" charset="0"/>
              </a:rPr>
              <a:t>, and energy consumption is insufficient. </a:t>
            </a:r>
          </a:p>
          <a:p>
            <a:pPr marL="457200" indent="-457200"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In general, sedentary behaviour involves any time when you are sitting or lying down, but you should keep in mind that scrolling through your phone, watching TV, working on a computer, video game playing, driving, and reading are all classified under sedentary behaviour.</a:t>
            </a:r>
          </a:p>
          <a:p>
            <a:pPr algn="just"/>
            <a:endParaRPr lang="en-GB" sz="24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
            </a:pPr>
            <a:endParaRPr lang="en-GB" sz="2800" dirty="0">
              <a:solidFill>
                <a:schemeClr val="accent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8952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493168" y="1409504"/>
            <a:ext cx="9205664" cy="1953244"/>
          </a:xfrm>
        </p:spPr>
        <p:txBody>
          <a:bodyPr anchor="b">
            <a:normAutofit/>
          </a:bodyPr>
          <a:lstStyle/>
          <a:p>
            <a:pPr algn="ctr"/>
            <a:r>
              <a:rPr lang="en-GB" b="1" i="1" dirty="0"/>
              <a:t>What are the health benefits of physical activity?</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84432" y="4365104"/>
            <a:ext cx="1948221" cy="2244548"/>
          </a:xfrm>
          <a:prstGeom prst="rect">
            <a:avLst/>
          </a:prstGeom>
        </p:spPr>
      </p:pic>
    </p:spTree>
    <p:extLst>
      <p:ext uri="{BB962C8B-B14F-4D97-AF65-F5344CB8AC3E}">
        <p14:creationId xmlns:p14="http://schemas.microsoft.com/office/powerpoint/2010/main" val="154744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F5026-E80E-49B1-BA9F-18A9D6320DBC}"/>
              </a:ext>
            </a:extLst>
          </p:cNvPr>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Health benefits of physical activity</a:t>
            </a:r>
          </a:p>
        </p:txBody>
      </p:sp>
      <p:sp>
        <p:nvSpPr>
          <p:cNvPr id="3" name="Content Placeholder 2">
            <a:extLst>
              <a:ext uri="{FF2B5EF4-FFF2-40B4-BE49-F238E27FC236}">
                <a16:creationId xmlns:a16="http://schemas.microsoft.com/office/drawing/2014/main" id="{51A603C7-BB0B-490C-9AD7-42D3C94CB527}"/>
              </a:ext>
            </a:extLst>
          </p:cNvPr>
          <p:cNvSpPr>
            <a:spLocks noGrp="1"/>
          </p:cNvSpPr>
          <p:nvPr>
            <p:ph idx="1"/>
          </p:nvPr>
        </p:nvSpPr>
        <p:spPr/>
        <p:txBody>
          <a:bodyPr/>
          <a:lstStyle/>
          <a:p>
            <a:pPr algn="just"/>
            <a:r>
              <a:rPr lang="en-GB" sz="2400" dirty="0">
                <a:latin typeface="Arial" panose="020B0604020202020204" pitchFamily="34" charset="0"/>
                <a:cs typeface="Arial" panose="020B0604020202020204" pitchFamily="34" charset="0"/>
              </a:rPr>
              <a:t>Physical activity is a primary human function that is a prerequisite for good health throughout life. </a:t>
            </a:r>
          </a:p>
          <a:p>
            <a:pPr algn="just"/>
            <a:r>
              <a:rPr lang="en-GB" sz="2400" dirty="0">
                <a:latin typeface="Arial" panose="020B0604020202020204" pitchFamily="34" charset="0"/>
                <a:cs typeface="Arial" panose="020B0604020202020204" pitchFamily="34" charset="0"/>
              </a:rPr>
              <a:t>It has shown its role in reducing the risk of cardiovascular disease, hypertension, diabetes, and some forms of cancer.</a:t>
            </a:r>
          </a:p>
          <a:p>
            <a:pPr algn="just"/>
            <a:r>
              <a:rPr lang="en-GB" sz="2400" dirty="0">
                <a:latin typeface="Arial" panose="020B0604020202020204" pitchFamily="34" charset="0"/>
                <a:cs typeface="Arial" panose="020B0604020202020204" pitchFamily="34" charset="0"/>
              </a:rPr>
              <a:t>Undoubtedly, the physical activity benefits for limiting the spread and exacerbation of some chronic non-communicable diseases. </a:t>
            </a:r>
          </a:p>
          <a:p>
            <a:pPr algn="just"/>
            <a:r>
              <a:rPr lang="en-GB" sz="2400" dirty="0">
                <a:latin typeface="Arial" panose="020B0604020202020204" pitchFamily="34" charset="0"/>
                <a:cs typeface="Arial" panose="020B0604020202020204" pitchFamily="34" charset="0"/>
              </a:rPr>
              <a:t>It also has a positive impact on mental health by reducing the effects of stress, anxiety and depression, slowing the onset of Alzheimer’s disease and the influence of other forms of dementia.</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331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B71B1-F79C-4C8B-A53E-3F811ABA2609}"/>
              </a:ext>
            </a:extLst>
          </p:cNvPr>
          <p:cNvSpPr>
            <a:spLocks noGrp="1"/>
          </p:cNvSpPr>
          <p:nvPr>
            <p:ph type="title"/>
          </p:nvPr>
        </p:nvSpPr>
        <p:spPr/>
        <p:txBody>
          <a:bodyPr/>
          <a:lstStyle/>
          <a:p>
            <a:pPr algn="ctr"/>
            <a:r>
              <a:rPr lang="en-GB" sz="3600" b="1">
                <a:latin typeface="Arial" panose="020B0604020202020204" pitchFamily="34" charset="0"/>
                <a:cs typeface="Arial" panose="020B0604020202020204" pitchFamily="34" charset="0"/>
              </a:rPr>
              <a:t>Health benefits of physical activity</a:t>
            </a:r>
            <a:endParaRPr lang="en-GB"/>
          </a:p>
        </p:txBody>
      </p:sp>
      <p:sp>
        <p:nvSpPr>
          <p:cNvPr id="3" name="Content Placeholder 2">
            <a:extLst>
              <a:ext uri="{FF2B5EF4-FFF2-40B4-BE49-F238E27FC236}">
                <a16:creationId xmlns:a16="http://schemas.microsoft.com/office/drawing/2014/main" id="{BD4FC1B1-2C58-454A-AAEA-12F8473BD496}"/>
              </a:ext>
            </a:extLst>
          </p:cNvPr>
          <p:cNvSpPr>
            <a:spLocks noGrp="1"/>
          </p:cNvSpPr>
          <p:nvPr>
            <p:ph idx="1"/>
          </p:nvPr>
        </p:nvSpPr>
        <p:spPr/>
        <p:txBody>
          <a:bodyPr>
            <a:normAutofit/>
          </a:bodyPr>
          <a:lstStyle/>
          <a:p>
            <a:r>
              <a:rPr lang="en-GB" sz="2800" dirty="0">
                <a:effectLst/>
                <a:latin typeface="Arial" panose="020B0604020202020204" pitchFamily="34" charset="0"/>
                <a:cs typeface="Arial" panose="020B0604020202020204" pitchFamily="34" charset="0"/>
              </a:rPr>
              <a:t>In general, the more time spent being physically active, the greater the health benefits.</a:t>
            </a:r>
          </a:p>
          <a:p>
            <a:r>
              <a:rPr lang="en-GB" sz="2800" dirty="0">
                <a:effectLst/>
                <a:latin typeface="Arial" panose="020B0604020202020204" pitchFamily="34" charset="0"/>
                <a:cs typeface="Arial" panose="020B0604020202020204" pitchFamily="34" charset="0"/>
              </a:rPr>
              <a:t>However, the gains are especially significant for those currently doing the lowest levels of activity (fewer than 30 minutes per week), </a:t>
            </a:r>
          </a:p>
          <a:p>
            <a:r>
              <a:rPr lang="en-GB" sz="2800" dirty="0">
                <a:effectLst/>
                <a:latin typeface="Arial" panose="020B0604020202020204" pitchFamily="34" charset="0"/>
                <a:cs typeface="Arial" panose="020B0604020202020204" pitchFamily="34" charset="0"/>
              </a:rPr>
              <a:t>as the improvements in health per additional minute of physical activity will be proportionately greater</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1752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D0614-A646-46DF-BFC5-0CE36261215C}"/>
              </a:ext>
            </a:extLst>
          </p:cNvPr>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Physical activity is essential for energy balance and weight control.</a:t>
            </a:r>
          </a:p>
        </p:txBody>
      </p:sp>
      <p:sp>
        <p:nvSpPr>
          <p:cNvPr id="3" name="Content Placeholder 2">
            <a:extLst>
              <a:ext uri="{FF2B5EF4-FFF2-40B4-BE49-F238E27FC236}">
                <a16:creationId xmlns:a16="http://schemas.microsoft.com/office/drawing/2014/main" id="{11B2754F-DF77-4F16-AE25-0881D13F1222}"/>
              </a:ext>
            </a:extLst>
          </p:cNvPr>
          <p:cNvSpPr>
            <a:spLocks noGrp="1"/>
          </p:cNvSpPr>
          <p:nvPr>
            <p:ph idx="1"/>
          </p:nvPr>
        </p:nvSpPr>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Physical activity  contributes to the development of basic skills and musculoskeletal system during the years of childhood and adolescence, maintains muscle strength and bone condition, improves the cardiovascular and respiratory systems throughout life. </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In the elderly, regular movement helps people maintain their health, mobility and functional independence, promoting active participation in public life. </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Physical activity plays a particularly important role in the rehabilitation of chronic diseases and is one of the essential elements of a healthy lifestyle.</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3043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CA2D-F162-4620-B760-283710A6D140}"/>
              </a:ext>
            </a:extLst>
          </p:cNvPr>
          <p:cNvSpPr>
            <a:spLocks noGrp="1"/>
          </p:cNvSpPr>
          <p:nvPr>
            <p:ph type="title"/>
          </p:nvPr>
        </p:nvSpPr>
        <p:spPr/>
        <p:txBody>
          <a:bodyPr/>
          <a:lstStyle/>
          <a:p>
            <a:pPr algn="ctr"/>
            <a:r>
              <a:rPr kumimoji="0" lang="en-GB" sz="4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Activity 1</a:t>
            </a:r>
            <a:endParaRPr lang="en-GB" dirty="0"/>
          </a:p>
        </p:txBody>
      </p:sp>
      <p:sp>
        <p:nvSpPr>
          <p:cNvPr id="3" name="Content Placeholder 2">
            <a:extLst>
              <a:ext uri="{FF2B5EF4-FFF2-40B4-BE49-F238E27FC236}">
                <a16:creationId xmlns:a16="http://schemas.microsoft.com/office/drawing/2014/main" id="{BF3B09DA-98AC-4245-9DE4-A8050CA59A5E}"/>
              </a:ext>
            </a:extLst>
          </p:cNvPr>
          <p:cNvSpPr>
            <a:spLocks noGrp="1"/>
          </p:cNvSpPr>
          <p:nvPr>
            <p:ph idx="1"/>
          </p:nvPr>
        </p:nvSpPr>
        <p:spPr/>
        <p:txBody>
          <a:bodyPr/>
          <a:lstStyle/>
          <a:p>
            <a:pPr marL="0" indent="0">
              <a:buNone/>
            </a:pPr>
            <a:r>
              <a:rPr lang="en-GB" sz="2800" dirty="0">
                <a:latin typeface="Arial" panose="020B0604020202020204" pitchFamily="34" charset="0"/>
                <a:cs typeface="Arial" panose="020B0604020202020204" pitchFamily="34" charset="0"/>
              </a:rPr>
              <a:t>Working in groups, research the term </a:t>
            </a:r>
            <a:r>
              <a:rPr lang="en-GB" sz="2800" b="1" dirty="0">
                <a:latin typeface="Arial" panose="020B0604020202020204" pitchFamily="34" charset="0"/>
                <a:cs typeface="Arial" panose="020B0604020202020204" pitchFamily="34" charset="0"/>
              </a:rPr>
              <a:t>chronic non-communicable diseases</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Feedback your findings to the whole class</a:t>
            </a:r>
          </a:p>
          <a:p>
            <a:pPr algn="ctr"/>
            <a:endParaRPr lang="en-GB" dirty="0"/>
          </a:p>
        </p:txBody>
      </p:sp>
    </p:spTree>
    <p:extLst>
      <p:ext uri="{BB962C8B-B14F-4D97-AF65-F5344CB8AC3E}">
        <p14:creationId xmlns:p14="http://schemas.microsoft.com/office/powerpoint/2010/main" val="4063207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22A3F-400C-4953-B6D3-6A05EF28687C}"/>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2</a:t>
            </a:r>
            <a:endParaRPr lang="en-GB" sz="4000" dirty="0"/>
          </a:p>
        </p:txBody>
      </p:sp>
      <p:sp>
        <p:nvSpPr>
          <p:cNvPr id="3" name="Content Placeholder 2">
            <a:extLst>
              <a:ext uri="{FF2B5EF4-FFF2-40B4-BE49-F238E27FC236}">
                <a16:creationId xmlns:a16="http://schemas.microsoft.com/office/drawing/2014/main" id="{CA559E12-9E89-4D0B-85FA-CBE3CAAED023}"/>
              </a:ext>
            </a:extLst>
          </p:cNvPr>
          <p:cNvSpPr>
            <a:spLocks noGrp="1"/>
          </p:cNvSpPr>
          <p:nvPr>
            <p:ph idx="1"/>
          </p:nvPr>
        </p:nvSpPr>
        <p:spPr>
          <a:xfrm>
            <a:off x="1524000" y="1844824"/>
            <a:ext cx="9144000" cy="4572001"/>
          </a:xfrm>
        </p:spPr>
        <p:txBody>
          <a:bodyPr/>
          <a:lstStyle/>
          <a:p>
            <a:pPr marL="0" indent="0">
              <a:buNone/>
            </a:pPr>
            <a:r>
              <a:rPr lang="en-GB" sz="2800" dirty="0"/>
              <a:t>Working in groups, research the term </a:t>
            </a:r>
          </a:p>
          <a:p>
            <a:pPr>
              <a:buFont typeface="Wingdings" panose="05000000000000000000" pitchFamily="2" charset="2"/>
              <a:buChar char="§"/>
            </a:pPr>
            <a:r>
              <a:rPr lang="en-GB" sz="2800" dirty="0"/>
              <a:t>Light activity, </a:t>
            </a:r>
          </a:p>
          <a:p>
            <a:pPr>
              <a:buFont typeface="Wingdings" panose="05000000000000000000" pitchFamily="2" charset="2"/>
              <a:buChar char="§"/>
            </a:pPr>
            <a:r>
              <a:rPr lang="en-GB" sz="2800" dirty="0"/>
              <a:t>Moderate activity, and </a:t>
            </a:r>
          </a:p>
          <a:p>
            <a:pPr>
              <a:buFont typeface="Wingdings" panose="05000000000000000000" pitchFamily="2" charset="2"/>
              <a:buChar char="§"/>
            </a:pPr>
            <a:r>
              <a:rPr lang="en-GB" sz="2800" dirty="0"/>
              <a:t>Vigorous activity. </a:t>
            </a:r>
          </a:p>
          <a:p>
            <a:pPr>
              <a:buFont typeface="Wingdings" panose="05000000000000000000" pitchFamily="2" charset="2"/>
              <a:buChar char="§"/>
            </a:pPr>
            <a:endParaRPr lang="en-GB" sz="2800" dirty="0"/>
          </a:p>
          <a:p>
            <a:pPr algn="ctr"/>
            <a:r>
              <a:rPr lang="en-GB" sz="2800" dirty="0"/>
              <a:t>Feedback your findings to the whole class</a:t>
            </a:r>
          </a:p>
          <a:p>
            <a:endParaRPr lang="en-GB" dirty="0"/>
          </a:p>
        </p:txBody>
      </p:sp>
    </p:spTree>
    <p:extLst>
      <p:ext uri="{BB962C8B-B14F-4D97-AF65-F5344CB8AC3E}">
        <p14:creationId xmlns:p14="http://schemas.microsoft.com/office/powerpoint/2010/main" val="40982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493168" y="1409504"/>
            <a:ext cx="9205664" cy="1953244"/>
          </a:xfrm>
        </p:spPr>
        <p:txBody>
          <a:bodyPr anchor="b">
            <a:normAutofit fontScale="90000"/>
          </a:bodyPr>
          <a:lstStyle/>
          <a:p>
            <a:pPr algn="ctr"/>
            <a:r>
              <a:rPr lang="en-GB" b="1" i="1" dirty="0"/>
              <a:t>What are the national guidelines for physical activity in UK</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84432" y="4365104"/>
            <a:ext cx="1948221" cy="2244548"/>
          </a:xfrm>
          <a:prstGeom prst="rect">
            <a:avLst/>
          </a:prstGeom>
        </p:spPr>
      </p:pic>
    </p:spTree>
    <p:extLst>
      <p:ext uri="{BB962C8B-B14F-4D97-AF65-F5344CB8AC3E}">
        <p14:creationId xmlns:p14="http://schemas.microsoft.com/office/powerpoint/2010/main" val="3650950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2DAC-0E99-445C-82B6-2717D5F408C2}"/>
              </a:ext>
            </a:extLst>
          </p:cNvPr>
          <p:cNvSpPr>
            <a:spLocks noGrp="1"/>
          </p:cNvSpPr>
          <p:nvPr>
            <p:ph type="title"/>
          </p:nvPr>
        </p:nvSpPr>
        <p:spPr>
          <a:xfrm>
            <a:off x="1066800" y="99220"/>
            <a:ext cx="10501808" cy="1325563"/>
          </a:xfrm>
        </p:spPr>
        <p:txBody>
          <a:bodyPr>
            <a:normAutofit/>
          </a:bodyPr>
          <a:lstStyle/>
          <a:p>
            <a:pPr algn="ctr"/>
            <a:r>
              <a:rPr lang="en-GB" sz="4000" b="1" dirty="0">
                <a:latin typeface="Arial" panose="020B0604020202020204" pitchFamily="34" charset="0"/>
                <a:cs typeface="Arial" panose="020B0604020202020204" pitchFamily="34" charset="0"/>
              </a:rPr>
              <a:t>Summary of PA Guidelines for Under-5s</a:t>
            </a:r>
            <a:endParaRPr lang="en-GB" sz="4000" dirty="0"/>
          </a:p>
        </p:txBody>
      </p:sp>
      <p:sp>
        <p:nvSpPr>
          <p:cNvPr id="3" name="Content Placeholder 2">
            <a:extLst>
              <a:ext uri="{FF2B5EF4-FFF2-40B4-BE49-F238E27FC236}">
                <a16:creationId xmlns:a16="http://schemas.microsoft.com/office/drawing/2014/main" id="{3116B771-38A6-46B6-A980-BE945C6354C3}"/>
              </a:ext>
            </a:extLst>
          </p:cNvPr>
          <p:cNvSpPr>
            <a:spLocks noGrp="1"/>
          </p:cNvSpPr>
          <p:nvPr>
            <p:ph idx="1"/>
          </p:nvPr>
        </p:nvSpPr>
        <p:spPr/>
        <p:txBody>
          <a:bodyPr>
            <a:normAutofit fontScale="92500" lnSpcReduction="20000"/>
          </a:bodyPr>
          <a:lstStyle/>
          <a:p>
            <a:pPr marL="0" indent="0">
              <a:buNone/>
            </a:pPr>
            <a:r>
              <a:rPr lang="en-GB" sz="2800" dirty="0">
                <a:latin typeface="Arial" panose="020B0604020202020204" pitchFamily="34" charset="0"/>
                <a:cs typeface="Arial" panose="020B0604020202020204" pitchFamily="34" charset="0"/>
              </a:rPr>
              <a:t>According to the UK government physical activity guideline (2019),</a:t>
            </a:r>
          </a:p>
          <a:p>
            <a:pPr marL="0" indent="0">
              <a:buNone/>
            </a:pPr>
            <a:r>
              <a:rPr lang="en-GB" sz="2800" b="1" dirty="0">
                <a:latin typeface="Arial" panose="020B0604020202020204" pitchFamily="34" charset="0"/>
                <a:cs typeface="Arial" panose="020B0604020202020204" pitchFamily="34" charset="0"/>
              </a:rPr>
              <a:t>Under-5s</a:t>
            </a:r>
          </a:p>
          <a:p>
            <a:r>
              <a:rPr lang="en-GB" sz="2800" dirty="0">
                <a:latin typeface="Arial" panose="020B0604020202020204" pitchFamily="34" charset="0"/>
                <a:cs typeface="Arial" panose="020B0604020202020204" pitchFamily="34" charset="0"/>
              </a:rPr>
              <a:t>Infants (less than 1 year):</a:t>
            </a:r>
          </a:p>
          <a:p>
            <a:r>
              <a:rPr lang="en-GB" sz="2800" dirty="0">
                <a:latin typeface="Arial" panose="020B0604020202020204" pitchFamily="34" charset="0"/>
                <a:cs typeface="Arial" panose="020B0604020202020204" pitchFamily="34" charset="0"/>
              </a:rPr>
              <a:t>Infants should be physically active several times every day in a variety of ways, including interactive floor-based activity, e.g. crawling.</a:t>
            </a:r>
          </a:p>
          <a:p>
            <a:r>
              <a:rPr lang="en-GB" sz="2800" dirty="0">
                <a:latin typeface="Arial" panose="020B0604020202020204" pitchFamily="34" charset="0"/>
                <a:cs typeface="Arial" panose="020B0604020202020204" pitchFamily="34" charset="0"/>
              </a:rPr>
              <a:t>For infants not yet mobile, this includes at least 30 minutes of tummy time spread throughout the day while awake (and other movements such as reaching and grasping, pushing and pulling themselves independently, or rolling over); more is better.</a:t>
            </a:r>
          </a:p>
        </p:txBody>
      </p:sp>
    </p:spTree>
    <p:extLst>
      <p:ext uri="{BB962C8B-B14F-4D97-AF65-F5344CB8AC3E}">
        <p14:creationId xmlns:p14="http://schemas.microsoft.com/office/powerpoint/2010/main" val="536860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FF745-C1B6-448D-A2D7-BEE131CF651D}"/>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Summary of Guidelines by age group</a:t>
            </a:r>
          </a:p>
        </p:txBody>
      </p:sp>
      <p:sp>
        <p:nvSpPr>
          <p:cNvPr id="6" name="TextBox 5">
            <a:extLst>
              <a:ext uri="{FF2B5EF4-FFF2-40B4-BE49-F238E27FC236}">
                <a16:creationId xmlns:a16="http://schemas.microsoft.com/office/drawing/2014/main" id="{05228EAB-7AB3-43F3-BA83-38B7A5C3037B}"/>
              </a:ext>
            </a:extLst>
          </p:cNvPr>
          <p:cNvSpPr txBox="1"/>
          <p:nvPr/>
        </p:nvSpPr>
        <p:spPr>
          <a:xfrm>
            <a:off x="1487488" y="1844824"/>
            <a:ext cx="9637712" cy="3970318"/>
          </a:xfrm>
          <a:prstGeom prst="rect">
            <a:avLst/>
          </a:prstGeom>
          <a:noFill/>
        </p:spPr>
        <p:txBody>
          <a:bodyPr wrap="square">
            <a:spAutoFit/>
          </a:bodyPr>
          <a:lstStyle/>
          <a:p>
            <a:pPr marL="457200" indent="-457200">
              <a:buFont typeface="Wingdings" panose="05000000000000000000" pitchFamily="2" charset="2"/>
              <a:buChar char="§"/>
            </a:pPr>
            <a:r>
              <a:rPr lang="en-GB" sz="2800" dirty="0">
                <a:latin typeface="Arial" panose="020B0604020202020204" pitchFamily="34" charset="0"/>
                <a:cs typeface="Arial" panose="020B0604020202020204" pitchFamily="34" charset="0"/>
              </a:rPr>
              <a:t>NB: Tummy time may be unfamiliar to babies at first, but can be increased gradually, starting from a minute or two at a time, as the baby becomes used to it. Babies should not sleep on their tummies </a:t>
            </a:r>
          </a:p>
          <a:p>
            <a:pPr marL="457200" indent="-457200">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983099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8A2D-0A67-4C44-B854-338E1B5D0265}"/>
              </a:ext>
            </a:extLst>
          </p:cNvPr>
          <p:cNvSpPr>
            <a:spLocks noGrp="1"/>
          </p:cNvSpPr>
          <p:nvPr>
            <p:ph type="title"/>
          </p:nvPr>
        </p:nvSpPr>
        <p:spPr>
          <a:xfrm>
            <a:off x="335360" y="99220"/>
            <a:ext cx="11521280" cy="1325563"/>
          </a:xfrm>
        </p:spPr>
        <p:txBody>
          <a:bodyPr>
            <a:normAutofit/>
          </a:bodyPr>
          <a:lstStyle/>
          <a:p>
            <a:pPr algn="ctr"/>
            <a:r>
              <a:rPr lang="en-GB" sz="4000" b="1" dirty="0">
                <a:latin typeface="Arial" panose="020B0604020202020204" pitchFamily="34" charset="0"/>
                <a:cs typeface="Arial" panose="020B0604020202020204" pitchFamily="34" charset="0"/>
              </a:rPr>
              <a:t>Physical activity guidelines for toddlers/pre-schoolers</a:t>
            </a:r>
            <a:endParaRPr lang="en-GB" sz="4000" dirty="0"/>
          </a:p>
        </p:txBody>
      </p:sp>
      <p:sp>
        <p:nvSpPr>
          <p:cNvPr id="3" name="Content Placeholder 2">
            <a:extLst>
              <a:ext uri="{FF2B5EF4-FFF2-40B4-BE49-F238E27FC236}">
                <a16:creationId xmlns:a16="http://schemas.microsoft.com/office/drawing/2014/main" id="{BE96F114-4195-4ED3-91E0-15153780414E}"/>
              </a:ext>
            </a:extLst>
          </p:cNvPr>
          <p:cNvSpPr>
            <a:spLocks noGrp="1"/>
          </p:cNvSpPr>
          <p:nvPr>
            <p:ph idx="1"/>
          </p:nvPr>
        </p:nvSpPr>
        <p:spPr>
          <a:xfrm>
            <a:off x="1524000" y="1556792"/>
            <a:ext cx="9144000" cy="5040560"/>
          </a:xfrm>
        </p:spPr>
        <p:txBody>
          <a:bodyPr>
            <a:normAutofit/>
          </a:bodyPr>
          <a:lstStyle/>
          <a:p>
            <a:pPr marL="0" indent="0">
              <a:buNone/>
            </a:pPr>
            <a:r>
              <a:rPr lang="en-GB" dirty="0">
                <a:effectLst/>
                <a:latin typeface="Arial" panose="020B0604020202020204" pitchFamily="34" charset="0"/>
                <a:cs typeface="Arial" panose="020B0604020202020204" pitchFamily="34" charset="0"/>
              </a:rPr>
              <a:t>According to the UK government physical activity guideline,</a:t>
            </a:r>
          </a:p>
          <a:p>
            <a:pPr marL="0" indent="0">
              <a:buNone/>
            </a:pPr>
            <a:r>
              <a:rPr lang="en-GB" b="1" dirty="0">
                <a:effectLst/>
                <a:latin typeface="Arial" panose="020B0604020202020204" pitchFamily="34" charset="0"/>
                <a:cs typeface="Arial" panose="020B0604020202020204" pitchFamily="34" charset="0"/>
              </a:rPr>
              <a:t>Toddlers (1-2 years):</a:t>
            </a:r>
          </a:p>
          <a:p>
            <a:pPr>
              <a:buFont typeface="Wingdings" panose="05000000000000000000" pitchFamily="2" charset="2"/>
              <a:buChar char="§"/>
            </a:pPr>
            <a:r>
              <a:rPr lang="en-GB" dirty="0">
                <a:effectLst/>
                <a:latin typeface="Arial" panose="020B0604020202020204" pitchFamily="34" charset="0"/>
                <a:cs typeface="Arial" panose="020B0604020202020204" pitchFamily="34" charset="0"/>
              </a:rPr>
              <a:t>Toddlers should spend at least 180 minutes (3 hours) per day in a variety of physical activities at any intensity, including active and outdoor play, spread throughout the day; more is better.</a:t>
            </a:r>
          </a:p>
          <a:p>
            <a:pPr>
              <a:buFont typeface="Wingdings" panose="05000000000000000000" pitchFamily="2" charset="2"/>
              <a:buChar char="§"/>
            </a:pPr>
            <a:r>
              <a:rPr lang="en-GB" b="1" dirty="0">
                <a:effectLst/>
                <a:latin typeface="Arial" panose="020B0604020202020204" pitchFamily="34" charset="0"/>
                <a:cs typeface="Arial" panose="020B0604020202020204" pitchFamily="34" charset="0"/>
              </a:rPr>
              <a:t>Pre-schoolers (3-4 years):</a:t>
            </a:r>
            <a:br>
              <a:rPr lang="en-GB" dirty="0">
                <a:latin typeface="Arial" panose="020B0604020202020204" pitchFamily="34" charset="0"/>
                <a:cs typeface="Arial" panose="020B0604020202020204" pitchFamily="34" charset="0"/>
              </a:rPr>
            </a:br>
            <a:r>
              <a:rPr lang="en-GB" dirty="0">
                <a:effectLst/>
                <a:latin typeface="Arial" panose="020B0604020202020204" pitchFamily="34" charset="0"/>
                <a:cs typeface="Arial" panose="020B0604020202020204" pitchFamily="34" charset="0"/>
              </a:rPr>
              <a:t>Pre-schoolers should spend at least 180 minutes (3 hours) per day in a variety of physical activities spread throughout the day, including active and outdoor play. </a:t>
            </a:r>
          </a:p>
          <a:p>
            <a:pPr>
              <a:buFont typeface="Wingdings" panose="05000000000000000000" pitchFamily="2" charset="2"/>
              <a:buChar char="§"/>
            </a:pPr>
            <a:r>
              <a:rPr lang="en-GB" dirty="0">
                <a:effectLst/>
                <a:latin typeface="Arial" panose="020B0604020202020204" pitchFamily="34" charset="0"/>
                <a:cs typeface="Arial" panose="020B0604020202020204" pitchFamily="34" charset="0"/>
              </a:rPr>
              <a:t>More is better; the 180 minutes should include at least 60 minutes of moderate-to-vigorous intensity physical activity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0867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81FEC-2AF1-CBFB-64F4-8EC9AC2FB16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B55598F-5E2E-5E2C-87F3-7925575519E8}"/>
              </a:ext>
            </a:extLst>
          </p:cNvPr>
          <p:cNvPicPr>
            <a:picLocks noGrp="1" noChangeAspect="1"/>
          </p:cNvPicPr>
          <p:nvPr>
            <p:ph idx="1"/>
          </p:nvPr>
        </p:nvPicPr>
        <p:blipFill>
          <a:blip r:embed="rId2"/>
          <a:stretch>
            <a:fillRect/>
          </a:stretch>
        </p:blipFill>
        <p:spPr>
          <a:xfrm>
            <a:off x="1066800" y="99221"/>
            <a:ext cx="10058400" cy="6758780"/>
          </a:xfrm>
        </p:spPr>
      </p:pic>
    </p:spTree>
    <p:extLst>
      <p:ext uri="{BB962C8B-B14F-4D97-AF65-F5344CB8AC3E}">
        <p14:creationId xmlns:p14="http://schemas.microsoft.com/office/powerpoint/2010/main" val="3140706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5EB67-62E6-4032-AC1B-D614B6F2ACF0}"/>
              </a:ext>
            </a:extLst>
          </p:cNvPr>
          <p:cNvSpPr>
            <a:spLocks noGrp="1"/>
          </p:cNvSpPr>
          <p:nvPr>
            <p:ph type="title"/>
          </p:nvPr>
        </p:nvSpPr>
        <p:spPr/>
        <p:txBody>
          <a:bodyPr>
            <a:normAutofit/>
          </a:bodyPr>
          <a:lstStyle/>
          <a:p>
            <a:pPr algn="ctr"/>
            <a:r>
              <a:rPr kumimoji="0" lang="en-GB" sz="4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Physical activity guidelines for Children and Young People (5 to 18 years)</a:t>
            </a:r>
            <a:endParaRPr lang="en-GB" sz="4000" dirty="0"/>
          </a:p>
        </p:txBody>
      </p:sp>
      <p:sp>
        <p:nvSpPr>
          <p:cNvPr id="3" name="Content Placeholder 2">
            <a:extLst>
              <a:ext uri="{FF2B5EF4-FFF2-40B4-BE49-F238E27FC236}">
                <a16:creationId xmlns:a16="http://schemas.microsoft.com/office/drawing/2014/main" id="{12C1FF5C-DD66-4C5E-A081-5DEE6788083F}"/>
              </a:ext>
            </a:extLst>
          </p:cNvPr>
          <p:cNvSpPr>
            <a:spLocks noGrp="1"/>
          </p:cNvSpPr>
          <p:nvPr>
            <p:ph idx="1"/>
          </p:nvPr>
        </p:nvSpPr>
        <p:spPr/>
        <p:txBody>
          <a:bodyPr>
            <a:normAutofit fontScale="92500" lnSpcReduction="20000"/>
          </a:bodyPr>
          <a:lstStyle/>
          <a:p>
            <a:pPr marL="0" indent="0">
              <a:buNone/>
            </a:pPr>
            <a:r>
              <a:rPr lang="en-GB" sz="2800" dirty="0">
                <a:latin typeface="Arial" panose="020B0604020202020204" pitchFamily="34" charset="0"/>
                <a:cs typeface="Arial" panose="020B0604020202020204" pitchFamily="34" charset="0"/>
              </a:rPr>
              <a:t>According to the UK government physical activity guideline (2019),</a:t>
            </a:r>
          </a:p>
          <a:p>
            <a:r>
              <a:rPr lang="en-GB" sz="2800" dirty="0">
                <a:latin typeface="Arial" panose="020B0604020202020204" pitchFamily="34" charset="0"/>
                <a:cs typeface="Arial" panose="020B0604020202020204" pitchFamily="34" charset="0"/>
              </a:rPr>
              <a:t>Children and young people should engage in moderate-to-vigorous intensity physical activity for an average of at least 60 minutes per day across the week. </a:t>
            </a:r>
          </a:p>
          <a:p>
            <a:r>
              <a:rPr lang="en-GB" sz="2800" dirty="0">
                <a:latin typeface="Arial" panose="020B0604020202020204" pitchFamily="34" charset="0"/>
                <a:cs typeface="Arial" panose="020B0604020202020204" pitchFamily="34" charset="0"/>
              </a:rPr>
              <a:t>This can include all forms of activity such as physical education, active travel, after-school activities, play and sports.</a:t>
            </a:r>
          </a:p>
          <a:p>
            <a:r>
              <a:rPr lang="en-GB" sz="2800" dirty="0">
                <a:latin typeface="Arial" panose="020B0604020202020204" pitchFamily="34" charset="0"/>
                <a:cs typeface="Arial" panose="020B0604020202020204" pitchFamily="34" charset="0"/>
              </a:rPr>
              <a:t>Children and young people should engage in a variety of types and intensities of physical activity across the week to develop movement skills, muscular fitness, and bone strength.</a:t>
            </a:r>
          </a:p>
          <a:p>
            <a:endParaRPr lang="en-GB" sz="2800" dirty="0"/>
          </a:p>
        </p:txBody>
      </p:sp>
    </p:spTree>
    <p:extLst>
      <p:ext uri="{BB962C8B-B14F-4D97-AF65-F5344CB8AC3E}">
        <p14:creationId xmlns:p14="http://schemas.microsoft.com/office/powerpoint/2010/main" val="2570740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3AE62-C9A7-4828-BA3F-E11FF79D147A}"/>
              </a:ext>
            </a:extLst>
          </p:cNvPr>
          <p:cNvSpPr>
            <a:spLocks noGrp="1"/>
          </p:cNvSpPr>
          <p:nvPr>
            <p:ph type="title"/>
          </p:nvPr>
        </p:nvSpPr>
        <p:spPr/>
        <p:txBody>
          <a:bodyPr/>
          <a:lstStyle/>
          <a:p>
            <a:r>
              <a:rPr lang="en-GB" b="1" dirty="0"/>
              <a:t>Physical activity guidelines for Children and Young People (5 to 18 years)</a:t>
            </a:r>
          </a:p>
        </p:txBody>
      </p:sp>
      <p:sp>
        <p:nvSpPr>
          <p:cNvPr id="3" name="Content Placeholder 2">
            <a:extLst>
              <a:ext uri="{FF2B5EF4-FFF2-40B4-BE49-F238E27FC236}">
                <a16:creationId xmlns:a16="http://schemas.microsoft.com/office/drawing/2014/main" id="{26414603-8A70-4F23-B483-015555107F98}"/>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Children and young people should aim to minimise the amount of time spent being sedentary, </a:t>
            </a:r>
          </a:p>
          <a:p>
            <a:r>
              <a:rPr lang="en-GB" sz="2800" dirty="0">
                <a:latin typeface="Arial" panose="020B0604020202020204" pitchFamily="34" charset="0"/>
                <a:cs typeface="Arial" panose="020B0604020202020204" pitchFamily="34" charset="0"/>
              </a:rPr>
              <a:t>and when physically possible should break up long periods of not moving with at least light physical activity.</a:t>
            </a:r>
          </a:p>
        </p:txBody>
      </p:sp>
    </p:spTree>
    <p:extLst>
      <p:ext uri="{BB962C8B-B14F-4D97-AF65-F5344CB8AC3E}">
        <p14:creationId xmlns:p14="http://schemas.microsoft.com/office/powerpoint/2010/main" val="1461629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9839C-8067-67DC-6B9D-34E031E66FD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A0F2146-9566-E46D-9DF5-E45913285B2F}"/>
              </a:ext>
            </a:extLst>
          </p:cNvPr>
          <p:cNvPicPr>
            <a:picLocks noGrp="1" noChangeAspect="1"/>
          </p:cNvPicPr>
          <p:nvPr>
            <p:ph idx="1"/>
          </p:nvPr>
        </p:nvPicPr>
        <p:blipFill>
          <a:blip r:embed="rId3"/>
          <a:stretch>
            <a:fillRect/>
          </a:stretch>
        </p:blipFill>
        <p:spPr>
          <a:xfrm>
            <a:off x="1066801" y="99220"/>
            <a:ext cx="10058399" cy="6758780"/>
          </a:xfrm>
        </p:spPr>
      </p:pic>
    </p:spTree>
    <p:extLst>
      <p:ext uri="{BB962C8B-B14F-4D97-AF65-F5344CB8AC3E}">
        <p14:creationId xmlns:p14="http://schemas.microsoft.com/office/powerpoint/2010/main" val="85721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E7D29-C659-426F-ADF0-F129F65365B1}"/>
              </a:ext>
            </a:extLst>
          </p:cNvPr>
          <p:cNvSpPr>
            <a:spLocks noGrp="1"/>
          </p:cNvSpPr>
          <p:nvPr>
            <p:ph type="title"/>
          </p:nvPr>
        </p:nvSpPr>
        <p:spPr>
          <a:xfrm>
            <a:off x="1066800" y="99220"/>
            <a:ext cx="10429800" cy="1325563"/>
          </a:xfrm>
        </p:spPr>
        <p:txBody>
          <a:bodyPr>
            <a:normAutofit/>
          </a:bodyPr>
          <a:lstStyle/>
          <a:p>
            <a:r>
              <a:rPr kumimoji="0" lang="en-GB" sz="32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Physical activity guidelines for Adults(19 to 64 years)</a:t>
            </a:r>
            <a:endParaRPr lang="en-GB" sz="3200" dirty="0"/>
          </a:p>
        </p:txBody>
      </p:sp>
      <p:sp>
        <p:nvSpPr>
          <p:cNvPr id="3" name="Content Placeholder 2">
            <a:extLst>
              <a:ext uri="{FF2B5EF4-FFF2-40B4-BE49-F238E27FC236}">
                <a16:creationId xmlns:a16="http://schemas.microsoft.com/office/drawing/2014/main" id="{7BD7CDA5-FB86-443C-ABB7-8942A998F3DB}"/>
              </a:ext>
            </a:extLst>
          </p:cNvPr>
          <p:cNvSpPr>
            <a:spLocks noGrp="1"/>
          </p:cNvSpPr>
          <p:nvPr>
            <p:ph idx="1"/>
          </p:nvPr>
        </p:nvSpPr>
        <p:spPr>
          <a:xfrm>
            <a:off x="1524000" y="1700808"/>
            <a:ext cx="9144000" cy="4572001"/>
          </a:xfrm>
        </p:spPr>
        <p:txBody>
          <a:bodyPr>
            <a:noAutofit/>
          </a:bodyPr>
          <a:lstStyle/>
          <a:p>
            <a:r>
              <a:rPr lang="en-GB" sz="2800" dirty="0">
                <a:latin typeface="Arial" panose="020B0604020202020204" pitchFamily="34" charset="0"/>
                <a:cs typeface="Arial" panose="020B0604020202020204" pitchFamily="34" charset="0"/>
              </a:rPr>
              <a:t>For good physical and mental health, adults should aim to be physically active everyday. Any activity is better than none, and more is better still.</a:t>
            </a:r>
          </a:p>
          <a:p>
            <a:r>
              <a:rPr lang="en-GB" sz="2800" dirty="0">
                <a:latin typeface="Arial" panose="020B0604020202020204" pitchFamily="34" charset="0"/>
                <a:cs typeface="Arial" panose="020B0604020202020204" pitchFamily="34" charset="0"/>
              </a:rPr>
              <a:t>Adults should do activities to develop or maintain strength in the major muscle groups.</a:t>
            </a:r>
          </a:p>
          <a:p>
            <a:r>
              <a:rPr lang="en-GB" sz="2800" dirty="0">
                <a:latin typeface="Arial" panose="020B0604020202020204" pitchFamily="34" charset="0"/>
                <a:cs typeface="Arial" panose="020B0604020202020204" pitchFamily="34" charset="0"/>
              </a:rPr>
              <a:t>These could include heavy gardening, carrying heavy shopping, or resistance exercise. </a:t>
            </a:r>
          </a:p>
          <a:p>
            <a:r>
              <a:rPr lang="en-GB" sz="2800" dirty="0">
                <a:latin typeface="Arial" panose="020B0604020202020204" pitchFamily="34" charset="0"/>
                <a:cs typeface="Arial" panose="020B0604020202020204" pitchFamily="34" charset="0"/>
              </a:rPr>
              <a:t>Muscle strengthening activities should be done at least two days a week, but any strengthening activity is better than none.</a:t>
            </a:r>
          </a:p>
        </p:txBody>
      </p:sp>
    </p:spTree>
    <p:extLst>
      <p:ext uri="{BB962C8B-B14F-4D97-AF65-F5344CB8AC3E}">
        <p14:creationId xmlns:p14="http://schemas.microsoft.com/office/powerpoint/2010/main" val="3980144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5EB67-62E6-4032-AC1B-D614B6F2ACF0}"/>
              </a:ext>
            </a:extLst>
          </p:cNvPr>
          <p:cNvSpPr>
            <a:spLocks noGrp="1"/>
          </p:cNvSpPr>
          <p:nvPr>
            <p:ph type="title"/>
          </p:nvPr>
        </p:nvSpPr>
        <p:spPr/>
        <p:txBody>
          <a:bodyPr>
            <a:normAutofit/>
          </a:bodyPr>
          <a:lstStyle/>
          <a:p>
            <a:pPr algn="ctr"/>
            <a:r>
              <a:rPr kumimoji="0" lang="en-GB" sz="4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Physical activity guidelines for Adults</a:t>
            </a:r>
            <a:endParaRPr lang="en-GB" sz="4000" dirty="0"/>
          </a:p>
        </p:txBody>
      </p:sp>
      <p:sp>
        <p:nvSpPr>
          <p:cNvPr id="3" name="Content Placeholder 2">
            <a:extLst>
              <a:ext uri="{FF2B5EF4-FFF2-40B4-BE49-F238E27FC236}">
                <a16:creationId xmlns:a16="http://schemas.microsoft.com/office/drawing/2014/main" id="{12C1FF5C-DD66-4C5E-A081-5DEE6788083F}"/>
              </a:ext>
            </a:extLst>
          </p:cNvPr>
          <p:cNvSpPr>
            <a:spLocks noGrp="1"/>
          </p:cNvSpPr>
          <p:nvPr>
            <p:ph idx="1"/>
          </p:nvPr>
        </p:nvSpPr>
        <p:spPr/>
        <p:txBody>
          <a:bodyPr>
            <a:normAutofit/>
          </a:bodyPr>
          <a:lstStyle/>
          <a:p>
            <a:pPr algn="just"/>
            <a:r>
              <a:rPr lang="en-GB" sz="2800" dirty="0">
                <a:latin typeface="Arial" panose="020B0604020202020204" pitchFamily="34" charset="0"/>
                <a:cs typeface="Arial" panose="020B0604020202020204" pitchFamily="34" charset="0"/>
              </a:rPr>
              <a:t>Each week, adults should accumulate at least 150 minutes (2 1/2 hours) of moderate intensity activity (such as brisk walking or cycling); or </a:t>
            </a:r>
          </a:p>
          <a:p>
            <a:pPr algn="just"/>
            <a:r>
              <a:rPr lang="en-GB" sz="2800" dirty="0">
                <a:latin typeface="Arial" panose="020B0604020202020204" pitchFamily="34" charset="0"/>
                <a:cs typeface="Arial" panose="020B0604020202020204" pitchFamily="34" charset="0"/>
              </a:rPr>
              <a:t>75 minutes of vigorous intensity activity (such as running); or </a:t>
            </a:r>
          </a:p>
          <a:p>
            <a:pPr algn="just"/>
            <a:r>
              <a:rPr lang="en-GB" sz="2800" dirty="0">
                <a:latin typeface="Arial" panose="020B0604020202020204" pitchFamily="34" charset="0"/>
                <a:cs typeface="Arial" panose="020B0604020202020204" pitchFamily="34" charset="0"/>
              </a:rPr>
              <a:t>even shorter durations of very vigorous intensity activity (such as sprinting or stair climbing); or </a:t>
            </a:r>
          </a:p>
          <a:p>
            <a:pPr algn="just"/>
            <a:r>
              <a:rPr lang="en-GB" sz="2800" dirty="0">
                <a:latin typeface="Arial" panose="020B0604020202020204" pitchFamily="34" charset="0"/>
                <a:cs typeface="Arial" panose="020B0604020202020204" pitchFamily="34" charset="0"/>
              </a:rPr>
              <a:t>a combination of moderate, vigorous and very vigorous intensity activity</a:t>
            </a:r>
          </a:p>
        </p:txBody>
      </p:sp>
    </p:spTree>
    <p:extLst>
      <p:ext uri="{BB962C8B-B14F-4D97-AF65-F5344CB8AC3E}">
        <p14:creationId xmlns:p14="http://schemas.microsoft.com/office/powerpoint/2010/main" val="3373184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3C6BA-2775-4EA7-A86F-2400ACF6CED0}"/>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Physical activity guidelines for Adults</a:t>
            </a:r>
          </a:p>
        </p:txBody>
      </p:sp>
      <p:sp>
        <p:nvSpPr>
          <p:cNvPr id="3" name="Content Placeholder 2">
            <a:extLst>
              <a:ext uri="{FF2B5EF4-FFF2-40B4-BE49-F238E27FC236}">
                <a16:creationId xmlns:a16="http://schemas.microsoft.com/office/drawing/2014/main" id="{BF2F3FAB-363F-4E86-B84B-5CB6E9DE3995}"/>
              </a:ext>
            </a:extLst>
          </p:cNvPr>
          <p:cNvSpPr>
            <a:spLocks noGrp="1"/>
          </p:cNvSpPr>
          <p:nvPr>
            <p:ph idx="1"/>
          </p:nvPr>
        </p:nvSpPr>
        <p:spPr/>
        <p:txBody>
          <a:bodyPr>
            <a:normAutofit lnSpcReduction="10000"/>
          </a:bodyPr>
          <a:lstStyle/>
          <a:p>
            <a:r>
              <a:rPr lang="en-GB" sz="2800" dirty="0"/>
              <a:t>Adults should aim to minimise the amount of time spent being sedentary, and when physically possible should break up long periods of inactivity with at least light physical activity.</a:t>
            </a:r>
          </a:p>
          <a:p>
            <a:endParaRPr lang="en-GB" sz="2800" dirty="0"/>
          </a:p>
          <a:p>
            <a:r>
              <a:rPr lang="en-GB"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hlinkClick r:id="rId2"/>
              </a:rPr>
              <a:t>https://www.gov.uk/government/publications/physical-activity-guidelines-infographics</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hlinkClick r:id="rId3"/>
              </a:rPr>
              <a:t>https://www.gov.uk/government/publications/physical-activity-guidelines-adults-and-older-adults/physical-activity-for-adults-and-older-adults-19-and-over-text-of-the-infographic</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p>
        </p:txBody>
      </p:sp>
    </p:spTree>
    <p:extLst>
      <p:ext uri="{BB962C8B-B14F-4D97-AF65-F5344CB8AC3E}">
        <p14:creationId xmlns:p14="http://schemas.microsoft.com/office/powerpoint/2010/main" val="1052513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F219C-EC8F-4A78-8824-BB8058A78279}"/>
              </a:ext>
            </a:extLst>
          </p:cNvPr>
          <p:cNvSpPr>
            <a:spLocks noGrp="1"/>
          </p:cNvSpPr>
          <p:nvPr>
            <p:ph type="title"/>
          </p:nvPr>
        </p:nvSpPr>
        <p:spPr/>
        <p:txBody>
          <a:bodyPr/>
          <a:lstStyle/>
          <a:p>
            <a:r>
              <a:rPr lang="en-GB" dirty="0"/>
              <a:t>Physical activity guidelines for Older Adults (65 years and over)</a:t>
            </a:r>
          </a:p>
        </p:txBody>
      </p:sp>
      <p:sp>
        <p:nvSpPr>
          <p:cNvPr id="3" name="Content Placeholder 2">
            <a:extLst>
              <a:ext uri="{FF2B5EF4-FFF2-40B4-BE49-F238E27FC236}">
                <a16:creationId xmlns:a16="http://schemas.microsoft.com/office/drawing/2014/main" id="{5E059331-20E8-439C-A9CA-2B294FB95DAC}"/>
              </a:ext>
            </a:extLst>
          </p:cNvPr>
          <p:cNvSpPr>
            <a:spLocks noGrp="1"/>
          </p:cNvSpPr>
          <p:nvPr>
            <p:ph idx="1"/>
          </p:nvPr>
        </p:nvSpPr>
        <p:spPr/>
        <p:txBody>
          <a:bodyPr>
            <a:normAutofit fontScale="92500" lnSpcReduction="10000"/>
          </a:bodyPr>
          <a:lstStyle/>
          <a:p>
            <a:r>
              <a:rPr lang="en-GB" dirty="0">
                <a:effectLst/>
                <a:latin typeface="Arial" panose="020B0604020202020204" pitchFamily="34" charset="0"/>
              </a:rPr>
              <a:t>Older adults should participate in daily physical activity to gain health benefits, including maintenance of good physical and mental health, wellbeing, and social functioning. </a:t>
            </a:r>
          </a:p>
          <a:p>
            <a:r>
              <a:rPr lang="en-GB" dirty="0">
                <a:effectLst/>
                <a:latin typeface="Arial" panose="020B0604020202020204" pitchFamily="34" charset="0"/>
              </a:rPr>
              <a:t>Some physical activity is better than none: even light activity brings some health benefits compared to being sedentary, while more daily physical activity provides greater health and social benefits.</a:t>
            </a:r>
          </a:p>
          <a:p>
            <a:r>
              <a:rPr lang="en-GB" dirty="0">
                <a:effectLst/>
                <a:latin typeface="Arial" panose="020B0604020202020204" pitchFamily="34" charset="0"/>
              </a:rPr>
              <a:t>Older adults should maintain or improve their physical function by undertaking activities aimed at improving or maintaining muscle strength, balance and flexibility on at least two days a week. </a:t>
            </a:r>
          </a:p>
          <a:p>
            <a:r>
              <a:rPr lang="en-GB" dirty="0">
                <a:effectLst/>
                <a:latin typeface="Arial" panose="020B0604020202020204" pitchFamily="34" charset="0"/>
              </a:rPr>
              <a:t>These could be combined with sessions involving moderate</a:t>
            </a:r>
            <a:br>
              <a:rPr lang="en-GB" dirty="0"/>
            </a:br>
            <a:r>
              <a:rPr lang="en-GB" dirty="0">
                <a:effectLst/>
                <a:latin typeface="Arial" panose="020B0604020202020204" pitchFamily="34" charset="0"/>
              </a:rPr>
              <a:t>aerobic activity or could be additional sessions aimed specifically at these components</a:t>
            </a:r>
            <a:br>
              <a:rPr lang="en-GB" dirty="0"/>
            </a:br>
            <a:r>
              <a:rPr lang="en-GB" dirty="0">
                <a:effectLst/>
                <a:latin typeface="Arial" panose="020B0604020202020204" pitchFamily="34" charset="0"/>
              </a:rPr>
              <a:t>of fitness.</a:t>
            </a:r>
            <a:endParaRPr lang="en-GB" dirty="0"/>
          </a:p>
        </p:txBody>
      </p:sp>
    </p:spTree>
    <p:extLst>
      <p:ext uri="{BB962C8B-B14F-4D97-AF65-F5344CB8AC3E}">
        <p14:creationId xmlns:p14="http://schemas.microsoft.com/office/powerpoint/2010/main" val="343946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0A105-4119-47B9-8A53-5BD7898359B5}"/>
              </a:ext>
            </a:extLst>
          </p:cNvPr>
          <p:cNvSpPr>
            <a:spLocks noGrp="1"/>
          </p:cNvSpPr>
          <p:nvPr>
            <p:ph type="title"/>
          </p:nvPr>
        </p:nvSpPr>
        <p:spPr/>
        <p:txBody>
          <a:bodyPr/>
          <a:lstStyle/>
          <a:p>
            <a:r>
              <a:rPr lang="en-GB" dirty="0"/>
              <a:t>Physical activity guidelines for Older Adults (65 years and over)</a:t>
            </a:r>
          </a:p>
        </p:txBody>
      </p:sp>
      <p:sp>
        <p:nvSpPr>
          <p:cNvPr id="3" name="Content Placeholder 2">
            <a:extLst>
              <a:ext uri="{FF2B5EF4-FFF2-40B4-BE49-F238E27FC236}">
                <a16:creationId xmlns:a16="http://schemas.microsoft.com/office/drawing/2014/main" id="{14D81C5A-26E1-4F48-9133-837A10303849}"/>
              </a:ext>
            </a:extLst>
          </p:cNvPr>
          <p:cNvSpPr>
            <a:spLocks noGrp="1"/>
          </p:cNvSpPr>
          <p:nvPr>
            <p:ph idx="1"/>
          </p:nvPr>
        </p:nvSpPr>
        <p:spPr>
          <a:xfrm>
            <a:off x="1524000" y="1628800"/>
            <a:ext cx="10058400" cy="5229199"/>
          </a:xfrm>
        </p:spPr>
        <p:txBody>
          <a:bodyPr>
            <a:normAutofit/>
          </a:bodyPr>
          <a:lstStyle/>
          <a:p>
            <a:r>
              <a:rPr lang="en-GB" dirty="0">
                <a:effectLst/>
                <a:latin typeface="Arial" panose="020B0604020202020204" pitchFamily="34" charset="0"/>
                <a:cs typeface="Arial" panose="020B0604020202020204" pitchFamily="34" charset="0"/>
              </a:rPr>
              <a:t>Each week older adults should aim to accumulate 150 minutes (two and a half hours) of moderate intensity aerobic activity, building up gradually from current levels. </a:t>
            </a:r>
          </a:p>
          <a:p>
            <a:r>
              <a:rPr lang="en-GB" dirty="0">
                <a:effectLst/>
                <a:latin typeface="Arial" panose="020B0604020202020204" pitchFamily="34" charset="0"/>
                <a:cs typeface="Arial" panose="020B0604020202020204" pitchFamily="34" charset="0"/>
              </a:rPr>
              <a:t>Those who are already regularly active can achieve these benefits through 75 minutes of vigorous intensity activity, or a combination of moderate and vigorous activity, to</a:t>
            </a:r>
            <a:br>
              <a:rPr lang="en-GB" dirty="0">
                <a:latin typeface="Arial" panose="020B0604020202020204" pitchFamily="34" charset="0"/>
                <a:cs typeface="Arial" panose="020B0604020202020204" pitchFamily="34" charset="0"/>
              </a:rPr>
            </a:br>
            <a:r>
              <a:rPr lang="en-GB" dirty="0">
                <a:effectLst/>
                <a:latin typeface="Arial" panose="020B0604020202020204" pitchFamily="34" charset="0"/>
                <a:cs typeface="Arial" panose="020B0604020202020204" pitchFamily="34" charset="0"/>
              </a:rPr>
              <a:t>achieve greater benefits. </a:t>
            </a:r>
          </a:p>
          <a:p>
            <a:r>
              <a:rPr lang="en-GB" dirty="0">
                <a:effectLst/>
                <a:latin typeface="Arial" panose="020B0604020202020204" pitchFamily="34" charset="0"/>
                <a:cs typeface="Arial" panose="020B0604020202020204" pitchFamily="34" charset="0"/>
              </a:rPr>
              <a:t>Weight-bearing activities which create an impact through the</a:t>
            </a:r>
            <a:br>
              <a:rPr lang="en-GB" dirty="0">
                <a:latin typeface="Arial" panose="020B0604020202020204" pitchFamily="34" charset="0"/>
                <a:cs typeface="Arial" panose="020B0604020202020204" pitchFamily="34" charset="0"/>
              </a:rPr>
            </a:br>
            <a:r>
              <a:rPr lang="en-GB" dirty="0">
                <a:effectLst/>
                <a:latin typeface="Arial" panose="020B0604020202020204" pitchFamily="34" charset="0"/>
                <a:cs typeface="Arial" panose="020B0604020202020204" pitchFamily="34" charset="0"/>
              </a:rPr>
              <a:t>body help to maintain bone health.</a:t>
            </a:r>
          </a:p>
          <a:p>
            <a:r>
              <a:rPr lang="en-GB" dirty="0">
                <a:effectLst/>
                <a:latin typeface="Arial" panose="020B0604020202020204" pitchFamily="34" charset="0"/>
              </a:rPr>
              <a:t>Older adults should break up prolonged periods of being sedentary with light activity when physically possible, or at least with standing, as this has distinct health benefits for older people.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1299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DF0C1-8C32-FE2C-57F2-9CFECBAE24B1}"/>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677F44A5-EA8E-9C99-53A2-2A448243F6AB}"/>
              </a:ext>
            </a:extLst>
          </p:cNvPr>
          <p:cNvPicPr>
            <a:picLocks noGrp="1" noChangeAspect="1"/>
          </p:cNvPicPr>
          <p:nvPr>
            <p:ph idx="1"/>
          </p:nvPr>
        </p:nvPicPr>
        <p:blipFill>
          <a:blip r:embed="rId2"/>
          <a:stretch>
            <a:fillRect/>
          </a:stretch>
        </p:blipFill>
        <p:spPr>
          <a:xfrm>
            <a:off x="983433" y="99220"/>
            <a:ext cx="10141767" cy="6758780"/>
          </a:xfrm>
        </p:spPr>
      </p:pic>
    </p:spTree>
    <p:extLst>
      <p:ext uri="{BB962C8B-B14F-4D97-AF65-F5344CB8AC3E}">
        <p14:creationId xmlns:p14="http://schemas.microsoft.com/office/powerpoint/2010/main" val="3671063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Activity 3</a:t>
            </a:r>
          </a:p>
        </p:txBody>
      </p:sp>
      <p:sp>
        <p:nvSpPr>
          <p:cNvPr id="4" name="TextBox 3">
            <a:extLst>
              <a:ext uri="{FF2B5EF4-FFF2-40B4-BE49-F238E27FC236}">
                <a16:creationId xmlns:a16="http://schemas.microsoft.com/office/drawing/2014/main" id="{25A2FE0C-8188-428C-9DBD-A814733232F6}"/>
              </a:ext>
            </a:extLst>
          </p:cNvPr>
          <p:cNvSpPr txBox="1"/>
          <p:nvPr/>
        </p:nvSpPr>
        <p:spPr>
          <a:xfrm>
            <a:off x="1692152" y="2060848"/>
            <a:ext cx="9433048" cy="4832092"/>
          </a:xfrm>
          <a:prstGeom prst="rect">
            <a:avLst/>
          </a:prstGeom>
          <a:noFill/>
        </p:spPr>
        <p:txBody>
          <a:bodyPr wrap="square">
            <a:spAutoFit/>
          </a:bodyPr>
          <a:lstStyle/>
          <a:p>
            <a:r>
              <a:rPr lang="en-GB" sz="2800" dirty="0">
                <a:solidFill>
                  <a:schemeClr val="accent3"/>
                </a:solidFill>
              </a:rPr>
              <a:t>Working in groups, research the term </a:t>
            </a:r>
          </a:p>
          <a:p>
            <a:endParaRPr lang="en-GB" sz="2800" b="1" dirty="0">
              <a:solidFill>
                <a:schemeClr val="accent3"/>
              </a:solidFill>
            </a:endParaRPr>
          </a:p>
          <a:p>
            <a:r>
              <a:rPr lang="en-GB" sz="2800" b="1" dirty="0">
                <a:solidFill>
                  <a:schemeClr val="accent3"/>
                </a:solidFill>
              </a:rPr>
              <a:t>Aerobic activity/exercise. What does it mean</a:t>
            </a:r>
          </a:p>
          <a:p>
            <a:r>
              <a:rPr lang="en-GB" sz="2800" b="1" dirty="0">
                <a:solidFill>
                  <a:schemeClr val="accent3"/>
                </a:solidFill>
              </a:rPr>
              <a:t>What are the benefit</a:t>
            </a:r>
          </a:p>
          <a:p>
            <a:r>
              <a:rPr lang="en-GB" sz="2800" dirty="0">
                <a:solidFill>
                  <a:schemeClr val="accent3"/>
                </a:solidFill>
              </a:rPr>
              <a:t>What are the examples of aerobic exercise</a:t>
            </a:r>
          </a:p>
          <a:p>
            <a:endParaRPr lang="en-GB" sz="2800" dirty="0">
              <a:solidFill>
                <a:schemeClr val="accent3"/>
              </a:solidFill>
            </a:endParaRPr>
          </a:p>
          <a:p>
            <a:endParaRPr lang="en-GB" sz="2800" dirty="0">
              <a:solidFill>
                <a:schemeClr val="accent3"/>
              </a:solidFill>
            </a:endParaRPr>
          </a:p>
          <a:p>
            <a:endParaRPr lang="en-GB" sz="2800" dirty="0">
              <a:solidFill>
                <a:schemeClr val="accent3"/>
              </a:solidFill>
            </a:endParaRPr>
          </a:p>
          <a:p>
            <a:endParaRPr lang="en-GB" sz="2800" dirty="0">
              <a:solidFill>
                <a:schemeClr val="accent3"/>
              </a:solidFill>
            </a:endParaRPr>
          </a:p>
          <a:p>
            <a:pPr algn="ctr"/>
            <a:r>
              <a:rPr lang="en-GB" sz="2800" dirty="0">
                <a:solidFill>
                  <a:schemeClr val="accent3"/>
                </a:solidFill>
              </a:rPr>
              <a:t>Feedback your findings to the whole class</a:t>
            </a:r>
          </a:p>
          <a:p>
            <a:endParaRPr lang="en-GB" sz="2800" dirty="0">
              <a:solidFill>
                <a:schemeClr val="accent3"/>
              </a:solidFill>
            </a:endParaRPr>
          </a:p>
        </p:txBody>
      </p:sp>
    </p:spTree>
    <p:extLst>
      <p:ext uri="{BB962C8B-B14F-4D97-AF65-F5344CB8AC3E}">
        <p14:creationId xmlns:p14="http://schemas.microsoft.com/office/powerpoint/2010/main" val="3975644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47CB2-42D5-49EF-9554-C678206D5CF9}"/>
              </a:ext>
            </a:extLst>
          </p:cNvPr>
          <p:cNvSpPr>
            <a:spLocks noGrp="1"/>
          </p:cNvSpPr>
          <p:nvPr>
            <p:ph type="title"/>
          </p:nvPr>
        </p:nvSpPr>
        <p:spPr/>
        <p:txBody>
          <a:bodyPr/>
          <a:lstStyle/>
          <a:p>
            <a:pPr algn="ctr"/>
            <a:r>
              <a:rPr lang="en-GB" dirty="0"/>
              <a:t>Answers Aerobic activity/exercise</a:t>
            </a:r>
          </a:p>
        </p:txBody>
      </p:sp>
      <p:sp>
        <p:nvSpPr>
          <p:cNvPr id="3" name="Content Placeholder 2">
            <a:extLst>
              <a:ext uri="{FF2B5EF4-FFF2-40B4-BE49-F238E27FC236}">
                <a16:creationId xmlns:a16="http://schemas.microsoft.com/office/drawing/2014/main" id="{122688A5-2873-4071-B642-602395D8B8C0}"/>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Aerobic exercise provides cardiovascular conditioning. The term aerobic actually means "with oxygen," which means that breathing controls the amount of oxygen that can make it to the muscles to help them burn fuel and move.</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0064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86E2A-802C-419B-A237-EA9E28F287EC}"/>
              </a:ext>
            </a:extLst>
          </p:cNvPr>
          <p:cNvSpPr>
            <a:spLocks noGrp="1"/>
          </p:cNvSpPr>
          <p:nvPr>
            <p:ph type="title"/>
          </p:nvPr>
        </p:nvSpPr>
        <p:spPr/>
        <p:txBody>
          <a:bodyPr/>
          <a:lstStyle/>
          <a:p>
            <a:r>
              <a:rPr lang="en-GB" dirty="0"/>
              <a:t>Benefit of aerobic exercise</a:t>
            </a:r>
          </a:p>
        </p:txBody>
      </p:sp>
      <p:sp>
        <p:nvSpPr>
          <p:cNvPr id="3" name="Content Placeholder 2">
            <a:extLst>
              <a:ext uri="{FF2B5EF4-FFF2-40B4-BE49-F238E27FC236}">
                <a16:creationId xmlns:a16="http://schemas.microsoft.com/office/drawing/2014/main" id="{9BC58EC4-F72F-46D0-B55A-38F970008245}"/>
              </a:ext>
            </a:extLst>
          </p:cNvPr>
          <p:cNvSpPr>
            <a:spLocks noGrp="1"/>
          </p:cNvSpPr>
          <p:nvPr>
            <p:ph idx="1"/>
          </p:nvPr>
        </p:nvSpPr>
        <p:spPr/>
        <p:txBody>
          <a:bodyPr>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   Improves cardiovascular conditioning.</a:t>
            </a:r>
          </a:p>
          <a:p>
            <a:r>
              <a:rPr lang="en-GB" dirty="0">
                <a:latin typeface="Arial" panose="020B0604020202020204" pitchFamily="34" charset="0"/>
                <a:cs typeface="Arial" panose="020B0604020202020204" pitchFamily="34" charset="0"/>
              </a:rPr>
              <a:t>    Decreases risk of heart disease.</a:t>
            </a:r>
          </a:p>
          <a:p>
            <a:r>
              <a:rPr lang="en-GB" dirty="0">
                <a:latin typeface="Arial" panose="020B0604020202020204" pitchFamily="34" charset="0"/>
                <a:cs typeface="Arial" panose="020B0604020202020204" pitchFamily="34" charset="0"/>
              </a:rPr>
              <a:t>    Lowers blood pressure.</a:t>
            </a:r>
          </a:p>
          <a:p>
            <a:r>
              <a:rPr lang="en-GB" dirty="0">
                <a:latin typeface="Arial" panose="020B0604020202020204" pitchFamily="34" charset="0"/>
                <a:cs typeface="Arial" panose="020B0604020202020204" pitchFamily="34" charset="0"/>
              </a:rPr>
              <a:t>    Increases HDL or "good" cholesterol.</a:t>
            </a:r>
          </a:p>
          <a:p>
            <a:r>
              <a:rPr lang="en-GB" dirty="0">
                <a:latin typeface="Arial" panose="020B0604020202020204" pitchFamily="34" charset="0"/>
                <a:cs typeface="Arial" panose="020B0604020202020204" pitchFamily="34" charset="0"/>
              </a:rPr>
              <a:t>    Helps to better control blood sugar.</a:t>
            </a:r>
          </a:p>
          <a:p>
            <a:r>
              <a:rPr lang="en-GB" dirty="0">
                <a:latin typeface="Arial" panose="020B0604020202020204" pitchFamily="34" charset="0"/>
                <a:cs typeface="Arial" panose="020B0604020202020204" pitchFamily="34" charset="0"/>
              </a:rPr>
              <a:t>    Assists in weight management and/or weight loss.</a:t>
            </a:r>
          </a:p>
          <a:p>
            <a:r>
              <a:rPr lang="en-GB" dirty="0">
                <a:latin typeface="Arial" panose="020B0604020202020204" pitchFamily="34" charset="0"/>
                <a:cs typeface="Arial" panose="020B0604020202020204" pitchFamily="34" charset="0"/>
              </a:rPr>
              <a:t>    Improves lung function.</a:t>
            </a:r>
          </a:p>
          <a:p>
            <a:r>
              <a:rPr lang="en-GB" dirty="0">
                <a:latin typeface="Arial" panose="020B0604020202020204" pitchFamily="34" charset="0"/>
                <a:cs typeface="Arial" panose="020B0604020202020204" pitchFamily="34" charset="0"/>
              </a:rPr>
              <a:t>    Decreases resting heart rate.</a:t>
            </a:r>
          </a:p>
          <a:p>
            <a:endParaRPr lang="en-GB" dirty="0"/>
          </a:p>
        </p:txBody>
      </p:sp>
    </p:spTree>
    <p:extLst>
      <p:ext uri="{BB962C8B-B14F-4D97-AF65-F5344CB8AC3E}">
        <p14:creationId xmlns:p14="http://schemas.microsoft.com/office/powerpoint/2010/main" val="1363199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9FDC7-02E8-4C8D-9103-D2B036D42CDB}"/>
              </a:ext>
            </a:extLst>
          </p:cNvPr>
          <p:cNvSpPr>
            <a:spLocks noGrp="1"/>
          </p:cNvSpPr>
          <p:nvPr>
            <p:ph type="title"/>
          </p:nvPr>
        </p:nvSpPr>
        <p:spPr/>
        <p:txBody>
          <a:bodyPr/>
          <a:lstStyle/>
          <a:p>
            <a:r>
              <a:rPr lang="en-GB" dirty="0"/>
              <a:t>Benefit of aerobic exercise</a:t>
            </a:r>
          </a:p>
        </p:txBody>
      </p:sp>
      <p:sp>
        <p:nvSpPr>
          <p:cNvPr id="3" name="Content Placeholder 2">
            <a:extLst>
              <a:ext uri="{FF2B5EF4-FFF2-40B4-BE49-F238E27FC236}">
                <a16:creationId xmlns:a16="http://schemas.microsoft.com/office/drawing/2014/main" id="{ADFF5DF5-7B7C-490D-8082-3F7F353F2D9C}"/>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There are major benefits of aerobic exercise for your physical health, as well as your mental and emotional wellbeing. </a:t>
            </a:r>
          </a:p>
          <a:p>
            <a:r>
              <a:rPr lang="en-GB" sz="2800" dirty="0">
                <a:latin typeface="Arial" panose="020B0604020202020204" pitchFamily="34" charset="0"/>
                <a:cs typeface="Arial" panose="020B0604020202020204" pitchFamily="34" charset="0"/>
              </a:rPr>
              <a:t>Aerobic exercise does, of course, burn calories, but it also keeps your heart healthy and can boost your immunity, making you more resistant to getting sick. </a:t>
            </a:r>
          </a:p>
          <a:p>
            <a:r>
              <a:rPr lang="en-GB" sz="2800" dirty="0">
                <a:latin typeface="Arial" panose="020B0604020202020204" pitchFamily="34" charset="0"/>
                <a:cs typeface="Arial" panose="020B0604020202020204" pitchFamily="34" charset="0"/>
              </a:rPr>
              <a:t>In addition, weekly aerobic exercise can have major mood-boosting effects.</a:t>
            </a:r>
          </a:p>
          <a:p>
            <a:endParaRPr lang="en-GB" dirty="0"/>
          </a:p>
        </p:txBody>
      </p:sp>
    </p:spTree>
    <p:extLst>
      <p:ext uri="{BB962C8B-B14F-4D97-AF65-F5344CB8AC3E}">
        <p14:creationId xmlns:p14="http://schemas.microsoft.com/office/powerpoint/2010/main" val="1595172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4471F-C8A9-4BBF-B530-F4956688E0A5}"/>
              </a:ext>
            </a:extLst>
          </p:cNvPr>
          <p:cNvSpPr>
            <a:spLocks noGrp="1"/>
          </p:cNvSpPr>
          <p:nvPr>
            <p:ph type="title"/>
          </p:nvPr>
        </p:nvSpPr>
        <p:spPr/>
        <p:txBody>
          <a:bodyPr>
            <a:normAutofit/>
          </a:bodyPr>
          <a:lstStyle/>
          <a:p>
            <a:pPr algn="ctr"/>
            <a:r>
              <a:rPr lang="en-GB" sz="4400" dirty="0"/>
              <a:t>Examples of aerobic exercise</a:t>
            </a:r>
          </a:p>
        </p:txBody>
      </p:sp>
      <p:sp>
        <p:nvSpPr>
          <p:cNvPr id="3" name="Content Placeholder 2">
            <a:extLst>
              <a:ext uri="{FF2B5EF4-FFF2-40B4-BE49-F238E27FC236}">
                <a16:creationId xmlns:a16="http://schemas.microsoft.com/office/drawing/2014/main" id="{639978D6-9665-4C08-9501-B85FFB34560A}"/>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Lower impact aerobic exercise includes: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Swimming.</a:t>
            </a:r>
          </a:p>
          <a:p>
            <a:r>
              <a:rPr lang="en-GB" sz="2800" dirty="0">
                <a:latin typeface="Arial" panose="020B0604020202020204" pitchFamily="34" charset="0"/>
                <a:cs typeface="Arial" panose="020B0604020202020204" pitchFamily="34" charset="0"/>
              </a:rPr>
              <a:t>    Cycling.</a:t>
            </a:r>
          </a:p>
          <a:p>
            <a:r>
              <a:rPr lang="en-GB" sz="2800" dirty="0">
                <a:latin typeface="Arial" panose="020B0604020202020204" pitchFamily="34" charset="0"/>
                <a:cs typeface="Arial" panose="020B0604020202020204" pitchFamily="34" charset="0"/>
              </a:rPr>
              <a:t>    Walking.</a:t>
            </a:r>
          </a:p>
          <a:p>
            <a:r>
              <a:rPr lang="en-GB" sz="2800" dirty="0">
                <a:latin typeface="Arial" panose="020B0604020202020204" pitchFamily="34" charset="0"/>
                <a:cs typeface="Arial" panose="020B0604020202020204" pitchFamily="34" charset="0"/>
              </a:rPr>
              <a:t>    Rowing.</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230507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EB6B-2EA3-4B81-B772-300EC60BEE99}"/>
              </a:ext>
            </a:extLst>
          </p:cNvPr>
          <p:cNvSpPr>
            <a:spLocks noGrp="1"/>
          </p:cNvSpPr>
          <p:nvPr>
            <p:ph type="title"/>
          </p:nvPr>
        </p:nvSpPr>
        <p:spPr/>
        <p:txBody>
          <a:bodyPr>
            <a:normAutofit/>
          </a:bodyPr>
          <a:lstStyle/>
          <a:p>
            <a:pPr algn="ctr"/>
            <a:r>
              <a:rPr lang="en-GB" sz="4400" dirty="0"/>
              <a:t>Examples of aerobic exercise</a:t>
            </a:r>
          </a:p>
        </p:txBody>
      </p:sp>
      <p:sp>
        <p:nvSpPr>
          <p:cNvPr id="3" name="Content Placeholder 2">
            <a:extLst>
              <a:ext uri="{FF2B5EF4-FFF2-40B4-BE49-F238E27FC236}">
                <a16:creationId xmlns:a16="http://schemas.microsoft.com/office/drawing/2014/main" id="{9C71D49B-5B6C-465E-A835-A9A3A7A5A892}"/>
              </a:ext>
            </a:extLst>
          </p:cNvPr>
          <p:cNvSpPr>
            <a:spLocks noGrp="1"/>
          </p:cNvSpPr>
          <p:nvPr>
            <p:ph idx="1"/>
          </p:nvPr>
        </p:nvSpPr>
        <p:spPr/>
        <p:txBody>
          <a:bodyPr/>
          <a:lstStyle/>
          <a:p>
            <a:pPr marL="0" indent="0">
              <a:buNone/>
            </a:pPr>
            <a:r>
              <a:rPr lang="en-GB" sz="2800" dirty="0">
                <a:latin typeface="Arial" panose="020B0604020202020204" pitchFamily="34" charset="0"/>
                <a:cs typeface="Arial" panose="020B0604020202020204" pitchFamily="34" charset="0"/>
              </a:rPr>
              <a:t>Higher impact aerobic exercise includes: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Running.</a:t>
            </a:r>
          </a:p>
          <a:p>
            <a:r>
              <a:rPr lang="en-GB" sz="2800" dirty="0">
                <a:latin typeface="Arial" panose="020B0604020202020204" pitchFamily="34" charset="0"/>
                <a:cs typeface="Arial" panose="020B0604020202020204" pitchFamily="34" charset="0"/>
              </a:rPr>
              <a:t>    Jumping rope.</a:t>
            </a:r>
          </a:p>
          <a:p>
            <a:r>
              <a:rPr lang="en-GB" sz="2800" dirty="0">
                <a:latin typeface="Arial" panose="020B0604020202020204" pitchFamily="34" charset="0"/>
                <a:cs typeface="Arial" panose="020B0604020202020204" pitchFamily="34" charset="0"/>
              </a:rPr>
              <a:t>    Performing high impact routines or step aerobics.</a:t>
            </a:r>
          </a:p>
          <a:p>
            <a:r>
              <a:rPr lang="en-GB" sz="2400" dirty="0">
                <a:latin typeface="Arial" panose="020B0604020202020204" pitchFamily="34" charset="0"/>
                <a:cs typeface="Arial" panose="020B0604020202020204" pitchFamily="34" charset="0"/>
              </a:rPr>
              <a:t>Traditional forms of cardiovascular exercise such as jogging, swimming, riding a bike or walking would be categorized as aerobic exercise. These exercises get your heart rate and breathing up and keep them elevated for a longer period of time. </a:t>
            </a:r>
          </a:p>
          <a:p>
            <a:endParaRPr lang="en-GB" dirty="0"/>
          </a:p>
        </p:txBody>
      </p:sp>
    </p:spTree>
    <p:extLst>
      <p:ext uri="{BB962C8B-B14F-4D97-AF65-F5344CB8AC3E}">
        <p14:creationId xmlns:p14="http://schemas.microsoft.com/office/powerpoint/2010/main" val="2521449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400" b="1" dirty="0">
                <a:latin typeface="Arial" panose="020B0604020202020204" pitchFamily="34" charset="0"/>
                <a:cs typeface="Arial" panose="020B0604020202020204" pitchFamily="34" charset="0"/>
              </a:rPr>
              <a:t>Activity 3</a:t>
            </a:r>
          </a:p>
        </p:txBody>
      </p:sp>
      <p:sp>
        <p:nvSpPr>
          <p:cNvPr id="4" name="TextBox 3">
            <a:extLst>
              <a:ext uri="{FF2B5EF4-FFF2-40B4-BE49-F238E27FC236}">
                <a16:creationId xmlns:a16="http://schemas.microsoft.com/office/drawing/2014/main" id="{25A2FE0C-8188-428C-9DBD-A814733232F6}"/>
              </a:ext>
            </a:extLst>
          </p:cNvPr>
          <p:cNvSpPr txBox="1"/>
          <p:nvPr/>
        </p:nvSpPr>
        <p:spPr>
          <a:xfrm>
            <a:off x="1775520" y="2060848"/>
            <a:ext cx="9433048" cy="4401205"/>
          </a:xfrm>
          <a:prstGeom prst="rect">
            <a:avLst/>
          </a:prstGeom>
          <a:noFill/>
        </p:spPr>
        <p:txBody>
          <a:bodyPr wrap="square">
            <a:spAutoFit/>
          </a:bodyPr>
          <a:lstStyle/>
          <a:p>
            <a:r>
              <a:rPr lang="en-GB" sz="2800" dirty="0">
                <a:solidFill>
                  <a:schemeClr val="accent3"/>
                </a:solidFill>
              </a:rPr>
              <a:t>Working in groups, research the term </a:t>
            </a:r>
          </a:p>
          <a:p>
            <a:r>
              <a:rPr lang="en-GB" sz="2800" b="1" dirty="0">
                <a:solidFill>
                  <a:schemeClr val="accent3"/>
                </a:solidFill>
              </a:rPr>
              <a:t>Anaerobic activity. What does it mean</a:t>
            </a:r>
          </a:p>
          <a:p>
            <a:endParaRPr lang="en-GB" sz="2800" b="1" dirty="0">
              <a:solidFill>
                <a:schemeClr val="accent3"/>
              </a:solidFill>
            </a:endParaRPr>
          </a:p>
          <a:p>
            <a:r>
              <a:rPr lang="en-GB" sz="2800" dirty="0">
                <a:solidFill>
                  <a:schemeClr val="accent3"/>
                </a:solidFill>
              </a:rPr>
              <a:t>What are the examples of anaerobic exercise</a:t>
            </a:r>
          </a:p>
          <a:p>
            <a:endParaRPr lang="en-GB" sz="2800" dirty="0">
              <a:solidFill>
                <a:schemeClr val="accent3"/>
              </a:solidFill>
            </a:endParaRPr>
          </a:p>
          <a:p>
            <a:endParaRPr lang="en-GB" sz="2800" dirty="0">
              <a:solidFill>
                <a:schemeClr val="accent3"/>
              </a:solidFill>
            </a:endParaRPr>
          </a:p>
          <a:p>
            <a:endParaRPr lang="en-GB" sz="2800" dirty="0">
              <a:solidFill>
                <a:schemeClr val="accent3"/>
              </a:solidFill>
            </a:endParaRPr>
          </a:p>
          <a:p>
            <a:endParaRPr lang="en-GB" sz="2800" dirty="0">
              <a:solidFill>
                <a:schemeClr val="accent3"/>
              </a:solidFill>
            </a:endParaRPr>
          </a:p>
          <a:p>
            <a:pPr algn="ctr"/>
            <a:r>
              <a:rPr lang="en-GB" sz="2800" dirty="0">
                <a:solidFill>
                  <a:schemeClr val="accent3"/>
                </a:solidFill>
              </a:rPr>
              <a:t>Feedback your findings to the whole class</a:t>
            </a:r>
          </a:p>
          <a:p>
            <a:endParaRPr lang="en-GB" sz="2800" dirty="0">
              <a:solidFill>
                <a:schemeClr val="accent3"/>
              </a:solidFill>
            </a:endParaRPr>
          </a:p>
        </p:txBody>
      </p:sp>
    </p:spTree>
    <p:extLst>
      <p:ext uri="{BB962C8B-B14F-4D97-AF65-F5344CB8AC3E}">
        <p14:creationId xmlns:p14="http://schemas.microsoft.com/office/powerpoint/2010/main" val="2005108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0F552-F594-4C0F-B497-53E5C019977B}"/>
              </a:ext>
            </a:extLst>
          </p:cNvPr>
          <p:cNvSpPr>
            <a:spLocks noGrp="1"/>
          </p:cNvSpPr>
          <p:nvPr>
            <p:ph type="title"/>
          </p:nvPr>
        </p:nvSpPr>
        <p:spPr/>
        <p:txBody>
          <a:bodyPr/>
          <a:lstStyle/>
          <a:p>
            <a:pPr algn="ctr"/>
            <a:r>
              <a:rPr lang="en-GB" dirty="0"/>
              <a:t>Answers Anaerobic activity/exercise</a:t>
            </a:r>
          </a:p>
        </p:txBody>
      </p:sp>
      <p:sp>
        <p:nvSpPr>
          <p:cNvPr id="3" name="Content Placeholder 2">
            <a:extLst>
              <a:ext uri="{FF2B5EF4-FFF2-40B4-BE49-F238E27FC236}">
                <a16:creationId xmlns:a16="http://schemas.microsoft.com/office/drawing/2014/main" id="{28309584-7F03-4D38-81A9-3B9D1A98A2A5}"/>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Anaerobic exercise, in contrast to aerobic exercise, involves short bursts of exerted energy. </a:t>
            </a:r>
          </a:p>
          <a:p>
            <a:r>
              <a:rPr lang="en-GB" sz="2800" dirty="0">
                <a:latin typeface="Arial" panose="020B0604020202020204" pitchFamily="34" charset="0"/>
                <a:cs typeface="Arial" panose="020B0604020202020204" pitchFamily="34" charset="0"/>
              </a:rPr>
              <a:t>Instead of keeping your heart rate up for a long period of time, anaerobic exercise involves higher-intensity activities that can boost the strength of your muscles and help you lose fat in the long run. </a:t>
            </a:r>
          </a:p>
        </p:txBody>
      </p:sp>
    </p:spTree>
    <p:extLst>
      <p:ext uri="{BB962C8B-B14F-4D97-AF65-F5344CB8AC3E}">
        <p14:creationId xmlns:p14="http://schemas.microsoft.com/office/powerpoint/2010/main" val="2543474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71B8C-D33F-4880-8584-787C6333FE3B}"/>
              </a:ext>
            </a:extLst>
          </p:cNvPr>
          <p:cNvSpPr>
            <a:spLocks noGrp="1"/>
          </p:cNvSpPr>
          <p:nvPr>
            <p:ph type="title"/>
          </p:nvPr>
        </p:nvSpPr>
        <p:spPr/>
        <p:txBody>
          <a:bodyPr/>
          <a:lstStyle/>
          <a:p>
            <a:pPr algn="ctr"/>
            <a:r>
              <a:rPr kumimoji="0" lang="en-GB" sz="4400" b="0" i="0" u="none" strike="noStrike" kern="1200" cap="none" spc="0" normalizeH="0" baseline="0" noProof="0" dirty="0">
                <a:ln>
                  <a:noFill/>
                </a:ln>
                <a:solidFill>
                  <a:prstClr val="white"/>
                </a:solidFill>
                <a:effectLst/>
                <a:uLnTx/>
                <a:uFillTx/>
                <a:latin typeface="Franklin Gothic Medium"/>
                <a:ea typeface="+mj-ea"/>
                <a:cs typeface="+mj-cs"/>
              </a:rPr>
              <a:t>Examples of anaerobic exercise</a:t>
            </a:r>
            <a:endParaRPr lang="en-GB" dirty="0"/>
          </a:p>
        </p:txBody>
      </p:sp>
      <p:sp>
        <p:nvSpPr>
          <p:cNvPr id="3" name="Content Placeholder 2">
            <a:extLst>
              <a:ext uri="{FF2B5EF4-FFF2-40B4-BE49-F238E27FC236}">
                <a16:creationId xmlns:a16="http://schemas.microsoft.com/office/drawing/2014/main" id="{9FEEC906-828E-48BB-BA04-09B2AD88F858}"/>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Sprints</a:t>
            </a:r>
          </a:p>
          <a:p>
            <a:r>
              <a:rPr lang="en-GB" sz="2800" dirty="0">
                <a:latin typeface="Arial" panose="020B0604020202020204" pitchFamily="34" charset="0"/>
                <a:cs typeface="Arial" panose="020B0604020202020204" pitchFamily="34" charset="0"/>
              </a:rPr>
              <a:t>Pull-Ups</a:t>
            </a:r>
          </a:p>
          <a:p>
            <a:r>
              <a:rPr lang="en-GB" sz="2800" dirty="0">
                <a:latin typeface="Arial" panose="020B0604020202020204" pitchFamily="34" charset="0"/>
                <a:cs typeface="Arial" panose="020B0604020202020204" pitchFamily="34" charset="0"/>
              </a:rPr>
              <a:t>Push ups</a:t>
            </a:r>
          </a:p>
          <a:p>
            <a:r>
              <a:rPr lang="en-GB" sz="2800" dirty="0">
                <a:latin typeface="Arial" panose="020B0604020202020204" pitchFamily="34" charset="0"/>
                <a:cs typeface="Arial" panose="020B0604020202020204" pitchFamily="34" charset="0"/>
              </a:rPr>
              <a:t>Squats</a:t>
            </a:r>
          </a:p>
          <a:p>
            <a:r>
              <a:rPr lang="en-GB" sz="2800" dirty="0">
                <a:latin typeface="Arial" panose="020B0604020202020204" pitchFamily="34" charset="0"/>
                <a:cs typeface="Arial" panose="020B0604020202020204" pitchFamily="34" charset="0"/>
              </a:rPr>
              <a:t>Bench Presses</a:t>
            </a:r>
          </a:p>
          <a:p>
            <a:r>
              <a:rPr lang="en-GB" sz="2800" dirty="0">
                <a:latin typeface="Arial" panose="020B0604020202020204" pitchFamily="34" charset="0"/>
                <a:cs typeface="Arial" panose="020B0604020202020204" pitchFamily="34" charset="0"/>
              </a:rPr>
              <a:t>Jumping Rope</a:t>
            </a:r>
          </a:p>
        </p:txBody>
      </p:sp>
    </p:spTree>
    <p:extLst>
      <p:ext uri="{BB962C8B-B14F-4D97-AF65-F5344CB8AC3E}">
        <p14:creationId xmlns:p14="http://schemas.microsoft.com/office/powerpoint/2010/main" val="1712293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EBA14-3C39-41CE-B2A8-F135D42E26FD}"/>
              </a:ext>
            </a:extLst>
          </p:cNvPr>
          <p:cNvSpPr>
            <a:spLocks noGrp="1"/>
          </p:cNvSpPr>
          <p:nvPr>
            <p:ph type="title"/>
          </p:nvPr>
        </p:nvSpPr>
        <p:spPr/>
        <p:txBody>
          <a:bodyPr/>
          <a:lstStyle/>
          <a:p>
            <a:pPr algn="ctr"/>
            <a:r>
              <a:rPr lang="en-GB" dirty="0"/>
              <a:t>Activity 3 Answer </a:t>
            </a:r>
          </a:p>
        </p:txBody>
      </p:sp>
      <p:pic>
        <p:nvPicPr>
          <p:cNvPr id="1026" name="Picture 2" descr="Cardio Vs. Aerobic Vs. Anaerobic: Are They The Same? – Fitbod">
            <a:extLst>
              <a:ext uri="{FF2B5EF4-FFF2-40B4-BE49-F238E27FC236}">
                <a16:creationId xmlns:a16="http://schemas.microsoft.com/office/drawing/2014/main" id="{EC96402A-1DC3-4064-AAD6-AF9699C5AE6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79577" y="1916832"/>
            <a:ext cx="7632848" cy="3744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6193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C58F5-819E-4017-8937-7541F930B1D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91E31E7-961C-4BA1-A7D7-0DA91A4BAA50}"/>
              </a:ext>
            </a:extLst>
          </p:cNvPr>
          <p:cNvSpPr>
            <a:spLocks noGrp="1"/>
          </p:cNvSpPr>
          <p:nvPr>
            <p:ph idx="1"/>
          </p:nvPr>
        </p:nvSpPr>
        <p:spPr>
          <a:xfrm>
            <a:off x="1343472" y="1844824"/>
            <a:ext cx="9144000" cy="4572001"/>
          </a:xfrm>
        </p:spPr>
        <p:txBody>
          <a:bodyPr>
            <a:normAutofit fontScale="92500" lnSpcReduction="10000"/>
          </a:bodyPr>
          <a:lstStyle/>
          <a:p>
            <a:r>
              <a:rPr lang="en-GB" i="0" dirty="0">
                <a:solidFill>
                  <a:srgbClr val="0B0C0C"/>
                </a:solidFill>
                <a:effectLst/>
              </a:rPr>
              <a:t>Gov.UK (2019) Physical activity guideline Available at: </a:t>
            </a:r>
            <a:r>
              <a:rPr lang="en-GB" dirty="0">
                <a:hlinkClick r:id="rId2"/>
              </a:rPr>
              <a:t>https://www.gov.uk/government/publications/physical-activity-guidelines-uk-chief-medical-officers-report</a:t>
            </a:r>
            <a:r>
              <a:rPr lang="en-GB" dirty="0"/>
              <a:t> (Accessed date 07th October 2022)</a:t>
            </a:r>
          </a:p>
          <a:p>
            <a:r>
              <a:rPr lang="en-GB" i="0" dirty="0">
                <a:solidFill>
                  <a:srgbClr val="0B0C0C"/>
                </a:solidFill>
                <a:effectLst/>
              </a:rPr>
              <a:t>Gov.UK (2019) Physical activity guideline Available at: </a:t>
            </a:r>
            <a:r>
              <a:rPr lang="en-GB" dirty="0">
                <a:hlinkClick r:id="rId3"/>
              </a:rPr>
              <a:t>https://assets.publishing.service.gov.uk/government/uploads/system/uploads/attachment_data/file/832868/uk-chief-medical-officers-physical-activity-guidelines.pdf</a:t>
            </a:r>
            <a:r>
              <a:rPr lang="en-GB" dirty="0"/>
              <a:t> (Accessed date 07th October 2022)</a:t>
            </a:r>
          </a:p>
          <a:p>
            <a:r>
              <a:rPr lang="en-GB" i="0" dirty="0">
                <a:solidFill>
                  <a:srgbClr val="0B0C0C"/>
                </a:solidFill>
                <a:effectLst/>
              </a:rPr>
              <a:t>Gov.UK (2019) Physical activity guidelines Available at</a:t>
            </a:r>
            <a:r>
              <a:rPr lang="en-GB" b="1" i="0" dirty="0">
                <a:solidFill>
                  <a:srgbClr val="0B0C0C"/>
                </a:solidFill>
                <a:effectLst/>
              </a:rPr>
              <a:t>: </a:t>
            </a:r>
            <a:r>
              <a:rPr lang="en-GB" dirty="0">
                <a:hlinkClick r:id="rId4"/>
              </a:rPr>
              <a:t>https://www.gov.uk/government/collections/physical-activity-guidelines</a:t>
            </a:r>
            <a:r>
              <a:rPr lang="en-GB" dirty="0"/>
              <a:t> (Accessed Date 07</a:t>
            </a:r>
            <a:r>
              <a:rPr lang="en-GB" baseline="30000" dirty="0"/>
              <a:t>th</a:t>
            </a:r>
            <a:r>
              <a:rPr lang="en-GB" dirty="0"/>
              <a:t> October 2022)</a:t>
            </a:r>
          </a:p>
          <a:p>
            <a:r>
              <a:rPr lang="en-GB" i="0" dirty="0">
                <a:solidFill>
                  <a:srgbClr val="0B0C0C"/>
                </a:solidFill>
                <a:effectLst/>
              </a:rPr>
              <a:t>Gov.UK (2019) Physical activity guidelines Available at</a:t>
            </a:r>
            <a:r>
              <a:rPr lang="en-GB" b="1" i="0" dirty="0">
                <a:solidFill>
                  <a:srgbClr val="0B0C0C"/>
                </a:solidFill>
                <a:effectLst/>
              </a:rPr>
              <a:t>: </a:t>
            </a:r>
            <a:r>
              <a:rPr lang="en-GB" dirty="0">
                <a:hlinkClick r:id="rId5"/>
              </a:rPr>
              <a:t>https://www.gov.uk/government/publications/physical-activity-guidelines-infographics</a:t>
            </a:r>
            <a:r>
              <a:rPr lang="en-GB" dirty="0"/>
              <a:t> (Accessed Date 07th October 2022)</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9732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edical Design 16x9">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1.potx" id="{D7485564-6666-4DDB-B0D3-55F6E694D6E5}" vid="{6E950D30-6FC6-4411-BCFF-468AD9ECA787}"/>
    </a:ext>
  </a:extLst>
</a:theme>
</file>

<file path=ppt/theme/theme2.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Medical design presentation (widescreen)</Template>
  <TotalTime>0</TotalTime>
  <Words>2215</Words>
  <Application>Microsoft Office PowerPoint</Application>
  <PresentationFormat>Widescreen</PresentationFormat>
  <Paragraphs>199</Paragraphs>
  <Slides>39</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Myriad Pro</vt:lpstr>
      <vt:lpstr>Arial</vt:lpstr>
      <vt:lpstr>Franklin Gothic Medium</vt:lpstr>
      <vt:lpstr>Wingdings</vt:lpstr>
      <vt:lpstr>Medical Design 16x9</vt:lpstr>
      <vt:lpstr>Social Epidemiology and Public Health Development</vt:lpstr>
      <vt:lpstr>Learning outcomes</vt:lpstr>
      <vt:lpstr>Module Summary</vt:lpstr>
      <vt:lpstr>Aims of the Session</vt:lpstr>
      <vt:lpstr>What is physical activity?</vt:lpstr>
      <vt:lpstr>Physical Activity</vt:lpstr>
      <vt:lpstr>What is sedentary behaviour?</vt:lpstr>
      <vt:lpstr>Sedentary lifestyle/physical inactivity </vt:lpstr>
      <vt:lpstr>What are the health benefits of physical activity?</vt:lpstr>
      <vt:lpstr>Health benefits of physical activity</vt:lpstr>
      <vt:lpstr>Health benefits of physical activity</vt:lpstr>
      <vt:lpstr>Physical activity is essential for energy balance and weight control.</vt:lpstr>
      <vt:lpstr>Activity 1</vt:lpstr>
      <vt:lpstr>Activity 2</vt:lpstr>
      <vt:lpstr>What are the national guidelines for physical activity in UK</vt:lpstr>
      <vt:lpstr>Summary of PA Guidelines for Under-5s</vt:lpstr>
      <vt:lpstr>Summary of Guidelines by age group</vt:lpstr>
      <vt:lpstr>Physical activity guidelines for toddlers/pre-schoolers</vt:lpstr>
      <vt:lpstr>PowerPoint Presentation</vt:lpstr>
      <vt:lpstr>Physical activity guidelines for Children and Young People (5 to 18 years)</vt:lpstr>
      <vt:lpstr>Physical activity guidelines for Children and Young People (5 to 18 years)</vt:lpstr>
      <vt:lpstr>PowerPoint Presentation</vt:lpstr>
      <vt:lpstr>Physical activity guidelines for Adults(19 to 64 years)</vt:lpstr>
      <vt:lpstr>Physical activity guidelines for Adults</vt:lpstr>
      <vt:lpstr>Physical activity guidelines for Adults</vt:lpstr>
      <vt:lpstr>Physical activity guidelines for Older Adults (65 years and over)</vt:lpstr>
      <vt:lpstr>Physical activity guidelines for Older Adults (65 years and over)</vt:lpstr>
      <vt:lpstr>PowerPoint Presentation</vt:lpstr>
      <vt:lpstr>Activity 3</vt:lpstr>
      <vt:lpstr>Answers Aerobic activity/exercise</vt:lpstr>
      <vt:lpstr>Benefit of aerobic exercise</vt:lpstr>
      <vt:lpstr>Benefit of aerobic exercise</vt:lpstr>
      <vt:lpstr>Examples of aerobic exercise</vt:lpstr>
      <vt:lpstr>Examples of aerobic exercise</vt:lpstr>
      <vt:lpstr>Activity 3</vt:lpstr>
      <vt:lpstr>Answers Anaerobic activity/exercise</vt:lpstr>
      <vt:lpstr>Examples of anaerobic exercise</vt:lpstr>
      <vt:lpstr>Activity 3 Answer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Laura O'Callaghan</dc:creator>
  <cp:lastModifiedBy>Aishat Bakre</cp:lastModifiedBy>
  <cp:revision>61</cp:revision>
  <dcterms:created xsi:type="dcterms:W3CDTF">2021-01-17T14:36:47Z</dcterms:created>
  <dcterms:modified xsi:type="dcterms:W3CDTF">2022-10-12T15:42:47Z</dcterms:modified>
</cp:coreProperties>
</file>