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6" r:id="rId4"/>
    <p:sldId id="278" r:id="rId5"/>
    <p:sldId id="277" r:id="rId6"/>
    <p:sldId id="261" r:id="rId7"/>
    <p:sldId id="263" r:id="rId8"/>
    <p:sldId id="259" r:id="rId9"/>
    <p:sldId id="268" r:id="rId10"/>
    <p:sldId id="269" r:id="rId11"/>
    <p:sldId id="271" r:id="rId12"/>
    <p:sldId id="266" r:id="rId13"/>
    <p:sldId id="279" r:id="rId14"/>
    <p:sldId id="275" r:id="rId15"/>
    <p:sldId id="280" r:id="rId16"/>
    <p:sldId id="290" r:id="rId17"/>
    <p:sldId id="272" r:id="rId18"/>
    <p:sldId id="273" r:id="rId19"/>
    <p:sldId id="281" r:id="rId20"/>
    <p:sldId id="274" r:id="rId21"/>
    <p:sldId id="282" r:id="rId22"/>
    <p:sldId id="283" r:id="rId23"/>
    <p:sldId id="284" r:id="rId24"/>
    <p:sldId id="285" r:id="rId25"/>
    <p:sldId id="262" r:id="rId26"/>
    <p:sldId id="288" r:id="rId27"/>
    <p:sldId id="289"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7" autoAdjust="0"/>
    <p:restoredTop sz="94660"/>
  </p:normalViewPr>
  <p:slideViewPr>
    <p:cSldViewPr snapToGrid="0">
      <p:cViewPr varScale="1">
        <p:scale>
          <a:sx n="95" d="100"/>
          <a:sy n="95" d="100"/>
        </p:scale>
        <p:origin x="9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CB764A-444C-4851-B6B3-AC136C559E3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1925768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B764A-444C-4851-B6B3-AC136C559E3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3931671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CB764A-444C-4851-B6B3-AC136C559E3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2028370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CB764A-444C-4851-B6B3-AC136C559E3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854300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CB764A-444C-4851-B6B3-AC136C559E34}" type="datetimeFigureOut">
              <a:rPr lang="en-GB" smtClean="0"/>
              <a:t>07/02/2025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3438528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CB764A-444C-4851-B6B3-AC136C559E34}" type="datetimeFigureOut">
              <a:rPr lang="en-GB" smtClean="0"/>
              <a:t>07/02/2025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2445878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CB764A-444C-4851-B6B3-AC136C559E34}" type="datetimeFigureOut">
              <a:rPr lang="en-GB" smtClean="0"/>
              <a:t>07/02/2025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1538740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CB764A-444C-4851-B6B3-AC136C559E3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3332663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CB764A-444C-4851-B6B3-AC136C559E34}"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2802850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B764A-444C-4851-B6B3-AC136C559E3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3216589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B764A-444C-4851-B6B3-AC136C559E34}"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00DB13-5400-4E94-9D4A-E19009D60B05}" type="slidenum">
              <a:rPr lang="en-GB" smtClean="0"/>
              <a:t>‹#›</a:t>
            </a:fld>
            <a:endParaRPr lang="en-GB"/>
          </a:p>
        </p:txBody>
      </p:sp>
    </p:spTree>
    <p:extLst>
      <p:ext uri="{BB962C8B-B14F-4D97-AF65-F5344CB8AC3E}">
        <p14:creationId xmlns:p14="http://schemas.microsoft.com/office/powerpoint/2010/main" val="2416163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CB764A-444C-4851-B6B3-AC136C559E34}" type="datetimeFigureOut">
              <a:rPr lang="en-GB" smtClean="0"/>
              <a:t>07/02/2025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00DB13-5400-4E94-9D4A-E19009D60B05}" type="slidenum">
              <a:rPr lang="en-GB" smtClean="0"/>
              <a:t>‹#›</a:t>
            </a:fld>
            <a:endParaRPr lang="en-GB"/>
          </a:p>
        </p:txBody>
      </p:sp>
    </p:spTree>
    <p:extLst>
      <p:ext uri="{BB962C8B-B14F-4D97-AF65-F5344CB8AC3E}">
        <p14:creationId xmlns:p14="http://schemas.microsoft.com/office/powerpoint/2010/main" val="14499951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spectator.co.uk/article/the-17th-century-huron-chief-kondiaronk-can-still-teach-us-valuable-lessons/" TargetMode="Externa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implypsychology.org/cultural-relativism.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anthroholic.com/list-of-anthropologist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EF389-77BF-E702-898F-355377567D37}"/>
              </a:ext>
            </a:extLst>
          </p:cNvPr>
          <p:cNvSpPr>
            <a:spLocks noGrp="1"/>
          </p:cNvSpPr>
          <p:nvPr>
            <p:ph type="title"/>
          </p:nvPr>
        </p:nvSpPr>
        <p:spPr/>
        <p:txBody>
          <a:bodyPr/>
          <a:lstStyle/>
          <a:p>
            <a:r>
              <a:rPr lang="en-GB" sz="2000" b="1" dirty="0"/>
              <a:t>HPAN4015 </a:t>
            </a:r>
            <a:br>
              <a:rPr lang="en-GB" b="1" dirty="0"/>
            </a:br>
            <a:r>
              <a:rPr lang="en-GB" b="1" dirty="0"/>
              <a:t>Anthropology Today</a:t>
            </a:r>
          </a:p>
        </p:txBody>
      </p:sp>
      <p:sp>
        <p:nvSpPr>
          <p:cNvPr id="3" name="Content Placeholder 2">
            <a:extLst>
              <a:ext uri="{FF2B5EF4-FFF2-40B4-BE49-F238E27FC236}">
                <a16:creationId xmlns:a16="http://schemas.microsoft.com/office/drawing/2014/main" id="{684B832C-169C-423F-7437-E99B50B2BA84}"/>
              </a:ext>
            </a:extLst>
          </p:cNvPr>
          <p:cNvSpPr>
            <a:spLocks noGrp="1"/>
          </p:cNvSpPr>
          <p:nvPr>
            <p:ph idx="1"/>
          </p:nvPr>
        </p:nvSpPr>
        <p:spPr>
          <a:xfrm>
            <a:off x="628650" y="1620041"/>
            <a:ext cx="7886700" cy="4556922"/>
          </a:xfrm>
        </p:spPr>
        <p:txBody>
          <a:bodyPr>
            <a:normAutofit/>
          </a:bodyPr>
          <a:lstStyle/>
          <a:p>
            <a:pPr marL="0" indent="0" algn="l">
              <a:buNone/>
            </a:pPr>
            <a:r>
              <a:rPr lang="en-GB" sz="5200" b="1" dirty="0">
                <a:solidFill>
                  <a:srgbClr val="3928CC"/>
                </a:solidFill>
                <a:latin typeface="-apple-system"/>
              </a:rPr>
              <a:t>O</a:t>
            </a:r>
            <a:r>
              <a:rPr lang="en-GB" sz="5200" b="1" i="0" dirty="0">
                <a:solidFill>
                  <a:srgbClr val="3928CC"/>
                </a:solidFill>
                <a:effectLst/>
                <a:latin typeface="-apple-system"/>
              </a:rPr>
              <a:t>rigins of </a:t>
            </a:r>
          </a:p>
          <a:p>
            <a:pPr marL="0" indent="0" algn="l">
              <a:buNone/>
            </a:pPr>
            <a:r>
              <a:rPr lang="en-GB" sz="5200" b="1" i="0" dirty="0">
                <a:solidFill>
                  <a:srgbClr val="3928CC"/>
                </a:solidFill>
                <a:effectLst/>
                <a:latin typeface="-apple-system"/>
              </a:rPr>
              <a:t>anthropology </a:t>
            </a:r>
          </a:p>
          <a:p>
            <a:pPr marL="0" indent="0">
              <a:buNone/>
            </a:pPr>
            <a:endParaRPr lang="en-GB" dirty="0"/>
          </a:p>
        </p:txBody>
      </p:sp>
      <p:pic>
        <p:nvPicPr>
          <p:cNvPr id="1026" name="Picture 2" descr="Culture World 21-C: Doing Fieldwork in Anthropology">
            <a:extLst>
              <a:ext uri="{FF2B5EF4-FFF2-40B4-BE49-F238E27FC236}">
                <a16:creationId xmlns:a16="http://schemas.microsoft.com/office/drawing/2014/main" id="{C69C15ED-725E-0B00-195A-81694A844A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4240" y="1627534"/>
            <a:ext cx="3549650" cy="47475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EBF9F36-7741-DD62-5B86-01BA1CD93309}"/>
              </a:ext>
            </a:extLst>
          </p:cNvPr>
          <p:cNvSpPr txBox="1"/>
          <p:nvPr/>
        </p:nvSpPr>
        <p:spPr>
          <a:xfrm>
            <a:off x="628650" y="4963812"/>
            <a:ext cx="4572000" cy="830997"/>
          </a:xfrm>
          <a:prstGeom prst="rect">
            <a:avLst/>
          </a:prstGeom>
          <a:noFill/>
        </p:spPr>
        <p:txBody>
          <a:bodyPr wrap="square">
            <a:spAutoFit/>
          </a:bodyPr>
          <a:lstStyle/>
          <a:p>
            <a:pPr marL="0" indent="0">
              <a:lnSpc>
                <a:spcPct val="100000"/>
              </a:lnSpc>
              <a:buNone/>
            </a:pPr>
            <a:endParaRPr lang="en-GB" sz="1200" dirty="0"/>
          </a:p>
          <a:p>
            <a:pPr marL="0" indent="0">
              <a:lnSpc>
                <a:spcPct val="100000"/>
              </a:lnSpc>
              <a:buNone/>
            </a:pPr>
            <a:endParaRPr lang="en-GB" sz="1200" dirty="0"/>
          </a:p>
          <a:p>
            <a:pPr marL="0" indent="0">
              <a:lnSpc>
                <a:spcPct val="100000"/>
              </a:lnSpc>
              <a:buNone/>
            </a:pPr>
            <a:endParaRPr lang="en-GB" sz="1200" dirty="0"/>
          </a:p>
          <a:p>
            <a:pPr marL="0" indent="0">
              <a:lnSpc>
                <a:spcPct val="100000"/>
              </a:lnSpc>
              <a:buNone/>
            </a:pPr>
            <a:r>
              <a:rPr lang="en-GB" sz="1200" dirty="0"/>
              <a:t>)            </a:t>
            </a:r>
          </a:p>
        </p:txBody>
      </p:sp>
    </p:spTree>
    <p:extLst>
      <p:ext uri="{BB962C8B-B14F-4D97-AF65-F5344CB8AC3E}">
        <p14:creationId xmlns:p14="http://schemas.microsoft.com/office/powerpoint/2010/main" val="2389206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290B1-F2B0-5E0D-93FF-253215AE1572}"/>
              </a:ext>
            </a:extLst>
          </p:cNvPr>
          <p:cNvSpPr>
            <a:spLocks noGrp="1"/>
          </p:cNvSpPr>
          <p:nvPr>
            <p:ph type="title"/>
          </p:nvPr>
        </p:nvSpPr>
        <p:spPr>
          <a:xfrm>
            <a:off x="628650" y="365126"/>
            <a:ext cx="7886700" cy="2789388"/>
          </a:xfrm>
        </p:spPr>
        <p:txBody>
          <a:bodyPr>
            <a:normAutofit/>
          </a:bodyPr>
          <a:lstStyle/>
          <a:p>
            <a:r>
              <a:rPr lang="en-GB" sz="4400" b="1" dirty="0">
                <a:solidFill>
                  <a:srgbClr val="3928CC"/>
                </a:solidFill>
                <a:latin typeface="-apple-system"/>
              </a:rPr>
              <a:t>O</a:t>
            </a:r>
            <a:r>
              <a:rPr lang="en-GB" sz="4400" b="1" i="0" dirty="0">
                <a:solidFill>
                  <a:srgbClr val="3928CC"/>
                </a:solidFill>
                <a:effectLst/>
                <a:latin typeface="-apple-system"/>
              </a:rPr>
              <a:t>rigins of </a:t>
            </a:r>
            <a:br>
              <a:rPr lang="en-GB" sz="4400" b="1" i="0" dirty="0">
                <a:solidFill>
                  <a:srgbClr val="3928CC"/>
                </a:solidFill>
                <a:effectLst/>
                <a:latin typeface="-apple-system"/>
              </a:rPr>
            </a:br>
            <a:r>
              <a:rPr lang="en-GB" sz="4400" b="1" i="0" dirty="0">
                <a:solidFill>
                  <a:srgbClr val="3928CC"/>
                </a:solidFill>
                <a:effectLst/>
                <a:latin typeface="-apple-system"/>
              </a:rPr>
              <a:t>anthropology </a:t>
            </a:r>
            <a:br>
              <a:rPr lang="en-GB" sz="4400" b="1" i="0" dirty="0">
                <a:solidFill>
                  <a:srgbClr val="3928CC"/>
                </a:solidFill>
                <a:effectLst/>
                <a:latin typeface="-apple-system"/>
              </a:rPr>
            </a:br>
            <a:r>
              <a:rPr lang="en-GB" b="1" dirty="0">
                <a:solidFill>
                  <a:srgbClr val="3928CC"/>
                </a:solidFill>
                <a:latin typeface="-apple-system"/>
              </a:rPr>
              <a:t>         </a:t>
            </a:r>
            <a:br>
              <a:rPr lang="en-GB" b="1" dirty="0">
                <a:solidFill>
                  <a:srgbClr val="3928CC"/>
                </a:solidFill>
                <a:latin typeface="-apple-system"/>
              </a:rPr>
            </a:br>
            <a:r>
              <a:rPr lang="en-GB" b="1" dirty="0">
                <a:solidFill>
                  <a:srgbClr val="3928CC"/>
                </a:solidFill>
                <a:latin typeface="-apple-system"/>
              </a:rPr>
              <a:t>       </a:t>
            </a:r>
            <a:r>
              <a:rPr lang="en-GB" sz="2000" b="1" i="0" dirty="0">
                <a:solidFill>
                  <a:srgbClr val="3928CC"/>
                </a:solidFill>
                <a:effectLst/>
                <a:latin typeface="-apple-system"/>
              </a:rPr>
              <a:t>and, on a personal note, …</a:t>
            </a:r>
            <a:endParaRPr lang="en-GB" dirty="0"/>
          </a:p>
        </p:txBody>
      </p:sp>
      <p:sp>
        <p:nvSpPr>
          <p:cNvPr id="3" name="Content Placeholder 2">
            <a:extLst>
              <a:ext uri="{FF2B5EF4-FFF2-40B4-BE49-F238E27FC236}">
                <a16:creationId xmlns:a16="http://schemas.microsoft.com/office/drawing/2014/main" id="{99C58091-46D2-D4F7-CA74-661E4EA33AE4}"/>
              </a:ext>
            </a:extLst>
          </p:cNvPr>
          <p:cNvSpPr>
            <a:spLocks noGrp="1"/>
          </p:cNvSpPr>
          <p:nvPr>
            <p:ph idx="1"/>
          </p:nvPr>
        </p:nvSpPr>
        <p:spPr/>
        <p:txBody>
          <a:bodyPr>
            <a:normAutofit fontScale="62500" lnSpcReduction="20000"/>
          </a:bodyPr>
          <a:lstStyle/>
          <a:p>
            <a:pPr marL="0" indent="0" algn="l">
              <a:buNone/>
            </a:pPr>
            <a:endParaRPr lang="en-GB" b="0" i="0" dirty="0">
              <a:solidFill>
                <a:srgbClr val="3928CC"/>
              </a:solidFill>
              <a:effectLst/>
              <a:latin typeface="-apple-system"/>
            </a:endParaRPr>
          </a:p>
          <a:p>
            <a:pPr marL="0" indent="0" algn="just">
              <a:lnSpc>
                <a:spcPct val="120000"/>
              </a:lnSpc>
              <a:buNone/>
            </a:pPr>
            <a:r>
              <a:rPr lang="en-GB" b="0" i="0" dirty="0">
                <a:solidFill>
                  <a:srgbClr val="3928CC"/>
                </a:solidFill>
                <a:effectLst/>
                <a:latin typeface="-apple-system"/>
              </a:rPr>
              <a:t>                                                                                                                                                  </a:t>
            </a:r>
          </a:p>
          <a:p>
            <a:pPr marL="0" indent="0" algn="l">
              <a:buNone/>
            </a:pPr>
            <a:r>
              <a:rPr lang="en-GB" b="0" i="0" dirty="0">
                <a:solidFill>
                  <a:srgbClr val="3928CC"/>
                </a:solidFill>
                <a:effectLst/>
                <a:latin typeface="-apple-system"/>
              </a:rPr>
              <a:t>    </a:t>
            </a:r>
          </a:p>
          <a:p>
            <a:pPr marL="0" indent="0" algn="l">
              <a:buNone/>
            </a:pPr>
            <a:endParaRPr lang="en-GB" b="0" i="0" dirty="0">
              <a:solidFill>
                <a:srgbClr val="3928CC"/>
              </a:solidFill>
              <a:effectLst/>
              <a:latin typeface="-apple-system"/>
            </a:endParaRPr>
          </a:p>
          <a:p>
            <a:pPr marL="0" indent="0" algn="l">
              <a:buNone/>
            </a:pPr>
            <a:r>
              <a:rPr lang="en-GB" b="1" i="0" dirty="0">
                <a:solidFill>
                  <a:srgbClr val="3928CC"/>
                </a:solidFill>
                <a:effectLst/>
                <a:latin typeface="-apple-system"/>
              </a:rPr>
              <a:t>Extracts from our Moodle Page:</a:t>
            </a:r>
          </a:p>
          <a:p>
            <a:pPr marL="0" indent="0" algn="l">
              <a:buNone/>
            </a:pPr>
            <a:r>
              <a:rPr lang="en-GB" b="0" i="0" dirty="0">
                <a:solidFill>
                  <a:srgbClr val="3928CC"/>
                </a:solidFill>
                <a:effectLst/>
                <a:latin typeface="-apple-system"/>
              </a:rPr>
              <a:t>“…as a “new” social science, </a:t>
            </a:r>
            <a:r>
              <a:rPr lang="en-GB" dirty="0">
                <a:solidFill>
                  <a:srgbClr val="3928CC"/>
                </a:solidFill>
                <a:latin typeface="-apple-system"/>
              </a:rPr>
              <a:t>[anthropology]</a:t>
            </a:r>
            <a:r>
              <a:rPr lang="en-GB" b="0" i="0" dirty="0">
                <a:solidFill>
                  <a:srgbClr val="3928CC"/>
                </a:solidFill>
                <a:effectLst/>
                <a:latin typeface="-apple-system"/>
              </a:rPr>
              <a:t> became subject to pressures of co-optation (and even corruption) by powerful political pressures in a world dominated by rival Imperialisms.  Of course, it has striven – and often succeeded – to move well beyond that in more recent times! Indeed, anthropology has earned itself a reputation as one of the social sciences which is most critical of globalisation and the growth paradigm.“ Andy Bevan</a:t>
            </a:r>
            <a:endParaRPr lang="en-GB" b="0" i="0" dirty="0">
              <a:solidFill>
                <a:srgbClr val="1D2125"/>
              </a:solidFill>
              <a:effectLst/>
              <a:latin typeface="-apple-system"/>
            </a:endParaRPr>
          </a:p>
          <a:p>
            <a:pPr marL="0" indent="0" algn="l">
              <a:buNone/>
            </a:pPr>
            <a:r>
              <a:rPr lang="en-GB" b="0" i="0" dirty="0">
                <a:solidFill>
                  <a:srgbClr val="1D2125"/>
                </a:solidFill>
                <a:effectLst/>
                <a:latin typeface="-apple-system"/>
              </a:rPr>
              <a:t> </a:t>
            </a:r>
          </a:p>
          <a:p>
            <a:pPr marL="0" indent="0" algn="l">
              <a:buNone/>
            </a:pPr>
            <a:r>
              <a:rPr lang="en-GB" b="0" i="0" dirty="0">
                <a:solidFill>
                  <a:srgbClr val="1D2125"/>
                </a:solidFill>
                <a:effectLst/>
                <a:latin typeface="-apple-system"/>
              </a:rPr>
              <a:t>In this part of the module, we'll discover what Jean-Jacques Rousseau (</a:t>
            </a:r>
            <a:r>
              <a:rPr lang="en-GB" b="0" i="1" dirty="0">
                <a:solidFill>
                  <a:srgbClr val="1D2125"/>
                </a:solidFill>
                <a:effectLst/>
                <a:latin typeface="-apple-system"/>
              </a:rPr>
              <a:t>The Social Contract</a:t>
            </a:r>
            <a:r>
              <a:rPr lang="en-GB" b="0" i="0" dirty="0">
                <a:solidFill>
                  <a:srgbClr val="1D2125"/>
                </a:solidFill>
                <a:effectLst/>
                <a:latin typeface="-apple-system"/>
              </a:rPr>
              <a:t>, 1762) and Friedrich Engels (</a:t>
            </a:r>
            <a:r>
              <a:rPr lang="en-GB" b="0" i="1" dirty="0">
                <a:solidFill>
                  <a:srgbClr val="1D2125"/>
                </a:solidFill>
                <a:effectLst/>
                <a:latin typeface="-apple-system"/>
              </a:rPr>
              <a:t>Origin of the Family, Private Property and the State</a:t>
            </a:r>
            <a:r>
              <a:rPr lang="en-GB" b="0" i="0" dirty="0">
                <a:solidFill>
                  <a:srgbClr val="1D2125"/>
                </a:solidFill>
                <a:effectLst/>
                <a:latin typeface="-apple-system"/>
              </a:rPr>
              <a:t>, 1884) had to do with the origins of anthropology. What were some of the main controversies in 20th and early 21st century anthropological debates? </a:t>
            </a:r>
          </a:p>
          <a:p>
            <a:pPr marL="0" indent="0">
              <a:buNone/>
            </a:pPr>
            <a:endParaRPr lang="en-GB" dirty="0"/>
          </a:p>
        </p:txBody>
      </p:sp>
      <p:graphicFrame>
        <p:nvGraphicFramePr>
          <p:cNvPr id="4" name="Content Placeholder 3">
            <a:extLst>
              <a:ext uri="{FF2B5EF4-FFF2-40B4-BE49-F238E27FC236}">
                <a16:creationId xmlns:a16="http://schemas.microsoft.com/office/drawing/2014/main" id="{DCA59104-F547-7BC1-E692-4627DA87BFA6}"/>
              </a:ext>
            </a:extLst>
          </p:cNvPr>
          <p:cNvGraphicFramePr>
            <a:graphicFrameLocks noChangeAspect="1"/>
          </p:cNvGraphicFramePr>
          <p:nvPr>
            <p:extLst>
              <p:ext uri="{D42A27DB-BD31-4B8C-83A1-F6EECF244321}">
                <p14:modId xmlns:p14="http://schemas.microsoft.com/office/powerpoint/2010/main" val="2275621615"/>
              </p:ext>
            </p:extLst>
          </p:nvPr>
        </p:nvGraphicFramePr>
        <p:xfrm>
          <a:off x="4686355" y="385756"/>
          <a:ext cx="3261891" cy="2398294"/>
        </p:xfrm>
        <a:graphic>
          <a:graphicData uri="http://schemas.openxmlformats.org/presentationml/2006/ole">
            <mc:AlternateContent xmlns:mc="http://schemas.openxmlformats.org/markup-compatibility/2006">
              <mc:Choice xmlns:v="urn:schemas-microsoft-com:vml" Requires="v">
                <p:oleObj name="Document" r:id="rId2" imgW="5732651" imgH="4214112" progId="Word.Document.12">
                  <p:embed/>
                </p:oleObj>
              </mc:Choice>
              <mc:Fallback>
                <p:oleObj name="Document" r:id="rId2" imgW="5732651" imgH="4214112" progId="Word.Document.12">
                  <p:embed/>
                  <p:pic>
                    <p:nvPicPr>
                      <p:cNvPr id="4" name="Content Placeholder 3">
                        <a:extLst>
                          <a:ext uri="{FF2B5EF4-FFF2-40B4-BE49-F238E27FC236}">
                            <a16:creationId xmlns:a16="http://schemas.microsoft.com/office/drawing/2014/main" id="{814D01D5-233E-FDAF-4C00-798300D248E1}"/>
                          </a:ext>
                        </a:extLst>
                      </p:cNvPr>
                      <p:cNvPicPr/>
                      <p:nvPr/>
                    </p:nvPicPr>
                    <p:blipFill>
                      <a:blip r:embed="rId3"/>
                      <a:stretch>
                        <a:fillRect/>
                      </a:stretch>
                    </p:blipFill>
                    <p:spPr>
                      <a:xfrm>
                        <a:off x="4686355" y="385756"/>
                        <a:ext cx="3261891" cy="2398294"/>
                      </a:xfrm>
                      <a:prstGeom prst="rect">
                        <a:avLst/>
                      </a:prstGeom>
                    </p:spPr>
                  </p:pic>
                </p:oleObj>
              </mc:Fallback>
            </mc:AlternateContent>
          </a:graphicData>
        </a:graphic>
      </p:graphicFrame>
      <p:sp>
        <p:nvSpPr>
          <p:cNvPr id="6" name="TextBox 5">
            <a:extLst>
              <a:ext uri="{FF2B5EF4-FFF2-40B4-BE49-F238E27FC236}">
                <a16:creationId xmlns:a16="http://schemas.microsoft.com/office/drawing/2014/main" id="{7C86E477-CA45-21A6-D222-C1CC7FD84563}"/>
              </a:ext>
            </a:extLst>
          </p:cNvPr>
          <p:cNvSpPr txBox="1"/>
          <p:nvPr/>
        </p:nvSpPr>
        <p:spPr>
          <a:xfrm>
            <a:off x="4572000" y="2754404"/>
            <a:ext cx="3697793" cy="400110"/>
          </a:xfrm>
          <a:prstGeom prst="rect">
            <a:avLst/>
          </a:prstGeom>
          <a:noFill/>
        </p:spPr>
        <p:txBody>
          <a:bodyPr wrap="square">
            <a:spAutoFit/>
          </a:bodyPr>
          <a:lstStyle/>
          <a:p>
            <a:pPr marL="0" indent="0">
              <a:lnSpc>
                <a:spcPct val="100000"/>
              </a:lnSpc>
              <a:buNone/>
            </a:pPr>
            <a:r>
              <a:rPr lang="en-GB" sz="1000" dirty="0"/>
              <a:t> Namibia 1995: Visiting SWAPO Veterans Farm Project, Otavi </a:t>
            </a:r>
          </a:p>
          <a:p>
            <a:pPr marL="0" indent="0">
              <a:lnSpc>
                <a:spcPct val="100000"/>
              </a:lnSpc>
              <a:buNone/>
            </a:pPr>
            <a:r>
              <a:rPr lang="en-GB" sz="1000" i="1" dirty="0"/>
              <a:t>  L to R: </a:t>
            </a:r>
            <a:r>
              <a:rPr lang="en-GB" sz="1000" dirty="0"/>
              <a:t>George (VSO Agronomist), Andy, </a:t>
            </a:r>
            <a:r>
              <a:rPr lang="en-GB" sz="1000" dirty="0" err="1"/>
              <a:t>Laime</a:t>
            </a:r>
            <a:r>
              <a:rPr lang="en-GB" sz="1000" dirty="0"/>
              <a:t> (Farm Manager) </a:t>
            </a:r>
          </a:p>
        </p:txBody>
      </p:sp>
    </p:spTree>
    <p:extLst>
      <p:ext uri="{BB962C8B-B14F-4D97-AF65-F5344CB8AC3E}">
        <p14:creationId xmlns:p14="http://schemas.microsoft.com/office/powerpoint/2010/main" val="188633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b="1" dirty="0"/>
              <a:t>Germany, united in 1870 – a late entrant in the Colonial stakes:</a:t>
            </a:r>
            <a:br>
              <a:rPr lang="en-GB" sz="2700" b="1" dirty="0"/>
            </a:br>
            <a:r>
              <a:rPr lang="en-GB" sz="3600" b="1" dirty="0"/>
              <a:t>Bismarck hosts Berlin Conference 1884-85</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73723" y="1825625"/>
            <a:ext cx="3647552" cy="4020949"/>
          </a:xfrm>
        </p:spPr>
      </p:pic>
      <p:sp>
        <p:nvSpPr>
          <p:cNvPr id="4" name="Content Placeholder 3"/>
          <p:cNvSpPr>
            <a:spLocks noGrp="1"/>
          </p:cNvSpPr>
          <p:nvPr>
            <p:ph sz="half" idx="2"/>
          </p:nvPr>
        </p:nvSpPr>
        <p:spPr/>
        <p:txBody>
          <a:bodyPr>
            <a:normAutofit fontScale="92500" lnSpcReduction="20000"/>
          </a:bodyPr>
          <a:lstStyle/>
          <a:p>
            <a:pPr marL="0" indent="0">
              <a:buNone/>
            </a:pPr>
            <a:r>
              <a:rPr lang="en-GB" sz="3200" b="1" dirty="0"/>
              <a:t>Germany gains recognition of colonial possessions:</a:t>
            </a:r>
          </a:p>
          <a:p>
            <a:pPr marL="0" indent="0">
              <a:buNone/>
            </a:pPr>
            <a:endParaRPr lang="en-GB" dirty="0"/>
          </a:p>
          <a:p>
            <a:pPr marL="0" indent="0">
              <a:buNone/>
            </a:pPr>
            <a:r>
              <a:rPr lang="en-GB" sz="3200" b="1" dirty="0" err="1"/>
              <a:t>Kamerun</a:t>
            </a:r>
            <a:endParaRPr lang="en-GB" sz="3200" b="1" dirty="0"/>
          </a:p>
          <a:p>
            <a:pPr marL="0" indent="0">
              <a:buNone/>
            </a:pPr>
            <a:r>
              <a:rPr lang="en-GB" sz="3200" b="1" dirty="0"/>
              <a:t>Togoland</a:t>
            </a:r>
          </a:p>
          <a:p>
            <a:pPr marL="0" indent="0">
              <a:buNone/>
            </a:pPr>
            <a:r>
              <a:rPr lang="en-GB" sz="3200" b="1" dirty="0" err="1"/>
              <a:t>Süd</a:t>
            </a:r>
            <a:r>
              <a:rPr lang="en-GB" sz="3200" b="1" dirty="0"/>
              <a:t>-West </a:t>
            </a:r>
            <a:r>
              <a:rPr lang="en-GB" sz="3200" b="1" dirty="0" err="1"/>
              <a:t>Afrika</a:t>
            </a:r>
            <a:endParaRPr lang="en-GB" sz="3200" b="1" dirty="0"/>
          </a:p>
          <a:p>
            <a:pPr marL="0" indent="0">
              <a:buNone/>
            </a:pPr>
            <a:r>
              <a:rPr lang="en-GB" sz="3200" b="1" dirty="0"/>
              <a:t>Tanganyika</a:t>
            </a:r>
          </a:p>
          <a:p>
            <a:pPr marL="0" indent="0">
              <a:buNone/>
            </a:pPr>
            <a:r>
              <a:rPr lang="en-GB" sz="3200" b="1" dirty="0"/>
              <a:t>The Pacific colonies</a:t>
            </a:r>
          </a:p>
          <a:p>
            <a:pPr marL="0" indent="0">
              <a:buNone/>
            </a:pPr>
            <a:endParaRPr lang="en-GB" dirty="0"/>
          </a:p>
        </p:txBody>
      </p:sp>
    </p:spTree>
    <p:extLst>
      <p:ext uri="{BB962C8B-B14F-4D97-AF65-F5344CB8AC3E}">
        <p14:creationId xmlns:p14="http://schemas.microsoft.com/office/powerpoint/2010/main" val="114304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C49A2-F925-1A73-EDC3-97B2B6874C45}"/>
              </a:ext>
            </a:extLst>
          </p:cNvPr>
          <p:cNvSpPr>
            <a:spLocks noGrp="1"/>
          </p:cNvSpPr>
          <p:nvPr>
            <p:ph type="title"/>
          </p:nvPr>
        </p:nvSpPr>
        <p:spPr/>
        <p:txBody>
          <a:bodyPr/>
          <a:lstStyle/>
          <a:p>
            <a:r>
              <a:rPr lang="en-GB" b="1" dirty="0"/>
              <a:t>The Scramble</a:t>
            </a:r>
            <a:br>
              <a:rPr lang="en-GB" b="1" dirty="0"/>
            </a:br>
            <a:r>
              <a:rPr lang="en-GB" b="1" dirty="0"/>
              <a:t>for Africa</a:t>
            </a:r>
          </a:p>
        </p:txBody>
      </p:sp>
      <p:pic>
        <p:nvPicPr>
          <p:cNvPr id="2050" name="Picture 2" descr="Scramble for Africa - Kids | Britannica Kids | Homework Help">
            <a:extLst>
              <a:ext uri="{FF2B5EF4-FFF2-40B4-BE49-F238E27FC236}">
                <a16:creationId xmlns:a16="http://schemas.microsoft.com/office/drawing/2014/main" id="{16C6731F-C7E2-F401-E40E-F6C2EE6358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00387" y="1027907"/>
            <a:ext cx="5174223" cy="554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904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Why is Sir George Goldie given a “Royal” Charter?</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3867" y="1794928"/>
            <a:ext cx="7073759" cy="4697946"/>
          </a:xfrm>
        </p:spPr>
      </p:pic>
    </p:spTree>
    <p:extLst>
      <p:ext uri="{BB962C8B-B14F-4D97-AF65-F5344CB8AC3E}">
        <p14:creationId xmlns:p14="http://schemas.microsoft.com/office/powerpoint/2010/main" val="4283040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Securing local “Treaties”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28801"/>
            <a:ext cx="4038600" cy="4464496"/>
          </a:xfrm>
        </p:spPr>
      </p:pic>
      <p:pic>
        <p:nvPicPr>
          <p:cNvPr id="8"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6572" y="1700808"/>
            <a:ext cx="4021789" cy="4176464"/>
          </a:xfrm>
        </p:spPr>
      </p:pic>
    </p:spTree>
    <p:extLst>
      <p:ext uri="{BB962C8B-B14F-4D97-AF65-F5344CB8AC3E}">
        <p14:creationId xmlns:p14="http://schemas.microsoft.com/office/powerpoint/2010/main" val="4254922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76672"/>
            <a:ext cx="8229600" cy="576064"/>
          </a:xfrm>
        </p:spPr>
        <p:txBody>
          <a:bodyPr>
            <a:normAutofit fontScale="90000"/>
          </a:bodyPr>
          <a:lstStyle/>
          <a:p>
            <a:br>
              <a:rPr lang="en-GB" dirty="0">
                <a:latin typeface="Old English Text MT" panose="03040902040508030806" pitchFamily="66" charset="0"/>
              </a:rPr>
            </a:br>
            <a:r>
              <a:rPr lang="en-GB" dirty="0">
                <a:latin typeface="Old English Text MT" panose="03040902040508030806" pitchFamily="66" charset="0"/>
              </a:rPr>
              <a:t>The Royal Niger Company Ltd.</a:t>
            </a:r>
            <a:br>
              <a:rPr lang="en-GB" dirty="0">
                <a:latin typeface="Old English Text MT" panose="03040902040508030806" pitchFamily="66" charset="0"/>
              </a:rPr>
            </a:br>
            <a:endParaRPr lang="en-GB" dirty="0">
              <a:latin typeface="Old English Text MT" panose="03040902040508030806" pitchFamily="66" charset="0"/>
            </a:endParaRPr>
          </a:p>
        </p:txBody>
      </p:sp>
      <p:sp>
        <p:nvSpPr>
          <p:cNvPr id="8" name="Content Placeholder 7"/>
          <p:cNvSpPr>
            <a:spLocks noGrp="1"/>
          </p:cNvSpPr>
          <p:nvPr>
            <p:ph idx="1"/>
          </p:nvPr>
        </p:nvSpPr>
        <p:spPr>
          <a:xfrm>
            <a:off x="457200" y="1196752"/>
            <a:ext cx="8229600" cy="4929411"/>
          </a:xfrm>
        </p:spPr>
        <p:txBody>
          <a:bodyPr>
            <a:normAutofit fontScale="25000" lnSpcReduction="20000"/>
          </a:bodyPr>
          <a:lstStyle/>
          <a:p>
            <a:pPr marL="0" indent="0">
              <a:buNone/>
            </a:pPr>
            <a:br>
              <a:rPr lang="en-GB" dirty="0"/>
            </a:br>
            <a:r>
              <a:rPr lang="en-GB" sz="4800" dirty="0"/>
              <a:t>We, the undersigned Chiefs of  ______________ with the view of bettering the condition of our country and people, do this day cede to the Royal Niger Company (Chartered and Limited), for ever, the whole of our territory extending from __________________________________________________.</a:t>
            </a:r>
            <a:br>
              <a:rPr lang="en-GB" sz="4800" dirty="0"/>
            </a:br>
            <a:br>
              <a:rPr lang="en-GB" sz="4800" dirty="0"/>
            </a:br>
            <a:r>
              <a:rPr lang="en-GB" sz="4800" dirty="0"/>
              <a:t>We also give to the said Royal Niger Company (Chartered and Limited) full power to settle all native disputes arising from any cause whatever, and we pledge ourselves not to enter into any war with other tribes without the sanction of the said Royal Niger Company (Chartered and Limited).</a:t>
            </a:r>
            <a:br>
              <a:rPr lang="en-GB" sz="4800" dirty="0"/>
            </a:br>
            <a:br>
              <a:rPr lang="en-GB" sz="4800" dirty="0"/>
            </a:br>
            <a:r>
              <a:rPr lang="en-GB" sz="4800" dirty="0"/>
              <a:t>We understand that the said Royal Niger Company (Chartered and Limited) have full power to mine, farm, and build in any portion of our country.</a:t>
            </a:r>
            <a:br>
              <a:rPr lang="en-GB" sz="4800" dirty="0"/>
            </a:br>
            <a:br>
              <a:rPr lang="en-GB" sz="4800" dirty="0"/>
            </a:br>
            <a:r>
              <a:rPr lang="en-GB" sz="4800" dirty="0"/>
              <a:t>We bind ourselves not to have any intercourse with any strangers or foreigners except through the said Royal Niger Company (Chartered and Limited).</a:t>
            </a:r>
            <a:br>
              <a:rPr lang="en-GB" sz="4800" dirty="0"/>
            </a:br>
            <a:r>
              <a:rPr lang="en-GB" sz="4800" dirty="0"/>
              <a:t>In consideration of the foregoing, the said Royal Niger Company (Chartered and Limited) bind themselves not to interfere with any of the native laws or customs of the country, consistently with the maintenance of order and good government.</a:t>
            </a:r>
            <a:br>
              <a:rPr lang="en-GB" sz="4800" dirty="0"/>
            </a:br>
            <a:br>
              <a:rPr lang="en-GB" sz="4800" dirty="0"/>
            </a:br>
            <a:r>
              <a:rPr lang="en-GB" sz="4800" dirty="0"/>
              <a:t>The said Royal Niger Company (Chartered and Limited) agree to pay native owners of  land a reasonable amount for any portion they may require.</a:t>
            </a:r>
            <a:br>
              <a:rPr lang="en-GB" sz="4800" dirty="0"/>
            </a:br>
            <a:br>
              <a:rPr lang="en-GB" sz="4800" dirty="0"/>
            </a:br>
            <a:r>
              <a:rPr lang="en-GB" sz="4800" dirty="0"/>
              <a:t>The said Royal Niger Company (Chartered and Limited) bind themselves to protect the said Chiefs from the attacks of any neighbouring aggressive tribes.</a:t>
            </a:r>
            <a:br>
              <a:rPr lang="en-GB" sz="4800" dirty="0"/>
            </a:br>
            <a:br>
              <a:rPr lang="en-GB" sz="4800" dirty="0"/>
            </a:br>
            <a:r>
              <a:rPr lang="en-GB" sz="4800" dirty="0"/>
              <a:t>The said Royal Niger Company (Chartered and Limited) also agree to pay the said Chiefs  _____________ measures native value.</a:t>
            </a:r>
            <a:br>
              <a:rPr lang="en-GB" sz="4800" dirty="0"/>
            </a:br>
            <a:br>
              <a:rPr lang="en-GB" sz="4800" dirty="0"/>
            </a:br>
            <a:r>
              <a:rPr lang="en-GB" sz="4800" dirty="0"/>
              <a:t>We, the undersigned witnesses, do hereby solemnly declare that the Chiefs_______________ whose names are placed opposite their respective crosses have in our presence affixed their crosses of their own free will and consent, and that the said has in our presence affixed his signature.</a:t>
            </a:r>
            <a:br>
              <a:rPr lang="en-GB" sz="4800" dirty="0"/>
            </a:br>
            <a:br>
              <a:rPr lang="en-GB" sz="4800" dirty="0"/>
            </a:br>
            <a:r>
              <a:rPr lang="en-GB" sz="4800" dirty="0"/>
              <a:t>Done in triplicate at ____________, this day of  ___________ ,188</a:t>
            </a:r>
            <a:br>
              <a:rPr lang="en-GB" sz="4800" dirty="0"/>
            </a:br>
            <a:br>
              <a:rPr lang="en-GB" sz="4800" dirty="0"/>
            </a:br>
            <a:r>
              <a:rPr lang="en-GB" sz="4800" dirty="0">
                <a:highlight>
                  <a:srgbClr val="FFFF00"/>
                </a:highlight>
              </a:rPr>
              <a:t>Declaration by Interpreter.</a:t>
            </a:r>
            <a:br>
              <a:rPr lang="en-GB" sz="4800" dirty="0">
                <a:highlight>
                  <a:srgbClr val="FFFF00"/>
                </a:highlight>
              </a:rPr>
            </a:br>
            <a:br>
              <a:rPr lang="en-GB" sz="4800" dirty="0">
                <a:highlight>
                  <a:srgbClr val="FFFF00"/>
                </a:highlight>
              </a:rPr>
            </a:br>
            <a:r>
              <a:rPr lang="en-GB" sz="4800" dirty="0">
                <a:highlight>
                  <a:srgbClr val="FFFF00"/>
                </a:highlight>
              </a:rPr>
              <a:t>I, ___________________________ , of ___________________    , do hereby solemnly declare that I am well acquainted with the language of the country, and that of the day of   ________________,188  ,  I truly and faithfully explained the above Agreement to all the Chiefs present</a:t>
            </a:r>
            <a:r>
              <a:rPr lang="en-GB" sz="4800" dirty="0"/>
              <a:t>, and that they understood its meaning.</a:t>
            </a:r>
          </a:p>
          <a:p>
            <a:endParaRPr lang="en-GB" dirty="0"/>
          </a:p>
        </p:txBody>
      </p:sp>
    </p:spTree>
    <p:extLst>
      <p:ext uri="{BB962C8B-B14F-4D97-AF65-F5344CB8AC3E}">
        <p14:creationId xmlns:p14="http://schemas.microsoft.com/office/powerpoint/2010/main" val="1834566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25F9-E5C8-54DD-8312-4D5B9A5C0009}"/>
              </a:ext>
            </a:extLst>
          </p:cNvPr>
          <p:cNvSpPr>
            <a:spLocks noGrp="1"/>
          </p:cNvSpPr>
          <p:nvPr>
            <p:ph type="title"/>
          </p:nvPr>
        </p:nvSpPr>
        <p:spPr/>
        <p:txBody>
          <a:bodyPr/>
          <a:lstStyle/>
          <a:p>
            <a:r>
              <a:rPr lang="en-GB" b="1" dirty="0"/>
              <a:t>Humans and habitat</a:t>
            </a:r>
          </a:p>
        </p:txBody>
      </p:sp>
      <p:sp>
        <p:nvSpPr>
          <p:cNvPr id="5" name="Content Placeholder 4">
            <a:extLst>
              <a:ext uri="{FF2B5EF4-FFF2-40B4-BE49-F238E27FC236}">
                <a16:creationId xmlns:a16="http://schemas.microsoft.com/office/drawing/2014/main" id="{9753FF8E-5DD4-D1AB-0B7E-9DD778CCF362}"/>
              </a:ext>
            </a:extLst>
          </p:cNvPr>
          <p:cNvSpPr>
            <a:spLocks noGrp="1"/>
          </p:cNvSpPr>
          <p:nvPr>
            <p:ph idx="1"/>
          </p:nvPr>
        </p:nvSpPr>
        <p:spPr/>
        <p:txBody>
          <a:bodyPr>
            <a:normAutofit fontScale="92500" lnSpcReduction="20000"/>
          </a:bodyPr>
          <a:lstStyle/>
          <a:p>
            <a:pPr marL="0" indent="0">
              <a:buNone/>
            </a:pPr>
            <a:endParaRPr lang="en-GB" dirty="0"/>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b="1" dirty="0"/>
          </a:p>
          <a:p>
            <a:pPr marL="0" indent="0">
              <a:buNone/>
            </a:pPr>
            <a:r>
              <a:rPr lang="en-GB" b="1" dirty="0"/>
              <a:t>Human group survival: immediate and longer-term</a:t>
            </a:r>
          </a:p>
          <a:p>
            <a:r>
              <a:rPr lang="en-GB" sz="2400" b="1" dirty="0"/>
              <a:t>Production/Consumption/</a:t>
            </a:r>
            <a:r>
              <a:rPr lang="en-GB" sz="2400" b="1" dirty="0">
                <a:solidFill>
                  <a:schemeClr val="bg1">
                    <a:lumMod val="65000"/>
                  </a:schemeClr>
                </a:solidFill>
              </a:rPr>
              <a:t>Distribution</a:t>
            </a:r>
          </a:p>
          <a:p>
            <a:r>
              <a:rPr lang="en-GB" sz="2400" b="1" dirty="0">
                <a:solidFill>
                  <a:schemeClr val="bg1">
                    <a:lumMod val="65000"/>
                  </a:schemeClr>
                </a:solidFill>
              </a:rPr>
              <a:t>Distribution</a:t>
            </a:r>
            <a:r>
              <a:rPr lang="en-GB" sz="2400" b="1" dirty="0"/>
              <a:t>/Exchange  </a:t>
            </a:r>
          </a:p>
          <a:p>
            <a:r>
              <a:rPr lang="en-GB" sz="2400" b="1" dirty="0"/>
              <a:t>Social reproduction</a:t>
            </a:r>
          </a:p>
          <a:p>
            <a:pPr marL="0" indent="0">
              <a:buNone/>
            </a:pPr>
            <a:r>
              <a:rPr lang="en-GB" sz="2600" b="1" dirty="0"/>
              <a:t>Anthropology studies much more than this, of course…</a:t>
            </a:r>
          </a:p>
        </p:txBody>
      </p:sp>
      <p:pic>
        <p:nvPicPr>
          <p:cNvPr id="6" name="Picture 2">
            <a:extLst>
              <a:ext uri="{FF2B5EF4-FFF2-40B4-BE49-F238E27FC236}">
                <a16:creationId xmlns:a16="http://schemas.microsoft.com/office/drawing/2014/main" id="{96C9B644-2788-B05F-E565-26B9D57EFD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4348" y="550864"/>
            <a:ext cx="2249161" cy="3548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4511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pen bags of varieties grain seeds">
            <a:extLst>
              <a:ext uri="{FF2B5EF4-FFF2-40B4-BE49-F238E27FC236}">
                <a16:creationId xmlns:a16="http://schemas.microsoft.com/office/drawing/2014/main" id="{25EA97FF-285F-5A2C-B6CE-064E8595F3A6}"/>
              </a:ext>
            </a:extLst>
          </p:cNvPr>
          <p:cNvPicPr>
            <a:picLocks noChangeAspect="1"/>
          </p:cNvPicPr>
          <p:nvPr/>
        </p:nvPicPr>
        <p:blipFill rotWithShape="1">
          <a:blip r:embed="rId2"/>
          <a:srcRect l="2157" r="8841" b="-1"/>
          <a:stretch/>
        </p:blipFill>
        <p:spPr>
          <a:xfrm>
            <a:off x="-2285" y="10"/>
            <a:ext cx="9143999" cy="6857990"/>
          </a:xfrm>
          <a:prstGeom prst="rect">
            <a:avLst/>
          </a:prstGeom>
        </p:spPr>
      </p:pic>
      <p:sp>
        <p:nvSpPr>
          <p:cNvPr id="2" name="Title 1">
            <a:extLst>
              <a:ext uri="{FF2B5EF4-FFF2-40B4-BE49-F238E27FC236}">
                <a16:creationId xmlns:a16="http://schemas.microsoft.com/office/drawing/2014/main" id="{32773F28-2BD3-A153-55BA-9E8321CCE11C}"/>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a:solidFill>
                  <a:srgbClr val="FFFFFF"/>
                </a:solidFill>
              </a:rPr>
              <a:t>What is </a:t>
            </a:r>
            <a:r>
              <a:rPr lang="en-US" sz="4500" b="1" i="1">
                <a:solidFill>
                  <a:srgbClr val="FFFFFF"/>
                </a:solidFill>
              </a:rPr>
              <a:t>economic anthropology </a:t>
            </a:r>
            <a:r>
              <a:rPr lang="en-US" sz="4500" b="1">
                <a:solidFill>
                  <a:srgbClr val="FFFFFF"/>
                </a:solidFill>
              </a:rPr>
              <a:t>about?</a:t>
            </a:r>
          </a:p>
        </p:txBody>
      </p:sp>
    </p:spTree>
    <p:extLst>
      <p:ext uri="{BB962C8B-B14F-4D97-AF65-F5344CB8AC3E}">
        <p14:creationId xmlns:p14="http://schemas.microsoft.com/office/powerpoint/2010/main" val="3340322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CF341-03D2-0E84-2FC9-995E35CED687}"/>
              </a:ext>
            </a:extLst>
          </p:cNvPr>
          <p:cNvSpPr>
            <a:spLocks noGrp="1"/>
          </p:cNvSpPr>
          <p:nvPr>
            <p:ph type="title"/>
          </p:nvPr>
        </p:nvSpPr>
        <p:spPr/>
        <p:txBody>
          <a:bodyPr/>
          <a:lstStyle/>
          <a:p>
            <a:r>
              <a:rPr lang="en-GB" b="1" dirty="0">
                <a:latin typeface="+mn-lt"/>
              </a:rPr>
              <a:t>Economic Anthropology</a:t>
            </a:r>
          </a:p>
        </p:txBody>
      </p:sp>
      <p:sp>
        <p:nvSpPr>
          <p:cNvPr id="3" name="Content Placeholder 2">
            <a:extLst>
              <a:ext uri="{FF2B5EF4-FFF2-40B4-BE49-F238E27FC236}">
                <a16:creationId xmlns:a16="http://schemas.microsoft.com/office/drawing/2014/main" id="{AD546ED3-2157-9F07-CE1A-D98E9CD03539}"/>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Is it possible – or helpful – to try to identify aspects of human activity which transcend specific </a:t>
            </a:r>
            <a:r>
              <a:rPr lang="en-GB" b="1" i="1" dirty="0"/>
              <a:t>local</a:t>
            </a:r>
            <a:r>
              <a:rPr lang="en-GB" dirty="0"/>
              <a:t> and </a:t>
            </a:r>
            <a:r>
              <a:rPr lang="en-GB" b="1" i="1" dirty="0"/>
              <a:t>chronological </a:t>
            </a:r>
            <a:r>
              <a:rPr lang="en-GB" dirty="0"/>
              <a:t>conditions i.e. which apply </a:t>
            </a:r>
            <a:r>
              <a:rPr lang="en-GB" b="1" i="1" dirty="0"/>
              <a:t>in general </a:t>
            </a:r>
            <a:r>
              <a:rPr lang="en-GB" dirty="0"/>
              <a:t>to all human societies and which might be considered to be </a:t>
            </a:r>
            <a:r>
              <a:rPr lang="en-GB" b="1" i="1" dirty="0"/>
              <a:t>economic</a:t>
            </a:r>
            <a:r>
              <a:rPr lang="en-GB" dirty="0"/>
              <a:t> activities? </a:t>
            </a:r>
          </a:p>
        </p:txBody>
      </p:sp>
      <p:pic>
        <p:nvPicPr>
          <p:cNvPr id="1026" name="Picture 2" descr="Food Security &amp; Sustainable Livelihoods | Oxfam in Horn, East and Central  Africa">
            <a:extLst>
              <a:ext uri="{FF2B5EF4-FFF2-40B4-BE49-F238E27FC236}">
                <a16:creationId xmlns:a16="http://schemas.microsoft.com/office/drawing/2014/main" id="{8B033C17-DA4F-A36E-E1BB-62E3BD726F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236" y="1514475"/>
            <a:ext cx="4500563" cy="2250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05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Economic Anthropology</a:t>
            </a:r>
            <a:br>
              <a:rPr lang="en-GB" b="1" dirty="0">
                <a:latin typeface="+mn-lt"/>
              </a:rPr>
            </a:br>
            <a:r>
              <a:rPr lang="en-GB" sz="2000" b="1" dirty="0">
                <a:latin typeface="+mn-lt"/>
              </a:rPr>
              <a:t>Hann, C. and Hart, K. 2011. </a:t>
            </a:r>
            <a:r>
              <a:rPr lang="en-GB" sz="2000" b="1" i="1" dirty="0">
                <a:latin typeface="+mn-lt"/>
              </a:rPr>
              <a:t>Economic Anthropology</a:t>
            </a:r>
            <a:r>
              <a:rPr lang="en-GB" sz="2000" b="1" dirty="0">
                <a:latin typeface="+mn-lt"/>
              </a:rPr>
              <a:t>. Cambridge: Polity </a:t>
            </a:r>
          </a:p>
        </p:txBody>
      </p:sp>
      <p:sp>
        <p:nvSpPr>
          <p:cNvPr id="3" name="Content Placeholder 2"/>
          <p:cNvSpPr>
            <a:spLocks noGrp="1"/>
          </p:cNvSpPr>
          <p:nvPr>
            <p:ph idx="1"/>
          </p:nvPr>
        </p:nvSpPr>
        <p:spPr>
          <a:xfrm>
            <a:off x="628650" y="1690689"/>
            <a:ext cx="7886700" cy="4486274"/>
          </a:xfrm>
        </p:spPr>
        <p:txBody>
          <a:bodyPr>
            <a:normAutofit/>
          </a:bodyPr>
          <a:lstStyle/>
          <a:p>
            <a:pPr marL="0" indent="0">
              <a:buNone/>
            </a:pPr>
            <a:r>
              <a:rPr lang="en-GB" b="1" dirty="0"/>
              <a:t>Origins and Purposes of Ethnology, Ethnography, Anthropology</a:t>
            </a:r>
          </a:p>
          <a:p>
            <a:pPr marL="0" indent="0">
              <a:buNone/>
            </a:pPr>
            <a:r>
              <a:rPr lang="en-GB" b="1" dirty="0"/>
              <a:t>Hobbes v Rousseau</a:t>
            </a:r>
          </a:p>
          <a:p>
            <a:pPr marL="0" indent="0">
              <a:buNone/>
            </a:pPr>
            <a:endParaRPr lang="en-GB" dirty="0"/>
          </a:p>
        </p:txBody>
      </p:sp>
      <p:sp>
        <p:nvSpPr>
          <p:cNvPr id="4" name="Rectangle 2"/>
          <p:cNvSpPr>
            <a:spLocks noChangeArrowheads="1"/>
          </p:cNvSpPr>
          <p:nvPr/>
        </p:nvSpPr>
        <p:spPr bwMode="auto">
          <a:xfrm>
            <a:off x="-107577" y="88127"/>
            <a:ext cx="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2794" y="2742891"/>
            <a:ext cx="4111570" cy="326576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5896" y="3100552"/>
            <a:ext cx="1822741" cy="2908100"/>
          </a:xfrm>
          <a:prstGeom prst="rect">
            <a:avLst/>
          </a:prstGeom>
        </p:spPr>
      </p:pic>
    </p:spTree>
    <p:extLst>
      <p:ext uri="{BB962C8B-B14F-4D97-AF65-F5344CB8AC3E}">
        <p14:creationId xmlns:p14="http://schemas.microsoft.com/office/powerpoint/2010/main" val="1229506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mn-lt"/>
              </a:rPr>
              <a:t>Hobbes and </a:t>
            </a:r>
            <a:br>
              <a:rPr lang="en-GB" b="1" dirty="0">
                <a:latin typeface="+mn-lt"/>
              </a:rPr>
            </a:br>
            <a:r>
              <a:rPr lang="en-GB" b="1" dirty="0">
                <a:latin typeface="+mn-lt"/>
              </a:rPr>
              <a:t>Rousseau</a:t>
            </a:r>
            <a:br>
              <a:rPr lang="en-GB" b="1" dirty="0">
                <a:latin typeface="+mn-lt"/>
              </a:rPr>
            </a:br>
            <a:r>
              <a:rPr lang="en-GB" sz="1300" b="1" dirty="0">
                <a:latin typeface="+mn-lt"/>
              </a:rPr>
              <a:t>(with acknowledgements to Hann and Hart, Graeber and </a:t>
            </a:r>
            <a:r>
              <a:rPr lang="en-GB" sz="1300" b="1" dirty="0" err="1">
                <a:latin typeface="+mn-lt"/>
              </a:rPr>
              <a:t>Wengrow</a:t>
            </a:r>
            <a:r>
              <a:rPr lang="en-GB" sz="1300" b="1" dirty="0">
                <a:latin typeface="+mn-lt"/>
              </a:rPr>
              <a:t>)</a:t>
            </a:r>
          </a:p>
        </p:txBody>
      </p:sp>
      <p:sp>
        <p:nvSpPr>
          <p:cNvPr id="3" name="Content Placeholder 2"/>
          <p:cNvSpPr>
            <a:spLocks noGrp="1"/>
          </p:cNvSpPr>
          <p:nvPr>
            <p:ph idx="1"/>
          </p:nvPr>
        </p:nvSpPr>
        <p:spPr/>
        <p:txBody>
          <a:bodyPr>
            <a:normAutofit fontScale="77500" lnSpcReduction="20000"/>
          </a:bodyPr>
          <a:lstStyle/>
          <a:p>
            <a:endParaRPr lang="en-GB" sz="3600" b="1" dirty="0"/>
          </a:p>
          <a:p>
            <a:endParaRPr lang="en-GB" sz="3600" b="1" dirty="0"/>
          </a:p>
          <a:p>
            <a:endParaRPr lang="en-GB" sz="3600" b="1" dirty="0"/>
          </a:p>
          <a:p>
            <a:endParaRPr lang="en-GB" sz="3600" b="1" dirty="0"/>
          </a:p>
          <a:p>
            <a:endParaRPr lang="en-GB" sz="3600" b="1" dirty="0"/>
          </a:p>
          <a:p>
            <a:pPr marL="0" indent="0">
              <a:buNone/>
            </a:pPr>
            <a:r>
              <a:rPr lang="en-GB" sz="3600" b="1" dirty="0"/>
              <a:t>Hobbes’ </a:t>
            </a:r>
            <a:r>
              <a:rPr lang="en-GB" sz="3600" b="1" i="1" dirty="0"/>
              <a:t>Leviathan</a:t>
            </a:r>
            <a:r>
              <a:rPr lang="en-GB" sz="3600" b="1" dirty="0"/>
              <a:t> (1651)</a:t>
            </a:r>
          </a:p>
          <a:p>
            <a:pPr marL="0" indent="0">
              <a:buNone/>
            </a:pPr>
            <a:r>
              <a:rPr lang="en-GB" b="1" i="1" dirty="0"/>
              <a:t>Leviathan or The Matter, </a:t>
            </a:r>
            <a:r>
              <a:rPr lang="en-GB" b="1" i="1" dirty="0" err="1"/>
              <a:t>Forme</a:t>
            </a:r>
            <a:r>
              <a:rPr lang="en-GB" b="1" i="1" dirty="0"/>
              <a:t> and Power of a Common-Wealth </a:t>
            </a:r>
            <a:r>
              <a:rPr lang="en-GB" b="1" i="1" dirty="0" err="1"/>
              <a:t>Ecclesiasticall</a:t>
            </a:r>
            <a:r>
              <a:rPr lang="en-GB" b="1" i="1" dirty="0"/>
              <a:t> and Civil</a:t>
            </a:r>
            <a:r>
              <a:rPr lang="en-GB" dirty="0"/>
              <a:t>—by Thomas Hobbes (1588–1679). Written during the English Civil War (1642–1651), </a:t>
            </a:r>
            <a:r>
              <a:rPr lang="en-GB" i="1" dirty="0"/>
              <a:t>Leviathan</a:t>
            </a:r>
            <a:r>
              <a:rPr lang="en-GB" dirty="0"/>
              <a:t> argues for a social contract and rule by an absolute sovereign. Hobbes wrote that civil war and the brute situation of a state of nature ("the war of all against all") could only be avoided by strong, undivided government. </a:t>
            </a:r>
          </a:p>
          <a:p>
            <a:pPr marL="0" indent="0">
              <a:buNone/>
            </a:pPr>
            <a:endParaRPr lang="en-GB" dirty="0"/>
          </a:p>
        </p:txBody>
      </p:sp>
      <p:pic>
        <p:nvPicPr>
          <p:cNvPr id="3074" name="Picture 2" descr="Leviathan (Hobbes book) - Wikipedia">
            <a:extLst>
              <a:ext uri="{FF2B5EF4-FFF2-40B4-BE49-F238E27FC236}">
                <a16:creationId xmlns:a16="http://schemas.microsoft.com/office/drawing/2014/main" id="{9069E6B1-421F-5837-3972-7420D36921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2629" y="292031"/>
            <a:ext cx="2525665" cy="3898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5042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0EBA1-FC9B-670F-7B76-39D9E41211EE}"/>
              </a:ext>
            </a:extLst>
          </p:cNvPr>
          <p:cNvSpPr>
            <a:spLocks noGrp="1"/>
          </p:cNvSpPr>
          <p:nvPr>
            <p:ph type="title"/>
          </p:nvPr>
        </p:nvSpPr>
        <p:spPr/>
        <p:txBody>
          <a:bodyPr/>
          <a:lstStyle/>
          <a:p>
            <a:r>
              <a:rPr lang="en-GB" b="1" dirty="0"/>
              <a:t>Rousseau   </a:t>
            </a:r>
            <a:r>
              <a:rPr lang="en-GB" dirty="0"/>
              <a:t>             </a:t>
            </a:r>
          </a:p>
        </p:txBody>
      </p:sp>
      <p:sp>
        <p:nvSpPr>
          <p:cNvPr id="3" name="Content Placeholder 2">
            <a:extLst>
              <a:ext uri="{FF2B5EF4-FFF2-40B4-BE49-F238E27FC236}">
                <a16:creationId xmlns:a16="http://schemas.microsoft.com/office/drawing/2014/main" id="{9FB179F2-D589-F45B-AFEB-B386B0972900}"/>
              </a:ext>
            </a:extLst>
          </p:cNvPr>
          <p:cNvSpPr>
            <a:spLocks noGrp="1"/>
          </p:cNvSpPr>
          <p:nvPr>
            <p:ph idx="1"/>
          </p:nvPr>
        </p:nvSpPr>
        <p:spPr/>
        <p:txBody>
          <a:bodyPr>
            <a:normAutofit fontScale="77500" lnSpcReduction="20000"/>
          </a:bodyPr>
          <a:lstStyle/>
          <a:p>
            <a:pPr marL="0" indent="0">
              <a:buNone/>
            </a:pPr>
            <a:endParaRPr lang="en-GB" sz="3600" b="1" dirty="0"/>
          </a:p>
          <a:p>
            <a:pPr marL="0" indent="0">
              <a:buNone/>
            </a:pPr>
            <a:endParaRPr lang="en-GB" sz="3600" b="1" dirty="0"/>
          </a:p>
          <a:p>
            <a:pPr marL="0" indent="0">
              <a:buNone/>
            </a:pPr>
            <a:endParaRPr lang="en-GB" sz="3600" b="1" dirty="0"/>
          </a:p>
          <a:p>
            <a:pPr marL="0" indent="0">
              <a:buNone/>
            </a:pPr>
            <a:endParaRPr lang="en-GB" sz="3600" b="1" dirty="0"/>
          </a:p>
          <a:p>
            <a:pPr marL="0" indent="0">
              <a:buNone/>
            </a:pPr>
            <a:endParaRPr lang="en-GB" sz="3600" b="1" dirty="0"/>
          </a:p>
          <a:p>
            <a:pPr marL="0" indent="0">
              <a:buNone/>
            </a:pPr>
            <a:endParaRPr lang="en-GB" sz="3600" b="1" dirty="0"/>
          </a:p>
          <a:p>
            <a:pPr marL="0" indent="0">
              <a:buNone/>
            </a:pPr>
            <a:r>
              <a:rPr lang="en-GB" sz="3600" b="1" dirty="0"/>
              <a:t>Rousseau, on the other hand</a:t>
            </a:r>
            <a:r>
              <a:rPr lang="en-GB" sz="3600" dirty="0"/>
              <a:t>…</a:t>
            </a:r>
          </a:p>
          <a:p>
            <a:pPr marL="0" indent="0">
              <a:buNone/>
            </a:pPr>
            <a:r>
              <a:rPr lang="en-GB" sz="2600" b="1" i="1" dirty="0"/>
              <a:t>Discourse on Inequality </a:t>
            </a:r>
            <a:r>
              <a:rPr lang="en-GB" sz="2600" dirty="0"/>
              <a:t>(1754)</a:t>
            </a:r>
          </a:p>
          <a:p>
            <a:pPr marL="0" indent="0">
              <a:buNone/>
            </a:pPr>
            <a:r>
              <a:rPr lang="en-GB" sz="2600" b="1" i="1" dirty="0"/>
              <a:t>The Social Contract </a:t>
            </a:r>
            <a:r>
              <a:rPr lang="en-GB" sz="2600" dirty="0"/>
              <a:t>(1762)</a:t>
            </a:r>
          </a:p>
          <a:p>
            <a:pPr marL="0" indent="0">
              <a:buNone/>
            </a:pPr>
            <a:r>
              <a:rPr lang="en-GB" dirty="0"/>
              <a:t>The search is on for </a:t>
            </a:r>
            <a:r>
              <a:rPr lang="en-GB" i="1" dirty="0"/>
              <a:t>other </a:t>
            </a:r>
            <a:r>
              <a:rPr lang="en-GB" dirty="0"/>
              <a:t>types of human co-existence which show that </a:t>
            </a:r>
            <a:r>
              <a:rPr lang="en-GB" i="1" dirty="0"/>
              <a:t>human nature </a:t>
            </a:r>
            <a:r>
              <a:rPr lang="en-GB" dirty="0"/>
              <a:t>does not </a:t>
            </a:r>
            <a:r>
              <a:rPr lang="en-GB" i="1" dirty="0"/>
              <a:t>need </a:t>
            </a:r>
            <a:r>
              <a:rPr lang="en-GB" dirty="0"/>
              <a:t>totalitarian rule</a:t>
            </a:r>
          </a:p>
          <a:p>
            <a:pPr marL="0" indent="0">
              <a:buNone/>
            </a:pPr>
            <a:endParaRPr lang="en-GB" dirty="0"/>
          </a:p>
        </p:txBody>
      </p:sp>
      <p:pic>
        <p:nvPicPr>
          <p:cNvPr id="4098" name="Picture 2" descr="The Social Contract - Wikipedia">
            <a:extLst>
              <a:ext uri="{FF2B5EF4-FFF2-40B4-BE49-F238E27FC236}">
                <a16:creationId xmlns:a16="http://schemas.microsoft.com/office/drawing/2014/main" id="{54009C2E-4B1F-A4F8-D37E-553CB87BB4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6438" y="579439"/>
            <a:ext cx="2614612" cy="419324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JEAN JACQUES ROUSSEAU by JULES LEMAITRE ...">
            <a:extLst>
              <a:ext uri="{FF2B5EF4-FFF2-40B4-BE49-F238E27FC236}">
                <a16:creationId xmlns:a16="http://schemas.microsoft.com/office/drawing/2014/main" id="{5C0932CE-D84C-0204-38CA-429CB7CE0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784" y="579439"/>
            <a:ext cx="2203041" cy="3414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3643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51A81-AB5B-0A77-3C89-80101D38C81E}"/>
              </a:ext>
            </a:extLst>
          </p:cNvPr>
          <p:cNvSpPr>
            <a:spLocks noGrp="1"/>
          </p:cNvSpPr>
          <p:nvPr>
            <p:ph type="title"/>
          </p:nvPr>
        </p:nvSpPr>
        <p:spPr/>
        <p:txBody>
          <a:bodyPr/>
          <a:lstStyle/>
          <a:p>
            <a:r>
              <a:rPr lang="en-GB" b="1" dirty="0">
                <a:latin typeface="+mn-lt"/>
              </a:rPr>
              <a:t>An update    </a:t>
            </a:r>
          </a:p>
        </p:txBody>
      </p:sp>
      <p:sp>
        <p:nvSpPr>
          <p:cNvPr id="3" name="Content Placeholder 2">
            <a:extLst>
              <a:ext uri="{FF2B5EF4-FFF2-40B4-BE49-F238E27FC236}">
                <a16:creationId xmlns:a16="http://schemas.microsoft.com/office/drawing/2014/main" id="{5F51AC83-3272-BFD1-C108-F3F8EFBEE1CA}"/>
              </a:ext>
            </a:extLst>
          </p:cNvPr>
          <p:cNvSpPr>
            <a:spLocks noGrp="1"/>
          </p:cNvSpPr>
          <p:nvPr>
            <p:ph idx="1"/>
          </p:nvPr>
        </p:nvSpPr>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000" dirty="0"/>
          </a:p>
          <a:p>
            <a:pPr marL="0" indent="0">
              <a:buNone/>
            </a:pPr>
            <a:r>
              <a:rPr lang="en-GB" sz="2000" dirty="0"/>
              <a:t>Graeber, D. and </a:t>
            </a:r>
            <a:r>
              <a:rPr lang="en-GB" sz="2000" dirty="0" err="1"/>
              <a:t>Wengrow</a:t>
            </a:r>
            <a:r>
              <a:rPr lang="en-GB" sz="2000" dirty="0"/>
              <a:t>, D. (2021) </a:t>
            </a:r>
            <a:r>
              <a:rPr lang="en-GB" sz="2000" i="1" dirty="0"/>
              <a:t>The Dawn of Everything: A New History of Humanity</a:t>
            </a:r>
            <a:r>
              <a:rPr lang="en-GB" sz="2000" dirty="0"/>
              <a:t>. London: Allen Lane.</a:t>
            </a:r>
          </a:p>
          <a:p>
            <a:pPr marL="0" indent="0">
              <a:buNone/>
            </a:pPr>
            <a:r>
              <a:rPr lang="en-GB" sz="2000" dirty="0"/>
              <a:t>Chapter 2 (</a:t>
            </a:r>
            <a:r>
              <a:rPr lang="en-GB" sz="2000" i="1" dirty="0"/>
              <a:t>Wicked Liberty</a:t>
            </a:r>
            <a:r>
              <a:rPr lang="en-GB" sz="2000" dirty="0"/>
              <a:t>) emphasises the impact of indigenous American ideas and practice (e.g. the Wendat/Huron leader, </a:t>
            </a:r>
            <a:r>
              <a:rPr lang="en-GB" sz="2000" dirty="0" err="1"/>
              <a:t>Kandiaronk</a:t>
            </a:r>
            <a:r>
              <a:rPr lang="en-GB" sz="2000" dirty="0"/>
              <a:t>) on French colonists and, in fact, on the whole “Enlightenment”</a:t>
            </a:r>
          </a:p>
          <a:p>
            <a:pPr marL="0" indent="0">
              <a:buNone/>
            </a:pPr>
            <a:r>
              <a:rPr lang="en-GB" sz="1300" dirty="0">
                <a:hlinkClick r:id="rId2"/>
              </a:rPr>
              <a:t>https://www.spectator.co.uk/article/the-17th-century-huron-chief-kondiaronk-can-still-teach-us-valuable-lessons/</a:t>
            </a:r>
            <a:endParaRPr lang="en-GB" sz="1300" dirty="0"/>
          </a:p>
          <a:p>
            <a:pPr marL="0" indent="0">
              <a:buNone/>
            </a:pPr>
            <a:endParaRPr lang="en-GB" sz="1300" dirty="0"/>
          </a:p>
          <a:p>
            <a:pPr marL="0" indent="0">
              <a:buNone/>
            </a:pPr>
            <a:endParaRPr lang="en-GB" dirty="0"/>
          </a:p>
        </p:txBody>
      </p:sp>
      <p:pic>
        <p:nvPicPr>
          <p:cNvPr id="5" name="Picture 4">
            <a:extLst>
              <a:ext uri="{FF2B5EF4-FFF2-40B4-BE49-F238E27FC236}">
                <a16:creationId xmlns:a16="http://schemas.microsoft.com/office/drawing/2014/main" id="{693E3428-9192-6B47-F68C-F744D5377288}"/>
              </a:ext>
            </a:extLst>
          </p:cNvPr>
          <p:cNvPicPr>
            <a:picLocks noChangeAspect="1"/>
          </p:cNvPicPr>
          <p:nvPr/>
        </p:nvPicPr>
        <p:blipFill>
          <a:blip r:embed="rId3"/>
          <a:stretch>
            <a:fillRect/>
          </a:stretch>
        </p:blipFill>
        <p:spPr>
          <a:xfrm>
            <a:off x="635058" y="1467644"/>
            <a:ext cx="1647825" cy="2533650"/>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60044676-79DF-9568-46F6-5267719F282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20182" y="895350"/>
            <a:ext cx="4427855" cy="2934335"/>
          </a:xfrm>
          <a:prstGeom prst="rect">
            <a:avLst/>
          </a:prstGeom>
          <a:noFill/>
          <a:ln>
            <a:noFill/>
          </a:ln>
        </p:spPr>
      </p:pic>
      <p:pic>
        <p:nvPicPr>
          <p:cNvPr id="1032" name="Picture 8" descr="Kondiaronk - Wikipedia">
            <a:extLst>
              <a:ext uri="{FF2B5EF4-FFF2-40B4-BE49-F238E27FC236}">
                <a16:creationId xmlns:a16="http://schemas.microsoft.com/office/drawing/2014/main" id="{C850BD52-EDFA-48B8-ACF5-321B710D2D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9949" y="1467644"/>
            <a:ext cx="3657531" cy="2381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805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a:t>
            </a:r>
            <a:r>
              <a:rPr lang="en-GB" b="1">
                <a:latin typeface="+mn-lt"/>
              </a:rPr>
              <a:t>materialist </a:t>
            </a:r>
            <a:br>
              <a:rPr lang="en-GB" b="1">
                <a:latin typeface="+mn-lt"/>
              </a:rPr>
            </a:br>
            <a:r>
              <a:rPr lang="en-GB" b="1">
                <a:latin typeface="+mn-lt"/>
              </a:rPr>
              <a:t>tradition  </a:t>
            </a:r>
            <a:endParaRPr lang="en-GB" b="1" dirty="0">
              <a:latin typeface="+mn-lt"/>
            </a:endParaRPr>
          </a:p>
        </p:txBody>
      </p:sp>
      <p:sp>
        <p:nvSpPr>
          <p:cNvPr id="3" name="Content Placeholder 2"/>
          <p:cNvSpPr>
            <a:spLocks noGrp="1"/>
          </p:cNvSpPr>
          <p:nvPr>
            <p:ph idx="1"/>
          </p:nvPr>
        </p:nvSpPr>
        <p:spPr>
          <a:xfrm>
            <a:off x="628650" y="1293962"/>
            <a:ext cx="7886700" cy="4883001"/>
          </a:xfrm>
        </p:spPr>
        <p:txBody>
          <a:bodyPr/>
          <a:lstStyle/>
          <a:p>
            <a:pPr marL="0" indent="0">
              <a:buNone/>
            </a:pPr>
            <a:r>
              <a:rPr lang="en-GB" dirty="0"/>
              <a:t>                                                     </a:t>
            </a:r>
          </a:p>
          <a:p>
            <a:endParaRPr lang="en-GB" dirty="0"/>
          </a:p>
          <a:p>
            <a:endParaRPr lang="en-GB" dirty="0"/>
          </a:p>
          <a:p>
            <a:endParaRPr lang="en-GB" dirty="0"/>
          </a:p>
          <a:p>
            <a:r>
              <a:rPr lang="en-GB" dirty="0"/>
              <a:t>Marx and Engels: a </a:t>
            </a:r>
            <a:r>
              <a:rPr lang="en-GB" i="1" dirty="0"/>
              <a:t>narrative</a:t>
            </a:r>
            <a:r>
              <a:rPr lang="en-GB" dirty="0"/>
              <a:t> in human history</a:t>
            </a:r>
          </a:p>
          <a:p>
            <a:r>
              <a:rPr lang="en-GB" dirty="0"/>
              <a:t>Lewis Henry Morgan (1818-1881): ethnology of the Iroquois and comparative ethnologies</a:t>
            </a:r>
          </a:p>
          <a:p>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p:txBody>
      </p:sp>
      <p:pic>
        <p:nvPicPr>
          <p:cNvPr id="6" name="Picture 5"/>
          <p:cNvPicPr>
            <a:picLocks noChangeAspect="1"/>
          </p:cNvPicPr>
          <p:nvPr/>
        </p:nvPicPr>
        <p:blipFill>
          <a:blip r:embed="rId2"/>
          <a:stretch>
            <a:fillRect/>
          </a:stretch>
        </p:blipFill>
        <p:spPr>
          <a:xfrm>
            <a:off x="6452558" y="331830"/>
            <a:ext cx="2062792" cy="2717717"/>
          </a:xfrm>
          <a:prstGeom prst="rect">
            <a:avLst/>
          </a:prstGeom>
        </p:spPr>
      </p:pic>
    </p:spTree>
    <p:extLst>
      <p:ext uri="{BB962C8B-B14F-4D97-AF65-F5344CB8AC3E}">
        <p14:creationId xmlns:p14="http://schemas.microsoft.com/office/powerpoint/2010/main" val="3446999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EE2B5-C3D6-42DE-9013-6085371EE1FC}"/>
              </a:ext>
            </a:extLst>
          </p:cNvPr>
          <p:cNvSpPr>
            <a:spLocks noGrp="1"/>
          </p:cNvSpPr>
          <p:nvPr>
            <p:ph type="title"/>
          </p:nvPr>
        </p:nvSpPr>
        <p:spPr/>
        <p:txBody>
          <a:bodyPr/>
          <a:lstStyle/>
          <a:p>
            <a:r>
              <a:rPr lang="en-GB" b="1" dirty="0"/>
              <a:t>Cultural relativism</a:t>
            </a:r>
            <a:br>
              <a:rPr lang="en-GB" b="1" dirty="0"/>
            </a:br>
            <a:r>
              <a:rPr lang="en-GB" sz="2400" b="1" dirty="0"/>
              <a:t>Franz Boas, Margaret Mead…</a:t>
            </a:r>
          </a:p>
        </p:txBody>
      </p:sp>
      <p:sp>
        <p:nvSpPr>
          <p:cNvPr id="3" name="Content Placeholder 2">
            <a:extLst>
              <a:ext uri="{FF2B5EF4-FFF2-40B4-BE49-F238E27FC236}">
                <a16:creationId xmlns:a16="http://schemas.microsoft.com/office/drawing/2014/main" id="{C4061AA5-60B5-8851-5520-F4836F19911E}"/>
              </a:ext>
            </a:extLst>
          </p:cNvPr>
          <p:cNvSpPr>
            <a:spLocks noGrp="1"/>
          </p:cNvSpPr>
          <p:nvPr>
            <p:ph idx="1"/>
          </p:nvPr>
        </p:nvSpPr>
        <p:spPr/>
        <p:txBody>
          <a:bodyPr>
            <a:normAutofit fontScale="70000" lnSpcReduction="20000"/>
          </a:bodyPr>
          <a:lstStyle/>
          <a:p>
            <a:pPr marL="0" indent="0">
              <a:buNone/>
            </a:pPr>
            <a:r>
              <a:rPr lang="en-GB" sz="4600" b="1" dirty="0"/>
              <a:t>An antidote to “stages” and hierarchies of human “development”</a:t>
            </a:r>
          </a:p>
          <a:p>
            <a:pPr marL="0" indent="0">
              <a:buNone/>
            </a:pPr>
            <a:endParaRPr lang="en-GB" dirty="0"/>
          </a:p>
          <a:p>
            <a:pPr algn="l">
              <a:buFont typeface="Arial" panose="020B0604020202020204" pitchFamily="34" charset="0"/>
              <a:buChar char="•"/>
            </a:pPr>
            <a:r>
              <a:rPr lang="en-GB" b="0" i="0" dirty="0">
                <a:solidFill>
                  <a:srgbClr val="000000"/>
                </a:solidFill>
                <a:effectLst/>
                <a:latin typeface="Georgia" panose="02040502050405020303" pitchFamily="18" charset="0"/>
              </a:rPr>
              <a:t>Cultural Relativism is the claim that ethical practices differ among cultures, and what is considered right in one culture may be considered wrong in another.</a:t>
            </a:r>
            <a:br>
              <a:rPr lang="en-GB" b="0" i="0" dirty="0">
                <a:solidFill>
                  <a:srgbClr val="000000"/>
                </a:solidFill>
                <a:effectLst/>
                <a:latin typeface="Georgia" panose="02040502050405020303" pitchFamily="18" charset="0"/>
              </a:rPr>
            </a:br>
            <a:r>
              <a:rPr lang="en-GB" b="0" i="0" dirty="0">
                <a:solidFill>
                  <a:srgbClr val="000000"/>
                </a:solidFill>
                <a:effectLst/>
                <a:latin typeface="Georgia" panose="02040502050405020303" pitchFamily="18" charset="0"/>
              </a:rPr>
              <a:t>The implication of cultural relativism is that no one society is superior to another; they are merely different.</a:t>
            </a:r>
          </a:p>
          <a:p>
            <a:pPr algn="l">
              <a:buFont typeface="Arial" panose="020B0604020202020204" pitchFamily="34" charset="0"/>
              <a:buChar char="•"/>
            </a:pPr>
            <a:r>
              <a:rPr lang="en-GB" b="0" i="0" dirty="0">
                <a:solidFill>
                  <a:srgbClr val="000000"/>
                </a:solidFill>
                <a:effectLst/>
                <a:latin typeface="Georgia" panose="02040502050405020303" pitchFamily="18" charset="0"/>
              </a:rPr>
              <a:t>This claim comes with several corollaries; namely, that different societies have different moral codes, there is no objective standard to judge how good or bad these moral codes are, and that the job of those who study cultures is not to compare these customs to their own, but to describe them.</a:t>
            </a:r>
          </a:p>
          <a:p>
            <a:pPr marL="0" indent="0">
              <a:buNone/>
            </a:pPr>
            <a:endParaRPr lang="en-GB" dirty="0"/>
          </a:p>
          <a:p>
            <a:pPr marL="0" indent="0">
              <a:buNone/>
            </a:pPr>
            <a:r>
              <a:rPr lang="en-GB" dirty="0"/>
              <a:t>Source: </a:t>
            </a:r>
            <a:r>
              <a:rPr lang="en-GB" dirty="0">
                <a:hlinkClick r:id="rId2"/>
              </a:rPr>
              <a:t>https://www.simplypsychology.org/cultural-relativism.html</a:t>
            </a:r>
            <a:endParaRPr lang="en-GB" dirty="0"/>
          </a:p>
          <a:p>
            <a:pPr marL="0" indent="0">
              <a:buNone/>
            </a:pPr>
            <a:endParaRPr lang="en-GB" dirty="0"/>
          </a:p>
        </p:txBody>
      </p:sp>
    </p:spTree>
    <p:extLst>
      <p:ext uri="{BB962C8B-B14F-4D97-AF65-F5344CB8AC3E}">
        <p14:creationId xmlns:p14="http://schemas.microsoft.com/office/powerpoint/2010/main" val="3041345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Anthropology </a:t>
            </a:r>
            <a:br>
              <a:rPr lang="en-GB" b="1" dirty="0">
                <a:latin typeface="+mn-lt"/>
              </a:rPr>
            </a:br>
            <a:r>
              <a:rPr lang="en-GB" b="1" dirty="0">
                <a:latin typeface="+mn-lt"/>
              </a:rPr>
              <a:t>and Materialism</a:t>
            </a:r>
          </a:p>
        </p:txBody>
      </p:sp>
      <p:sp>
        <p:nvSpPr>
          <p:cNvPr id="3" name="Content Placeholder 2"/>
          <p:cNvSpPr>
            <a:spLocks noGrp="1"/>
          </p:cNvSpPr>
          <p:nvPr>
            <p:ph idx="1"/>
          </p:nvPr>
        </p:nvSpPr>
        <p:spPr>
          <a:xfrm>
            <a:off x="628649" y="1368784"/>
            <a:ext cx="7672387" cy="5124090"/>
          </a:xfrm>
        </p:spPr>
        <p:txBody>
          <a:bodyPr>
            <a:normAutofit fontScale="47500" lnSpcReduction="20000"/>
          </a:bodyPr>
          <a:lstStyle/>
          <a:p>
            <a:pPr marL="0" indent="0">
              <a:buNone/>
            </a:pPr>
            <a:endParaRPr lang="en-GB" dirty="0"/>
          </a:p>
          <a:p>
            <a:pPr marL="0" indent="0">
              <a:buNone/>
            </a:pPr>
            <a:endParaRPr lang="en-GB" dirty="0"/>
          </a:p>
          <a:p>
            <a:pPr marL="0" indent="0">
              <a:buNone/>
            </a:pPr>
            <a:endParaRPr lang="en-GB" dirty="0"/>
          </a:p>
          <a:p>
            <a:pPr marL="0" indent="0">
              <a:buNone/>
            </a:pPr>
            <a:r>
              <a:rPr lang="en-GB" sz="3200" b="1" dirty="0"/>
              <a:t>Some key, related concepts:  </a:t>
            </a:r>
          </a:p>
          <a:p>
            <a:pPr marL="0" indent="0">
              <a:buNone/>
            </a:pPr>
            <a:r>
              <a:rPr lang="en-GB" sz="3200" b="1" dirty="0"/>
              <a:t>Material/ism</a:t>
            </a:r>
          </a:p>
          <a:p>
            <a:pPr marL="0" indent="0">
              <a:buNone/>
            </a:pPr>
            <a:r>
              <a:rPr lang="en-GB" sz="3200" b="1" dirty="0"/>
              <a:t>Material/</a:t>
            </a:r>
            <a:r>
              <a:rPr lang="en-GB" sz="3200" b="1" dirty="0" err="1"/>
              <a:t>ity</a:t>
            </a:r>
            <a:endParaRPr lang="en-GB" sz="3200" b="1" dirty="0"/>
          </a:p>
          <a:p>
            <a:pPr marL="0" indent="0">
              <a:buNone/>
            </a:pPr>
            <a:r>
              <a:rPr lang="en-GB" sz="3200" b="1" dirty="0"/>
              <a:t>Material/</a:t>
            </a:r>
            <a:r>
              <a:rPr lang="en-GB" sz="3200" b="1" dirty="0" err="1"/>
              <a:t>ities</a:t>
            </a:r>
            <a:endParaRPr lang="en-GB" sz="3200" b="1" dirty="0"/>
          </a:p>
          <a:p>
            <a:pPr marL="0" indent="0">
              <a:buNone/>
            </a:pPr>
            <a:r>
              <a:rPr lang="en-GB" sz="3200" b="1" dirty="0"/>
              <a:t>New </a:t>
            </a:r>
            <a:r>
              <a:rPr lang="en-GB" sz="3200" b="1" dirty="0" err="1"/>
              <a:t>Materialities</a:t>
            </a:r>
            <a:r>
              <a:rPr lang="en-GB" sz="3200" b="1" dirty="0"/>
              <a:t>: the agency of things – the Social Life of Things (</a:t>
            </a:r>
            <a:r>
              <a:rPr lang="en-GB" sz="3200" b="1" dirty="0" err="1"/>
              <a:t>Appadurai</a:t>
            </a:r>
            <a:r>
              <a:rPr lang="en-GB" sz="3200" b="1" dirty="0"/>
              <a:t>)</a:t>
            </a:r>
          </a:p>
          <a:p>
            <a:pPr marL="0" indent="0">
              <a:buNone/>
            </a:pPr>
            <a:endParaRPr lang="en-GB" sz="2600" dirty="0"/>
          </a:p>
          <a:p>
            <a:pPr marL="0" indent="0">
              <a:buNone/>
            </a:pPr>
            <a:r>
              <a:rPr lang="en-GB" sz="2600" dirty="0"/>
              <a:t>Appadurai, A. </a:t>
            </a:r>
            <a:r>
              <a:rPr lang="en-GB" sz="2600" i="1" dirty="0"/>
              <a:t>Introduction: Commodities and the Politics of Value </a:t>
            </a:r>
            <a:r>
              <a:rPr lang="en-GB" sz="2600" dirty="0"/>
              <a:t>in (Ed.) </a:t>
            </a:r>
            <a:r>
              <a:rPr lang="en-GB" sz="2600" dirty="0" err="1"/>
              <a:t>Appadurai</a:t>
            </a:r>
            <a:r>
              <a:rPr lang="en-GB" sz="2600" dirty="0"/>
              <a:t>, A. 1988. </a:t>
            </a:r>
            <a:r>
              <a:rPr lang="en-GB" sz="2600" i="1" dirty="0"/>
              <a:t>The Social Life of Things: Commodities in Cultural Perspective</a:t>
            </a:r>
            <a:r>
              <a:rPr lang="en-GB" sz="2600" dirty="0"/>
              <a:t>. Cambridge: CUP. </a:t>
            </a:r>
          </a:p>
          <a:p>
            <a:pPr marL="0" indent="0">
              <a:buNone/>
            </a:pPr>
            <a:r>
              <a:rPr lang="en-GB" sz="2600" dirty="0"/>
              <a:t>Available online at UWTSD Library. (New 2018 edition also published.)</a:t>
            </a:r>
          </a:p>
          <a:p>
            <a:pPr marL="0" indent="0">
              <a:buNone/>
            </a:pPr>
            <a:endParaRPr lang="en-GB" dirty="0"/>
          </a:p>
          <a:p>
            <a:pPr marL="0" indent="0">
              <a:buNone/>
            </a:pPr>
            <a:r>
              <a:rPr lang="en-GB" sz="4200" dirty="0"/>
              <a:t>Human </a:t>
            </a:r>
            <a:r>
              <a:rPr lang="en-GB" sz="4200" b="1" dirty="0"/>
              <a:t>interaction</a:t>
            </a:r>
            <a:r>
              <a:rPr lang="en-GB" sz="4200" dirty="0"/>
              <a:t> with the environment</a:t>
            </a:r>
          </a:p>
          <a:p>
            <a:pPr marL="0" indent="0">
              <a:buNone/>
            </a:pPr>
            <a:r>
              <a:rPr lang="en-GB" sz="4200" dirty="0"/>
              <a:t>From </a:t>
            </a:r>
            <a:r>
              <a:rPr lang="en-GB" sz="4200" b="1" dirty="0"/>
              <a:t>incidental impact </a:t>
            </a:r>
            <a:r>
              <a:rPr lang="en-GB" sz="4200" dirty="0"/>
              <a:t>on the planet to</a:t>
            </a:r>
          </a:p>
          <a:p>
            <a:pPr marL="0" indent="0">
              <a:buNone/>
            </a:pPr>
            <a:r>
              <a:rPr lang="en-GB" sz="4200" b="1" dirty="0"/>
              <a:t>Fundamental impact </a:t>
            </a:r>
            <a:r>
              <a:rPr lang="en-GB" sz="4200" dirty="0"/>
              <a:t>on the planet to</a:t>
            </a:r>
          </a:p>
          <a:p>
            <a:pPr marL="0" indent="0">
              <a:buNone/>
            </a:pPr>
            <a:r>
              <a:rPr lang="en-GB" sz="4200" b="1" dirty="0"/>
              <a:t>Overwhelming impact</a:t>
            </a:r>
            <a:r>
              <a:rPr lang="en-GB" sz="4200" dirty="0"/>
              <a:t>: the Anthropocene era</a:t>
            </a:r>
          </a:p>
          <a:p>
            <a:pPr marL="0" indent="0">
              <a:buNone/>
            </a:pPr>
            <a:endParaRPr lang="en-GB" dirty="0"/>
          </a:p>
        </p:txBody>
      </p:sp>
      <p:pic>
        <p:nvPicPr>
          <p:cNvPr id="5124" name="Picture 4" descr="How to make Stone Age Bramble Baskets (kids) - YouTube">
            <a:extLst>
              <a:ext uri="{FF2B5EF4-FFF2-40B4-BE49-F238E27FC236}">
                <a16:creationId xmlns:a16="http://schemas.microsoft.com/office/drawing/2014/main" id="{293BFE33-CA8D-1590-527E-7DCFAEA72C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3488" y="365126"/>
            <a:ext cx="3814763" cy="2861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301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Human interaction with the environment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Plants (and plant products), animal life (and animal products), water, minerals</a:t>
            </a:r>
          </a:p>
          <a:p>
            <a:pPr marL="0" indent="0">
              <a:buNone/>
            </a:pPr>
            <a:r>
              <a:rPr lang="en-GB" dirty="0"/>
              <a:t>Food, water, shelter, warmth (in cold climates)</a:t>
            </a:r>
          </a:p>
          <a:p>
            <a:pPr marL="0" indent="0">
              <a:buNone/>
            </a:pPr>
            <a:r>
              <a:rPr lang="en-GB" dirty="0"/>
              <a:t>Energy inputs and energy outputs</a:t>
            </a:r>
          </a:p>
          <a:p>
            <a:pPr marL="0" indent="0">
              <a:buNone/>
            </a:pPr>
            <a:endParaRPr lang="en-GB" dirty="0"/>
          </a:p>
          <a:p>
            <a:pPr marL="0" indent="0">
              <a:buNone/>
            </a:pPr>
            <a:r>
              <a:rPr lang="en-GB" dirty="0"/>
              <a:t>Products and consumables</a:t>
            </a:r>
          </a:p>
          <a:p>
            <a:pPr marL="0" indent="0">
              <a:buNone/>
            </a:pPr>
            <a:r>
              <a:rPr lang="en-GB" dirty="0"/>
              <a:t>Products </a:t>
            </a:r>
            <a:r>
              <a:rPr lang="en-GB" i="1" dirty="0"/>
              <a:t>for</a:t>
            </a:r>
            <a:r>
              <a:rPr lang="en-GB" dirty="0"/>
              <a:t> consumables – containers, tools (decoration, motifs, meanings, social/semiotic signifiers)</a:t>
            </a:r>
          </a:p>
          <a:p>
            <a:pPr marL="0" indent="0">
              <a:buNone/>
            </a:pPr>
            <a:r>
              <a:rPr lang="en-GB" dirty="0"/>
              <a:t>Inanimate and animate products: thatch, saplings, timber; hides, sinews; (herders) milk, blood, dung</a:t>
            </a:r>
          </a:p>
        </p:txBody>
      </p:sp>
    </p:spTree>
    <p:extLst>
      <p:ext uri="{BB962C8B-B14F-4D97-AF65-F5344CB8AC3E}">
        <p14:creationId xmlns:p14="http://schemas.microsoft.com/office/powerpoint/2010/main" val="2920488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96464-E1FB-31B7-6616-7AEDDB4DE996}"/>
              </a:ext>
            </a:extLst>
          </p:cNvPr>
          <p:cNvSpPr>
            <a:spLocks noGrp="1"/>
          </p:cNvSpPr>
          <p:nvPr>
            <p:ph type="title"/>
          </p:nvPr>
        </p:nvSpPr>
        <p:spPr/>
        <p:txBody>
          <a:bodyPr>
            <a:normAutofit/>
          </a:bodyPr>
          <a:lstStyle/>
          <a:p>
            <a:r>
              <a:rPr lang="en-GB" sz="3600" b="1" dirty="0"/>
              <a:t>How some key figures in anthropology have tackled these issues</a:t>
            </a:r>
          </a:p>
        </p:txBody>
      </p:sp>
      <p:sp>
        <p:nvSpPr>
          <p:cNvPr id="3" name="Content Placeholder 2">
            <a:extLst>
              <a:ext uri="{FF2B5EF4-FFF2-40B4-BE49-F238E27FC236}">
                <a16:creationId xmlns:a16="http://schemas.microsoft.com/office/drawing/2014/main" id="{CBE362BB-E7BB-1F6F-2AC7-C864D558715D}"/>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400" dirty="0">
                <a:solidFill>
                  <a:srgbClr val="262626"/>
                </a:solidFill>
                <a:latin typeface="-apple-system"/>
              </a:rPr>
              <a:t>F</a:t>
            </a:r>
            <a:r>
              <a:rPr lang="en-GB" sz="1400" b="0" i="0" dirty="0">
                <a:solidFill>
                  <a:srgbClr val="262626"/>
                </a:solidFill>
                <a:effectLst/>
                <a:latin typeface="-apple-system"/>
              </a:rPr>
              <a:t>ranz Boas, Zora Neale Hurston, Lewis Henry Morgan</a:t>
            </a:r>
            <a:endParaRPr lang="en-GB" sz="2000" u="sng" dirty="0">
              <a:hlinkClick r:id="rId2"/>
            </a:endParaRPr>
          </a:p>
          <a:p>
            <a:pPr marL="0" indent="0">
              <a:buNone/>
            </a:pPr>
            <a:r>
              <a:rPr lang="en-GB" dirty="0">
                <a:hlinkClick r:id="rId2"/>
              </a:rPr>
              <a:t>https://anthroholic.com/list-of-anthropologists</a:t>
            </a:r>
            <a:endParaRPr lang="en-GB" dirty="0"/>
          </a:p>
          <a:p>
            <a:pPr marL="0" indent="0">
              <a:buNone/>
            </a:pPr>
            <a:endParaRPr lang="en-GB" dirty="0"/>
          </a:p>
        </p:txBody>
      </p:sp>
      <p:pic>
        <p:nvPicPr>
          <p:cNvPr id="4098" name="Picture 2" descr="important anthropologists">
            <a:extLst>
              <a:ext uri="{FF2B5EF4-FFF2-40B4-BE49-F238E27FC236}">
                <a16:creationId xmlns:a16="http://schemas.microsoft.com/office/drawing/2014/main" id="{F031901A-20CB-6B78-E0ED-2EDA6A373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690689"/>
            <a:ext cx="5657850" cy="3183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155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4000" b="1" dirty="0">
                <a:latin typeface="+mn-lt"/>
              </a:rPr>
            </a:br>
            <a:br>
              <a:rPr lang="en-GB" sz="4000" b="1" dirty="0">
                <a:latin typeface="+mn-lt"/>
              </a:rPr>
            </a:br>
            <a:r>
              <a:rPr lang="en-GB" sz="4000" b="1" dirty="0">
                <a:latin typeface="+mn-lt"/>
              </a:rPr>
              <a:t>A reminder about </a:t>
            </a:r>
            <a:br>
              <a:rPr lang="en-GB" sz="4000" b="1" dirty="0">
                <a:latin typeface="+mn-lt"/>
              </a:rPr>
            </a:br>
            <a:r>
              <a:rPr lang="en-GB" sz="4000" b="1" dirty="0">
                <a:latin typeface="+mn-lt"/>
              </a:rPr>
              <a:t>phases </a:t>
            </a:r>
            <a:br>
              <a:rPr lang="en-GB" sz="4000" b="1" dirty="0">
                <a:latin typeface="+mn-lt"/>
              </a:rPr>
            </a:br>
            <a:r>
              <a:rPr lang="en-GB" sz="4000" b="1" dirty="0">
                <a:latin typeface="+mn-lt"/>
              </a:rPr>
              <a:t>of economic </a:t>
            </a:r>
            <a:br>
              <a:rPr lang="en-GB" sz="4000" b="1" dirty="0">
                <a:latin typeface="+mn-lt"/>
              </a:rPr>
            </a:br>
            <a:r>
              <a:rPr lang="en-GB" sz="4000" b="1" dirty="0">
                <a:latin typeface="+mn-lt"/>
              </a:rPr>
              <a:t>activity</a:t>
            </a:r>
          </a:p>
        </p:txBody>
      </p:sp>
      <p:sp>
        <p:nvSpPr>
          <p:cNvPr id="3" name="Content Placeholder 2"/>
          <p:cNvSpPr>
            <a:spLocks noGrp="1"/>
          </p:cNvSpPr>
          <p:nvPr>
            <p:ph idx="1"/>
          </p:nvPr>
        </p:nvSpPr>
        <p:spPr/>
        <p:txBody>
          <a:bodyPr>
            <a:normAutofit lnSpcReduction="10000"/>
          </a:bodyPr>
          <a:lstStyle/>
          <a:p>
            <a:pPr marL="0" indent="0">
              <a:buNone/>
            </a:pPr>
            <a:endParaRPr lang="en-GB" b="1" dirty="0"/>
          </a:p>
          <a:p>
            <a:pPr marL="0" indent="0">
              <a:buNone/>
            </a:pPr>
            <a:endParaRPr lang="en-GB" b="1" dirty="0"/>
          </a:p>
          <a:p>
            <a:pPr marL="0" indent="0">
              <a:buNone/>
            </a:pPr>
            <a:endParaRPr lang="en-GB" sz="1800" dirty="0"/>
          </a:p>
          <a:p>
            <a:pPr marL="0" indent="0">
              <a:buNone/>
            </a:pPr>
            <a:endParaRPr lang="en-GB" sz="1800" dirty="0"/>
          </a:p>
          <a:p>
            <a:pPr marL="0" indent="0">
              <a:buNone/>
            </a:pPr>
            <a:r>
              <a:rPr lang="en-GB" sz="1800" dirty="0" err="1"/>
              <a:t>Narotzky</a:t>
            </a:r>
            <a:r>
              <a:rPr lang="en-GB" sz="1800" dirty="0"/>
              <a:t>, S. 1997. </a:t>
            </a:r>
            <a:r>
              <a:rPr lang="en-GB" sz="1800" i="1" dirty="0"/>
              <a:t>New Directions in Economic  Anthropology</a:t>
            </a:r>
            <a:r>
              <a:rPr lang="en-GB" sz="1800" dirty="0"/>
              <a:t>. London: Pluto Press</a:t>
            </a:r>
          </a:p>
          <a:p>
            <a:r>
              <a:rPr lang="en-GB" dirty="0"/>
              <a:t>Production</a:t>
            </a:r>
          </a:p>
          <a:p>
            <a:r>
              <a:rPr lang="en-GB" dirty="0"/>
              <a:t>Distribution and exchange</a:t>
            </a:r>
          </a:p>
          <a:p>
            <a:r>
              <a:rPr lang="en-GB" dirty="0"/>
              <a:t>Consumption</a:t>
            </a:r>
          </a:p>
          <a:p>
            <a:r>
              <a:rPr lang="en-GB" dirty="0"/>
              <a:t>Social Reproduction</a:t>
            </a:r>
          </a:p>
          <a:p>
            <a:endParaRPr lang="en-GB" dirty="0"/>
          </a:p>
        </p:txBody>
      </p:sp>
      <p:pic>
        <p:nvPicPr>
          <p:cNvPr id="1026" name="Picture 2" descr="New Directions in Economic Anthropology">
            <a:extLst>
              <a:ext uri="{FF2B5EF4-FFF2-40B4-BE49-F238E27FC236}">
                <a16:creationId xmlns:a16="http://schemas.microsoft.com/office/drawing/2014/main" id="{92EABB86-55A3-0A29-39CC-D9327EF936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0396" y="342901"/>
            <a:ext cx="1695450" cy="26955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arotzky, Susana">
            <a:extLst>
              <a:ext uri="{FF2B5EF4-FFF2-40B4-BE49-F238E27FC236}">
                <a16:creationId xmlns:a16="http://schemas.microsoft.com/office/drawing/2014/main" id="{3DE44E19-8061-B288-DD99-058BE394D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2612" y="1027907"/>
            <a:ext cx="1937784" cy="193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72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3CEB-9699-0465-BD3D-F1F87CDD3DEA}"/>
              </a:ext>
            </a:extLst>
          </p:cNvPr>
          <p:cNvSpPr>
            <a:spLocks noGrp="1"/>
          </p:cNvSpPr>
          <p:nvPr>
            <p:ph type="title"/>
          </p:nvPr>
        </p:nvSpPr>
        <p:spPr/>
        <p:txBody>
          <a:bodyPr>
            <a:normAutofit fontScale="90000"/>
          </a:bodyPr>
          <a:lstStyle/>
          <a:p>
            <a:br>
              <a:rPr lang="en-GB" b="1" dirty="0">
                <a:latin typeface="+mn-lt"/>
              </a:rPr>
            </a:br>
            <a:r>
              <a:rPr lang="en-GB" b="1" dirty="0">
                <a:latin typeface="+mn-lt"/>
              </a:rPr>
              <a:t>Let’s consider these </a:t>
            </a:r>
            <a:r>
              <a:rPr lang="en-GB" b="1" i="1" dirty="0">
                <a:latin typeface="+mn-lt"/>
              </a:rPr>
              <a:t>phases</a:t>
            </a:r>
            <a:r>
              <a:rPr lang="en-GB" b="1" dirty="0">
                <a:latin typeface="+mn-lt"/>
              </a:rPr>
              <a:t>: </a:t>
            </a:r>
            <a:br>
              <a:rPr lang="en-GB" b="1" dirty="0">
                <a:latin typeface="+mn-lt"/>
              </a:rPr>
            </a:br>
            <a:r>
              <a:rPr lang="en-GB" sz="2200" b="1" dirty="0">
                <a:latin typeface="+mn-lt"/>
              </a:rPr>
              <a:t>How applicable are they across all forms of human society?</a:t>
            </a:r>
            <a:br>
              <a:rPr lang="en-GB" sz="2200" b="1" dirty="0">
                <a:latin typeface="+mn-lt"/>
              </a:rPr>
            </a:br>
            <a:endParaRPr lang="en-GB" sz="2200" b="1" dirty="0">
              <a:latin typeface="+mn-lt"/>
            </a:endParaRPr>
          </a:p>
        </p:txBody>
      </p:sp>
      <p:sp>
        <p:nvSpPr>
          <p:cNvPr id="3" name="Content Placeholder 2">
            <a:extLst>
              <a:ext uri="{FF2B5EF4-FFF2-40B4-BE49-F238E27FC236}">
                <a16:creationId xmlns:a16="http://schemas.microsoft.com/office/drawing/2014/main" id="{9001575B-BF68-F960-4CC4-62801F6F3289}"/>
              </a:ext>
            </a:extLst>
          </p:cNvPr>
          <p:cNvSpPr>
            <a:spLocks noGrp="1"/>
          </p:cNvSpPr>
          <p:nvPr>
            <p:ph idx="1"/>
          </p:nvPr>
        </p:nvSpPr>
        <p:spPr/>
        <p:txBody>
          <a:bodyPr>
            <a:normAutofit fontScale="92500" lnSpcReduction="10000"/>
          </a:bodyPr>
          <a:lstStyle/>
          <a:p>
            <a:pPr marL="0" indent="0">
              <a:buNone/>
            </a:pPr>
            <a:endParaRPr lang="en-GB" sz="4400" b="1" dirty="0"/>
          </a:p>
          <a:p>
            <a:pPr marL="0" indent="0">
              <a:buNone/>
            </a:pPr>
            <a:r>
              <a:rPr lang="en-GB" sz="4400" b="1" dirty="0"/>
              <a:t>Production</a:t>
            </a:r>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                                                      </a:t>
            </a:r>
          </a:p>
          <a:p>
            <a:pPr marL="0" indent="0">
              <a:buNone/>
            </a:pPr>
            <a:r>
              <a:rPr lang="en-GB" sz="1800" b="1" dirty="0"/>
              <a:t>                                                              !Kung people, Namibia</a:t>
            </a:r>
          </a:p>
          <a:p>
            <a:pPr marL="0" indent="0">
              <a:buNone/>
            </a:pPr>
            <a:endParaRPr lang="en-GB" dirty="0"/>
          </a:p>
        </p:txBody>
      </p:sp>
      <p:pic>
        <p:nvPicPr>
          <p:cNvPr id="2050" name="Picture 2" descr="Picture">
            <a:extLst>
              <a:ext uri="{FF2B5EF4-FFF2-40B4-BE49-F238E27FC236}">
                <a16:creationId xmlns:a16="http://schemas.microsoft.com/office/drawing/2014/main" id="{81AB9760-84F7-F691-2AE0-C8768A0A4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7272" y="2609537"/>
            <a:ext cx="4432347" cy="278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14894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3257-700F-A691-FDB4-89EA4927281F}"/>
              </a:ext>
            </a:extLst>
          </p:cNvPr>
          <p:cNvSpPr>
            <a:spLocks noGrp="1"/>
          </p:cNvSpPr>
          <p:nvPr>
            <p:ph type="title"/>
          </p:nvPr>
        </p:nvSpPr>
        <p:spPr/>
        <p:txBody>
          <a:bodyPr/>
          <a:lstStyle/>
          <a:p>
            <a:r>
              <a:rPr lang="en-GB" b="1" dirty="0" err="1">
                <a:latin typeface="+mn-lt"/>
              </a:rPr>
              <a:t>Himba</a:t>
            </a:r>
            <a:r>
              <a:rPr lang="en-GB" b="1" dirty="0">
                <a:latin typeface="+mn-lt"/>
              </a:rPr>
              <a:t> people, Namibia</a:t>
            </a:r>
          </a:p>
        </p:txBody>
      </p:sp>
      <p:pic>
        <p:nvPicPr>
          <p:cNvPr id="3074" name="Picture 2">
            <a:extLst>
              <a:ext uri="{FF2B5EF4-FFF2-40B4-BE49-F238E27FC236}">
                <a16:creationId xmlns:a16="http://schemas.microsoft.com/office/drawing/2014/main" id="{4A68E79C-FDCA-B73E-503A-739A3872FE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59947" y="1639601"/>
            <a:ext cx="3540920" cy="23606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A woman in Omuhoro village in Kunene Region">
            <a:extLst>
              <a:ext uri="{FF2B5EF4-FFF2-40B4-BE49-F238E27FC236}">
                <a16:creationId xmlns:a16="http://schemas.microsoft.com/office/drawing/2014/main" id="{1C011882-2F15-3555-0DF2-CB7A14FE3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4154189"/>
            <a:ext cx="4157663" cy="2338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imba women applying red-coloured ochre on their skin as a daily beautification ritual in Kunene region, Namibia">
            <a:extLst>
              <a:ext uri="{FF2B5EF4-FFF2-40B4-BE49-F238E27FC236}">
                <a16:creationId xmlns:a16="http://schemas.microsoft.com/office/drawing/2014/main" id="{A9590819-F422-6A67-5A3F-6169A1276C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 y="1643032"/>
            <a:ext cx="3916814" cy="2203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011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79B-E330-AAE4-D83F-6517F3C513D7}"/>
              </a:ext>
            </a:extLst>
          </p:cNvPr>
          <p:cNvSpPr>
            <a:spLocks noGrp="1"/>
          </p:cNvSpPr>
          <p:nvPr>
            <p:ph type="title"/>
          </p:nvPr>
        </p:nvSpPr>
        <p:spPr/>
        <p:txBody>
          <a:bodyPr>
            <a:normAutofit fontScale="90000"/>
          </a:bodyPr>
          <a:lstStyle/>
          <a:p>
            <a:br>
              <a:rPr lang="en-GB" b="1" dirty="0">
                <a:latin typeface="+mn-lt"/>
              </a:rPr>
            </a:br>
            <a:r>
              <a:rPr lang="en-GB" b="1" dirty="0">
                <a:latin typeface="+mn-lt"/>
              </a:rPr>
              <a:t>Production of tools, containers, shelter, artefacts,</a:t>
            </a:r>
            <a:br>
              <a:rPr lang="en-GB" b="1" dirty="0">
                <a:latin typeface="+mn-lt"/>
              </a:rPr>
            </a:br>
            <a:r>
              <a:rPr lang="en-GB" b="1" dirty="0">
                <a:latin typeface="+mn-lt"/>
              </a:rPr>
              <a:t>decoration/art</a:t>
            </a:r>
          </a:p>
        </p:txBody>
      </p:sp>
      <p:sp>
        <p:nvSpPr>
          <p:cNvPr id="3" name="Content Placeholder 2">
            <a:extLst>
              <a:ext uri="{FF2B5EF4-FFF2-40B4-BE49-F238E27FC236}">
                <a16:creationId xmlns:a16="http://schemas.microsoft.com/office/drawing/2014/main" id="{6AB3A19A-5F47-DF5C-CE95-6F05BFF330F5}"/>
              </a:ext>
            </a:extLst>
          </p:cNvPr>
          <p:cNvSpPr>
            <a:spLocks noGrp="1"/>
          </p:cNvSpPr>
          <p:nvPr>
            <p:ph idx="1"/>
          </p:nvPr>
        </p:nvSpPr>
        <p:spPr/>
        <p:txBody>
          <a:bodyPr/>
          <a:lstStyle/>
          <a:p>
            <a:pPr marL="0" indent="0">
              <a:buNone/>
            </a:pPr>
            <a:endParaRPr lang="en-GB" dirty="0"/>
          </a:p>
          <a:p>
            <a:pPr marL="0" indent="0">
              <a:buNone/>
            </a:pPr>
            <a:r>
              <a:rPr lang="en-GB" dirty="0"/>
              <a:t>Is this </a:t>
            </a:r>
            <a:r>
              <a:rPr lang="en-GB" b="1" dirty="0"/>
              <a:t>economic production</a:t>
            </a:r>
            <a:r>
              <a:rPr lang="en-GB" dirty="0"/>
              <a:t>?</a:t>
            </a:r>
          </a:p>
          <a:p>
            <a:pPr marL="0" indent="0">
              <a:buNone/>
            </a:pPr>
            <a:r>
              <a:rPr lang="en-GB" dirty="0"/>
              <a:t>…or is this </a:t>
            </a:r>
            <a:r>
              <a:rPr lang="en-GB" b="1" i="1" dirty="0"/>
              <a:t>core</a:t>
            </a:r>
            <a:r>
              <a:rPr lang="en-GB" dirty="0"/>
              <a:t> social/cultural activity?</a:t>
            </a:r>
          </a:p>
          <a:p>
            <a:pPr marL="0" indent="0">
              <a:buNone/>
            </a:pPr>
            <a:r>
              <a:rPr lang="en-GB" b="1" dirty="0"/>
              <a:t>Embeddedness</a:t>
            </a:r>
          </a:p>
          <a:p>
            <a:pPr marL="0" indent="0">
              <a:buNone/>
            </a:pPr>
            <a:endParaRPr lang="en-GB" b="1" dirty="0"/>
          </a:p>
          <a:p>
            <a:pPr marL="0" indent="0">
              <a:buNone/>
            </a:pPr>
            <a:r>
              <a:rPr lang="en-GB" dirty="0"/>
              <a:t>  </a:t>
            </a:r>
          </a:p>
        </p:txBody>
      </p:sp>
      <p:pic>
        <p:nvPicPr>
          <p:cNvPr id="4098" name="Picture 2">
            <a:extLst>
              <a:ext uri="{FF2B5EF4-FFF2-40B4-BE49-F238E27FC236}">
                <a16:creationId xmlns:a16="http://schemas.microsoft.com/office/drawing/2014/main" id="{AF025A44-E352-BFE4-46AD-4DC68EE1F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3758199"/>
            <a:ext cx="3876675" cy="27346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astonishing vision and focus of Namibia's nomads - BBC Future">
            <a:extLst>
              <a:ext uri="{FF2B5EF4-FFF2-40B4-BE49-F238E27FC236}">
                <a16:creationId xmlns:a16="http://schemas.microsoft.com/office/drawing/2014/main" id="{2A3FF2BD-26E9-A8F1-9664-58EF023F1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566" y="1128552"/>
            <a:ext cx="3028483" cy="16959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imba People Art Prints - Fine Art America">
            <a:extLst>
              <a:ext uri="{FF2B5EF4-FFF2-40B4-BE49-F238E27FC236}">
                <a16:creationId xmlns:a16="http://schemas.microsoft.com/office/drawing/2014/main" id="{D5DD2456-EC71-CB6A-4FEF-98CDF41199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50" y="3758199"/>
            <a:ext cx="4116799" cy="274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4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5F98-18E1-5FC2-4130-D312F4F94601}"/>
              </a:ext>
            </a:extLst>
          </p:cNvPr>
          <p:cNvSpPr>
            <a:spLocks noGrp="1"/>
          </p:cNvSpPr>
          <p:nvPr>
            <p:ph type="title"/>
          </p:nvPr>
        </p:nvSpPr>
        <p:spPr/>
        <p:txBody>
          <a:bodyPr/>
          <a:lstStyle/>
          <a:p>
            <a:r>
              <a:rPr lang="en-GB" b="1" dirty="0">
                <a:latin typeface="+mn-lt"/>
              </a:rPr>
              <a:t>Distribution and exchange</a:t>
            </a:r>
            <a:br>
              <a:rPr lang="en-GB" dirty="0"/>
            </a:br>
            <a:endParaRPr lang="en-GB" dirty="0"/>
          </a:p>
        </p:txBody>
      </p:sp>
      <p:sp>
        <p:nvSpPr>
          <p:cNvPr id="3" name="Content Placeholder 2">
            <a:extLst>
              <a:ext uri="{FF2B5EF4-FFF2-40B4-BE49-F238E27FC236}">
                <a16:creationId xmlns:a16="http://schemas.microsoft.com/office/drawing/2014/main" id="{202858FF-67D3-474E-E57D-C10B9EFBA92E}"/>
              </a:ext>
            </a:extLst>
          </p:cNvPr>
          <p:cNvSpPr>
            <a:spLocks noGrp="1"/>
          </p:cNvSpPr>
          <p:nvPr>
            <p:ph idx="1"/>
          </p:nvPr>
        </p:nvSpPr>
        <p:spPr>
          <a:xfrm>
            <a:off x="628650" y="1222744"/>
            <a:ext cx="7886700" cy="4954219"/>
          </a:xfrm>
        </p:spPr>
        <p:txBody>
          <a:bodyPr>
            <a:normAutofit fontScale="85000" lnSpcReduction="20000"/>
          </a:bodyPr>
          <a:lstStyle/>
          <a:p>
            <a:endParaRPr lang="en-GB" dirty="0"/>
          </a:p>
          <a:p>
            <a:endParaRPr lang="en-GB" dirty="0"/>
          </a:p>
          <a:p>
            <a:endParaRPr lang="en-GB" dirty="0"/>
          </a:p>
          <a:p>
            <a:r>
              <a:rPr lang="en-GB" dirty="0"/>
              <a:t>What is distributed?</a:t>
            </a:r>
          </a:p>
          <a:p>
            <a:r>
              <a:rPr lang="en-GB" dirty="0"/>
              <a:t>What is exchanged?</a:t>
            </a:r>
          </a:p>
          <a:p>
            <a:r>
              <a:rPr lang="en-GB" dirty="0"/>
              <a:t>Forms of exchange: </a:t>
            </a:r>
          </a:p>
          <a:p>
            <a:pPr marL="0" indent="0">
              <a:buNone/>
            </a:pPr>
            <a:r>
              <a:rPr lang="en-GB" dirty="0"/>
              <a:t>   local and long-distance</a:t>
            </a:r>
          </a:p>
          <a:p>
            <a:pPr marL="0" indent="0">
              <a:buNone/>
            </a:pPr>
            <a:endParaRPr lang="en-GB" dirty="0"/>
          </a:p>
          <a:p>
            <a:pPr marL="0" indent="0">
              <a:buNone/>
            </a:pPr>
            <a:r>
              <a:rPr lang="en-GB" dirty="0"/>
              <a:t>Bronislaw </a:t>
            </a:r>
            <a:r>
              <a:rPr lang="en-GB" dirty="0" err="1"/>
              <a:t>Malinowksi</a:t>
            </a:r>
            <a:r>
              <a:rPr lang="en-GB" dirty="0"/>
              <a:t>: the kula ring</a:t>
            </a:r>
          </a:p>
          <a:p>
            <a:pPr marL="0" indent="0">
              <a:buNone/>
            </a:pPr>
            <a:r>
              <a:rPr lang="en-GB" dirty="0"/>
              <a:t>Marcel </a:t>
            </a:r>
            <a:r>
              <a:rPr lang="en-GB" dirty="0" err="1"/>
              <a:t>Mauss</a:t>
            </a:r>
            <a:r>
              <a:rPr lang="en-GB" dirty="0"/>
              <a:t>: The gift</a:t>
            </a:r>
          </a:p>
          <a:p>
            <a:pPr marL="0" indent="0">
              <a:buNone/>
            </a:pPr>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a:p>
            <a:pPr marL="0" indent="0">
              <a:buNone/>
            </a:pPr>
            <a:endParaRPr lang="en-GB" dirty="0"/>
          </a:p>
        </p:txBody>
      </p:sp>
      <p:pic>
        <p:nvPicPr>
          <p:cNvPr id="5122" name="Picture 2" descr="Notes on Culture: Malinowski, Kula">
            <a:extLst>
              <a:ext uri="{FF2B5EF4-FFF2-40B4-BE49-F238E27FC236}">
                <a16:creationId xmlns:a16="http://schemas.microsoft.com/office/drawing/2014/main" id="{68D2BFF1-8213-2D9A-C2D9-B6B82E7B2F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3949" y="1027907"/>
            <a:ext cx="3581401" cy="326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991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Different types of distribution and exchange</a:t>
            </a:r>
          </a:p>
        </p:txBody>
      </p:sp>
      <p:sp>
        <p:nvSpPr>
          <p:cNvPr id="3" name="Content Placeholder 2"/>
          <p:cNvSpPr>
            <a:spLocks noGrp="1"/>
          </p:cNvSpPr>
          <p:nvPr>
            <p:ph idx="1"/>
          </p:nvPr>
        </p:nvSpPr>
        <p:spPr/>
        <p:txBody>
          <a:bodyPr>
            <a:normAutofit fontScale="92500" lnSpcReduction="10000"/>
          </a:bodyPr>
          <a:lstStyle/>
          <a:p>
            <a:endParaRPr lang="en-GB" dirty="0"/>
          </a:p>
          <a:p>
            <a:endParaRPr lang="en-GB" dirty="0"/>
          </a:p>
          <a:p>
            <a:endParaRPr lang="en-GB" dirty="0"/>
          </a:p>
          <a:p>
            <a:endParaRPr lang="en-GB" dirty="0"/>
          </a:p>
          <a:p>
            <a:r>
              <a:rPr lang="en-GB" dirty="0"/>
              <a:t>The Gift: social obligation – </a:t>
            </a:r>
            <a:r>
              <a:rPr lang="en-GB" b="1" dirty="0"/>
              <a:t>embeddedness</a:t>
            </a:r>
          </a:p>
          <a:p>
            <a:pPr marL="0" indent="0">
              <a:buNone/>
            </a:pPr>
            <a:r>
              <a:rPr lang="en-GB" dirty="0"/>
              <a:t>   Marcel </a:t>
            </a:r>
            <a:r>
              <a:rPr lang="en-GB" dirty="0" err="1"/>
              <a:t>Mauss</a:t>
            </a:r>
            <a:r>
              <a:rPr lang="en-GB" dirty="0"/>
              <a:t>, Claude </a:t>
            </a:r>
            <a:r>
              <a:rPr lang="en-GB" dirty="0" err="1"/>
              <a:t>Meillassoux</a:t>
            </a:r>
            <a:endParaRPr lang="en-GB" dirty="0"/>
          </a:p>
          <a:p>
            <a:r>
              <a:rPr lang="en-GB" b="1" dirty="0"/>
              <a:t>Commoditisation: alienation</a:t>
            </a:r>
          </a:p>
          <a:p>
            <a:pPr marL="0" indent="0">
              <a:buNone/>
            </a:pPr>
            <a:endParaRPr lang="en-GB" dirty="0"/>
          </a:p>
          <a:p>
            <a:r>
              <a:rPr lang="en-GB" dirty="0"/>
              <a:t>Karl Polanyi: commoditisation of land, labour and money</a:t>
            </a:r>
          </a:p>
          <a:p>
            <a:pPr marL="0" indent="0">
              <a:buNone/>
            </a:pPr>
            <a:endParaRPr lang="en-GB" dirty="0"/>
          </a:p>
        </p:txBody>
      </p:sp>
      <p:pic>
        <p:nvPicPr>
          <p:cNvPr id="8194" name="Picture 2" descr="The Gift: The Form and Reason for Exchange in Archaic Societies: Mauss,  Marcel, Halls, W. D.: 8601422529975: Amazon.com: Books">
            <a:extLst>
              <a:ext uri="{FF2B5EF4-FFF2-40B4-BE49-F238E27FC236}">
                <a16:creationId xmlns:a16="http://schemas.microsoft.com/office/drawing/2014/main" id="{F79B7371-6718-7608-4951-0FDFA28E96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0418" y="1219686"/>
            <a:ext cx="4501465" cy="2363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403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0D328-DA3D-DAC1-FFDE-23F7D2ECCCB3}"/>
              </a:ext>
            </a:extLst>
          </p:cNvPr>
          <p:cNvSpPr>
            <a:spLocks noGrp="1"/>
          </p:cNvSpPr>
          <p:nvPr>
            <p:ph type="title"/>
          </p:nvPr>
        </p:nvSpPr>
        <p:spPr/>
        <p:txBody>
          <a:bodyPr/>
          <a:lstStyle/>
          <a:p>
            <a:r>
              <a:rPr lang="en-GB" b="1" dirty="0">
                <a:latin typeface="+mn-lt"/>
              </a:rPr>
              <a:t>Consumption</a:t>
            </a:r>
          </a:p>
        </p:txBody>
      </p:sp>
      <p:sp>
        <p:nvSpPr>
          <p:cNvPr id="3" name="Content Placeholder 2">
            <a:extLst>
              <a:ext uri="{FF2B5EF4-FFF2-40B4-BE49-F238E27FC236}">
                <a16:creationId xmlns:a16="http://schemas.microsoft.com/office/drawing/2014/main" id="{16729D4C-5A03-FFC1-B7F4-8528E98F9F19}"/>
              </a:ext>
            </a:extLst>
          </p:cNvPr>
          <p:cNvSpPr>
            <a:spLocks noGrp="1"/>
          </p:cNvSpPr>
          <p:nvPr>
            <p:ph idx="1"/>
          </p:nvPr>
        </p:nvSpPr>
        <p:spPr>
          <a:xfrm>
            <a:off x="628650" y="1400175"/>
            <a:ext cx="7886700" cy="4776788"/>
          </a:xfrm>
        </p:spPr>
        <p:txBody>
          <a:bodyPr/>
          <a:lstStyle/>
          <a:p>
            <a:endParaRPr lang="en-GB" dirty="0"/>
          </a:p>
          <a:p>
            <a:endParaRPr lang="en-GB" dirty="0"/>
          </a:p>
          <a:p>
            <a:pPr marL="0" indent="0">
              <a:buNone/>
            </a:pPr>
            <a:endParaRPr lang="en-GB" dirty="0"/>
          </a:p>
          <a:p>
            <a:endParaRPr lang="en-GB" dirty="0"/>
          </a:p>
          <a:p>
            <a:r>
              <a:rPr lang="en-GB" dirty="0"/>
              <a:t>Sharing</a:t>
            </a:r>
          </a:p>
          <a:p>
            <a:r>
              <a:rPr lang="en-GB" dirty="0"/>
              <a:t>Storage</a:t>
            </a:r>
          </a:p>
          <a:p>
            <a:r>
              <a:rPr lang="en-GB" dirty="0"/>
              <a:t>Carrying</a:t>
            </a:r>
          </a:p>
          <a:p>
            <a:r>
              <a:rPr lang="en-GB" dirty="0"/>
              <a:t>Communal meals</a:t>
            </a:r>
          </a:p>
          <a:p>
            <a:r>
              <a:rPr lang="en-GB" dirty="0"/>
              <a:t>Ritual and seasonal activities</a:t>
            </a:r>
          </a:p>
        </p:txBody>
      </p:sp>
      <p:pic>
        <p:nvPicPr>
          <p:cNvPr id="6146" name="Picture 2" descr="Wallaby-skin water carrier - The Australian Museum">
            <a:extLst>
              <a:ext uri="{FF2B5EF4-FFF2-40B4-BE49-F238E27FC236}">
                <a16:creationId xmlns:a16="http://schemas.microsoft.com/office/drawing/2014/main" id="{A0D3C09B-371A-F6F9-104F-7D262BD4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575" y="158115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ndigenous woman and child transporting drinking water in plastic containers  on their head, Zambia, Stock Photo, Picture And Rights Managed Image. Pic.  IBR-1217258 | agefotostock">
            <a:extLst>
              <a:ext uri="{FF2B5EF4-FFF2-40B4-BE49-F238E27FC236}">
                <a16:creationId xmlns:a16="http://schemas.microsoft.com/office/drawing/2014/main" id="{06F27C67-07E2-BEB1-CB95-2D770962E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275" y="3305176"/>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Planet Calabash">
            <a:extLst>
              <a:ext uri="{FF2B5EF4-FFF2-40B4-BE49-F238E27FC236}">
                <a16:creationId xmlns:a16="http://schemas.microsoft.com/office/drawing/2014/main" id="{F2F935C0-660E-338C-AD9E-FB36E7FD95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1474" y="909638"/>
            <a:ext cx="4333876" cy="2166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3042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8223-7D3F-0E11-8C40-AD19649BA4E1}"/>
              </a:ext>
            </a:extLst>
          </p:cNvPr>
          <p:cNvSpPr>
            <a:spLocks noGrp="1"/>
          </p:cNvSpPr>
          <p:nvPr>
            <p:ph type="title"/>
          </p:nvPr>
        </p:nvSpPr>
        <p:spPr/>
        <p:txBody>
          <a:bodyPr/>
          <a:lstStyle/>
          <a:p>
            <a:r>
              <a:rPr lang="en-GB" b="1" dirty="0">
                <a:latin typeface="+mn-lt"/>
              </a:rPr>
              <a:t>Social Reproduction</a:t>
            </a:r>
            <a:br>
              <a:rPr lang="en-GB" b="1" dirty="0">
                <a:latin typeface="+mn-lt"/>
              </a:rPr>
            </a:br>
            <a:r>
              <a:rPr lang="en-GB" sz="2800" b="1" dirty="0">
                <a:latin typeface="+mn-lt"/>
              </a:rPr>
              <a:t>How important is this?</a:t>
            </a:r>
          </a:p>
        </p:txBody>
      </p:sp>
      <p:sp>
        <p:nvSpPr>
          <p:cNvPr id="3" name="Content Placeholder 2">
            <a:extLst>
              <a:ext uri="{FF2B5EF4-FFF2-40B4-BE49-F238E27FC236}">
                <a16:creationId xmlns:a16="http://schemas.microsoft.com/office/drawing/2014/main" id="{6453C31E-BEF4-457C-7614-7A3099E335C2}"/>
              </a:ext>
            </a:extLst>
          </p:cNvPr>
          <p:cNvSpPr>
            <a:spLocks noGrp="1"/>
          </p:cNvSpPr>
          <p:nvPr>
            <p:ph idx="1"/>
          </p:nvPr>
        </p:nvSpPr>
        <p:spPr>
          <a:xfrm>
            <a:off x="628650" y="2024743"/>
            <a:ext cx="7886700" cy="4152220"/>
          </a:xfrm>
        </p:spPr>
        <p:txBody>
          <a:bodyPr/>
          <a:lstStyle/>
          <a:p>
            <a:endParaRPr lang="en-GB" dirty="0"/>
          </a:p>
          <a:p>
            <a:endParaRPr lang="en-GB" dirty="0"/>
          </a:p>
          <a:p>
            <a:endParaRPr lang="en-GB" dirty="0"/>
          </a:p>
          <a:p>
            <a:pPr marL="0" indent="0">
              <a:buNone/>
            </a:pPr>
            <a:endParaRPr lang="en-GB" dirty="0"/>
          </a:p>
          <a:p>
            <a:endParaRPr lang="en-GB" dirty="0"/>
          </a:p>
          <a:p>
            <a:endParaRPr lang="en-GB" dirty="0"/>
          </a:p>
          <a:p>
            <a:r>
              <a:rPr lang="en-GB" dirty="0"/>
              <a:t>The raising of future generations</a:t>
            </a:r>
          </a:p>
          <a:p>
            <a:r>
              <a:rPr lang="en-GB" dirty="0"/>
              <a:t>Socialisation (passing on knowledges)</a:t>
            </a:r>
          </a:p>
          <a:p>
            <a:pPr marL="0" indent="0">
              <a:buNone/>
            </a:pPr>
            <a:endParaRPr lang="en-GB" dirty="0"/>
          </a:p>
        </p:txBody>
      </p:sp>
      <p:pic>
        <p:nvPicPr>
          <p:cNvPr id="7170" name="Picture 2" descr="Social Reproduction Theory – RENATURED">
            <a:extLst>
              <a:ext uri="{FF2B5EF4-FFF2-40B4-BE49-F238E27FC236}">
                <a16:creationId xmlns:a16="http://schemas.microsoft.com/office/drawing/2014/main" id="{983F237A-1A1D-7594-9AA9-CFAB3D4CC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2140" y="1374373"/>
            <a:ext cx="3134891" cy="318950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ocial reproduction and a just post-COVID world – SOAS Blog">
            <a:extLst>
              <a:ext uri="{FF2B5EF4-FFF2-40B4-BE49-F238E27FC236}">
                <a16:creationId xmlns:a16="http://schemas.microsoft.com/office/drawing/2014/main" id="{2685E084-DB0A-EF73-6161-4C79988FE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63" y="2389561"/>
            <a:ext cx="4729796" cy="2078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7171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166</TotalTime>
  <Words>1628</Words>
  <Application>Microsoft Office PowerPoint</Application>
  <PresentationFormat>On-screen Show (4:3)</PresentationFormat>
  <Paragraphs>202</Paragraphs>
  <Slides>27</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5" baseType="lpstr">
      <vt:lpstr>-apple-system</vt:lpstr>
      <vt:lpstr>Aptos</vt:lpstr>
      <vt:lpstr>Aptos Display</vt:lpstr>
      <vt:lpstr>Arial</vt:lpstr>
      <vt:lpstr>Georgia</vt:lpstr>
      <vt:lpstr>Old English Text MT</vt:lpstr>
      <vt:lpstr>Office Theme</vt:lpstr>
      <vt:lpstr>Document</vt:lpstr>
      <vt:lpstr>HPAN4015  Anthropology Today</vt:lpstr>
      <vt:lpstr>Origins of  anthropology                   and, on a personal note, …</vt:lpstr>
      <vt:lpstr>Germany, united in 1870 – a late entrant in the Colonial stakes: Bismarck hosts Berlin Conference 1884-85</vt:lpstr>
      <vt:lpstr>The Scramble for Africa</vt:lpstr>
      <vt:lpstr>Why is Sir George Goldie given a “Royal” Charter?</vt:lpstr>
      <vt:lpstr>Securing local “Treaties”</vt:lpstr>
      <vt:lpstr> The Royal Niger Company Ltd. </vt:lpstr>
      <vt:lpstr>Humans and habitat</vt:lpstr>
      <vt:lpstr>What is economic anthropology about?</vt:lpstr>
      <vt:lpstr>Economic Anthropology</vt:lpstr>
      <vt:lpstr>Economic Anthropology Hann, C. and Hart, K. 2011. Economic Anthropology. Cambridge: Polity </vt:lpstr>
      <vt:lpstr>Hobbes and  Rousseau (with acknowledgements to Hann and Hart, Graeber and Wengrow)</vt:lpstr>
      <vt:lpstr>Rousseau                </vt:lpstr>
      <vt:lpstr>An update    </vt:lpstr>
      <vt:lpstr>The materialist  tradition  </vt:lpstr>
      <vt:lpstr>Cultural relativism Franz Boas, Margaret Mead…</vt:lpstr>
      <vt:lpstr>Anthropology  and Materialism</vt:lpstr>
      <vt:lpstr>Human interaction with the environment</vt:lpstr>
      <vt:lpstr>How some key figures in anthropology have tackled these issues</vt:lpstr>
      <vt:lpstr>  A reminder about  phases  of economic  activity</vt:lpstr>
      <vt:lpstr> Let’s consider these phases:  How applicable are they across all forms of human society? </vt:lpstr>
      <vt:lpstr>Himba people, Namibia</vt:lpstr>
      <vt:lpstr> Production of tools, containers, shelter, artefacts, decoration/art</vt:lpstr>
      <vt:lpstr>Distribution and exchange </vt:lpstr>
      <vt:lpstr>Different types of distribution and exchange</vt:lpstr>
      <vt:lpstr>Consumption</vt:lpstr>
      <vt:lpstr>Social Reproduction How important is this?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Bevan</dc:creator>
  <cp:lastModifiedBy>Andy Bevan</cp:lastModifiedBy>
  <cp:revision>21</cp:revision>
  <dcterms:created xsi:type="dcterms:W3CDTF">2025-02-06T13:23:47Z</dcterms:created>
  <dcterms:modified xsi:type="dcterms:W3CDTF">2025-02-07T11:06:40Z</dcterms:modified>
</cp:coreProperties>
</file>