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80"/>
    <a:srgbClr val="333333"/>
    <a:srgbClr val="1F4E79"/>
    <a:srgbClr val="C9A86A"/>
    <a:srgbClr val="FCE4EC"/>
    <a:srgbClr val="EAF2E3"/>
    <a:srgbClr val="E6F7F5"/>
    <a:srgbClr val="DDEBF7"/>
    <a:srgbClr val="8EC4DA"/>
    <a:srgbClr val="EAF4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F23883-8D62-41A0-B9AE-2100F870B54D}" v="180" dt="2026-06-08T23:21:18.9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9" autoAdjust="0"/>
    <p:restoredTop sz="94660"/>
  </p:normalViewPr>
  <p:slideViewPr>
    <p:cSldViewPr snapToGrid="0">
      <p:cViewPr varScale="1">
        <p:scale>
          <a:sx n="78" d="100"/>
          <a:sy n="78" d="100"/>
        </p:scale>
        <p:origin x="29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qra Wajid" userId="dff1e72bbe33819d" providerId="LiveId" clId="{81680FDB-81D6-47E0-86D1-932EA338B6D5}"/>
    <pc:docChg chg="undo redo custSel addSld modSld modMainMaster">
      <pc:chgData name="Iqra Wajid" userId="dff1e72bbe33819d" providerId="LiveId" clId="{81680FDB-81D6-47E0-86D1-932EA338B6D5}" dt="2026-06-08T23:21:18.980" v="314"/>
      <pc:docMkLst>
        <pc:docMk/>
      </pc:docMkLst>
      <pc:sldChg chg="modSp mod modTransition addAnim delAnim modAnim">
        <pc:chgData name="Iqra Wajid" userId="dff1e72bbe33819d" providerId="LiveId" clId="{81680FDB-81D6-47E0-86D1-932EA338B6D5}" dt="2026-06-08T23:08:24.202" v="301"/>
        <pc:sldMkLst>
          <pc:docMk/>
          <pc:sldMk cId="31763600" sldId="256"/>
        </pc:sldMkLst>
        <pc:spChg chg="mod">
          <ac:chgData name="Iqra Wajid" userId="dff1e72bbe33819d" providerId="LiveId" clId="{81680FDB-81D6-47E0-86D1-932EA338B6D5}" dt="2026-06-07T20:37:41.025" v="291" actId="1076"/>
          <ac:spMkLst>
            <pc:docMk/>
            <pc:sldMk cId="31763600" sldId="256"/>
            <ac:spMk id="6" creationId="{CD74B211-465C-E49F-E300-DF817A642568}"/>
          </ac:spMkLst>
        </pc:spChg>
      </pc:sldChg>
      <pc:sldChg chg="addSp modSp mod modTransition addAnim delAnim modAnim">
        <pc:chgData name="Iqra Wajid" userId="dff1e72bbe33819d" providerId="LiveId" clId="{81680FDB-81D6-47E0-86D1-932EA338B6D5}" dt="2026-06-08T23:21:18.980" v="314"/>
        <pc:sldMkLst>
          <pc:docMk/>
          <pc:sldMk cId="2855439635" sldId="257"/>
        </pc:sldMkLst>
        <pc:spChg chg="add mod">
          <ac:chgData name="Iqra Wajid" userId="dff1e72bbe33819d" providerId="LiveId" clId="{81680FDB-81D6-47E0-86D1-932EA338B6D5}" dt="2026-06-06T14:26:26.805" v="110" actId="1076"/>
          <ac:spMkLst>
            <pc:docMk/>
            <pc:sldMk cId="2855439635" sldId="257"/>
            <ac:spMk id="2" creationId="{A8CC2E01-9A0B-9E6B-E3F7-7F07D8B33D9D}"/>
          </ac:spMkLst>
        </pc:spChg>
        <pc:spChg chg="mod">
          <ac:chgData name="Iqra Wajid" userId="dff1e72bbe33819d" providerId="LiveId" clId="{81680FDB-81D6-47E0-86D1-932EA338B6D5}" dt="2026-06-06T14:16:09.562" v="61" actId="20577"/>
          <ac:spMkLst>
            <pc:docMk/>
            <pc:sldMk cId="2855439635" sldId="257"/>
            <ac:spMk id="9" creationId="{96C7BF9F-7527-5C09-65FF-A6AA9FDD7674}"/>
          </ac:spMkLst>
        </pc:spChg>
        <pc:spChg chg="mod">
          <ac:chgData name="Iqra Wajid" userId="dff1e72bbe33819d" providerId="LiveId" clId="{81680FDB-81D6-47E0-86D1-932EA338B6D5}" dt="2026-06-06T14:26:15.829" v="108" actId="20577"/>
          <ac:spMkLst>
            <pc:docMk/>
            <pc:sldMk cId="2855439635" sldId="257"/>
            <ac:spMk id="36" creationId="{61E28E01-D6D4-C35F-9BC2-A36D57E5C9F0}"/>
          </ac:spMkLst>
        </pc:spChg>
      </pc:sldChg>
      <pc:sldChg chg="modTransition addAnim delAnim modAnim">
        <pc:chgData name="Iqra Wajid" userId="dff1e72bbe33819d" providerId="LiveId" clId="{81680FDB-81D6-47E0-86D1-932EA338B6D5}" dt="2026-06-08T23:08:24.202" v="301"/>
        <pc:sldMkLst>
          <pc:docMk/>
          <pc:sldMk cId="221525360" sldId="258"/>
        </pc:sldMkLst>
      </pc:sldChg>
      <pc:sldChg chg="modSp mod modTransition addAnim delAnim modAnim">
        <pc:chgData name="Iqra Wajid" userId="dff1e72bbe33819d" providerId="LiveId" clId="{81680FDB-81D6-47E0-86D1-932EA338B6D5}" dt="2026-06-08T23:08:24.202" v="301"/>
        <pc:sldMkLst>
          <pc:docMk/>
          <pc:sldMk cId="3138599736" sldId="259"/>
        </pc:sldMkLst>
        <pc:spChg chg="mod">
          <ac:chgData name="Iqra Wajid" userId="dff1e72bbe33819d" providerId="LiveId" clId="{81680FDB-81D6-47E0-86D1-932EA338B6D5}" dt="2026-06-06T14:28:49.652" v="127" actId="6549"/>
          <ac:spMkLst>
            <pc:docMk/>
            <pc:sldMk cId="3138599736" sldId="259"/>
            <ac:spMk id="20" creationId="{6F8173E9-E95B-8193-E7CC-54DDB3639CB1}"/>
          </ac:spMkLst>
        </pc:spChg>
      </pc:sldChg>
      <pc:sldChg chg="modTransition addAnim delAnim modAnim">
        <pc:chgData name="Iqra Wajid" userId="dff1e72bbe33819d" providerId="LiveId" clId="{81680FDB-81D6-47E0-86D1-932EA338B6D5}" dt="2026-06-08T23:20:50.637" v="309"/>
        <pc:sldMkLst>
          <pc:docMk/>
          <pc:sldMk cId="1191869917" sldId="260"/>
        </pc:sldMkLst>
      </pc:sldChg>
      <pc:sldChg chg="modTransition addAnim delAnim modAnim">
        <pc:chgData name="Iqra Wajid" userId="dff1e72bbe33819d" providerId="LiveId" clId="{81680FDB-81D6-47E0-86D1-932EA338B6D5}" dt="2026-06-08T23:20:30.172" v="308"/>
        <pc:sldMkLst>
          <pc:docMk/>
          <pc:sldMk cId="3904463201" sldId="261"/>
        </pc:sldMkLst>
      </pc:sldChg>
      <pc:sldChg chg="delSp modSp add mod modTransition addAnim delAnim modAnim">
        <pc:chgData name="Iqra Wajid" userId="dff1e72bbe33819d" providerId="LiveId" clId="{81680FDB-81D6-47E0-86D1-932EA338B6D5}" dt="2026-06-08T23:20:15.446" v="307"/>
        <pc:sldMkLst>
          <pc:docMk/>
          <pc:sldMk cId="475412888" sldId="262"/>
        </pc:sldMkLst>
        <pc:spChg chg="mod">
          <ac:chgData name="Iqra Wajid" userId="dff1e72bbe33819d" providerId="LiveId" clId="{81680FDB-81D6-47E0-86D1-932EA338B6D5}" dt="2026-06-06T11:55:26.496" v="16" actId="20577"/>
          <ac:spMkLst>
            <pc:docMk/>
            <pc:sldMk cId="475412888" sldId="262"/>
            <ac:spMk id="4" creationId="{ED3E0378-6008-269E-0B9F-379FFC716FC4}"/>
          </ac:spMkLst>
        </pc:spChg>
        <pc:spChg chg="mod">
          <ac:chgData name="Iqra Wajid" userId="dff1e72bbe33819d" providerId="LiveId" clId="{81680FDB-81D6-47E0-86D1-932EA338B6D5}" dt="2026-06-06T16:38:32.092" v="252" actId="20577"/>
          <ac:spMkLst>
            <pc:docMk/>
            <pc:sldMk cId="475412888" sldId="262"/>
            <ac:spMk id="31" creationId="{68F6CD2A-C6E0-0813-9079-60C60CB43E5A}"/>
          </ac:spMkLst>
        </pc:spChg>
      </pc:sldChg>
      <pc:sldMasterChg chg="modTransition modSldLayout">
        <pc:chgData name="Iqra Wajid" userId="dff1e72bbe33819d" providerId="LiveId" clId="{81680FDB-81D6-47E0-86D1-932EA338B6D5}" dt="2026-06-08T23:08:24.202" v="301"/>
        <pc:sldMasterMkLst>
          <pc:docMk/>
          <pc:sldMasterMk cId="1691581047" sldId="2147483648"/>
        </pc:sldMasterMkLst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4019670327" sldId="2147483649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2281172032" sldId="2147483650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2540202124" sldId="2147483651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1169665937" sldId="2147483652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433099293" sldId="2147483653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2963588299" sldId="2147483654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3236684432" sldId="2147483655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1294644485" sldId="2147483656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4195559212" sldId="2147483657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2841427501" sldId="2147483658"/>
          </pc:sldLayoutMkLst>
        </pc:sldLayoutChg>
        <pc:sldLayoutChg chg="modTransition">
          <pc:chgData name="Iqra Wajid" userId="dff1e72bbe33819d" providerId="LiveId" clId="{81680FDB-81D6-47E0-86D1-932EA338B6D5}" dt="2026-06-08T23:08:24.202" v="301"/>
          <pc:sldLayoutMkLst>
            <pc:docMk/>
            <pc:sldMasterMk cId="1691581047" sldId="2147483648"/>
            <pc:sldLayoutMk cId="12562392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D2C3BD-92EE-4EDD-B0A9-F78D2F7283D2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1C3DFD-43A0-43EE-83E9-2F8F09485C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872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D0410-2105-3842-8030-19D281C7B2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71E894-8860-6894-F92D-A11CD80C82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1FF89-277B-016D-7759-8E2F0925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88486-AAC9-1944-F11F-45CFDFC67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73AA6-B871-1D6C-94C7-41DDDFC7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6703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6D5AB-0EBD-231A-0DA2-3B6F81931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2DE48-CEA0-7EE5-3DF6-703AF8ED2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74C17-A1D1-53BF-A202-2932BFB02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AF773-FA6E-EC57-5106-CC27FD211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B9AA6-0450-0704-4143-BD1544C0F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1720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64AC-B627-0390-3455-B38616F2A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DED2E-446A-6F67-2BE7-B9EF620250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34476-C80E-7A4A-6990-4F5EB2D25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FE9B3-636C-94B6-A740-CFCB41FDF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4AC9C-70FF-8458-D089-1ED95F32A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2021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14124-906A-232D-85A1-6A9F69CEE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B434E-285B-2918-B43E-92EB3BCE7A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F6A258-C5B6-FAAD-0C88-99C958D957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A86BB-1DC0-456D-AD67-040C2C812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9532E9-2DF0-E382-1156-9ED91C1EE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58021-9768-5194-4C01-93D00FF47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6659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77F71-3236-8DDE-6339-A1F181C1A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B9C849-0372-C3CB-92FB-0D8AA2D64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2BE1A-FF02-21CF-1723-BAC41D9835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D30B1E-1DDE-BC5A-F89D-9D9EAF9B97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0ECE41-A205-5D33-2D42-4B053F70AA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98AED7-D49D-ED05-F406-11C1880A9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B8CBF8-2925-36FA-F685-60A14941A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0AD805-75FE-2641-D595-EA7050F4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0992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397BF-A159-0FD4-95AE-D3F0C12B8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CEFE64-78BB-4511-3EFD-BF1B1AAD0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A8A86B-AE82-6475-57B0-9F1C3DE4D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6AADD-EB68-EB3E-115F-FD8E7111F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5882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E78F46-FF7F-7E86-A84C-59AA1B4C0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C17FB7-F21C-A3CB-E604-7883E7D5B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0FE632-126A-2822-9F33-9D759C1B4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844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55B66-35B6-A48C-1B09-3D6FBAB86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DDA4E-4DDF-6999-A042-AE8C52034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98B4BD-670E-1B99-3468-D1E17F242A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9B3B65-5A8B-ACE2-F887-854B476586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44FCC-B13C-E3B7-51B5-8CDBB0E77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2D9AC3-C482-CB91-2F70-18FBDEF4F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6444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2E484-91C7-B07A-2E49-1AB54F52A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768582-3BFF-7840-A19D-49B5B58222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60C1C7-B219-4258-DB9E-4AA29D77E9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1A567F-5CD6-5AC9-C721-01392E668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860964-F94D-6DC8-1757-C01487559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638A9-6FC4-C07B-6FAB-C3D3450BB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55921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CE00-81FC-2F07-4CC3-8EC42D77B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F494E8-4091-5395-719A-B5F738E26A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F5F45-8F21-EC04-01DE-9919F0E13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EF504E-DA45-B9F3-7364-25CF19E1E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FA15D3-79E8-B89A-D32B-34FF692E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4275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979282-1F3D-3440-9896-AB948FB262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33809-6798-1674-C969-DA9F850BDA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B85AA-593E-E7F6-F475-321C642BA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49B8B-78D1-514B-ADFC-275A662E7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82C6B-7CD0-0ACE-8662-76D5710A2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3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9000">
              <a:srgbClr val="EAF4F8"/>
            </a:gs>
            <a:gs pos="27000">
              <a:srgbClr val="8EC4DA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9A9DEA-C149-21F1-6666-89B276CE3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F0434-5989-9734-7A9B-6DDFBC0A08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38D31-1EF2-C5E8-318E-B40645DBF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E0488A-4CCD-4E91-A498-1F481DEEBD0A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D53D2-B29B-5165-D6D8-4F53E9FE7A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AA0DF-591F-900C-4209-A7B77A4D63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36D14B-49AC-4D9D-9C43-7C978D35F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581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svg"/><Relationship Id="rId5" Type="http://schemas.openxmlformats.org/officeDocument/2006/relationships/image" Target="../media/image23.svg"/><Relationship Id="rId10" Type="http://schemas.openxmlformats.org/officeDocument/2006/relationships/image" Target="../media/image28.png"/><Relationship Id="rId4" Type="http://schemas.openxmlformats.org/officeDocument/2006/relationships/image" Target="../media/image22.svg"/><Relationship Id="rId9" Type="http://schemas.openxmlformats.org/officeDocument/2006/relationships/image" Target="../media/image27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england.nhs.uk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england.nhs.uk/improvement-hub/wp-content/uploads/sites/44/2017/11/SBAR-Implementation-and-Training-Guid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C87D6DF-C066-ABB4-E6B6-891910A1B860}"/>
              </a:ext>
            </a:extLst>
          </p:cNvPr>
          <p:cNvSpPr/>
          <p:nvPr/>
        </p:nvSpPr>
        <p:spPr>
          <a:xfrm>
            <a:off x="1513990" y="410948"/>
            <a:ext cx="9341020" cy="8206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cap="none" spc="0" dirty="0">
                <a:ln w="0"/>
                <a:solidFill>
                  <a:srgbClr val="1F4E7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in Health and Social Care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617076F-F76D-2CEA-36FB-C8E37A0B848C}"/>
              </a:ext>
            </a:extLst>
          </p:cNvPr>
          <p:cNvSpPr/>
          <p:nvPr/>
        </p:nvSpPr>
        <p:spPr>
          <a:xfrm>
            <a:off x="1295959" y="1428588"/>
            <a:ext cx="9600081" cy="45653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0" i="1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Effective Communication in a Professional Practice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D74B211-465C-E49F-E300-DF817A642568}"/>
              </a:ext>
            </a:extLst>
          </p:cNvPr>
          <p:cNvSpPr/>
          <p:nvPr/>
        </p:nvSpPr>
        <p:spPr>
          <a:xfrm>
            <a:off x="352717" y="4860850"/>
            <a:ext cx="4750226" cy="19971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Iqra Wajid</a:t>
            </a:r>
          </a:p>
          <a:p>
            <a:pPr>
              <a:lnSpc>
                <a:spcPct val="150000"/>
              </a:lnSpc>
            </a:pPr>
            <a:r>
              <a:rPr lang="en-GB" sz="12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2410757</a:t>
            </a:r>
          </a:p>
          <a:p>
            <a:pPr>
              <a:lnSpc>
                <a:spcPct val="150000"/>
              </a:lnSpc>
            </a:pPr>
            <a:r>
              <a:rPr lang="en-GB" sz="12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</a:p>
          <a:p>
            <a:pPr>
              <a:lnSpc>
                <a:spcPct val="150000"/>
              </a:lnSpc>
            </a:pPr>
            <a:r>
              <a:rPr lang="en-GB" sz="12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</a:t>
            </a:r>
          </a:p>
          <a:p>
            <a:pPr>
              <a:lnSpc>
                <a:spcPct val="150000"/>
              </a:lnSpc>
            </a:pPr>
            <a:r>
              <a:rPr lang="en-GB" sz="12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Hajra </a:t>
            </a:r>
            <a:r>
              <a:rPr lang="en-GB" sz="1200" b="0" cap="none" spc="0" dirty="0" err="1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endParaRPr lang="en-GB" sz="1200" b="0" cap="none" spc="0" dirty="0">
              <a:ln w="0"/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Self Awareness Presentation</a:t>
            </a:r>
          </a:p>
          <a:p>
            <a:pPr>
              <a:lnSpc>
                <a:spcPct val="150000"/>
              </a:lnSpc>
            </a:pPr>
            <a:endParaRPr lang="en-GB" sz="1200" dirty="0">
              <a:ln w="0"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C0836F-138F-7B6C-62E0-6A00D3B2880C}"/>
              </a:ext>
            </a:extLst>
          </p:cNvPr>
          <p:cNvCxnSpPr/>
          <p:nvPr/>
        </p:nvCxnSpPr>
        <p:spPr>
          <a:xfrm>
            <a:off x="1513990" y="1337187"/>
            <a:ext cx="9382050" cy="0"/>
          </a:xfrm>
          <a:prstGeom prst="line">
            <a:avLst/>
          </a:prstGeom>
          <a:ln>
            <a:solidFill>
              <a:srgbClr val="1F4E7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8D568658-693B-A520-7776-2EF26027CF5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/>
        </p:blipFill>
        <p:spPr>
          <a:xfrm>
            <a:off x="4729332" y="2210117"/>
            <a:ext cx="6667500" cy="442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36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6AEFC0-D7D6-4DFB-730B-DBA453391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827FAC91-5A8D-5D42-A9B8-9DEDDF0271B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2000"/>
          </a:blip>
          <a:stretch/>
        </p:blipFill>
        <p:spPr>
          <a:xfrm>
            <a:off x="5723774" y="305379"/>
            <a:ext cx="6858000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72E31C4F-9F9C-5AA8-5A66-68241AA11631}"/>
              </a:ext>
            </a:extLst>
          </p:cNvPr>
          <p:cNvSpPr/>
          <p:nvPr/>
        </p:nvSpPr>
        <p:spPr>
          <a:xfrm>
            <a:off x="966738" y="3952139"/>
            <a:ext cx="1778473" cy="1004281"/>
          </a:xfrm>
          <a:prstGeom prst="rect">
            <a:avLst/>
          </a:prstGeom>
          <a:solidFill>
            <a:schemeClr val="bg1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1C7B5E5-5BEE-5362-D747-9BF4A6BBE47F}"/>
              </a:ext>
            </a:extLst>
          </p:cNvPr>
          <p:cNvSpPr/>
          <p:nvPr/>
        </p:nvSpPr>
        <p:spPr>
          <a:xfrm>
            <a:off x="3779047" y="3952139"/>
            <a:ext cx="1778473" cy="1004281"/>
          </a:xfrm>
          <a:prstGeom prst="rect">
            <a:avLst/>
          </a:prstGeom>
          <a:solidFill>
            <a:schemeClr val="bg1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33F5A54-A234-B35B-2A1B-6ADED5AEA03A}"/>
              </a:ext>
            </a:extLst>
          </p:cNvPr>
          <p:cNvSpPr/>
          <p:nvPr/>
        </p:nvSpPr>
        <p:spPr>
          <a:xfrm>
            <a:off x="3779047" y="2378998"/>
            <a:ext cx="1778473" cy="1004281"/>
          </a:xfrm>
          <a:prstGeom prst="rect">
            <a:avLst/>
          </a:prstGeom>
          <a:solidFill>
            <a:schemeClr val="bg1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EC21313-B1A5-8B97-D804-55B64896C485}"/>
              </a:ext>
            </a:extLst>
          </p:cNvPr>
          <p:cNvSpPr/>
          <p:nvPr/>
        </p:nvSpPr>
        <p:spPr>
          <a:xfrm>
            <a:off x="966738" y="2378997"/>
            <a:ext cx="1778473" cy="1004281"/>
          </a:xfrm>
          <a:prstGeom prst="rect">
            <a:avLst/>
          </a:prstGeom>
          <a:solidFill>
            <a:schemeClr val="bg1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9BC5D5-20FF-C482-20C1-584198EF88F4}"/>
              </a:ext>
            </a:extLst>
          </p:cNvPr>
          <p:cNvSpPr/>
          <p:nvPr/>
        </p:nvSpPr>
        <p:spPr>
          <a:xfrm>
            <a:off x="4099303" y="226191"/>
            <a:ext cx="4496744" cy="65883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cap="none" spc="0" dirty="0">
                <a:ln w="0"/>
                <a:solidFill>
                  <a:srgbClr val="1F4E7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1173635-7BCF-0E27-86AC-BA7ED1F49528}"/>
              </a:ext>
            </a:extLst>
          </p:cNvPr>
          <p:cNvCxnSpPr>
            <a:cxnSpLocks/>
          </p:cNvCxnSpPr>
          <p:nvPr/>
        </p:nvCxnSpPr>
        <p:spPr>
          <a:xfrm>
            <a:off x="3779047" y="910492"/>
            <a:ext cx="5224565" cy="0"/>
          </a:xfrm>
          <a:prstGeom prst="line">
            <a:avLst/>
          </a:prstGeom>
          <a:ln w="9525">
            <a:solidFill>
              <a:srgbClr val="1F4E7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96C7BF9F-7527-5C09-65FF-A6AA9FDD7674}"/>
              </a:ext>
            </a:extLst>
          </p:cNvPr>
          <p:cNvSpPr/>
          <p:nvPr/>
        </p:nvSpPr>
        <p:spPr>
          <a:xfrm>
            <a:off x="372649" y="996033"/>
            <a:ext cx="5471678" cy="6987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1400" b="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means sharing information, ideas</a:t>
            </a:r>
            <a:r>
              <a:rPr lang="en-GB" sz="140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feelings clearly and effectively.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52DAC6-3F34-6ADD-5D24-A70461F33265}"/>
              </a:ext>
            </a:extLst>
          </p:cNvPr>
          <p:cNvSpPr txBox="1"/>
          <p:nvPr/>
        </p:nvSpPr>
        <p:spPr>
          <a:xfrm>
            <a:off x="382809" y="1867670"/>
            <a:ext cx="547167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includes: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25270C-AE2C-3586-7BB8-C7B7C46C194C}"/>
              </a:ext>
            </a:extLst>
          </p:cNvPr>
          <p:cNvSpPr txBox="1"/>
          <p:nvPr/>
        </p:nvSpPr>
        <p:spPr>
          <a:xfrm>
            <a:off x="3462582" y="2515680"/>
            <a:ext cx="2411402" cy="69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Non-verbal communication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04B83C-472F-1161-6A29-F28B81938FE9}"/>
              </a:ext>
            </a:extLst>
          </p:cNvPr>
          <p:cNvSpPr txBox="1"/>
          <p:nvPr/>
        </p:nvSpPr>
        <p:spPr>
          <a:xfrm>
            <a:off x="812939" y="4034928"/>
            <a:ext cx="2086070" cy="69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Written communication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3A99350-663C-496F-2B6F-FD11DA6E472E}"/>
              </a:ext>
            </a:extLst>
          </p:cNvPr>
          <p:cNvSpPr txBox="1"/>
          <p:nvPr/>
        </p:nvSpPr>
        <p:spPr>
          <a:xfrm>
            <a:off x="3876308" y="4034928"/>
            <a:ext cx="1642736" cy="69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Verbal communication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60A60EE-0165-B63B-7927-72D5337D0734}"/>
              </a:ext>
            </a:extLst>
          </p:cNvPr>
          <p:cNvSpPr txBox="1"/>
          <p:nvPr/>
        </p:nvSpPr>
        <p:spPr>
          <a:xfrm>
            <a:off x="1196081" y="2515680"/>
            <a:ext cx="1319786" cy="69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latin typeface="Arial" panose="020B0604020202020204" pitchFamily="34" charset="0"/>
                <a:cs typeface="Arial" panose="020B0604020202020204" pitchFamily="34" charset="0"/>
              </a:rPr>
              <a:t>Listening skills</a:t>
            </a:r>
          </a:p>
        </p:txBody>
      </p:sp>
      <p:pic>
        <p:nvPicPr>
          <p:cNvPr id="29" name="Graphic 28" descr="Marketing with solid fill">
            <a:extLst>
              <a:ext uri="{FF2B5EF4-FFF2-40B4-BE49-F238E27FC236}">
                <a16:creationId xmlns:a16="http://schemas.microsoft.com/office/drawing/2014/main" id="{48B338D7-CB4E-9680-2410-6BA37FD0DB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639829" y="3664867"/>
            <a:ext cx="594360" cy="594360"/>
          </a:xfrm>
          <a:prstGeom prst="rect">
            <a:avLst/>
          </a:prstGeom>
        </p:spPr>
      </p:pic>
      <p:pic>
        <p:nvPicPr>
          <p:cNvPr id="31" name="Graphic 30" descr="Wave Gesture with solid fill">
            <a:extLst>
              <a:ext uri="{FF2B5EF4-FFF2-40B4-BE49-F238E27FC236}">
                <a16:creationId xmlns:a16="http://schemas.microsoft.com/office/drawing/2014/main" id="{C312C4E1-DA5C-5DE8-3DB0-406E35E7B3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56620" y="2084374"/>
            <a:ext cx="524848" cy="524848"/>
          </a:xfrm>
          <a:prstGeom prst="rect">
            <a:avLst/>
          </a:prstGeom>
        </p:spPr>
      </p:pic>
      <p:pic>
        <p:nvPicPr>
          <p:cNvPr id="33" name="Graphic 32" descr="Clipboard with solid fill">
            <a:extLst>
              <a:ext uri="{FF2B5EF4-FFF2-40B4-BE49-F238E27FC236}">
                <a16:creationId xmlns:a16="http://schemas.microsoft.com/office/drawing/2014/main" id="{FA7047E8-1C06-8B74-C803-4A833A4947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0563" y="3734379"/>
            <a:ext cx="524848" cy="524848"/>
          </a:xfrm>
          <a:prstGeom prst="rect">
            <a:avLst/>
          </a:prstGeom>
        </p:spPr>
      </p:pic>
      <p:pic>
        <p:nvPicPr>
          <p:cNvPr id="35" name="Graphic 34" descr="Ear with solid fill">
            <a:extLst>
              <a:ext uri="{FF2B5EF4-FFF2-40B4-BE49-F238E27FC236}">
                <a16:creationId xmlns:a16="http://schemas.microsoft.com/office/drawing/2014/main" id="{1989E2F6-20DE-4AB4-191E-5E059FD86D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37470" y="2125905"/>
            <a:ext cx="524848" cy="524848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61E28E01-D6D4-C35F-9BC2-A36D57E5C9F0}"/>
              </a:ext>
            </a:extLst>
          </p:cNvPr>
          <p:cNvSpPr/>
          <p:nvPr/>
        </p:nvSpPr>
        <p:spPr>
          <a:xfrm>
            <a:off x="382808" y="5275780"/>
            <a:ext cx="5570941" cy="6987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communication helps people understand each other and build positive relationships.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859D951-9851-4326-6DF4-B6549D3D0E35}"/>
              </a:ext>
            </a:extLst>
          </p:cNvPr>
          <p:cNvSpPr txBox="1"/>
          <p:nvPr/>
        </p:nvSpPr>
        <p:spPr>
          <a:xfrm>
            <a:off x="10129520" y="6343829"/>
            <a:ext cx="177847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England, 2023).</a:t>
            </a:r>
            <a:endParaRPr lang="en-GB" sz="1200" i="1" dirty="0">
              <a:solidFill>
                <a:srgbClr val="333333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8CC2E01-9A0B-9E6B-E3F7-7F07D8B33D9D}"/>
              </a:ext>
            </a:extLst>
          </p:cNvPr>
          <p:cNvSpPr/>
          <p:nvPr/>
        </p:nvSpPr>
        <p:spPr>
          <a:xfrm>
            <a:off x="372649" y="5971251"/>
            <a:ext cx="5570941" cy="6987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health and social care, communication supports </a:t>
            </a: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trust, dignity, </a:t>
            </a: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1400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  <a:r>
              <a:rPr lang="en-GB" sz="1400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554396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5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5" grpId="0" animBg="1"/>
      <p:bldP spid="24" grpId="0" animBg="1"/>
      <p:bldP spid="4" grpId="0"/>
      <p:bldP spid="9" grpId="0"/>
      <p:bldP spid="12" grpId="0"/>
      <p:bldP spid="13" grpId="0"/>
      <p:bldP spid="15" grpId="0"/>
      <p:bldP spid="17" grpId="0"/>
      <p:bldP spid="23" grpId="0"/>
      <p:bldP spid="36" grpId="0"/>
      <p:bldP spid="41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C9B96E-9164-8408-6640-3A9CA3A83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50E66B0-FD80-FF8C-66BF-4C49E5FFDD9D}"/>
              </a:ext>
            </a:extLst>
          </p:cNvPr>
          <p:cNvSpPr/>
          <p:nvPr/>
        </p:nvSpPr>
        <p:spPr>
          <a:xfrm>
            <a:off x="792480" y="1457637"/>
            <a:ext cx="4416899" cy="2140785"/>
          </a:xfrm>
          <a:prstGeom prst="roundRect">
            <a:avLst/>
          </a:prstGeom>
          <a:solidFill>
            <a:srgbClr val="DDEBF7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76DB637-8ADE-EABD-D150-C222874ED91D}"/>
              </a:ext>
            </a:extLst>
          </p:cNvPr>
          <p:cNvSpPr/>
          <p:nvPr/>
        </p:nvSpPr>
        <p:spPr>
          <a:xfrm>
            <a:off x="6986983" y="1457637"/>
            <a:ext cx="4416898" cy="2140785"/>
          </a:xfrm>
          <a:prstGeom prst="roundRect">
            <a:avLst/>
          </a:prstGeom>
          <a:solidFill>
            <a:srgbClr val="E6F7F5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E9D92EB-F309-7D0F-F1AE-F089EA00160A}"/>
              </a:ext>
            </a:extLst>
          </p:cNvPr>
          <p:cNvSpPr/>
          <p:nvPr/>
        </p:nvSpPr>
        <p:spPr>
          <a:xfrm>
            <a:off x="787314" y="3971904"/>
            <a:ext cx="4416899" cy="2140785"/>
          </a:xfrm>
          <a:prstGeom prst="roundRect">
            <a:avLst/>
          </a:prstGeom>
          <a:solidFill>
            <a:srgbClr val="EAF2E3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33E2AFB-6102-8CC1-08C0-35A1BC938DC4}"/>
              </a:ext>
            </a:extLst>
          </p:cNvPr>
          <p:cNvSpPr/>
          <p:nvPr/>
        </p:nvSpPr>
        <p:spPr>
          <a:xfrm>
            <a:off x="6986982" y="3930137"/>
            <a:ext cx="4416899" cy="2140785"/>
          </a:xfrm>
          <a:prstGeom prst="roundRect">
            <a:avLst/>
          </a:prstGeom>
          <a:solidFill>
            <a:srgbClr val="FCE4EC"/>
          </a:solidFill>
          <a:ln w="12700">
            <a:solidFill>
              <a:srgbClr val="00808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85D4DE-D6C7-52B2-32A4-5981C224646D}"/>
              </a:ext>
            </a:extLst>
          </p:cNvPr>
          <p:cNvSpPr/>
          <p:nvPr/>
        </p:nvSpPr>
        <p:spPr>
          <a:xfrm>
            <a:off x="3280970" y="226191"/>
            <a:ext cx="6133410" cy="65883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cap="none" spc="0" dirty="0">
                <a:ln w="0"/>
                <a:solidFill>
                  <a:srgbClr val="1F4E7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Communication is Important?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276CC5-4435-E56D-EC90-B558360DEB15}"/>
              </a:ext>
            </a:extLst>
          </p:cNvPr>
          <p:cNvCxnSpPr>
            <a:cxnSpLocks/>
          </p:cNvCxnSpPr>
          <p:nvPr/>
        </p:nvCxnSpPr>
        <p:spPr>
          <a:xfrm>
            <a:off x="2997200" y="910492"/>
            <a:ext cx="6656652" cy="0"/>
          </a:xfrm>
          <a:prstGeom prst="line">
            <a:avLst/>
          </a:prstGeom>
          <a:ln w="9525">
            <a:solidFill>
              <a:srgbClr val="1F4E7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37F49ABE-AAAE-22B7-9269-2201A5233FB2}"/>
              </a:ext>
            </a:extLst>
          </p:cNvPr>
          <p:cNvSpPr/>
          <p:nvPr/>
        </p:nvSpPr>
        <p:spPr>
          <a:xfrm>
            <a:off x="2015143" y="1602767"/>
            <a:ext cx="1961243" cy="45653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8B4549-8864-8B16-1A83-8D153A7FF9A5}"/>
              </a:ext>
            </a:extLst>
          </p:cNvPr>
          <p:cNvSpPr/>
          <p:nvPr/>
        </p:nvSpPr>
        <p:spPr>
          <a:xfrm>
            <a:off x="8199573" y="1602767"/>
            <a:ext cx="1961243" cy="45653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845373-681E-6A44-A194-BABA344EEE89}"/>
              </a:ext>
            </a:extLst>
          </p:cNvPr>
          <p:cNvSpPr/>
          <p:nvPr/>
        </p:nvSpPr>
        <p:spPr>
          <a:xfrm>
            <a:off x="7870452" y="4159183"/>
            <a:ext cx="2853267" cy="45653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 Care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750B2B-DDAD-D538-CFBE-CB77FAB90CAE}"/>
              </a:ext>
            </a:extLst>
          </p:cNvPr>
          <p:cNvSpPr/>
          <p:nvPr/>
        </p:nvSpPr>
        <p:spPr>
          <a:xfrm>
            <a:off x="2028005" y="4159183"/>
            <a:ext cx="1961243" cy="45653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</p:txBody>
      </p:sp>
      <p:pic>
        <p:nvPicPr>
          <p:cNvPr id="19" name="Graphic 18" descr="Heart outline">
            <a:extLst>
              <a:ext uri="{FF2B5EF4-FFF2-40B4-BE49-F238E27FC236}">
                <a16:creationId xmlns:a16="http://schemas.microsoft.com/office/drawing/2014/main" id="{970B9728-0EF9-65C7-5EC0-29DB54959B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17093" y="4579636"/>
            <a:ext cx="672680" cy="672680"/>
          </a:xfrm>
          <a:prstGeom prst="rect">
            <a:avLst/>
          </a:prstGeom>
        </p:spPr>
      </p:pic>
      <p:pic>
        <p:nvPicPr>
          <p:cNvPr id="21" name="Graphic 20" descr="Users outline">
            <a:extLst>
              <a:ext uri="{FF2B5EF4-FFF2-40B4-BE49-F238E27FC236}">
                <a16:creationId xmlns:a16="http://schemas.microsoft.com/office/drawing/2014/main" id="{743109A6-5FB7-4361-FF52-523F830B92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40466" y="4579636"/>
            <a:ext cx="672680" cy="672680"/>
          </a:xfrm>
          <a:prstGeom prst="rect">
            <a:avLst/>
          </a:prstGeom>
        </p:spPr>
      </p:pic>
      <p:pic>
        <p:nvPicPr>
          <p:cNvPr id="28" name="Graphic 27" descr="Handshake outline">
            <a:extLst>
              <a:ext uri="{FF2B5EF4-FFF2-40B4-BE49-F238E27FC236}">
                <a16:creationId xmlns:a16="http://schemas.microsoft.com/office/drawing/2014/main" id="{39A47B35-A4AC-E460-4299-EB5A73BFB3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43853" y="2035699"/>
            <a:ext cx="672680" cy="672680"/>
          </a:xfrm>
          <a:prstGeom prst="rect">
            <a:avLst/>
          </a:prstGeom>
        </p:spPr>
      </p:pic>
      <p:pic>
        <p:nvPicPr>
          <p:cNvPr id="32" name="Graphic 31" descr="Shield outline">
            <a:extLst>
              <a:ext uri="{FF2B5EF4-FFF2-40B4-BE49-F238E27FC236}">
                <a16:creationId xmlns:a16="http://schemas.microsoft.com/office/drawing/2014/main" id="{0EC9EAF8-1409-2211-D134-F11F5D56A1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31149" y="2118454"/>
            <a:ext cx="672680" cy="67268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EF605C6-0617-640B-9C6F-6DAC1AB36925}"/>
              </a:ext>
            </a:extLst>
          </p:cNvPr>
          <p:cNvSpPr/>
          <p:nvPr/>
        </p:nvSpPr>
        <p:spPr>
          <a:xfrm>
            <a:off x="1249318" y="2819226"/>
            <a:ext cx="3518616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errors and misunderstandings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B86EA77-CA75-237A-90D9-804AF0FC3387}"/>
              </a:ext>
            </a:extLst>
          </p:cNvPr>
          <p:cNvSpPr/>
          <p:nvPr/>
        </p:nvSpPr>
        <p:spPr>
          <a:xfrm>
            <a:off x="7420885" y="2653802"/>
            <a:ext cx="3518616" cy="6987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positive relationships with service users.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39337B7-B1F0-A7C5-2FD5-03F68DEC661A}"/>
              </a:ext>
            </a:extLst>
          </p:cNvPr>
          <p:cNvSpPr/>
          <p:nvPr/>
        </p:nvSpPr>
        <p:spPr>
          <a:xfrm>
            <a:off x="1249318" y="5132958"/>
            <a:ext cx="3518616" cy="6987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collaboration among healthcare professionals and families.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4CF2046F-DD63-AA08-32A3-F857319F6842}"/>
              </a:ext>
            </a:extLst>
          </p:cNvPr>
          <p:cNvSpPr/>
          <p:nvPr/>
        </p:nvSpPr>
        <p:spPr>
          <a:xfrm>
            <a:off x="7436123" y="5132957"/>
            <a:ext cx="3518616" cy="6987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Ensures care meets individual needs and preferences.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3F45444E-ED43-526A-2A03-3657463712F7}"/>
              </a:ext>
            </a:extLst>
          </p:cNvPr>
          <p:cNvSpPr txBox="1"/>
          <p:nvPr/>
        </p:nvSpPr>
        <p:spPr>
          <a:xfrm>
            <a:off x="10129520" y="6343829"/>
            <a:ext cx="177847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(Skills for Care, 2022)</a:t>
            </a:r>
            <a:endParaRPr lang="en-GB" sz="1200" i="1" dirty="0">
              <a:solidFill>
                <a:srgbClr val="3333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5253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4" grpId="0"/>
      <p:bldP spid="9" grpId="0"/>
      <p:bldP spid="7" grpId="0"/>
      <p:bldP spid="8" grpId="0"/>
      <p:bldP spid="11" grpId="0"/>
      <p:bldP spid="37" grpId="0"/>
      <p:bldP spid="38" grpId="0"/>
      <p:bldP spid="39" grpId="0"/>
      <p:bldP spid="44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A91D71-006C-0358-C774-D28E5C9A3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57">
            <a:extLst>
              <a:ext uri="{FF2B5EF4-FFF2-40B4-BE49-F238E27FC236}">
                <a16:creationId xmlns:a16="http://schemas.microsoft.com/office/drawing/2014/main" id="{8814F166-47FE-75C1-BA15-39360A91B4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"/>
          </a:blip>
          <a:stretch/>
        </p:blipFill>
        <p:spPr>
          <a:xfrm>
            <a:off x="1601641" y="608892"/>
            <a:ext cx="8968398" cy="625377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D2FDF64-3B04-0105-BADA-3590B0C6D1BF}"/>
              </a:ext>
            </a:extLst>
          </p:cNvPr>
          <p:cNvSpPr txBox="1"/>
          <p:nvPr/>
        </p:nvSpPr>
        <p:spPr>
          <a:xfrm>
            <a:off x="548640" y="3930348"/>
            <a:ext cx="5547360" cy="2037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Everyday Applications: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Explaining </a:t>
            </a: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treatments and care plans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Giving instructions to </a:t>
            </a: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colleagues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Reporting concerns or </a:t>
            </a: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safeguarding issues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Speaking with </a:t>
            </a: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patients and families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4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Providing </a:t>
            </a: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emotional support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3C9099-028A-9E23-1D5B-B6C9F6C24020}"/>
              </a:ext>
            </a:extLst>
          </p:cNvPr>
          <p:cNvSpPr/>
          <p:nvPr/>
        </p:nvSpPr>
        <p:spPr>
          <a:xfrm>
            <a:off x="2810488" y="226191"/>
            <a:ext cx="7074374" cy="65883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cap="none" spc="0" dirty="0">
                <a:ln w="0"/>
                <a:solidFill>
                  <a:srgbClr val="1F4E7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in Professional Practice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E367FE7-284B-9303-5392-6B0384D485EE}"/>
              </a:ext>
            </a:extLst>
          </p:cNvPr>
          <p:cNvCxnSpPr>
            <a:cxnSpLocks/>
          </p:cNvCxnSpPr>
          <p:nvPr/>
        </p:nvCxnSpPr>
        <p:spPr>
          <a:xfrm>
            <a:off x="2661920" y="910492"/>
            <a:ext cx="7327212" cy="0"/>
          </a:xfrm>
          <a:prstGeom prst="line">
            <a:avLst/>
          </a:prstGeom>
          <a:ln w="9525">
            <a:solidFill>
              <a:srgbClr val="1F4E7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AB671656-000D-F21D-158C-C37661BA8B80}"/>
              </a:ext>
            </a:extLst>
          </p:cNvPr>
          <p:cNvSpPr txBox="1"/>
          <p:nvPr/>
        </p:nvSpPr>
        <p:spPr>
          <a:xfrm>
            <a:off x="538480" y="1560846"/>
            <a:ext cx="5547360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Communication Settings: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Hospitals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Care homes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Community care settings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GP surgeries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614BF87-E67F-506A-B06D-EF36EB85363E}"/>
              </a:ext>
            </a:extLst>
          </p:cNvPr>
          <p:cNvSpPr txBox="1"/>
          <p:nvPr/>
        </p:nvSpPr>
        <p:spPr>
          <a:xfrm>
            <a:off x="6135000" y="1542837"/>
            <a:ext cx="5547360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Professional Standards: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Clear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Respectful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Confidentiality</a:t>
            </a:r>
          </a:p>
          <a:p>
            <a:pPr lvl="1">
              <a:lnSpc>
                <a:spcPct val="150000"/>
              </a:lnSpc>
            </a:pPr>
            <a:r>
              <a:rPr lang="en-GB" sz="1400" b="1" i="0" dirty="0">
                <a:solidFill>
                  <a:srgbClr val="008080"/>
                </a:solidFill>
                <a:effectLst/>
                <a:latin typeface="Arial" panose="020B0604020202020204" pitchFamily="34" charset="0"/>
              </a:rPr>
              <a:t>Empathetic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F8173E9-E95B-8193-E7CC-54DDB3639CB1}"/>
              </a:ext>
            </a:extLst>
          </p:cNvPr>
          <p:cNvSpPr txBox="1"/>
          <p:nvPr/>
        </p:nvSpPr>
        <p:spPr>
          <a:xfrm>
            <a:off x="8711382" y="6343829"/>
            <a:ext cx="31966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  <a:r>
              <a:rPr lang="en-GB" sz="1200" i="1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(NHS England, 2017) </a:t>
            </a:r>
            <a:endParaRPr lang="en-GB" sz="1200" i="1" dirty="0">
              <a:solidFill>
                <a:srgbClr val="333333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F7C95C2-69F1-2329-BB1C-F3C6ABD2DB31}"/>
              </a:ext>
            </a:extLst>
          </p:cNvPr>
          <p:cNvCxnSpPr>
            <a:cxnSpLocks/>
          </p:cNvCxnSpPr>
          <p:nvPr/>
        </p:nvCxnSpPr>
        <p:spPr>
          <a:xfrm>
            <a:off x="628398" y="3631216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204C6B2-3F3F-FA88-5B2D-2DB2CF307FDB}"/>
              </a:ext>
            </a:extLst>
          </p:cNvPr>
          <p:cNvCxnSpPr>
            <a:cxnSpLocks/>
          </p:cNvCxnSpPr>
          <p:nvPr/>
        </p:nvCxnSpPr>
        <p:spPr>
          <a:xfrm>
            <a:off x="628398" y="1406176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39F6B81-3CEA-63D6-331F-EA73C1BB5181}"/>
              </a:ext>
            </a:extLst>
          </p:cNvPr>
          <p:cNvCxnSpPr>
            <a:cxnSpLocks/>
          </p:cNvCxnSpPr>
          <p:nvPr/>
        </p:nvCxnSpPr>
        <p:spPr>
          <a:xfrm>
            <a:off x="628398" y="6100096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616AC3F-6E7A-8984-F766-815DB801A338}"/>
              </a:ext>
            </a:extLst>
          </p:cNvPr>
          <p:cNvCxnSpPr>
            <a:cxnSpLocks/>
          </p:cNvCxnSpPr>
          <p:nvPr/>
        </p:nvCxnSpPr>
        <p:spPr>
          <a:xfrm>
            <a:off x="6085840" y="1399288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" name="Graphic 29" descr="Care with solid fill">
            <a:extLst>
              <a:ext uri="{FF2B5EF4-FFF2-40B4-BE49-F238E27FC236}">
                <a16:creationId xmlns:a16="http://schemas.microsoft.com/office/drawing/2014/main" id="{48E04A6D-039E-62A1-618D-437A98152F9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92592" y="2974984"/>
            <a:ext cx="251896" cy="251896"/>
          </a:xfrm>
          <a:prstGeom prst="rect">
            <a:avLst/>
          </a:prstGeom>
        </p:spPr>
      </p:pic>
      <p:pic>
        <p:nvPicPr>
          <p:cNvPr id="33" name="Graphic 32" descr="Lock with solid fill">
            <a:extLst>
              <a:ext uri="{FF2B5EF4-FFF2-40B4-BE49-F238E27FC236}">
                <a16:creationId xmlns:a16="http://schemas.microsoft.com/office/drawing/2014/main" id="{578338F2-C526-E8C2-22F3-ABDB80E2364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03937" y="2624317"/>
            <a:ext cx="251896" cy="251896"/>
          </a:xfrm>
          <a:prstGeom prst="rect">
            <a:avLst/>
          </a:prstGeom>
        </p:spPr>
      </p:pic>
      <p:pic>
        <p:nvPicPr>
          <p:cNvPr id="35" name="Graphic 34" descr="Handshake with solid fill">
            <a:extLst>
              <a:ext uri="{FF2B5EF4-FFF2-40B4-BE49-F238E27FC236}">
                <a16:creationId xmlns:a16="http://schemas.microsoft.com/office/drawing/2014/main" id="{3F880E5A-8A40-8DA0-9136-2488C4B4857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98628" y="2310098"/>
            <a:ext cx="251896" cy="251896"/>
          </a:xfrm>
          <a:prstGeom prst="rect">
            <a:avLst/>
          </a:prstGeom>
        </p:spPr>
      </p:pic>
      <p:pic>
        <p:nvPicPr>
          <p:cNvPr id="40" name="Graphic 39" descr="Speech with solid fill">
            <a:extLst>
              <a:ext uri="{FF2B5EF4-FFF2-40B4-BE49-F238E27FC236}">
                <a16:creationId xmlns:a16="http://schemas.microsoft.com/office/drawing/2014/main" id="{0296714A-FD43-FD8C-FFC1-4CC7C194F7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92592" y="1998563"/>
            <a:ext cx="251896" cy="251896"/>
          </a:xfrm>
          <a:prstGeom prst="rect">
            <a:avLst/>
          </a:prstGeom>
        </p:spPr>
      </p:pic>
      <p:pic>
        <p:nvPicPr>
          <p:cNvPr id="50" name="Graphic 49" descr="Medical with solid fill">
            <a:extLst>
              <a:ext uri="{FF2B5EF4-FFF2-40B4-BE49-F238E27FC236}">
                <a16:creationId xmlns:a16="http://schemas.microsoft.com/office/drawing/2014/main" id="{364406E2-8004-803E-99E1-A3EB9CB775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3303" y="2954732"/>
            <a:ext cx="251896" cy="251896"/>
          </a:xfrm>
          <a:prstGeom prst="rect">
            <a:avLst/>
          </a:prstGeom>
        </p:spPr>
      </p:pic>
      <p:pic>
        <p:nvPicPr>
          <p:cNvPr id="52" name="Graphic 51" descr="House with solid fill">
            <a:extLst>
              <a:ext uri="{FF2B5EF4-FFF2-40B4-BE49-F238E27FC236}">
                <a16:creationId xmlns:a16="http://schemas.microsoft.com/office/drawing/2014/main" id="{3346BD41-2116-29FA-9996-3B18D891D2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13303" y="2286068"/>
            <a:ext cx="251896" cy="251896"/>
          </a:xfrm>
          <a:prstGeom prst="rect">
            <a:avLst/>
          </a:prstGeom>
        </p:spPr>
      </p:pic>
      <p:pic>
        <p:nvPicPr>
          <p:cNvPr id="54" name="Graphic 53" descr="Abacus with solid fill">
            <a:extLst>
              <a:ext uri="{FF2B5EF4-FFF2-40B4-BE49-F238E27FC236}">
                <a16:creationId xmlns:a16="http://schemas.microsoft.com/office/drawing/2014/main" id="{A7BAEF5F-E242-D4CD-9288-123F5FBE74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13303" y="2617846"/>
            <a:ext cx="251896" cy="251896"/>
          </a:xfrm>
          <a:prstGeom prst="rect">
            <a:avLst/>
          </a:prstGeom>
        </p:spPr>
      </p:pic>
      <p:pic>
        <p:nvPicPr>
          <p:cNvPr id="56" name="Graphic 55" descr="Inpatient with solid fill">
            <a:extLst>
              <a:ext uri="{FF2B5EF4-FFF2-40B4-BE49-F238E27FC236}">
                <a16:creationId xmlns:a16="http://schemas.microsoft.com/office/drawing/2014/main" id="{9899C533-6D58-34F0-4DD8-7E766E0B32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13303" y="1954290"/>
            <a:ext cx="251896" cy="251896"/>
          </a:xfrm>
          <a:prstGeom prst="rect">
            <a:avLst/>
          </a:prstGeom>
        </p:spPr>
      </p:pic>
      <p:sp>
        <p:nvSpPr>
          <p:cNvPr id="66" name="TextBox 65">
            <a:extLst>
              <a:ext uri="{FF2B5EF4-FFF2-40B4-BE49-F238E27FC236}">
                <a16:creationId xmlns:a16="http://schemas.microsoft.com/office/drawing/2014/main" id="{61A083E8-1CAD-D880-5E5D-B4A5CF164213}"/>
              </a:ext>
            </a:extLst>
          </p:cNvPr>
          <p:cNvSpPr txBox="1"/>
          <p:nvPr/>
        </p:nvSpPr>
        <p:spPr>
          <a:xfrm>
            <a:off x="6075680" y="3972185"/>
            <a:ext cx="5547360" cy="1714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GB" sz="1600" b="0" i="0" dirty="0">
                <a:solidFill>
                  <a:srgbClr val="1F4E79"/>
                </a:solidFill>
                <a:effectLst/>
                <a:latin typeface="Arial" panose="020B0604020202020204" pitchFamily="34" charset="0"/>
              </a:rPr>
              <a:t>Professional Communication Tools: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rgbClr val="008080"/>
                </a:solidFill>
                <a:latin typeface="Arial" panose="020B0604020202020204" pitchFamily="34" charset="0"/>
              </a:rPr>
              <a:t>SBAR (Situation, Background, Assessment, Recommendation).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Used to communicate concerns clearly and safely between health</a:t>
            </a:r>
            <a:r>
              <a:rPr lang="en-GB" sz="1400" dirty="0">
                <a:solidFill>
                  <a:srgbClr val="333333"/>
                </a:solidFill>
                <a:latin typeface="Arial" panose="020B0604020202020204" pitchFamily="34" charset="0"/>
              </a:rPr>
              <a:t>care professionals.</a:t>
            </a:r>
            <a:endParaRPr lang="en-GB" sz="140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BA4A2AE0-78A8-256F-9AF1-118C92EDBF03}"/>
              </a:ext>
            </a:extLst>
          </p:cNvPr>
          <p:cNvCxnSpPr>
            <a:cxnSpLocks/>
          </p:cNvCxnSpPr>
          <p:nvPr/>
        </p:nvCxnSpPr>
        <p:spPr>
          <a:xfrm>
            <a:off x="6100915" y="3631216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2D11FCCE-010C-C669-C908-8F5F18FBF0B1}"/>
              </a:ext>
            </a:extLst>
          </p:cNvPr>
          <p:cNvCxnSpPr>
            <a:cxnSpLocks/>
          </p:cNvCxnSpPr>
          <p:nvPr/>
        </p:nvCxnSpPr>
        <p:spPr>
          <a:xfrm>
            <a:off x="6085840" y="6100096"/>
            <a:ext cx="4675122" cy="0"/>
          </a:xfrm>
          <a:prstGeom prst="line">
            <a:avLst/>
          </a:prstGeom>
          <a:ln w="6350">
            <a:solidFill>
              <a:srgbClr val="C9A86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85997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5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75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7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4" grpId="0"/>
      <p:bldP spid="14" grpId="0"/>
      <p:bldP spid="15" grpId="0"/>
      <p:bldP spid="20" grpId="0"/>
      <p:bldP spid="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D27AC-8CE6-EA9A-040D-124EE85815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B9E4E85-2201-D6C9-123E-716FBC782642}"/>
              </a:ext>
            </a:extLst>
          </p:cNvPr>
          <p:cNvSpPr/>
          <p:nvPr/>
        </p:nvSpPr>
        <p:spPr>
          <a:xfrm>
            <a:off x="3090212" y="226191"/>
            <a:ext cx="6514925" cy="65883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cap="none" spc="0" dirty="0">
                <a:ln w="0"/>
                <a:solidFill>
                  <a:srgbClr val="1F4E7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Example of Communication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CAC813-288E-04FF-4898-E33A00066443}"/>
              </a:ext>
            </a:extLst>
          </p:cNvPr>
          <p:cNvCxnSpPr>
            <a:cxnSpLocks/>
          </p:cNvCxnSpPr>
          <p:nvPr/>
        </p:nvCxnSpPr>
        <p:spPr>
          <a:xfrm>
            <a:off x="2969343" y="910492"/>
            <a:ext cx="6793647" cy="0"/>
          </a:xfrm>
          <a:prstGeom prst="line">
            <a:avLst/>
          </a:prstGeom>
          <a:ln w="9525">
            <a:solidFill>
              <a:srgbClr val="1F4E7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27EB444A-FEF7-C60A-FD24-9451F52832A5}"/>
              </a:ext>
            </a:extLst>
          </p:cNvPr>
          <p:cNvSpPr txBox="1"/>
          <p:nvPr/>
        </p:nvSpPr>
        <p:spPr>
          <a:xfrm>
            <a:off x="10129520" y="6343829"/>
            <a:ext cx="177847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i="1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(Skills for Care, 2022)</a:t>
            </a:r>
            <a:endParaRPr lang="en-GB" sz="1200" i="1" dirty="0">
              <a:solidFill>
                <a:srgbClr val="333333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F676C80-C1BF-D69D-5A40-285B053091B8}"/>
              </a:ext>
            </a:extLst>
          </p:cNvPr>
          <p:cNvSpPr/>
          <p:nvPr/>
        </p:nvSpPr>
        <p:spPr>
          <a:xfrm>
            <a:off x="256260" y="1854959"/>
            <a:ext cx="2833952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Resident Refuses Medication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745A9F-B162-59B7-6794-C766E1E995D0}"/>
              </a:ext>
            </a:extLst>
          </p:cNvPr>
          <p:cNvSpPr/>
          <p:nvPr/>
        </p:nvSpPr>
        <p:spPr>
          <a:xfrm>
            <a:off x="3528681" y="1854959"/>
            <a:ext cx="1892088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Speak Calmly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FC59E14-1846-9727-D650-624608D2F95E}"/>
              </a:ext>
            </a:extLst>
          </p:cNvPr>
          <p:cNvSpPr/>
          <p:nvPr/>
        </p:nvSpPr>
        <p:spPr>
          <a:xfrm>
            <a:off x="5859238" y="1854959"/>
            <a:ext cx="2196888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Open Questions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2D8BCD-86C6-2C63-DB16-F3BFB73FEAA3}"/>
              </a:ext>
            </a:extLst>
          </p:cNvPr>
          <p:cNvSpPr/>
          <p:nvPr/>
        </p:nvSpPr>
        <p:spPr>
          <a:xfrm>
            <a:off x="8494595" y="1854959"/>
            <a:ext cx="2833952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</a:t>
            </a:r>
          </a:p>
        </p:txBody>
      </p:sp>
      <p:pic>
        <p:nvPicPr>
          <p:cNvPr id="17" name="Graphic 16" descr="No Touch outline">
            <a:extLst>
              <a:ext uri="{FF2B5EF4-FFF2-40B4-BE49-F238E27FC236}">
                <a16:creationId xmlns:a16="http://schemas.microsoft.com/office/drawing/2014/main" id="{6D21DCF6-BAAF-6976-7AF5-9392A3417BD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04868" y="2230511"/>
            <a:ext cx="817778" cy="817778"/>
          </a:xfrm>
          <a:prstGeom prst="rect">
            <a:avLst/>
          </a:prstGeom>
        </p:spPr>
      </p:pic>
      <p:pic>
        <p:nvPicPr>
          <p:cNvPr id="21" name="Graphic 20" descr="Comment Heart outline">
            <a:extLst>
              <a:ext uri="{FF2B5EF4-FFF2-40B4-BE49-F238E27FC236}">
                <a16:creationId xmlns:a16="http://schemas.microsoft.com/office/drawing/2014/main" id="{CDC7253B-69C6-9B9C-133E-6B04B432315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17078" y="2254588"/>
            <a:ext cx="817778" cy="817778"/>
          </a:xfrm>
          <a:prstGeom prst="rect">
            <a:avLst/>
          </a:prstGeom>
        </p:spPr>
      </p:pic>
      <p:pic>
        <p:nvPicPr>
          <p:cNvPr id="28" name="Graphic 27" descr="Questions outline">
            <a:extLst>
              <a:ext uri="{FF2B5EF4-FFF2-40B4-BE49-F238E27FC236}">
                <a16:creationId xmlns:a16="http://schemas.microsoft.com/office/drawing/2014/main" id="{96DE35CC-9D01-C785-B637-C00AE36D020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3763" y="2254588"/>
            <a:ext cx="715293" cy="715293"/>
          </a:xfrm>
          <a:prstGeom prst="rect">
            <a:avLst/>
          </a:prstGeom>
        </p:spPr>
      </p:pic>
      <p:pic>
        <p:nvPicPr>
          <p:cNvPr id="31" name="Graphic 30" descr="Ear outline">
            <a:extLst>
              <a:ext uri="{FF2B5EF4-FFF2-40B4-BE49-F238E27FC236}">
                <a16:creationId xmlns:a16="http://schemas.microsoft.com/office/drawing/2014/main" id="{3A725761-1960-8FA3-2B9F-BC558298BD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00671" y="2230511"/>
            <a:ext cx="817778" cy="817778"/>
          </a:xfrm>
          <a:prstGeom prst="rect">
            <a:avLst/>
          </a:prstGeom>
        </p:spPr>
      </p:pic>
      <p:pic>
        <p:nvPicPr>
          <p:cNvPr id="34" name="Graphic 33" descr="Caret Right with solid fill">
            <a:extLst>
              <a:ext uri="{FF2B5EF4-FFF2-40B4-BE49-F238E27FC236}">
                <a16:creationId xmlns:a16="http://schemas.microsoft.com/office/drawing/2014/main" id="{27C38943-F683-07E5-054E-D8A7038520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69343" y="1673623"/>
            <a:ext cx="817778" cy="817778"/>
          </a:xfrm>
          <a:prstGeom prst="rect">
            <a:avLst/>
          </a:prstGeom>
        </p:spPr>
      </p:pic>
      <p:pic>
        <p:nvPicPr>
          <p:cNvPr id="36" name="Graphic 35" descr="Caret Right with solid fill">
            <a:extLst>
              <a:ext uri="{FF2B5EF4-FFF2-40B4-BE49-F238E27FC236}">
                <a16:creationId xmlns:a16="http://schemas.microsoft.com/office/drawing/2014/main" id="{2805CBD3-82D7-02E9-DA5D-AB7A94C02E7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08797" y="1668709"/>
            <a:ext cx="817778" cy="817778"/>
          </a:xfrm>
          <a:prstGeom prst="rect">
            <a:avLst/>
          </a:prstGeom>
        </p:spPr>
      </p:pic>
      <p:pic>
        <p:nvPicPr>
          <p:cNvPr id="37" name="Graphic 36" descr="Caret Right with solid fill">
            <a:extLst>
              <a:ext uri="{FF2B5EF4-FFF2-40B4-BE49-F238E27FC236}">
                <a16:creationId xmlns:a16="http://schemas.microsoft.com/office/drawing/2014/main" id="{91E8822A-98FA-46AB-C313-DF994EA1C7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085705" y="1668709"/>
            <a:ext cx="817778" cy="817778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A91EFF1-35AC-429D-BFF0-77D4B786ECC2}"/>
              </a:ext>
            </a:extLst>
          </p:cNvPr>
          <p:cNvSpPr/>
          <p:nvPr/>
        </p:nvSpPr>
        <p:spPr>
          <a:xfrm>
            <a:off x="8889527" y="3964018"/>
            <a:ext cx="2047358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Reassurance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9FF3434-A837-B2D0-DB75-B439A45B33D6}"/>
              </a:ext>
            </a:extLst>
          </p:cNvPr>
          <p:cNvSpPr/>
          <p:nvPr/>
        </p:nvSpPr>
        <p:spPr>
          <a:xfrm>
            <a:off x="5569204" y="3995962"/>
            <a:ext cx="2437047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Resident Feels Respected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15886FF-A433-6C18-AB36-7DB2B17D9403}"/>
              </a:ext>
            </a:extLst>
          </p:cNvPr>
          <p:cNvSpPr/>
          <p:nvPr/>
        </p:nvSpPr>
        <p:spPr>
          <a:xfrm>
            <a:off x="2633863" y="3995962"/>
            <a:ext cx="1892089" cy="3755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4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Quality Care</a:t>
            </a:r>
          </a:p>
        </p:txBody>
      </p:sp>
      <p:pic>
        <p:nvPicPr>
          <p:cNvPr id="42" name="Graphic 41" descr="Caret Right with solid fill">
            <a:extLst>
              <a:ext uri="{FF2B5EF4-FFF2-40B4-BE49-F238E27FC236}">
                <a16:creationId xmlns:a16="http://schemas.microsoft.com/office/drawing/2014/main" id="{C6955308-501D-FB8B-4C3A-6AD94FFB9A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0800000">
            <a:off x="4681812" y="3816042"/>
            <a:ext cx="817778" cy="817778"/>
          </a:xfrm>
          <a:prstGeom prst="rect">
            <a:avLst/>
          </a:prstGeom>
        </p:spPr>
      </p:pic>
      <p:pic>
        <p:nvPicPr>
          <p:cNvPr id="44" name="Graphic 43" descr="Caret Right with solid fill">
            <a:extLst>
              <a:ext uri="{FF2B5EF4-FFF2-40B4-BE49-F238E27FC236}">
                <a16:creationId xmlns:a16="http://schemas.microsoft.com/office/drawing/2014/main" id="{45ECB85E-ED43-F089-3CA9-84D72E2D93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0800000">
            <a:off x="8071749" y="3809712"/>
            <a:ext cx="817778" cy="817778"/>
          </a:xfrm>
          <a:prstGeom prst="rect">
            <a:avLst/>
          </a:prstGeom>
        </p:spPr>
      </p:pic>
      <p:pic>
        <p:nvPicPr>
          <p:cNvPr id="45" name="Graphic 44" descr="Caret Right with solid fill">
            <a:extLst>
              <a:ext uri="{FF2B5EF4-FFF2-40B4-BE49-F238E27FC236}">
                <a16:creationId xmlns:a16="http://schemas.microsoft.com/office/drawing/2014/main" id="{712AD25E-6FDB-8CCD-C249-19A67908BD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9500671" y="3097264"/>
            <a:ext cx="817778" cy="817778"/>
          </a:xfrm>
          <a:prstGeom prst="rect">
            <a:avLst/>
          </a:prstGeom>
        </p:spPr>
      </p:pic>
      <p:pic>
        <p:nvPicPr>
          <p:cNvPr id="47" name="Graphic 46" descr="Care outline">
            <a:extLst>
              <a:ext uri="{FF2B5EF4-FFF2-40B4-BE49-F238E27FC236}">
                <a16:creationId xmlns:a16="http://schemas.microsoft.com/office/drawing/2014/main" id="{6A448A0A-3E5F-71A2-F870-E2E62F4939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00485" y="4368911"/>
            <a:ext cx="715293" cy="715293"/>
          </a:xfrm>
          <a:prstGeom prst="rect">
            <a:avLst/>
          </a:prstGeom>
        </p:spPr>
      </p:pic>
      <p:pic>
        <p:nvPicPr>
          <p:cNvPr id="49" name="Graphic 48" descr="Smiling face outline outline">
            <a:extLst>
              <a:ext uri="{FF2B5EF4-FFF2-40B4-BE49-F238E27FC236}">
                <a16:creationId xmlns:a16="http://schemas.microsoft.com/office/drawing/2014/main" id="{FA7BA2B2-56CD-B4E8-A8BC-734B6256D1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430080" y="4374893"/>
            <a:ext cx="715293" cy="715293"/>
          </a:xfrm>
          <a:prstGeom prst="rect">
            <a:avLst/>
          </a:prstGeom>
        </p:spPr>
      </p:pic>
      <p:pic>
        <p:nvPicPr>
          <p:cNvPr id="53" name="Graphic 52" descr="Handshake outline">
            <a:extLst>
              <a:ext uri="{FF2B5EF4-FFF2-40B4-BE49-F238E27FC236}">
                <a16:creationId xmlns:a16="http://schemas.microsoft.com/office/drawing/2014/main" id="{ABDE8129-5BA8-A84D-95AB-AC6D41E398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555559" y="4345900"/>
            <a:ext cx="715293" cy="715293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32376F4C-1BC5-06AC-5A2B-0098E7E31C5F}"/>
              </a:ext>
            </a:extLst>
          </p:cNvPr>
          <p:cNvSpPr/>
          <p:nvPr/>
        </p:nvSpPr>
        <p:spPr>
          <a:xfrm>
            <a:off x="1295959" y="966472"/>
            <a:ext cx="9600081" cy="45653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0" i="1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resident in a care home becomes upset and refuses to take medication.</a:t>
            </a:r>
          </a:p>
        </p:txBody>
      </p:sp>
      <p:pic>
        <p:nvPicPr>
          <p:cNvPr id="57" name="Picture 56" descr="Frustrated Woman Reject Medication From Doctor, Woman, Medication, Pill PNG  and Vector with Transparent Background for Free Download">
            <a:extLst>
              <a:ext uri="{FF2B5EF4-FFF2-40B4-BE49-F238E27FC236}">
                <a16:creationId xmlns:a16="http://schemas.microsoft.com/office/drawing/2014/main" id="{CBA14AEC-FB87-9E97-3697-D46D3646667B}"/>
              </a:ext>
            </a:extLst>
          </p:cNvPr>
          <p:cNvPicPr>
            <a:picLocks noChangeAspect="1"/>
          </p:cNvPicPr>
          <p:nvPr/>
        </p:nvPicPr>
        <p:blipFill>
          <a:blip r:embed="rId10">
            <a:grayscl/>
            <a:alphaModFix amt="35000"/>
          </a:blip>
          <a:stretch>
            <a:fillRect/>
          </a:stretch>
        </p:blipFill>
        <p:spPr>
          <a:xfrm>
            <a:off x="-160183" y="3995962"/>
            <a:ext cx="3483637" cy="348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8699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7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50"/>
                            </p:stCondLst>
                            <p:childTnLst>
                              <p:par>
                                <p:cTn id="7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7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7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7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/>
      <p:bldP spid="8" grpId="0"/>
      <p:bldP spid="11" grpId="0"/>
      <p:bldP spid="12" grpId="0"/>
      <p:bldP spid="13" grpId="0"/>
      <p:bldP spid="38" grpId="0"/>
      <p:bldP spid="39" grpId="0"/>
      <p:bldP spid="41" grpId="0"/>
      <p:bldP spid="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BC4FA0-B945-3345-6177-C35733E4D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EEB749F-1500-6637-A961-359E83CC20F1}"/>
              </a:ext>
            </a:extLst>
          </p:cNvPr>
          <p:cNvSpPr/>
          <p:nvPr/>
        </p:nvSpPr>
        <p:spPr>
          <a:xfrm>
            <a:off x="5276708" y="226191"/>
            <a:ext cx="2141933" cy="65883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cap="none" spc="0" dirty="0">
                <a:ln w="0"/>
                <a:solidFill>
                  <a:srgbClr val="1F4E7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A9AF874-B39A-4838-D104-D5E8098CCD9C}"/>
              </a:ext>
            </a:extLst>
          </p:cNvPr>
          <p:cNvCxnSpPr>
            <a:cxnSpLocks/>
          </p:cNvCxnSpPr>
          <p:nvPr/>
        </p:nvCxnSpPr>
        <p:spPr>
          <a:xfrm>
            <a:off x="5142272" y="910492"/>
            <a:ext cx="2487114" cy="0"/>
          </a:xfrm>
          <a:prstGeom prst="line">
            <a:avLst/>
          </a:prstGeom>
          <a:ln w="9525">
            <a:solidFill>
              <a:srgbClr val="1F4E7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F199F5-57C7-5BC1-1D67-B8693EFDBA3F}"/>
              </a:ext>
            </a:extLst>
          </p:cNvPr>
          <p:cNvCxnSpPr>
            <a:cxnSpLocks/>
          </p:cNvCxnSpPr>
          <p:nvPr/>
        </p:nvCxnSpPr>
        <p:spPr>
          <a:xfrm flipV="1">
            <a:off x="670806" y="1741110"/>
            <a:ext cx="0" cy="193384"/>
          </a:xfrm>
          <a:prstGeom prst="line">
            <a:avLst/>
          </a:prstGeom>
          <a:ln w="6350">
            <a:solidFill>
              <a:srgbClr val="1F4E7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1FD535-0041-CF82-A892-D48214A24FC9}"/>
              </a:ext>
            </a:extLst>
          </p:cNvPr>
          <p:cNvCxnSpPr>
            <a:cxnSpLocks/>
          </p:cNvCxnSpPr>
          <p:nvPr/>
        </p:nvCxnSpPr>
        <p:spPr>
          <a:xfrm flipV="1">
            <a:off x="670806" y="2859345"/>
            <a:ext cx="0" cy="191112"/>
          </a:xfrm>
          <a:prstGeom prst="line">
            <a:avLst/>
          </a:prstGeom>
          <a:ln w="6350">
            <a:solidFill>
              <a:srgbClr val="1F4E7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DEAD2D58-7505-2C6E-1687-225398250654}"/>
              </a:ext>
            </a:extLst>
          </p:cNvPr>
          <p:cNvSpPr/>
          <p:nvPr/>
        </p:nvSpPr>
        <p:spPr>
          <a:xfrm>
            <a:off x="670806" y="1308504"/>
            <a:ext cx="255640" cy="285693"/>
          </a:xfrm>
          <a:prstGeom prst="flowChartConnector">
            <a:avLst/>
          </a:prstGeom>
          <a:solidFill>
            <a:srgbClr val="008080"/>
          </a:soli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EC7D006A-8126-4B5F-1B75-E3768E81253E}"/>
              </a:ext>
            </a:extLst>
          </p:cNvPr>
          <p:cNvSpPr/>
          <p:nvPr/>
        </p:nvSpPr>
        <p:spPr>
          <a:xfrm>
            <a:off x="670806" y="2416552"/>
            <a:ext cx="255640" cy="285693"/>
          </a:xfrm>
          <a:prstGeom prst="flowChartConnector">
            <a:avLst/>
          </a:prstGeom>
          <a:solidFill>
            <a:srgbClr val="008080"/>
          </a:soli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10B4814-5BBD-C20E-7449-1D9502AF43E8}"/>
              </a:ext>
            </a:extLst>
          </p:cNvPr>
          <p:cNvCxnSpPr>
            <a:cxnSpLocks/>
          </p:cNvCxnSpPr>
          <p:nvPr/>
        </p:nvCxnSpPr>
        <p:spPr>
          <a:xfrm flipV="1">
            <a:off x="670806" y="3973770"/>
            <a:ext cx="0" cy="191112"/>
          </a:xfrm>
          <a:prstGeom prst="line">
            <a:avLst/>
          </a:prstGeom>
          <a:ln w="6350">
            <a:solidFill>
              <a:srgbClr val="1F4E7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A4DF8D-2EC2-8A18-BD23-58F9C686978F}"/>
              </a:ext>
            </a:extLst>
          </p:cNvPr>
          <p:cNvCxnSpPr>
            <a:cxnSpLocks/>
          </p:cNvCxnSpPr>
          <p:nvPr/>
        </p:nvCxnSpPr>
        <p:spPr>
          <a:xfrm flipV="1">
            <a:off x="670806" y="5088195"/>
            <a:ext cx="0" cy="191112"/>
          </a:xfrm>
          <a:prstGeom prst="line">
            <a:avLst/>
          </a:prstGeom>
          <a:ln w="6350">
            <a:solidFill>
              <a:srgbClr val="1F4E7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Flowchart: Connector 16">
            <a:extLst>
              <a:ext uri="{FF2B5EF4-FFF2-40B4-BE49-F238E27FC236}">
                <a16:creationId xmlns:a16="http://schemas.microsoft.com/office/drawing/2014/main" id="{CCFFAC61-DF66-EC91-4F52-06F513809B5F}"/>
              </a:ext>
            </a:extLst>
          </p:cNvPr>
          <p:cNvSpPr/>
          <p:nvPr/>
        </p:nvSpPr>
        <p:spPr>
          <a:xfrm>
            <a:off x="670806" y="3527829"/>
            <a:ext cx="255640" cy="285693"/>
          </a:xfrm>
          <a:prstGeom prst="flowChartConnector">
            <a:avLst/>
          </a:prstGeom>
          <a:solidFill>
            <a:srgbClr val="008080"/>
          </a:soli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B0F7211B-1D52-F317-43FB-A0B26B77E536}"/>
              </a:ext>
            </a:extLst>
          </p:cNvPr>
          <p:cNvSpPr/>
          <p:nvPr/>
        </p:nvSpPr>
        <p:spPr>
          <a:xfrm>
            <a:off x="670806" y="4676624"/>
            <a:ext cx="255640" cy="285693"/>
          </a:xfrm>
          <a:prstGeom prst="flowChartConnector">
            <a:avLst/>
          </a:prstGeom>
          <a:solidFill>
            <a:srgbClr val="008080"/>
          </a:solidFill>
          <a:ln w="19050">
            <a:solidFill>
              <a:schemeClr val="bg1"/>
            </a:soli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E1A5F8C-D8D1-2699-C8C6-0E3EE4E0CFFE}"/>
              </a:ext>
            </a:extLst>
          </p:cNvPr>
          <p:cNvSpPr/>
          <p:nvPr/>
        </p:nvSpPr>
        <p:spPr>
          <a:xfrm>
            <a:off x="545893" y="1935579"/>
            <a:ext cx="5144165" cy="4160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essential in health and social care.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5F6A021-2A66-6FCB-164F-888544BFCBF7}"/>
              </a:ext>
            </a:extLst>
          </p:cNvPr>
          <p:cNvSpPr/>
          <p:nvPr/>
        </p:nvSpPr>
        <p:spPr>
          <a:xfrm>
            <a:off x="545893" y="3037932"/>
            <a:ext cx="6120378" cy="4160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6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atient Safety &amp; Trust</a:t>
            </a:r>
            <a:r>
              <a:rPr lang="en-GB" sz="160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reduces errors and builds relationships. </a:t>
            </a:r>
            <a:endParaRPr lang="en-GB" sz="1600" b="1" cap="none" spc="0" dirty="0">
              <a:ln w="0"/>
              <a:solidFill>
                <a:srgbClr val="00808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7B10A0B-508F-ECE9-EFAB-E6B6A94952D4}"/>
              </a:ext>
            </a:extLst>
          </p:cNvPr>
          <p:cNvSpPr/>
          <p:nvPr/>
        </p:nvSpPr>
        <p:spPr>
          <a:xfrm>
            <a:off x="545894" y="4130690"/>
            <a:ext cx="5736920" cy="4160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 &amp; Care Quality 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supports effective collaboration.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5B15165-530B-8D5F-96DD-2045915B7B1F}"/>
              </a:ext>
            </a:extLst>
          </p:cNvPr>
          <p:cNvSpPr/>
          <p:nvPr/>
        </p:nvSpPr>
        <p:spPr>
          <a:xfrm>
            <a:off x="545894" y="5279307"/>
            <a:ext cx="7654210" cy="4160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Practice 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requires clear, respectful and empathetic communication.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A77D5BE-728D-4A9C-49DC-0CB6C9EB9B3D}"/>
              </a:ext>
            </a:extLst>
          </p:cNvPr>
          <p:cNvSpPr/>
          <p:nvPr/>
        </p:nvSpPr>
        <p:spPr>
          <a:xfrm>
            <a:off x="2268895" y="6012308"/>
            <a:ext cx="7654210" cy="41601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cap="none" spc="0" dirty="0">
                <a:ln w="0"/>
                <a:solidFill>
                  <a:srgbClr val="00808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 leads to safer, more person-centred care.</a:t>
            </a:r>
          </a:p>
        </p:txBody>
      </p:sp>
      <p:pic>
        <p:nvPicPr>
          <p:cNvPr id="34" name="Picture 33" descr="Smiling male healthcare worker talking to senior patient in medical  facility | Premium AI-generated vector">
            <a:extLst>
              <a:ext uri="{FF2B5EF4-FFF2-40B4-BE49-F238E27FC236}">
                <a16:creationId xmlns:a16="http://schemas.microsoft.com/office/drawing/2014/main" id="{1AF7CED7-5E2D-77C1-B2AB-2872A22361F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/>
        </p:blipFill>
        <p:spPr>
          <a:xfrm>
            <a:off x="6801741" y="1200169"/>
            <a:ext cx="5341067" cy="427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4632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7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animBg="1"/>
      <p:bldP spid="11" grpId="0" animBg="1"/>
      <p:bldP spid="17" grpId="0" animBg="1"/>
      <p:bldP spid="19" grpId="0" animBg="1"/>
      <p:bldP spid="22" grpId="0"/>
      <p:bldP spid="28" grpId="0"/>
      <p:bldP spid="29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204EB0-9974-1403-8AD7-EE58AB1DDE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3E0378-6008-269E-0B9F-379FFC716FC4}"/>
              </a:ext>
            </a:extLst>
          </p:cNvPr>
          <p:cNvSpPr/>
          <p:nvPr/>
        </p:nvSpPr>
        <p:spPr>
          <a:xfrm>
            <a:off x="5284726" y="226191"/>
            <a:ext cx="2125902" cy="65883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cap="none" spc="0" dirty="0">
                <a:ln w="0"/>
                <a:solidFill>
                  <a:srgbClr val="1F4E7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FF4A84B-0B43-9857-B622-D65FC72724F6}"/>
              </a:ext>
            </a:extLst>
          </p:cNvPr>
          <p:cNvCxnSpPr>
            <a:cxnSpLocks/>
          </p:cNvCxnSpPr>
          <p:nvPr/>
        </p:nvCxnSpPr>
        <p:spPr>
          <a:xfrm>
            <a:off x="5142272" y="910492"/>
            <a:ext cx="2487114" cy="0"/>
          </a:xfrm>
          <a:prstGeom prst="line">
            <a:avLst/>
          </a:prstGeom>
          <a:ln w="9525">
            <a:solidFill>
              <a:srgbClr val="1F4E7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68F6CD2A-C6E0-0813-9079-60C60CB43E5A}"/>
              </a:ext>
            </a:extLst>
          </p:cNvPr>
          <p:cNvSpPr/>
          <p:nvPr/>
        </p:nvSpPr>
        <p:spPr>
          <a:xfrm>
            <a:off x="735063" y="1434894"/>
            <a:ext cx="10721874" cy="373999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(2023) Communication in healthcare. Available at: 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6 June 2026).</a:t>
            </a:r>
          </a:p>
          <a:p>
            <a:pPr>
              <a:lnSpc>
                <a:spcPct val="150000"/>
              </a:lnSpc>
            </a:pPr>
            <a:endParaRPr lang="en-GB" sz="1600" b="0" cap="none" spc="0" dirty="0">
              <a:ln w="0"/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Care (2022) Effective communication in adult social care. Available at: 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https://www.skillsforcare.org.uk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6 June 2026).</a:t>
            </a:r>
          </a:p>
          <a:p>
            <a:pPr>
              <a:lnSpc>
                <a:spcPct val="150000"/>
              </a:lnSpc>
            </a:pPr>
            <a:endParaRPr lang="en-GB" sz="1600" b="0" cap="none" spc="0" dirty="0">
              <a:ln w="0"/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(2017) SBAR: Situation, Background, Assessment, Recommendation – Implementation and Training Guide. Available at: 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https://www.england.nhs.uk/improvement-hub/wp-content/uploads/sites/44/2017/11/SBAR-Implementation-and-Training-Guide.pdf</a:t>
            </a:r>
            <a:r>
              <a:rPr lang="en-GB" sz="1600" b="0" cap="none" spc="0" dirty="0">
                <a:ln w="0"/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6 June 2026).  </a:t>
            </a:r>
          </a:p>
          <a:p>
            <a:pPr>
              <a:lnSpc>
                <a:spcPct val="150000"/>
              </a:lnSpc>
            </a:pPr>
            <a:endParaRPr lang="en-GB" sz="1600" b="0" cap="none" spc="0" dirty="0">
              <a:ln w="0"/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4128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spd="med">
        <p159:morph option="byObject"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1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443</Words>
  <Application>Microsoft Office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Iqra Wajid</dc:creator>
  <cp:lastModifiedBy>Iqra Wajid</cp:lastModifiedBy>
  <cp:revision>1</cp:revision>
  <dcterms:created xsi:type="dcterms:W3CDTF">2026-06-05T12:02:47Z</dcterms:created>
  <dcterms:modified xsi:type="dcterms:W3CDTF">2026-06-08T23:21:21Z</dcterms:modified>
</cp:coreProperties>
</file>