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0" r:id="rId3"/>
    <p:sldId id="261" r:id="rId4"/>
    <p:sldId id="259" r:id="rId5"/>
    <p:sldId id="263" r:id="rId6"/>
    <p:sldId id="265" r:id="rId7"/>
    <p:sldId id="262" r:id="rId8"/>
    <p:sldId id="267" r:id="rId9"/>
    <p:sldId id="264" r:id="rId10"/>
    <p:sldId id="269" r:id="rId11"/>
    <p:sldId id="266" r:id="rId12"/>
    <p:sldId id="271" r:id="rId13"/>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varScale="1">
        <p:scale>
          <a:sx n="80" d="100"/>
          <a:sy n="80" d="100"/>
        </p:scale>
        <p:origin x="378"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9F9576-599F-4D61-8D1A-1DE80F93414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F027B30-018F-4687-8A9B-52357E5CD5CC}">
      <dgm:prSet custT="1"/>
      <dgm:spPr/>
      <dgm:t>
        <a:bodyPr/>
        <a:lstStyle/>
        <a:p>
          <a:pPr>
            <a:lnSpc>
              <a:spcPct val="100000"/>
            </a:lnSpc>
          </a:pPr>
          <a:r>
            <a:rPr lang="en-GB" sz="1800" b="1" i="1" dirty="0">
              <a:latin typeface="Times New Roman" panose="02020603050405020304" pitchFamily="18" charset="0"/>
              <a:cs typeface="Times New Roman" panose="02020603050405020304" pitchFamily="18" charset="0"/>
            </a:rPr>
            <a:t>Outline of the contemporary theme: </a:t>
          </a:r>
          <a:r>
            <a:rPr lang="en-GB" sz="1800" b="0" i="0" dirty="0">
              <a:latin typeface="Times New Roman" panose="02020603050405020304" pitchFamily="18" charset="0"/>
              <a:cs typeface="Times New Roman" panose="02020603050405020304" pitchFamily="18" charset="0"/>
            </a:rPr>
            <a:t>The chosen theme has focused on the role of Artificial Intelligence (AI) and human collaboration in the hospitality industry.</a:t>
          </a:r>
          <a:endParaRPr lang="en-US" sz="1800" dirty="0">
            <a:latin typeface="Times New Roman" panose="02020603050405020304" pitchFamily="18" charset="0"/>
            <a:cs typeface="Times New Roman" panose="02020603050405020304" pitchFamily="18" charset="0"/>
          </a:endParaRPr>
        </a:p>
      </dgm:t>
    </dgm:pt>
    <dgm:pt modelId="{A4FC622A-5098-4B02-9254-C18346F71D45}" type="parTrans" cxnId="{E54DA765-C185-4EE6-938B-3750DCF898DE}">
      <dgm:prSet/>
      <dgm:spPr/>
      <dgm:t>
        <a:bodyPr/>
        <a:lstStyle/>
        <a:p>
          <a:endParaRPr lang="en-US"/>
        </a:p>
      </dgm:t>
    </dgm:pt>
    <dgm:pt modelId="{825A5E4A-656C-4C2B-97BD-C3CA0A69B620}" type="sibTrans" cxnId="{E54DA765-C185-4EE6-938B-3750DCF898DE}">
      <dgm:prSet/>
      <dgm:spPr/>
      <dgm:t>
        <a:bodyPr/>
        <a:lstStyle/>
        <a:p>
          <a:endParaRPr lang="en-US"/>
        </a:p>
      </dgm:t>
    </dgm:pt>
    <dgm:pt modelId="{65B2F71B-513D-4920-87CF-4A6B71BC3177}">
      <dgm:prSet custT="1"/>
      <dgm:spPr/>
      <dgm:t>
        <a:bodyPr/>
        <a:lstStyle/>
        <a:p>
          <a:pPr>
            <a:lnSpc>
              <a:spcPct val="100000"/>
            </a:lnSpc>
          </a:pPr>
          <a:r>
            <a:rPr lang="en-GB" sz="1800" b="1" i="1" dirty="0">
              <a:latin typeface="Times New Roman" panose="02020603050405020304" pitchFamily="18" charset="0"/>
              <a:cs typeface="Times New Roman" panose="02020603050405020304" pitchFamily="18" charset="0"/>
            </a:rPr>
            <a:t>Relevance of the theme: </a:t>
          </a:r>
          <a:r>
            <a:rPr lang="en-GB" sz="1800" b="0" i="0" dirty="0">
              <a:latin typeface="Times New Roman" panose="02020603050405020304" pitchFamily="18" charset="0"/>
              <a:cs typeface="Times New Roman" panose="02020603050405020304" pitchFamily="18" charset="0"/>
            </a:rPr>
            <a:t>AI and human collaboration are important in this industry to personalise the guest experience. </a:t>
          </a:r>
          <a:endParaRPr lang="en-US" sz="1800" dirty="0">
            <a:latin typeface="Times New Roman" panose="02020603050405020304" pitchFamily="18" charset="0"/>
            <a:cs typeface="Times New Roman" panose="02020603050405020304" pitchFamily="18" charset="0"/>
          </a:endParaRPr>
        </a:p>
      </dgm:t>
    </dgm:pt>
    <dgm:pt modelId="{39DD7C4F-0A48-431D-B297-0BFDDDD2FCF6}" type="parTrans" cxnId="{4140A0B3-B8B3-4E6E-801C-3706CEE570CC}">
      <dgm:prSet/>
      <dgm:spPr/>
      <dgm:t>
        <a:bodyPr/>
        <a:lstStyle/>
        <a:p>
          <a:endParaRPr lang="en-US"/>
        </a:p>
      </dgm:t>
    </dgm:pt>
    <dgm:pt modelId="{5E28649F-62F1-4214-AA17-0BE637245226}" type="sibTrans" cxnId="{4140A0B3-B8B3-4E6E-801C-3706CEE570CC}">
      <dgm:prSet/>
      <dgm:spPr/>
      <dgm:t>
        <a:bodyPr/>
        <a:lstStyle/>
        <a:p>
          <a:endParaRPr lang="en-US"/>
        </a:p>
      </dgm:t>
    </dgm:pt>
    <dgm:pt modelId="{6607499A-B673-48CE-89C8-75A38D2E51ED}">
      <dgm:prSet custT="1"/>
      <dgm:spPr/>
      <dgm:t>
        <a:bodyPr/>
        <a:lstStyle/>
        <a:p>
          <a:pPr>
            <a:lnSpc>
              <a:spcPct val="100000"/>
            </a:lnSpc>
          </a:pPr>
          <a:r>
            <a:rPr lang="en-GB" sz="1800" b="1" i="1">
              <a:latin typeface="Times New Roman" panose="02020603050405020304" pitchFamily="18" charset="0"/>
              <a:cs typeface="Times New Roman" panose="02020603050405020304" pitchFamily="18" charset="0"/>
            </a:rPr>
            <a:t>Background: </a:t>
          </a:r>
          <a:r>
            <a:rPr lang="en-GB" sz="1800" b="0" i="0">
              <a:latin typeface="Times New Roman" panose="02020603050405020304" pitchFamily="18" charset="0"/>
              <a:cs typeface="Times New Roman" panose="02020603050405020304" pitchFamily="18" charset="0"/>
            </a:rPr>
            <a:t>The hotel and hospitality industry around the world contributes about £8.14 trillion to the global GDP and employs 357 million jobs in 2024 (Wttc.org, 2025).</a:t>
          </a:r>
          <a:endParaRPr lang="en-US" sz="1800">
            <a:latin typeface="Times New Roman" panose="02020603050405020304" pitchFamily="18" charset="0"/>
            <a:cs typeface="Times New Roman" panose="02020603050405020304" pitchFamily="18" charset="0"/>
          </a:endParaRPr>
        </a:p>
      </dgm:t>
    </dgm:pt>
    <dgm:pt modelId="{F1387A8D-66E0-474A-8A00-C82D064BB56B}" type="parTrans" cxnId="{D1C76D8B-4F8A-4A76-8C0D-FCE3EADE925D}">
      <dgm:prSet/>
      <dgm:spPr/>
      <dgm:t>
        <a:bodyPr/>
        <a:lstStyle/>
        <a:p>
          <a:endParaRPr lang="en-US"/>
        </a:p>
      </dgm:t>
    </dgm:pt>
    <dgm:pt modelId="{E3581723-68A4-4E5B-995F-881EE26E475E}" type="sibTrans" cxnId="{D1C76D8B-4F8A-4A76-8C0D-FCE3EADE925D}">
      <dgm:prSet/>
      <dgm:spPr/>
      <dgm:t>
        <a:bodyPr/>
        <a:lstStyle/>
        <a:p>
          <a:endParaRPr lang="en-US"/>
        </a:p>
      </dgm:t>
    </dgm:pt>
    <dgm:pt modelId="{5393A880-7B75-4FAD-85DC-CA89D2CEC90C}" type="pres">
      <dgm:prSet presAssocID="{6D9F9576-599F-4D61-8D1A-1DE80F934147}" presName="root" presStyleCnt="0">
        <dgm:presLayoutVars>
          <dgm:dir/>
          <dgm:resizeHandles val="exact"/>
        </dgm:presLayoutVars>
      </dgm:prSet>
      <dgm:spPr/>
    </dgm:pt>
    <dgm:pt modelId="{DAA5DE2C-8071-4592-9DFA-9B8BC6245755}" type="pres">
      <dgm:prSet presAssocID="{0F027B30-018F-4687-8A9B-52357E5CD5CC}" presName="compNode" presStyleCnt="0"/>
      <dgm:spPr/>
    </dgm:pt>
    <dgm:pt modelId="{CF13EA8A-7018-4373-B08A-540DB5BB9755}" type="pres">
      <dgm:prSet presAssocID="{0F027B30-018F-4687-8A9B-52357E5CD5CC}" presName="bgRect" presStyleLbl="bgShp" presStyleIdx="0" presStyleCnt="3"/>
      <dgm:spPr/>
    </dgm:pt>
    <dgm:pt modelId="{DBB59EDD-4C54-4EE0-B6D9-58314C3343AB}" type="pres">
      <dgm:prSet presAssocID="{0F027B30-018F-4687-8A9B-52357E5CD5C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obot"/>
        </a:ext>
      </dgm:extLst>
    </dgm:pt>
    <dgm:pt modelId="{2239D3EA-5565-42BD-A058-100E00300227}" type="pres">
      <dgm:prSet presAssocID="{0F027B30-018F-4687-8A9B-52357E5CD5CC}" presName="spaceRect" presStyleCnt="0"/>
      <dgm:spPr/>
    </dgm:pt>
    <dgm:pt modelId="{EC7B0E84-49E3-44E9-A18A-36B8734B6DD2}" type="pres">
      <dgm:prSet presAssocID="{0F027B30-018F-4687-8A9B-52357E5CD5CC}" presName="parTx" presStyleLbl="revTx" presStyleIdx="0" presStyleCnt="3" custLinFactNeighborX="-194" custLinFactNeighborY="5542">
        <dgm:presLayoutVars>
          <dgm:chMax val="0"/>
          <dgm:chPref val="0"/>
        </dgm:presLayoutVars>
      </dgm:prSet>
      <dgm:spPr/>
    </dgm:pt>
    <dgm:pt modelId="{C406D7A6-BAC9-48DA-9F12-EA79E9D8CF4D}" type="pres">
      <dgm:prSet presAssocID="{825A5E4A-656C-4C2B-97BD-C3CA0A69B620}" presName="sibTrans" presStyleCnt="0"/>
      <dgm:spPr/>
    </dgm:pt>
    <dgm:pt modelId="{B86C1EE0-1B58-4D80-A983-59B4172F3437}" type="pres">
      <dgm:prSet presAssocID="{65B2F71B-513D-4920-87CF-4A6B71BC3177}" presName="compNode" presStyleCnt="0"/>
      <dgm:spPr/>
    </dgm:pt>
    <dgm:pt modelId="{A7207942-9430-4E6C-88A9-55B91E13966F}" type="pres">
      <dgm:prSet presAssocID="{65B2F71B-513D-4920-87CF-4A6B71BC3177}" presName="bgRect" presStyleLbl="bgShp" presStyleIdx="1" presStyleCnt="3"/>
      <dgm:spPr/>
    </dgm:pt>
    <dgm:pt modelId="{97C47471-DD11-4CDC-BF17-658ABBA18764}" type="pres">
      <dgm:prSet presAssocID="{65B2F71B-513D-4920-87CF-4A6B71BC317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7BCB0EF0-29E4-4ECE-95BA-DC875A219BCA}" type="pres">
      <dgm:prSet presAssocID="{65B2F71B-513D-4920-87CF-4A6B71BC3177}" presName="spaceRect" presStyleCnt="0"/>
      <dgm:spPr/>
    </dgm:pt>
    <dgm:pt modelId="{863C7329-9D36-40CB-BD9E-216C70B43CA9}" type="pres">
      <dgm:prSet presAssocID="{65B2F71B-513D-4920-87CF-4A6B71BC3177}" presName="parTx" presStyleLbl="revTx" presStyleIdx="1" presStyleCnt="3">
        <dgm:presLayoutVars>
          <dgm:chMax val="0"/>
          <dgm:chPref val="0"/>
        </dgm:presLayoutVars>
      </dgm:prSet>
      <dgm:spPr/>
    </dgm:pt>
    <dgm:pt modelId="{EF7186A0-7F23-4A81-BE69-309DADBE15AE}" type="pres">
      <dgm:prSet presAssocID="{5E28649F-62F1-4214-AA17-0BE637245226}" presName="sibTrans" presStyleCnt="0"/>
      <dgm:spPr/>
    </dgm:pt>
    <dgm:pt modelId="{08B5C2A3-455B-4C3F-83FB-A38B56DE1FA1}" type="pres">
      <dgm:prSet presAssocID="{6607499A-B673-48CE-89C8-75A38D2E51ED}" presName="compNode" presStyleCnt="0"/>
      <dgm:spPr/>
    </dgm:pt>
    <dgm:pt modelId="{A00D75D9-FAD7-4717-B12E-425300F580FC}" type="pres">
      <dgm:prSet presAssocID="{6607499A-B673-48CE-89C8-75A38D2E51ED}" presName="bgRect" presStyleLbl="bgShp" presStyleIdx="2" presStyleCnt="3"/>
      <dgm:spPr/>
    </dgm:pt>
    <dgm:pt modelId="{91A1DE52-1F31-4C6E-ACDB-B862289EDBA6}" type="pres">
      <dgm:prSet presAssocID="{6607499A-B673-48CE-89C8-75A38D2E51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ney"/>
        </a:ext>
      </dgm:extLst>
    </dgm:pt>
    <dgm:pt modelId="{014D5902-09D9-4F18-BD7E-F6611575D00E}" type="pres">
      <dgm:prSet presAssocID="{6607499A-B673-48CE-89C8-75A38D2E51ED}" presName="spaceRect" presStyleCnt="0"/>
      <dgm:spPr/>
    </dgm:pt>
    <dgm:pt modelId="{8C3C6298-7AA4-445B-8128-6B6C64FB9973}" type="pres">
      <dgm:prSet presAssocID="{6607499A-B673-48CE-89C8-75A38D2E51ED}" presName="parTx" presStyleLbl="revTx" presStyleIdx="2" presStyleCnt="3">
        <dgm:presLayoutVars>
          <dgm:chMax val="0"/>
          <dgm:chPref val="0"/>
        </dgm:presLayoutVars>
      </dgm:prSet>
      <dgm:spPr/>
    </dgm:pt>
  </dgm:ptLst>
  <dgm:cxnLst>
    <dgm:cxn modelId="{8470C000-F57B-48A6-893C-F375C4D0ABCD}" type="presOf" srcId="{0F027B30-018F-4687-8A9B-52357E5CD5CC}" destId="{EC7B0E84-49E3-44E9-A18A-36B8734B6DD2}" srcOrd="0" destOrd="0" presId="urn:microsoft.com/office/officeart/2018/2/layout/IconVerticalSolidList"/>
    <dgm:cxn modelId="{99010A0B-6A46-42C6-98F8-A0F83A1D2FD2}" type="presOf" srcId="{6607499A-B673-48CE-89C8-75A38D2E51ED}" destId="{8C3C6298-7AA4-445B-8128-6B6C64FB9973}" srcOrd="0" destOrd="0" presId="urn:microsoft.com/office/officeart/2018/2/layout/IconVerticalSolidList"/>
    <dgm:cxn modelId="{F55D660D-E8AC-4273-A033-FDDCA50DA942}" type="presOf" srcId="{65B2F71B-513D-4920-87CF-4A6B71BC3177}" destId="{863C7329-9D36-40CB-BD9E-216C70B43CA9}" srcOrd="0" destOrd="0" presId="urn:microsoft.com/office/officeart/2018/2/layout/IconVerticalSolidList"/>
    <dgm:cxn modelId="{54DD1763-D59C-46C0-9DCC-103A1E1001F7}" type="presOf" srcId="{6D9F9576-599F-4D61-8D1A-1DE80F934147}" destId="{5393A880-7B75-4FAD-85DC-CA89D2CEC90C}" srcOrd="0" destOrd="0" presId="urn:microsoft.com/office/officeart/2018/2/layout/IconVerticalSolidList"/>
    <dgm:cxn modelId="{E54DA765-C185-4EE6-938B-3750DCF898DE}" srcId="{6D9F9576-599F-4D61-8D1A-1DE80F934147}" destId="{0F027B30-018F-4687-8A9B-52357E5CD5CC}" srcOrd="0" destOrd="0" parTransId="{A4FC622A-5098-4B02-9254-C18346F71D45}" sibTransId="{825A5E4A-656C-4C2B-97BD-C3CA0A69B620}"/>
    <dgm:cxn modelId="{D1C76D8B-4F8A-4A76-8C0D-FCE3EADE925D}" srcId="{6D9F9576-599F-4D61-8D1A-1DE80F934147}" destId="{6607499A-B673-48CE-89C8-75A38D2E51ED}" srcOrd="2" destOrd="0" parTransId="{F1387A8D-66E0-474A-8A00-C82D064BB56B}" sibTransId="{E3581723-68A4-4E5B-995F-881EE26E475E}"/>
    <dgm:cxn modelId="{4140A0B3-B8B3-4E6E-801C-3706CEE570CC}" srcId="{6D9F9576-599F-4D61-8D1A-1DE80F934147}" destId="{65B2F71B-513D-4920-87CF-4A6B71BC3177}" srcOrd="1" destOrd="0" parTransId="{39DD7C4F-0A48-431D-B297-0BFDDDD2FCF6}" sibTransId="{5E28649F-62F1-4214-AA17-0BE637245226}"/>
    <dgm:cxn modelId="{FA870445-E260-4898-8504-DDC8A5011C3A}" type="presParOf" srcId="{5393A880-7B75-4FAD-85DC-CA89D2CEC90C}" destId="{DAA5DE2C-8071-4592-9DFA-9B8BC6245755}" srcOrd="0" destOrd="0" presId="urn:microsoft.com/office/officeart/2018/2/layout/IconVerticalSolidList"/>
    <dgm:cxn modelId="{67BF3FB6-C762-4378-B947-BEC0FF31C607}" type="presParOf" srcId="{DAA5DE2C-8071-4592-9DFA-9B8BC6245755}" destId="{CF13EA8A-7018-4373-B08A-540DB5BB9755}" srcOrd="0" destOrd="0" presId="urn:microsoft.com/office/officeart/2018/2/layout/IconVerticalSolidList"/>
    <dgm:cxn modelId="{B07C8FF6-800C-40E4-972E-222329961501}" type="presParOf" srcId="{DAA5DE2C-8071-4592-9DFA-9B8BC6245755}" destId="{DBB59EDD-4C54-4EE0-B6D9-58314C3343AB}" srcOrd="1" destOrd="0" presId="urn:microsoft.com/office/officeart/2018/2/layout/IconVerticalSolidList"/>
    <dgm:cxn modelId="{40CFC1A4-41C2-4C61-8477-DB4D4644A957}" type="presParOf" srcId="{DAA5DE2C-8071-4592-9DFA-9B8BC6245755}" destId="{2239D3EA-5565-42BD-A058-100E00300227}" srcOrd="2" destOrd="0" presId="urn:microsoft.com/office/officeart/2018/2/layout/IconVerticalSolidList"/>
    <dgm:cxn modelId="{79D066F8-7577-47F6-AD1C-DF4975302B3F}" type="presParOf" srcId="{DAA5DE2C-8071-4592-9DFA-9B8BC6245755}" destId="{EC7B0E84-49E3-44E9-A18A-36B8734B6DD2}" srcOrd="3" destOrd="0" presId="urn:microsoft.com/office/officeart/2018/2/layout/IconVerticalSolidList"/>
    <dgm:cxn modelId="{0399D1AE-9BFC-45B2-9C2A-A0A66E1FA343}" type="presParOf" srcId="{5393A880-7B75-4FAD-85DC-CA89D2CEC90C}" destId="{C406D7A6-BAC9-48DA-9F12-EA79E9D8CF4D}" srcOrd="1" destOrd="0" presId="urn:microsoft.com/office/officeart/2018/2/layout/IconVerticalSolidList"/>
    <dgm:cxn modelId="{2218E570-9C8A-4D50-879A-848C68DB673E}" type="presParOf" srcId="{5393A880-7B75-4FAD-85DC-CA89D2CEC90C}" destId="{B86C1EE0-1B58-4D80-A983-59B4172F3437}" srcOrd="2" destOrd="0" presId="urn:microsoft.com/office/officeart/2018/2/layout/IconVerticalSolidList"/>
    <dgm:cxn modelId="{E44F4BB8-F6ED-473C-B89B-EA4A7AF6D454}" type="presParOf" srcId="{B86C1EE0-1B58-4D80-A983-59B4172F3437}" destId="{A7207942-9430-4E6C-88A9-55B91E13966F}" srcOrd="0" destOrd="0" presId="urn:microsoft.com/office/officeart/2018/2/layout/IconVerticalSolidList"/>
    <dgm:cxn modelId="{655F72F7-F532-4F9F-A3E4-F77EE12369F7}" type="presParOf" srcId="{B86C1EE0-1B58-4D80-A983-59B4172F3437}" destId="{97C47471-DD11-4CDC-BF17-658ABBA18764}" srcOrd="1" destOrd="0" presId="urn:microsoft.com/office/officeart/2018/2/layout/IconVerticalSolidList"/>
    <dgm:cxn modelId="{C47C8295-D2B5-451D-BAF8-995B54D09F97}" type="presParOf" srcId="{B86C1EE0-1B58-4D80-A983-59B4172F3437}" destId="{7BCB0EF0-29E4-4ECE-95BA-DC875A219BCA}" srcOrd="2" destOrd="0" presId="urn:microsoft.com/office/officeart/2018/2/layout/IconVerticalSolidList"/>
    <dgm:cxn modelId="{1B21225A-B2B3-48BA-BA38-93AD71875238}" type="presParOf" srcId="{B86C1EE0-1B58-4D80-A983-59B4172F3437}" destId="{863C7329-9D36-40CB-BD9E-216C70B43CA9}" srcOrd="3" destOrd="0" presId="urn:microsoft.com/office/officeart/2018/2/layout/IconVerticalSolidList"/>
    <dgm:cxn modelId="{A1F7F768-874B-474D-B410-430F5497AC36}" type="presParOf" srcId="{5393A880-7B75-4FAD-85DC-CA89D2CEC90C}" destId="{EF7186A0-7F23-4A81-BE69-309DADBE15AE}" srcOrd="3" destOrd="0" presId="urn:microsoft.com/office/officeart/2018/2/layout/IconVerticalSolidList"/>
    <dgm:cxn modelId="{59B91F0C-9A2C-4472-B7B6-DEB383533296}" type="presParOf" srcId="{5393A880-7B75-4FAD-85DC-CA89D2CEC90C}" destId="{08B5C2A3-455B-4C3F-83FB-A38B56DE1FA1}" srcOrd="4" destOrd="0" presId="urn:microsoft.com/office/officeart/2018/2/layout/IconVerticalSolidList"/>
    <dgm:cxn modelId="{1FC9A671-3DA9-45DE-919F-64B40F4E6432}" type="presParOf" srcId="{08B5C2A3-455B-4C3F-83FB-A38B56DE1FA1}" destId="{A00D75D9-FAD7-4717-B12E-425300F580FC}" srcOrd="0" destOrd="0" presId="urn:microsoft.com/office/officeart/2018/2/layout/IconVerticalSolidList"/>
    <dgm:cxn modelId="{007C13B1-5596-4A9A-88D6-954A186E5102}" type="presParOf" srcId="{08B5C2A3-455B-4C3F-83FB-A38B56DE1FA1}" destId="{91A1DE52-1F31-4C6E-ACDB-B862289EDBA6}" srcOrd="1" destOrd="0" presId="urn:microsoft.com/office/officeart/2018/2/layout/IconVerticalSolidList"/>
    <dgm:cxn modelId="{BAD6BF22-D7AC-437D-9E34-F8BF4E9AA7A4}" type="presParOf" srcId="{08B5C2A3-455B-4C3F-83FB-A38B56DE1FA1}" destId="{014D5902-09D9-4F18-BD7E-F6611575D00E}" srcOrd="2" destOrd="0" presId="urn:microsoft.com/office/officeart/2018/2/layout/IconVerticalSolidList"/>
    <dgm:cxn modelId="{7C3C3C5B-3C4E-4A77-B9FC-97D974CA9069}" type="presParOf" srcId="{08B5C2A3-455B-4C3F-83FB-A38B56DE1FA1}" destId="{8C3C6298-7AA4-445B-8128-6B6C64FB997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13EA8A-7018-4373-B08A-540DB5BB9755}">
      <dsp:nvSpPr>
        <dsp:cNvPr id="0" name=""/>
        <dsp:cNvSpPr/>
      </dsp:nvSpPr>
      <dsp:spPr>
        <a:xfrm>
          <a:off x="0" y="4013"/>
          <a:ext cx="5793084" cy="12655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59EDD-4C54-4EE0-B6D9-58314C3343AB}">
      <dsp:nvSpPr>
        <dsp:cNvPr id="0" name=""/>
        <dsp:cNvSpPr/>
      </dsp:nvSpPr>
      <dsp:spPr>
        <a:xfrm>
          <a:off x="382833" y="288765"/>
          <a:ext cx="696742" cy="6960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7B0E84-49E3-44E9-A18A-36B8734B6DD2}">
      <dsp:nvSpPr>
        <dsp:cNvPr id="0" name=""/>
        <dsp:cNvSpPr/>
      </dsp:nvSpPr>
      <dsp:spPr>
        <a:xfrm>
          <a:off x="1454119" y="74219"/>
          <a:ext cx="4273377" cy="1266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070" tIns="134070" rIns="134070" bIns="134070" numCol="1" spcCol="1270" anchor="ctr" anchorCtr="0">
          <a:noAutofit/>
        </a:bodyPr>
        <a:lstStyle/>
        <a:p>
          <a:pPr marL="0" lvl="0" indent="0" algn="l" defTabSz="800100">
            <a:lnSpc>
              <a:spcPct val="100000"/>
            </a:lnSpc>
            <a:spcBef>
              <a:spcPct val="0"/>
            </a:spcBef>
            <a:spcAft>
              <a:spcPct val="35000"/>
            </a:spcAft>
            <a:buNone/>
          </a:pPr>
          <a:r>
            <a:rPr lang="en-GB" sz="1800" b="1" i="1" kern="1200" dirty="0">
              <a:latin typeface="Times New Roman" panose="02020603050405020304" pitchFamily="18" charset="0"/>
              <a:cs typeface="Times New Roman" panose="02020603050405020304" pitchFamily="18" charset="0"/>
            </a:rPr>
            <a:t>Outline of the contemporary theme: </a:t>
          </a:r>
          <a:r>
            <a:rPr lang="en-GB" sz="1800" b="0" i="0" kern="1200" dirty="0">
              <a:latin typeface="Times New Roman" panose="02020603050405020304" pitchFamily="18" charset="0"/>
              <a:cs typeface="Times New Roman" panose="02020603050405020304" pitchFamily="18" charset="0"/>
            </a:rPr>
            <a:t>The chosen theme has focused on the role of Artificial Intelligence (AI) and human collaboration in the hospitality industry.</a:t>
          </a:r>
          <a:endParaRPr lang="en-US" sz="1800" kern="1200" dirty="0">
            <a:latin typeface="Times New Roman" panose="02020603050405020304" pitchFamily="18" charset="0"/>
            <a:cs typeface="Times New Roman" panose="02020603050405020304" pitchFamily="18" charset="0"/>
          </a:endParaRPr>
        </a:p>
      </dsp:txBody>
      <dsp:txXfrm>
        <a:off x="1454119" y="74219"/>
        <a:ext cx="4273377" cy="1266803"/>
      </dsp:txXfrm>
    </dsp:sp>
    <dsp:sp modelId="{A7207942-9430-4E6C-88A9-55B91E13966F}">
      <dsp:nvSpPr>
        <dsp:cNvPr id="0" name=""/>
        <dsp:cNvSpPr/>
      </dsp:nvSpPr>
      <dsp:spPr>
        <a:xfrm>
          <a:off x="0" y="1577921"/>
          <a:ext cx="5793084" cy="12655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C47471-DD11-4CDC-BF17-658ABBA18764}">
      <dsp:nvSpPr>
        <dsp:cNvPr id="0" name=""/>
        <dsp:cNvSpPr/>
      </dsp:nvSpPr>
      <dsp:spPr>
        <a:xfrm>
          <a:off x="382833" y="1862673"/>
          <a:ext cx="696742" cy="6960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3C7329-9D36-40CB-BD9E-216C70B43CA9}">
      <dsp:nvSpPr>
        <dsp:cNvPr id="0" name=""/>
        <dsp:cNvSpPr/>
      </dsp:nvSpPr>
      <dsp:spPr>
        <a:xfrm>
          <a:off x="1462409" y="1577921"/>
          <a:ext cx="4273377" cy="1266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070" tIns="134070" rIns="134070" bIns="134070" numCol="1" spcCol="1270" anchor="ctr" anchorCtr="0">
          <a:noAutofit/>
        </a:bodyPr>
        <a:lstStyle/>
        <a:p>
          <a:pPr marL="0" lvl="0" indent="0" algn="l" defTabSz="800100">
            <a:lnSpc>
              <a:spcPct val="100000"/>
            </a:lnSpc>
            <a:spcBef>
              <a:spcPct val="0"/>
            </a:spcBef>
            <a:spcAft>
              <a:spcPct val="35000"/>
            </a:spcAft>
            <a:buNone/>
          </a:pPr>
          <a:r>
            <a:rPr lang="en-GB" sz="1800" b="1" i="1" kern="1200" dirty="0">
              <a:latin typeface="Times New Roman" panose="02020603050405020304" pitchFamily="18" charset="0"/>
              <a:cs typeface="Times New Roman" panose="02020603050405020304" pitchFamily="18" charset="0"/>
            </a:rPr>
            <a:t>Relevance of the theme: </a:t>
          </a:r>
          <a:r>
            <a:rPr lang="en-GB" sz="1800" b="0" i="0" kern="1200" dirty="0">
              <a:latin typeface="Times New Roman" panose="02020603050405020304" pitchFamily="18" charset="0"/>
              <a:cs typeface="Times New Roman" panose="02020603050405020304" pitchFamily="18" charset="0"/>
            </a:rPr>
            <a:t>AI and human collaboration are important in this industry to personalise the guest experience. </a:t>
          </a:r>
          <a:endParaRPr lang="en-US" sz="1800" kern="1200" dirty="0">
            <a:latin typeface="Times New Roman" panose="02020603050405020304" pitchFamily="18" charset="0"/>
            <a:cs typeface="Times New Roman" panose="02020603050405020304" pitchFamily="18" charset="0"/>
          </a:endParaRPr>
        </a:p>
      </dsp:txBody>
      <dsp:txXfrm>
        <a:off x="1462409" y="1577921"/>
        <a:ext cx="4273377" cy="1266803"/>
      </dsp:txXfrm>
    </dsp:sp>
    <dsp:sp modelId="{A00D75D9-FAD7-4717-B12E-425300F580FC}">
      <dsp:nvSpPr>
        <dsp:cNvPr id="0" name=""/>
        <dsp:cNvSpPr/>
      </dsp:nvSpPr>
      <dsp:spPr>
        <a:xfrm>
          <a:off x="0" y="3151828"/>
          <a:ext cx="5793084" cy="12655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A1DE52-1F31-4C6E-ACDB-B862289EDBA6}">
      <dsp:nvSpPr>
        <dsp:cNvPr id="0" name=""/>
        <dsp:cNvSpPr/>
      </dsp:nvSpPr>
      <dsp:spPr>
        <a:xfrm>
          <a:off x="382833" y="3436581"/>
          <a:ext cx="696742" cy="6960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3C6298-7AA4-445B-8128-6B6C64FB9973}">
      <dsp:nvSpPr>
        <dsp:cNvPr id="0" name=""/>
        <dsp:cNvSpPr/>
      </dsp:nvSpPr>
      <dsp:spPr>
        <a:xfrm>
          <a:off x="1462409" y="3151828"/>
          <a:ext cx="4273377" cy="1266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070" tIns="134070" rIns="134070" bIns="134070" numCol="1" spcCol="1270" anchor="ctr" anchorCtr="0">
          <a:noAutofit/>
        </a:bodyPr>
        <a:lstStyle/>
        <a:p>
          <a:pPr marL="0" lvl="0" indent="0" algn="l" defTabSz="800100">
            <a:lnSpc>
              <a:spcPct val="100000"/>
            </a:lnSpc>
            <a:spcBef>
              <a:spcPct val="0"/>
            </a:spcBef>
            <a:spcAft>
              <a:spcPct val="35000"/>
            </a:spcAft>
            <a:buNone/>
          </a:pPr>
          <a:r>
            <a:rPr lang="en-GB" sz="1800" b="1" i="1" kern="1200">
              <a:latin typeface="Times New Roman" panose="02020603050405020304" pitchFamily="18" charset="0"/>
              <a:cs typeface="Times New Roman" panose="02020603050405020304" pitchFamily="18" charset="0"/>
            </a:rPr>
            <a:t>Background: </a:t>
          </a:r>
          <a:r>
            <a:rPr lang="en-GB" sz="1800" b="0" i="0" kern="1200">
              <a:latin typeface="Times New Roman" panose="02020603050405020304" pitchFamily="18" charset="0"/>
              <a:cs typeface="Times New Roman" panose="02020603050405020304" pitchFamily="18" charset="0"/>
            </a:rPr>
            <a:t>The hotel and hospitality industry around the world contributes about £8.14 trillion to the global GDP and employs 357 million jobs in 2024 (Wttc.org, 2025).</a:t>
          </a:r>
          <a:endParaRPr lang="en-US" sz="1800" kern="1200">
            <a:latin typeface="Times New Roman" panose="02020603050405020304" pitchFamily="18" charset="0"/>
            <a:cs typeface="Times New Roman" panose="02020603050405020304" pitchFamily="18" charset="0"/>
          </a:endParaRPr>
        </a:p>
      </dsp:txBody>
      <dsp:txXfrm>
        <a:off x="1462409" y="3151828"/>
        <a:ext cx="4273377" cy="12668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7F986E-DD86-4F8D-8765-457A801A3271}" type="datetimeFigureOut">
              <a:rPr lang="ro-RO" smtClean="0"/>
              <a:t>04.11.2025</a:t>
            </a:fld>
            <a:endParaRPr lang="ro-RO"/>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4F5885-39B2-4B37-84E6-BC30D518AFB7}" type="slidenum">
              <a:rPr lang="ro-RO" smtClean="0"/>
              <a:t>‹#›</a:t>
            </a:fld>
            <a:endParaRPr lang="ro-RO"/>
          </a:p>
        </p:txBody>
      </p:sp>
    </p:spTree>
    <p:extLst>
      <p:ext uri="{BB962C8B-B14F-4D97-AF65-F5344CB8AC3E}">
        <p14:creationId xmlns:p14="http://schemas.microsoft.com/office/powerpoint/2010/main" val="3919650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2" name="Google Shape;9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1"/>
                </a:solidFill>
                <a:effectLst/>
                <a:latin typeface="Calibri"/>
                <a:ea typeface="Calibri"/>
                <a:cs typeface="Calibri"/>
                <a:sym typeface="Calibri"/>
              </a:rPr>
              <a:t>The first part of this module will critically study the importance of AI and human collaboration in the hotel and hospitality industry. The benefit of including AI with human collaboration </a:t>
            </a:r>
          </a:p>
          <a:p>
            <a:r>
              <a:rPr lang="en-GB" sz="1200" b="0" i="0" u="none" strike="noStrike" cap="none" dirty="0">
                <a:solidFill>
                  <a:schemeClr val="dk1"/>
                </a:solidFill>
                <a:effectLst/>
                <a:latin typeface="Calibri"/>
                <a:ea typeface="Calibri"/>
                <a:cs typeface="Calibri"/>
                <a:sym typeface="Calibri"/>
              </a:rPr>
              <a:t>improve guest experience through customisation. This presentation will conduct an in-depth study of  the information collected on the chosen contemporary theme.</a:t>
            </a:r>
          </a:p>
        </p:txBody>
      </p:sp>
      <p:sp>
        <p:nvSpPr>
          <p:cNvPr id="93" name="Google Shape;93;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2</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b="0" i="0" u="none" strike="noStrike" cap="none" dirty="0">
                <a:solidFill>
                  <a:schemeClr val="dk1"/>
                </a:solidFill>
                <a:effectLst/>
                <a:latin typeface="Calibri"/>
                <a:ea typeface="Calibri"/>
                <a:cs typeface="Calibri"/>
                <a:sym typeface="Calibri"/>
              </a:rPr>
              <a:t>AI-enabled data analytics play an unquestionable role in personalising customer experience. Predictive analytics and NLP have used AI tools in the hospitality industry sector to predict the changing guest preferences and give personalised suggestions. The use of NLP aims maintain cultural diversity. This framework is important to promote in hospitality. NLP translates different languages from different cultural groups into understandable texts for the hotels. However, the issues related to data privacy remains a significant factor due to the excessive use of sensitive information.</a:t>
            </a:r>
            <a:endParaRPr dirty="0"/>
          </a:p>
        </p:txBody>
      </p:sp>
      <p:sp>
        <p:nvSpPr>
          <p:cNvPr id="103" name="Google Shape;103;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3</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 name="Google Shape;113;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b="0" i="0" u="none" strike="noStrike" cap="none" dirty="0">
                <a:solidFill>
                  <a:schemeClr val="dk1"/>
                </a:solidFill>
                <a:effectLst/>
                <a:latin typeface="Calibri"/>
                <a:ea typeface="Calibri"/>
                <a:cs typeface="Calibri"/>
                <a:sym typeface="Calibri"/>
              </a:rPr>
              <a:t>The concept of the Utilitarianism theory describes a fair explanation for the implementation of AI in the hospitality sector. The use of AI can be studied as ethical, as this concept can display benefits for society by personalising guest experience. The concept of the Salad Bowl theory highlights the significance of variety among cultural groups. Everyone from a diverse cultural background within a single group always hold on to their culture and tradition. The application of AI through the TAM theory can support cultural diversification in hospitality sector.</a:t>
            </a:r>
            <a:endParaRPr dirty="0"/>
          </a:p>
        </p:txBody>
      </p:sp>
      <p:sp>
        <p:nvSpPr>
          <p:cNvPr id="114" name="Google Shape;114;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 name="Google Shape;127;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1"/>
                </a:solidFill>
                <a:effectLst/>
                <a:latin typeface="Calibri"/>
                <a:ea typeface="Calibri"/>
                <a:cs typeface="Calibri"/>
                <a:sym typeface="Calibri"/>
              </a:rPr>
              <a:t>AI-driven approaches in hospitality make human collaboration more informed about the possible industrial trends. This analysis of the trends helps to discuss the development in the </a:t>
            </a:r>
          </a:p>
          <a:p>
            <a:r>
              <a:rPr lang="en-GB" sz="1200" b="0" i="0" u="none" strike="noStrike" cap="none" dirty="0">
                <a:solidFill>
                  <a:schemeClr val="dk1"/>
                </a:solidFill>
                <a:effectLst/>
                <a:latin typeface="Calibri"/>
                <a:ea typeface="Calibri"/>
                <a:cs typeface="Calibri"/>
                <a:sym typeface="Calibri"/>
              </a:rPr>
              <a:t>behavioural patterns of customers. Increased operational efficiency is another remarkable benefit of using AI. The use of AI reduces the burden of human labour by automating repetitive </a:t>
            </a:r>
          </a:p>
          <a:p>
            <a:r>
              <a:rPr lang="en-GB" sz="1200" b="0" i="0" u="none" strike="noStrike" cap="none" dirty="0">
                <a:solidFill>
                  <a:schemeClr val="dk1"/>
                </a:solidFill>
                <a:effectLst/>
                <a:latin typeface="Calibri"/>
                <a:ea typeface="Calibri"/>
                <a:cs typeface="Calibri"/>
                <a:sym typeface="Calibri"/>
              </a:rPr>
              <a:t>activities. This AI-driven advantage minimises the managerial costs in the hospitality industry.</a:t>
            </a:r>
          </a:p>
        </p:txBody>
      </p:sp>
      <p:sp>
        <p:nvSpPr>
          <p:cNvPr id="128" name="Google Shape;128;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b="0" i="0" u="none" strike="noStrike" cap="none" dirty="0">
                <a:solidFill>
                  <a:schemeClr val="dk1"/>
                </a:solidFill>
                <a:effectLst/>
                <a:latin typeface="Calibri"/>
                <a:ea typeface="Calibri"/>
                <a:cs typeface="Calibri"/>
                <a:sym typeface="Calibri"/>
              </a:rPr>
              <a:t>The global political scenario is related to the different geopolitical disagreement. This can be a probable cause of supply chain disruption for hospitality. Global economies highlight positive scope for continuous growth and high possibility for the hospitality firms across the world. The change in the population group may cause resistance to change and disrupt the current market process in global hospitality sector. Growing digital transformation and AI advancement can create several benefits for hospitality in terms of personalisation.</a:t>
            </a:r>
            <a:endParaRPr dirty="0"/>
          </a:p>
        </p:txBody>
      </p:sp>
      <p:sp>
        <p:nvSpPr>
          <p:cNvPr id="148" name="Google Shape;14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b="0" i="0" u="none" strike="noStrike" cap="none" dirty="0">
                <a:solidFill>
                  <a:schemeClr val="dk1"/>
                </a:solidFill>
                <a:effectLst/>
                <a:latin typeface="Calibri"/>
                <a:ea typeface="Calibri"/>
                <a:cs typeface="Calibri"/>
                <a:sym typeface="Calibri"/>
              </a:rPr>
              <a:t>Cultural expansion is a primary objective to be promoted in the hospitality sector. The findings from the PESTEL Analysis highlight a growing population breakdown shift. The PESTLE Analysis has also described the increase in the concern regarding the range of the individuals that give business to the sector. The concept of Multiculturalism can be advantageous for improving the participation and presence of different cultural groups. From the perspective of the World System Theory, global nations are categorised into core emerging economies, peripheral low wages and production and Semi-Peripheral countries. This economic theory can help the hospitality sector to develop tailored pricing strategies by considering the region-based economies.</a:t>
            </a:r>
            <a:endParaRPr dirty="0"/>
          </a:p>
        </p:txBody>
      </p:sp>
      <p:sp>
        <p:nvSpPr>
          <p:cNvPr id="157" name="Google Shape;15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b="0" i="0" u="none" strike="noStrike" cap="none" dirty="0">
                <a:solidFill>
                  <a:schemeClr val="dk1"/>
                </a:solidFill>
                <a:effectLst/>
                <a:latin typeface="Calibri"/>
                <a:ea typeface="Calibri"/>
                <a:cs typeface="Calibri"/>
                <a:sym typeface="Calibri"/>
              </a:rPr>
              <a:t>Flawless service delivery and customisation have always been key factors to consider in hospitality. In collaboration with AI, the hospitality industry can achieve excellence in both the factors. The PESTEL factors consider a high potential for growth in AI and digital transformation. The application of the TAM can assess the identified usefulness of AI and minimise resistance to change.</a:t>
            </a:r>
            <a:endParaRPr dirty="0"/>
          </a:p>
        </p:txBody>
      </p:sp>
      <p:sp>
        <p:nvSpPr>
          <p:cNvPr id="167" name="Google Shape;16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1"/>
                </a:solidFill>
                <a:effectLst/>
                <a:latin typeface="Calibri"/>
                <a:ea typeface="Calibri"/>
                <a:cs typeface="Calibri"/>
                <a:sym typeface="Calibri"/>
              </a:rPr>
              <a:t>Global tourism significantly lies on comfort, convenience and speed. These tourism characteristics are undeniable in terms of gaining efficiency and rapid growth. Fairness of practices and </a:t>
            </a:r>
          </a:p>
          <a:p>
            <a:r>
              <a:rPr lang="en-GB" sz="1200" b="0" i="0" u="none" strike="noStrike" cap="none" dirty="0">
                <a:solidFill>
                  <a:schemeClr val="dk1"/>
                </a:solidFill>
                <a:effectLst/>
                <a:latin typeface="Calibri"/>
                <a:ea typeface="Calibri"/>
                <a:cs typeface="Calibri"/>
                <a:sym typeface="Calibri"/>
              </a:rPr>
              <a:t>operations remains a critical concern from an ethical perspective. The above-mentioned tourism policy highlights an effective environment to design unbiased practices in this sector.</a:t>
            </a:r>
          </a:p>
        </p:txBody>
      </p:sp>
      <p:sp>
        <p:nvSpPr>
          <p:cNvPr id="178" name="Google Shape;17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r>
              <a:rPr lang="en-GB" sz="1200" b="0" i="0" u="none" strike="noStrike" cap="none" dirty="0">
                <a:solidFill>
                  <a:schemeClr val="dk1"/>
                </a:solidFill>
                <a:effectLst/>
                <a:latin typeface="Calibri"/>
                <a:ea typeface="Calibri"/>
                <a:cs typeface="Calibri"/>
                <a:sym typeface="Calibri"/>
              </a:rPr>
              <a:t>The presentation has highlighted the inspirational role of AI in individualising guest experiences in hospitality. However, the entire module is limited in its coverage of region-specific practices </a:t>
            </a:r>
          </a:p>
          <a:p>
            <a:r>
              <a:rPr lang="en-GB" sz="1200" b="0" i="0" u="none" strike="noStrike" cap="none" dirty="0">
                <a:solidFill>
                  <a:schemeClr val="dk1"/>
                </a:solidFill>
                <a:effectLst/>
                <a:latin typeface="Calibri"/>
                <a:ea typeface="Calibri"/>
                <a:cs typeface="Calibri"/>
                <a:sym typeface="Calibri"/>
              </a:rPr>
              <a:t>in global tourism. The information included in this study can enhance human collaboration. This study serve as a foundation for further research, this investigation can support the </a:t>
            </a:r>
          </a:p>
          <a:p>
            <a:r>
              <a:rPr lang="en-GB" sz="1200" b="0" i="0" u="none" strike="noStrike" cap="none" dirty="0">
                <a:solidFill>
                  <a:schemeClr val="dk1"/>
                </a:solidFill>
                <a:effectLst/>
                <a:latin typeface="Calibri"/>
                <a:ea typeface="Calibri"/>
                <a:cs typeface="Calibri"/>
                <a:sym typeface="Calibri"/>
              </a:rPr>
              <a:t>development of hyper-personalisation with the integration of AI with human intelligence.</a:t>
            </a:r>
          </a:p>
        </p:txBody>
      </p:sp>
      <p:sp>
        <p:nvSpPr>
          <p:cNvPr id="189" name="Google Shape;189;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b="0" i="0" u="none" strike="noStrike" cap="none" dirty="0">
                <a:solidFill>
                  <a:schemeClr val="dk1"/>
                </a:solidFill>
                <a:effectLst/>
                <a:latin typeface="Calibri"/>
                <a:ea typeface="Calibri"/>
                <a:cs typeface="Calibri"/>
                <a:sym typeface="Calibri"/>
              </a:rPr>
              <a:t>The findings of this study admit that resistance to change is an associated barrier to the emerging digital tools such as AI. This barrier can be prevented by using a strong vision. The adoption of visionary leadership aims to develop a strong and informed vision for the future by installing AI. This will motivate the staff and stakeholders to stay engaged with hospitality organisations. Tailored training programs will equip staff to handle technological challenges associated with digital transformation. This will enhance human collaboration in hospitality. Utilisation of ethical sourcing and green packaging in the hospitality industry highlight the concept of sustainability and mitigate the impact of climate change through ethical consideration.</a:t>
            </a:r>
            <a:endParaRPr dirty="0"/>
          </a:p>
        </p:txBody>
      </p:sp>
      <p:sp>
        <p:nvSpPr>
          <p:cNvPr id="200" name="Google Shape;200;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0" name="Google Shape;21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D228962-C35B-A5F9-9AC2-371EEAA14180}"/>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p>
        </p:txBody>
      </p:sp>
      <p:sp>
        <p:nvSpPr>
          <p:cNvPr id="3" name="Subtitlu 2">
            <a:extLst>
              <a:ext uri="{FF2B5EF4-FFF2-40B4-BE49-F238E27FC236}">
                <a16:creationId xmlns:a16="http://schemas.microsoft.com/office/drawing/2014/main" id="{E1DB6672-55DA-7B5F-06B0-808C71FA1A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p>
        </p:txBody>
      </p:sp>
      <p:sp>
        <p:nvSpPr>
          <p:cNvPr id="4" name="Substituent dată 3">
            <a:extLst>
              <a:ext uri="{FF2B5EF4-FFF2-40B4-BE49-F238E27FC236}">
                <a16:creationId xmlns:a16="http://schemas.microsoft.com/office/drawing/2014/main" id="{BEBA3D88-7B5B-FD80-82EA-61C2E37FB292}"/>
              </a:ext>
            </a:extLst>
          </p:cNvPr>
          <p:cNvSpPr>
            <a:spLocks noGrp="1"/>
          </p:cNvSpPr>
          <p:nvPr>
            <p:ph type="dt" sz="half" idx="10"/>
          </p:nvPr>
        </p:nvSpPr>
        <p:spPr/>
        <p:txBody>
          <a:bodyPr/>
          <a:lstStyle/>
          <a:p>
            <a:fld id="{C809E889-E861-4FB6-8B84-C7F895FF0823}" type="datetimeFigureOut">
              <a:rPr lang="ro-RO" smtClean="0"/>
              <a:t>04.11.2025</a:t>
            </a:fld>
            <a:endParaRPr lang="ro-RO"/>
          </a:p>
        </p:txBody>
      </p:sp>
      <p:sp>
        <p:nvSpPr>
          <p:cNvPr id="5" name="Substituent subsol 4">
            <a:extLst>
              <a:ext uri="{FF2B5EF4-FFF2-40B4-BE49-F238E27FC236}">
                <a16:creationId xmlns:a16="http://schemas.microsoft.com/office/drawing/2014/main" id="{999CDC32-A6F2-19A2-D7C5-C92D16EF3D3F}"/>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BA3CC219-6F8D-0D7A-A3A6-6E09FB29604D}"/>
              </a:ext>
            </a:extLst>
          </p:cNvPr>
          <p:cNvSpPr>
            <a:spLocks noGrp="1"/>
          </p:cNvSpPr>
          <p:nvPr>
            <p:ph type="sldNum" sz="quarter" idx="12"/>
          </p:nvPr>
        </p:nvSpPr>
        <p:spPr/>
        <p:txBody>
          <a:bodyPr/>
          <a:lstStyle/>
          <a:p>
            <a:fld id="{2D49C6BF-9B2E-44FC-A61D-4FBF606F241E}" type="slidenum">
              <a:rPr lang="ro-RO" smtClean="0"/>
              <a:t>‹#›</a:t>
            </a:fld>
            <a:endParaRPr lang="ro-RO"/>
          </a:p>
        </p:txBody>
      </p:sp>
    </p:spTree>
    <p:extLst>
      <p:ext uri="{BB962C8B-B14F-4D97-AF65-F5344CB8AC3E}">
        <p14:creationId xmlns:p14="http://schemas.microsoft.com/office/powerpoint/2010/main" val="1947307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171324C-4BC6-EFF1-7DBB-27244CDDEAF6}"/>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FF2F84BA-0810-389A-8874-993CC1921FAF}"/>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105CA5E0-0E01-9A43-BEAA-F567D21EF1CE}"/>
              </a:ext>
            </a:extLst>
          </p:cNvPr>
          <p:cNvSpPr>
            <a:spLocks noGrp="1"/>
          </p:cNvSpPr>
          <p:nvPr>
            <p:ph type="dt" sz="half" idx="10"/>
          </p:nvPr>
        </p:nvSpPr>
        <p:spPr/>
        <p:txBody>
          <a:bodyPr/>
          <a:lstStyle/>
          <a:p>
            <a:fld id="{C809E889-E861-4FB6-8B84-C7F895FF0823}" type="datetimeFigureOut">
              <a:rPr lang="ro-RO" smtClean="0"/>
              <a:t>04.11.2025</a:t>
            </a:fld>
            <a:endParaRPr lang="ro-RO"/>
          </a:p>
        </p:txBody>
      </p:sp>
      <p:sp>
        <p:nvSpPr>
          <p:cNvPr id="5" name="Substituent subsol 4">
            <a:extLst>
              <a:ext uri="{FF2B5EF4-FFF2-40B4-BE49-F238E27FC236}">
                <a16:creationId xmlns:a16="http://schemas.microsoft.com/office/drawing/2014/main" id="{8298926C-15DD-B5AB-BAC9-815C968BC521}"/>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F193951E-6D5A-3DE6-98B0-013E5EB245EA}"/>
              </a:ext>
            </a:extLst>
          </p:cNvPr>
          <p:cNvSpPr>
            <a:spLocks noGrp="1"/>
          </p:cNvSpPr>
          <p:nvPr>
            <p:ph type="sldNum" sz="quarter" idx="12"/>
          </p:nvPr>
        </p:nvSpPr>
        <p:spPr/>
        <p:txBody>
          <a:bodyPr/>
          <a:lstStyle/>
          <a:p>
            <a:fld id="{2D49C6BF-9B2E-44FC-A61D-4FBF606F241E}" type="slidenum">
              <a:rPr lang="ro-RO" smtClean="0"/>
              <a:t>‹#›</a:t>
            </a:fld>
            <a:endParaRPr lang="ro-RO"/>
          </a:p>
        </p:txBody>
      </p:sp>
    </p:spTree>
    <p:extLst>
      <p:ext uri="{BB962C8B-B14F-4D97-AF65-F5344CB8AC3E}">
        <p14:creationId xmlns:p14="http://schemas.microsoft.com/office/powerpoint/2010/main" val="3921182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3798A00-2336-4E35-4B86-A9375021FCDE}"/>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p>
        </p:txBody>
      </p:sp>
      <p:sp>
        <p:nvSpPr>
          <p:cNvPr id="3" name="Substituent text 2">
            <a:extLst>
              <a:ext uri="{FF2B5EF4-FFF2-40B4-BE49-F238E27FC236}">
                <a16:creationId xmlns:a16="http://schemas.microsoft.com/office/drawing/2014/main" id="{9267C96D-A908-8CD2-6855-B6CFE0F4E9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F3353A58-8273-4CC6-112B-B301DE83A897}"/>
              </a:ext>
            </a:extLst>
          </p:cNvPr>
          <p:cNvSpPr>
            <a:spLocks noGrp="1"/>
          </p:cNvSpPr>
          <p:nvPr>
            <p:ph type="dt" sz="half" idx="10"/>
          </p:nvPr>
        </p:nvSpPr>
        <p:spPr/>
        <p:txBody>
          <a:bodyPr/>
          <a:lstStyle/>
          <a:p>
            <a:fld id="{C809E889-E861-4FB6-8B84-C7F895FF0823}" type="datetimeFigureOut">
              <a:rPr lang="ro-RO" smtClean="0"/>
              <a:t>04.11.2025</a:t>
            </a:fld>
            <a:endParaRPr lang="ro-RO"/>
          </a:p>
        </p:txBody>
      </p:sp>
      <p:sp>
        <p:nvSpPr>
          <p:cNvPr id="5" name="Substituent subsol 4">
            <a:extLst>
              <a:ext uri="{FF2B5EF4-FFF2-40B4-BE49-F238E27FC236}">
                <a16:creationId xmlns:a16="http://schemas.microsoft.com/office/drawing/2014/main" id="{A8527806-8475-CE08-D0B3-B1591BBD904C}"/>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A6192416-9527-CA29-A793-5AEC281D9D51}"/>
              </a:ext>
            </a:extLst>
          </p:cNvPr>
          <p:cNvSpPr>
            <a:spLocks noGrp="1"/>
          </p:cNvSpPr>
          <p:nvPr>
            <p:ph type="sldNum" sz="quarter" idx="12"/>
          </p:nvPr>
        </p:nvSpPr>
        <p:spPr/>
        <p:txBody>
          <a:bodyPr/>
          <a:lstStyle/>
          <a:p>
            <a:fld id="{2D49C6BF-9B2E-44FC-A61D-4FBF606F241E}" type="slidenum">
              <a:rPr lang="ro-RO" smtClean="0"/>
              <a:t>‹#›</a:t>
            </a:fld>
            <a:endParaRPr lang="ro-RO"/>
          </a:p>
        </p:txBody>
      </p:sp>
    </p:spTree>
    <p:extLst>
      <p:ext uri="{BB962C8B-B14F-4D97-AF65-F5344CB8AC3E}">
        <p14:creationId xmlns:p14="http://schemas.microsoft.com/office/powerpoint/2010/main" val="3443242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7B7ED25-D85D-F9F3-953B-E44F99770B81}"/>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56ED523C-98B9-2CFC-B43B-D07CC7A54226}"/>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a:extLst>
              <a:ext uri="{FF2B5EF4-FFF2-40B4-BE49-F238E27FC236}">
                <a16:creationId xmlns:a16="http://schemas.microsoft.com/office/drawing/2014/main" id="{4C56BA58-B342-83E1-F1F3-46A083F912A4}"/>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a:extLst>
              <a:ext uri="{FF2B5EF4-FFF2-40B4-BE49-F238E27FC236}">
                <a16:creationId xmlns:a16="http://schemas.microsoft.com/office/drawing/2014/main" id="{84066E4A-275E-FD1A-8510-A42FE789EE24}"/>
              </a:ext>
            </a:extLst>
          </p:cNvPr>
          <p:cNvSpPr>
            <a:spLocks noGrp="1"/>
          </p:cNvSpPr>
          <p:nvPr>
            <p:ph type="dt" sz="half" idx="10"/>
          </p:nvPr>
        </p:nvSpPr>
        <p:spPr/>
        <p:txBody>
          <a:bodyPr/>
          <a:lstStyle/>
          <a:p>
            <a:fld id="{C809E889-E861-4FB6-8B84-C7F895FF0823}" type="datetimeFigureOut">
              <a:rPr lang="ro-RO" smtClean="0"/>
              <a:t>04.11.2025</a:t>
            </a:fld>
            <a:endParaRPr lang="ro-RO"/>
          </a:p>
        </p:txBody>
      </p:sp>
      <p:sp>
        <p:nvSpPr>
          <p:cNvPr id="6" name="Substituent subsol 5">
            <a:extLst>
              <a:ext uri="{FF2B5EF4-FFF2-40B4-BE49-F238E27FC236}">
                <a16:creationId xmlns:a16="http://schemas.microsoft.com/office/drawing/2014/main" id="{0ABF6C5A-4C67-FBD1-9096-96A31E2F7BAB}"/>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45DF47B8-46A5-5D5A-A1E0-629CDD002CD4}"/>
              </a:ext>
            </a:extLst>
          </p:cNvPr>
          <p:cNvSpPr>
            <a:spLocks noGrp="1"/>
          </p:cNvSpPr>
          <p:nvPr>
            <p:ph type="sldNum" sz="quarter" idx="12"/>
          </p:nvPr>
        </p:nvSpPr>
        <p:spPr/>
        <p:txBody>
          <a:bodyPr/>
          <a:lstStyle/>
          <a:p>
            <a:fld id="{2D49C6BF-9B2E-44FC-A61D-4FBF606F241E}" type="slidenum">
              <a:rPr lang="ro-RO" smtClean="0"/>
              <a:t>‹#›</a:t>
            </a:fld>
            <a:endParaRPr lang="ro-RO"/>
          </a:p>
        </p:txBody>
      </p:sp>
    </p:spTree>
    <p:extLst>
      <p:ext uri="{BB962C8B-B14F-4D97-AF65-F5344CB8AC3E}">
        <p14:creationId xmlns:p14="http://schemas.microsoft.com/office/powerpoint/2010/main" val="1343033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7867B83-1918-DC98-DA45-BFEB34ED6B97}"/>
              </a:ext>
            </a:extLst>
          </p:cNvPr>
          <p:cNvSpPr>
            <a:spLocks noGrp="1"/>
          </p:cNvSpPr>
          <p:nvPr>
            <p:ph type="title"/>
          </p:nvPr>
        </p:nvSpPr>
        <p:spPr>
          <a:xfrm>
            <a:off x="839788" y="365125"/>
            <a:ext cx="10515600" cy="1325563"/>
          </a:xfrm>
        </p:spPr>
        <p:txBody>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4F0E4E50-008A-8E73-4E4A-84BCC08CBD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E78E89BA-89F3-93CB-1528-3A05E72E9EEF}"/>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a:extLst>
              <a:ext uri="{FF2B5EF4-FFF2-40B4-BE49-F238E27FC236}">
                <a16:creationId xmlns:a16="http://schemas.microsoft.com/office/drawing/2014/main" id="{FCFB1A08-031D-DADE-027E-1E41A2FCEA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2E2AD7AD-088F-1F3B-FD90-6A85D98E2952}"/>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a:extLst>
              <a:ext uri="{FF2B5EF4-FFF2-40B4-BE49-F238E27FC236}">
                <a16:creationId xmlns:a16="http://schemas.microsoft.com/office/drawing/2014/main" id="{0BDAA1D3-294B-6A21-5E1F-E00C3E43C371}"/>
              </a:ext>
            </a:extLst>
          </p:cNvPr>
          <p:cNvSpPr>
            <a:spLocks noGrp="1"/>
          </p:cNvSpPr>
          <p:nvPr>
            <p:ph type="dt" sz="half" idx="10"/>
          </p:nvPr>
        </p:nvSpPr>
        <p:spPr/>
        <p:txBody>
          <a:bodyPr/>
          <a:lstStyle/>
          <a:p>
            <a:fld id="{C809E889-E861-4FB6-8B84-C7F895FF0823}" type="datetimeFigureOut">
              <a:rPr lang="ro-RO" smtClean="0"/>
              <a:t>04.11.2025</a:t>
            </a:fld>
            <a:endParaRPr lang="ro-RO"/>
          </a:p>
        </p:txBody>
      </p:sp>
      <p:sp>
        <p:nvSpPr>
          <p:cNvPr id="8" name="Substituent subsol 7">
            <a:extLst>
              <a:ext uri="{FF2B5EF4-FFF2-40B4-BE49-F238E27FC236}">
                <a16:creationId xmlns:a16="http://schemas.microsoft.com/office/drawing/2014/main" id="{8DC1C3EE-183D-BF8C-EF67-7D67DC2605F9}"/>
              </a:ext>
            </a:extLst>
          </p:cNvPr>
          <p:cNvSpPr>
            <a:spLocks noGrp="1"/>
          </p:cNvSpPr>
          <p:nvPr>
            <p:ph type="ftr" sz="quarter" idx="11"/>
          </p:nvPr>
        </p:nvSpPr>
        <p:spPr/>
        <p:txBody>
          <a:bodyPr/>
          <a:lstStyle/>
          <a:p>
            <a:endParaRPr lang="ro-RO"/>
          </a:p>
        </p:txBody>
      </p:sp>
      <p:sp>
        <p:nvSpPr>
          <p:cNvPr id="9" name="Substituent număr diapozitiv 8">
            <a:extLst>
              <a:ext uri="{FF2B5EF4-FFF2-40B4-BE49-F238E27FC236}">
                <a16:creationId xmlns:a16="http://schemas.microsoft.com/office/drawing/2014/main" id="{078B5357-9502-2AD8-B44D-A7E1D3F52B00}"/>
              </a:ext>
            </a:extLst>
          </p:cNvPr>
          <p:cNvSpPr>
            <a:spLocks noGrp="1"/>
          </p:cNvSpPr>
          <p:nvPr>
            <p:ph type="sldNum" sz="quarter" idx="12"/>
          </p:nvPr>
        </p:nvSpPr>
        <p:spPr/>
        <p:txBody>
          <a:bodyPr/>
          <a:lstStyle/>
          <a:p>
            <a:fld id="{2D49C6BF-9B2E-44FC-A61D-4FBF606F241E}" type="slidenum">
              <a:rPr lang="ro-RO" smtClean="0"/>
              <a:t>‹#›</a:t>
            </a:fld>
            <a:endParaRPr lang="ro-RO"/>
          </a:p>
        </p:txBody>
      </p:sp>
    </p:spTree>
    <p:extLst>
      <p:ext uri="{BB962C8B-B14F-4D97-AF65-F5344CB8AC3E}">
        <p14:creationId xmlns:p14="http://schemas.microsoft.com/office/powerpoint/2010/main" val="3018022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0C87CB8-2EEF-42DD-48F6-338B3B22BD6B}"/>
              </a:ext>
            </a:extLst>
          </p:cNvPr>
          <p:cNvSpPr>
            <a:spLocks noGrp="1"/>
          </p:cNvSpPr>
          <p:nvPr>
            <p:ph type="title"/>
          </p:nvPr>
        </p:nvSpPr>
        <p:spPr/>
        <p:txBody>
          <a:bodyPr/>
          <a:lstStyle/>
          <a:p>
            <a:r>
              <a:rPr lang="ro-RO"/>
              <a:t>Faceți clic pentru a edita stilul de titlu coordonator</a:t>
            </a:r>
          </a:p>
        </p:txBody>
      </p:sp>
      <p:sp>
        <p:nvSpPr>
          <p:cNvPr id="3" name="Substituent dată 2">
            <a:extLst>
              <a:ext uri="{FF2B5EF4-FFF2-40B4-BE49-F238E27FC236}">
                <a16:creationId xmlns:a16="http://schemas.microsoft.com/office/drawing/2014/main" id="{055B6C82-427A-D93E-550B-6CEE8F02DB73}"/>
              </a:ext>
            </a:extLst>
          </p:cNvPr>
          <p:cNvSpPr>
            <a:spLocks noGrp="1"/>
          </p:cNvSpPr>
          <p:nvPr>
            <p:ph type="dt" sz="half" idx="10"/>
          </p:nvPr>
        </p:nvSpPr>
        <p:spPr/>
        <p:txBody>
          <a:bodyPr/>
          <a:lstStyle/>
          <a:p>
            <a:fld id="{C809E889-E861-4FB6-8B84-C7F895FF0823}" type="datetimeFigureOut">
              <a:rPr lang="ro-RO" smtClean="0"/>
              <a:t>04.11.2025</a:t>
            </a:fld>
            <a:endParaRPr lang="ro-RO"/>
          </a:p>
        </p:txBody>
      </p:sp>
      <p:sp>
        <p:nvSpPr>
          <p:cNvPr id="4" name="Substituent subsol 3">
            <a:extLst>
              <a:ext uri="{FF2B5EF4-FFF2-40B4-BE49-F238E27FC236}">
                <a16:creationId xmlns:a16="http://schemas.microsoft.com/office/drawing/2014/main" id="{937DD2D9-CF91-3927-8131-207896079EC3}"/>
              </a:ext>
            </a:extLst>
          </p:cNvPr>
          <p:cNvSpPr>
            <a:spLocks noGrp="1"/>
          </p:cNvSpPr>
          <p:nvPr>
            <p:ph type="ftr" sz="quarter" idx="11"/>
          </p:nvPr>
        </p:nvSpPr>
        <p:spPr/>
        <p:txBody>
          <a:bodyPr/>
          <a:lstStyle/>
          <a:p>
            <a:endParaRPr lang="ro-RO"/>
          </a:p>
        </p:txBody>
      </p:sp>
      <p:sp>
        <p:nvSpPr>
          <p:cNvPr id="5" name="Substituent număr diapozitiv 4">
            <a:extLst>
              <a:ext uri="{FF2B5EF4-FFF2-40B4-BE49-F238E27FC236}">
                <a16:creationId xmlns:a16="http://schemas.microsoft.com/office/drawing/2014/main" id="{13D917F8-7548-7220-7CED-F068141AEE15}"/>
              </a:ext>
            </a:extLst>
          </p:cNvPr>
          <p:cNvSpPr>
            <a:spLocks noGrp="1"/>
          </p:cNvSpPr>
          <p:nvPr>
            <p:ph type="sldNum" sz="quarter" idx="12"/>
          </p:nvPr>
        </p:nvSpPr>
        <p:spPr/>
        <p:txBody>
          <a:bodyPr/>
          <a:lstStyle/>
          <a:p>
            <a:fld id="{2D49C6BF-9B2E-44FC-A61D-4FBF606F241E}" type="slidenum">
              <a:rPr lang="ro-RO" smtClean="0"/>
              <a:t>‹#›</a:t>
            </a:fld>
            <a:endParaRPr lang="ro-RO"/>
          </a:p>
        </p:txBody>
      </p:sp>
    </p:spTree>
    <p:extLst>
      <p:ext uri="{BB962C8B-B14F-4D97-AF65-F5344CB8AC3E}">
        <p14:creationId xmlns:p14="http://schemas.microsoft.com/office/powerpoint/2010/main" val="866185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1EEF7E2C-FF88-6AD0-53A2-901CF50BF668}"/>
              </a:ext>
            </a:extLst>
          </p:cNvPr>
          <p:cNvSpPr>
            <a:spLocks noGrp="1"/>
          </p:cNvSpPr>
          <p:nvPr>
            <p:ph type="dt" sz="half" idx="10"/>
          </p:nvPr>
        </p:nvSpPr>
        <p:spPr/>
        <p:txBody>
          <a:bodyPr/>
          <a:lstStyle/>
          <a:p>
            <a:fld id="{C809E889-E861-4FB6-8B84-C7F895FF0823}" type="datetimeFigureOut">
              <a:rPr lang="ro-RO" smtClean="0"/>
              <a:t>04.11.2025</a:t>
            </a:fld>
            <a:endParaRPr lang="ro-RO"/>
          </a:p>
        </p:txBody>
      </p:sp>
      <p:sp>
        <p:nvSpPr>
          <p:cNvPr id="3" name="Substituent subsol 2">
            <a:extLst>
              <a:ext uri="{FF2B5EF4-FFF2-40B4-BE49-F238E27FC236}">
                <a16:creationId xmlns:a16="http://schemas.microsoft.com/office/drawing/2014/main" id="{C1E832E4-BB5B-96BC-68B3-A5F237F8428F}"/>
              </a:ext>
            </a:extLst>
          </p:cNvPr>
          <p:cNvSpPr>
            <a:spLocks noGrp="1"/>
          </p:cNvSpPr>
          <p:nvPr>
            <p:ph type="ftr" sz="quarter" idx="11"/>
          </p:nvPr>
        </p:nvSpPr>
        <p:spPr/>
        <p:txBody>
          <a:bodyPr/>
          <a:lstStyle/>
          <a:p>
            <a:endParaRPr lang="ro-RO"/>
          </a:p>
        </p:txBody>
      </p:sp>
      <p:sp>
        <p:nvSpPr>
          <p:cNvPr id="4" name="Substituent număr diapozitiv 3">
            <a:extLst>
              <a:ext uri="{FF2B5EF4-FFF2-40B4-BE49-F238E27FC236}">
                <a16:creationId xmlns:a16="http://schemas.microsoft.com/office/drawing/2014/main" id="{6FFBEC14-C378-1B0C-C318-B485182FC8A1}"/>
              </a:ext>
            </a:extLst>
          </p:cNvPr>
          <p:cNvSpPr>
            <a:spLocks noGrp="1"/>
          </p:cNvSpPr>
          <p:nvPr>
            <p:ph type="sldNum" sz="quarter" idx="12"/>
          </p:nvPr>
        </p:nvSpPr>
        <p:spPr/>
        <p:txBody>
          <a:bodyPr/>
          <a:lstStyle/>
          <a:p>
            <a:fld id="{2D49C6BF-9B2E-44FC-A61D-4FBF606F241E}" type="slidenum">
              <a:rPr lang="ro-RO" smtClean="0"/>
              <a:t>‹#›</a:t>
            </a:fld>
            <a:endParaRPr lang="ro-RO"/>
          </a:p>
        </p:txBody>
      </p:sp>
    </p:spTree>
    <p:extLst>
      <p:ext uri="{BB962C8B-B14F-4D97-AF65-F5344CB8AC3E}">
        <p14:creationId xmlns:p14="http://schemas.microsoft.com/office/powerpoint/2010/main" val="4102446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84CDD56-1680-4EBA-A730-249908B7FCB0}"/>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F9A0D737-2DD0-40AA-1BD7-6F8873B233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a:extLst>
              <a:ext uri="{FF2B5EF4-FFF2-40B4-BE49-F238E27FC236}">
                <a16:creationId xmlns:a16="http://schemas.microsoft.com/office/drawing/2014/main" id="{EC5781BA-0A76-6764-88A4-7CB3784472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DC7C7FCF-9B61-CD74-3120-FA42B0E0BC94}"/>
              </a:ext>
            </a:extLst>
          </p:cNvPr>
          <p:cNvSpPr>
            <a:spLocks noGrp="1"/>
          </p:cNvSpPr>
          <p:nvPr>
            <p:ph type="dt" sz="half" idx="10"/>
          </p:nvPr>
        </p:nvSpPr>
        <p:spPr/>
        <p:txBody>
          <a:bodyPr/>
          <a:lstStyle/>
          <a:p>
            <a:fld id="{C809E889-E861-4FB6-8B84-C7F895FF0823}" type="datetimeFigureOut">
              <a:rPr lang="ro-RO" smtClean="0"/>
              <a:t>04.11.2025</a:t>
            </a:fld>
            <a:endParaRPr lang="ro-RO"/>
          </a:p>
        </p:txBody>
      </p:sp>
      <p:sp>
        <p:nvSpPr>
          <p:cNvPr id="6" name="Substituent subsol 5">
            <a:extLst>
              <a:ext uri="{FF2B5EF4-FFF2-40B4-BE49-F238E27FC236}">
                <a16:creationId xmlns:a16="http://schemas.microsoft.com/office/drawing/2014/main" id="{6D02A276-D1A0-43AD-B723-3C38F848CC75}"/>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4F3F9775-AF53-B7BA-05C2-34168BD750C3}"/>
              </a:ext>
            </a:extLst>
          </p:cNvPr>
          <p:cNvSpPr>
            <a:spLocks noGrp="1"/>
          </p:cNvSpPr>
          <p:nvPr>
            <p:ph type="sldNum" sz="quarter" idx="12"/>
          </p:nvPr>
        </p:nvSpPr>
        <p:spPr/>
        <p:txBody>
          <a:bodyPr/>
          <a:lstStyle/>
          <a:p>
            <a:fld id="{2D49C6BF-9B2E-44FC-A61D-4FBF606F241E}" type="slidenum">
              <a:rPr lang="ro-RO" smtClean="0"/>
              <a:t>‹#›</a:t>
            </a:fld>
            <a:endParaRPr lang="ro-RO"/>
          </a:p>
        </p:txBody>
      </p:sp>
    </p:spTree>
    <p:extLst>
      <p:ext uri="{BB962C8B-B14F-4D97-AF65-F5344CB8AC3E}">
        <p14:creationId xmlns:p14="http://schemas.microsoft.com/office/powerpoint/2010/main" val="3036182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B731EE1-109E-8E66-3274-8C6E93AE66D7}"/>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imagine 2">
            <a:extLst>
              <a:ext uri="{FF2B5EF4-FFF2-40B4-BE49-F238E27FC236}">
                <a16:creationId xmlns:a16="http://schemas.microsoft.com/office/drawing/2014/main" id="{5053EB9A-51B8-070B-A6F0-59575A0DB6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a:extLst>
              <a:ext uri="{FF2B5EF4-FFF2-40B4-BE49-F238E27FC236}">
                <a16:creationId xmlns:a16="http://schemas.microsoft.com/office/drawing/2014/main" id="{7F289AB4-B3C6-D7DE-69BD-A1032247D2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B4DCA842-BFEB-4D09-A5AD-3F823D9271E4}"/>
              </a:ext>
            </a:extLst>
          </p:cNvPr>
          <p:cNvSpPr>
            <a:spLocks noGrp="1"/>
          </p:cNvSpPr>
          <p:nvPr>
            <p:ph type="dt" sz="half" idx="10"/>
          </p:nvPr>
        </p:nvSpPr>
        <p:spPr/>
        <p:txBody>
          <a:bodyPr/>
          <a:lstStyle/>
          <a:p>
            <a:fld id="{C809E889-E861-4FB6-8B84-C7F895FF0823}" type="datetimeFigureOut">
              <a:rPr lang="ro-RO" smtClean="0"/>
              <a:t>04.11.2025</a:t>
            </a:fld>
            <a:endParaRPr lang="ro-RO"/>
          </a:p>
        </p:txBody>
      </p:sp>
      <p:sp>
        <p:nvSpPr>
          <p:cNvPr id="6" name="Substituent subsol 5">
            <a:extLst>
              <a:ext uri="{FF2B5EF4-FFF2-40B4-BE49-F238E27FC236}">
                <a16:creationId xmlns:a16="http://schemas.microsoft.com/office/drawing/2014/main" id="{2CCFCC14-EB61-5372-9E7B-031AF0AB92CC}"/>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0A93DDFA-5188-6954-6173-2B2CA5BB1605}"/>
              </a:ext>
            </a:extLst>
          </p:cNvPr>
          <p:cNvSpPr>
            <a:spLocks noGrp="1"/>
          </p:cNvSpPr>
          <p:nvPr>
            <p:ph type="sldNum" sz="quarter" idx="12"/>
          </p:nvPr>
        </p:nvSpPr>
        <p:spPr/>
        <p:txBody>
          <a:bodyPr/>
          <a:lstStyle/>
          <a:p>
            <a:fld id="{2D49C6BF-9B2E-44FC-A61D-4FBF606F241E}" type="slidenum">
              <a:rPr lang="ro-RO" smtClean="0"/>
              <a:t>‹#›</a:t>
            </a:fld>
            <a:endParaRPr lang="ro-RO"/>
          </a:p>
        </p:txBody>
      </p:sp>
    </p:spTree>
    <p:extLst>
      <p:ext uri="{BB962C8B-B14F-4D97-AF65-F5344CB8AC3E}">
        <p14:creationId xmlns:p14="http://schemas.microsoft.com/office/powerpoint/2010/main" val="4282568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D03BDDB-D5F9-E9F3-969F-919ABFF90557}"/>
              </a:ext>
            </a:extLst>
          </p:cNvPr>
          <p:cNvSpPr>
            <a:spLocks noGrp="1"/>
          </p:cNvSpPr>
          <p:nvPr>
            <p:ph type="title"/>
          </p:nvPr>
        </p:nvSpPr>
        <p:spPr/>
        <p:txBody>
          <a:bodyPr/>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B2AEE221-202C-8396-EF34-324740DBAECC}"/>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1E9BFDAF-FECA-B1C7-90A5-A154D1C077CE}"/>
              </a:ext>
            </a:extLst>
          </p:cNvPr>
          <p:cNvSpPr>
            <a:spLocks noGrp="1"/>
          </p:cNvSpPr>
          <p:nvPr>
            <p:ph type="dt" sz="half" idx="10"/>
          </p:nvPr>
        </p:nvSpPr>
        <p:spPr/>
        <p:txBody>
          <a:bodyPr/>
          <a:lstStyle/>
          <a:p>
            <a:fld id="{C809E889-E861-4FB6-8B84-C7F895FF0823}" type="datetimeFigureOut">
              <a:rPr lang="ro-RO" smtClean="0"/>
              <a:t>04.11.2025</a:t>
            </a:fld>
            <a:endParaRPr lang="ro-RO"/>
          </a:p>
        </p:txBody>
      </p:sp>
      <p:sp>
        <p:nvSpPr>
          <p:cNvPr id="5" name="Substituent subsol 4">
            <a:extLst>
              <a:ext uri="{FF2B5EF4-FFF2-40B4-BE49-F238E27FC236}">
                <a16:creationId xmlns:a16="http://schemas.microsoft.com/office/drawing/2014/main" id="{AE9F45A1-4D24-0B61-CCC1-AFEEBAACBBAE}"/>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B55CD0AC-F573-2809-F2B5-88C9FA6052A1}"/>
              </a:ext>
            </a:extLst>
          </p:cNvPr>
          <p:cNvSpPr>
            <a:spLocks noGrp="1"/>
          </p:cNvSpPr>
          <p:nvPr>
            <p:ph type="sldNum" sz="quarter" idx="12"/>
          </p:nvPr>
        </p:nvSpPr>
        <p:spPr/>
        <p:txBody>
          <a:bodyPr/>
          <a:lstStyle/>
          <a:p>
            <a:fld id="{2D49C6BF-9B2E-44FC-A61D-4FBF606F241E}" type="slidenum">
              <a:rPr lang="ro-RO" smtClean="0"/>
              <a:t>‹#›</a:t>
            </a:fld>
            <a:endParaRPr lang="ro-RO"/>
          </a:p>
        </p:txBody>
      </p:sp>
    </p:spTree>
    <p:extLst>
      <p:ext uri="{BB962C8B-B14F-4D97-AF65-F5344CB8AC3E}">
        <p14:creationId xmlns:p14="http://schemas.microsoft.com/office/powerpoint/2010/main" val="435240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D804C9AC-F280-6169-C061-F309EC5BEA38}"/>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C443F74D-165F-85CB-679A-11574AEB57B8}"/>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68B3E06B-806D-1C11-844C-AF02F2D6CD0C}"/>
              </a:ext>
            </a:extLst>
          </p:cNvPr>
          <p:cNvSpPr>
            <a:spLocks noGrp="1"/>
          </p:cNvSpPr>
          <p:nvPr>
            <p:ph type="dt" sz="half" idx="10"/>
          </p:nvPr>
        </p:nvSpPr>
        <p:spPr/>
        <p:txBody>
          <a:bodyPr/>
          <a:lstStyle/>
          <a:p>
            <a:fld id="{C809E889-E861-4FB6-8B84-C7F895FF0823}" type="datetimeFigureOut">
              <a:rPr lang="ro-RO" smtClean="0"/>
              <a:t>04.11.2025</a:t>
            </a:fld>
            <a:endParaRPr lang="ro-RO"/>
          </a:p>
        </p:txBody>
      </p:sp>
      <p:sp>
        <p:nvSpPr>
          <p:cNvPr id="5" name="Substituent subsol 4">
            <a:extLst>
              <a:ext uri="{FF2B5EF4-FFF2-40B4-BE49-F238E27FC236}">
                <a16:creationId xmlns:a16="http://schemas.microsoft.com/office/drawing/2014/main" id="{8A9A60D2-E8D8-D99B-33BA-8548493853EF}"/>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23F873A6-6F10-8237-97DB-06748080B797}"/>
              </a:ext>
            </a:extLst>
          </p:cNvPr>
          <p:cNvSpPr>
            <a:spLocks noGrp="1"/>
          </p:cNvSpPr>
          <p:nvPr>
            <p:ph type="sldNum" sz="quarter" idx="12"/>
          </p:nvPr>
        </p:nvSpPr>
        <p:spPr/>
        <p:txBody>
          <a:bodyPr/>
          <a:lstStyle/>
          <a:p>
            <a:fld id="{2D49C6BF-9B2E-44FC-A61D-4FBF606F241E}" type="slidenum">
              <a:rPr lang="ro-RO" smtClean="0"/>
              <a:t>‹#›</a:t>
            </a:fld>
            <a:endParaRPr lang="ro-RO"/>
          </a:p>
        </p:txBody>
      </p:sp>
    </p:spTree>
    <p:extLst>
      <p:ext uri="{BB962C8B-B14F-4D97-AF65-F5344CB8AC3E}">
        <p14:creationId xmlns:p14="http://schemas.microsoft.com/office/powerpoint/2010/main" val="1736381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3E50528B-F9ED-6A14-1100-A629703C42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5E7B50C8-27DA-409F-0965-DE68B8B9F7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EB3BC77D-B223-559D-8639-773A88D21C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09E889-E861-4FB6-8B84-C7F895FF0823}" type="datetimeFigureOut">
              <a:rPr lang="ro-RO" smtClean="0"/>
              <a:t>04.11.2025</a:t>
            </a:fld>
            <a:endParaRPr lang="ro-RO"/>
          </a:p>
        </p:txBody>
      </p:sp>
      <p:sp>
        <p:nvSpPr>
          <p:cNvPr id="5" name="Substituent subsol 4">
            <a:extLst>
              <a:ext uri="{FF2B5EF4-FFF2-40B4-BE49-F238E27FC236}">
                <a16:creationId xmlns:a16="http://schemas.microsoft.com/office/drawing/2014/main" id="{EDA548CB-1876-454D-4220-ACB1A76DF0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a:extLst>
              <a:ext uri="{FF2B5EF4-FFF2-40B4-BE49-F238E27FC236}">
                <a16:creationId xmlns:a16="http://schemas.microsoft.com/office/drawing/2014/main" id="{F8FDD03B-B826-4F4D-AC80-B9FEE8A3DB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49C6BF-9B2E-44FC-A61D-4FBF606F241E}" type="slidenum">
              <a:rPr lang="ro-RO" smtClean="0"/>
              <a:t>‹#›</a:t>
            </a:fld>
            <a:endParaRPr lang="ro-RO"/>
          </a:p>
        </p:txBody>
      </p:sp>
    </p:spTree>
    <p:extLst>
      <p:ext uri="{BB962C8B-B14F-4D97-AF65-F5344CB8AC3E}">
        <p14:creationId xmlns:p14="http://schemas.microsoft.com/office/powerpoint/2010/main" val="2976312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asetăText 6">
            <a:extLst>
              <a:ext uri="{FF2B5EF4-FFF2-40B4-BE49-F238E27FC236}">
                <a16:creationId xmlns:a16="http://schemas.microsoft.com/office/drawing/2014/main" id="{0AC47585-22CC-0F9C-B81D-20612194ADBD}"/>
              </a:ext>
            </a:extLst>
          </p:cNvPr>
          <p:cNvSpPr txBox="1"/>
          <p:nvPr/>
        </p:nvSpPr>
        <p:spPr>
          <a:xfrm>
            <a:off x="658367" y="662681"/>
            <a:ext cx="11361179" cy="6023957"/>
          </a:xfrm>
          <a:prstGeom prst="rect">
            <a:avLst/>
          </a:prstGeom>
          <a:noFill/>
        </p:spPr>
        <p:txBody>
          <a:bodyPr wrap="square">
            <a:spAutoFit/>
          </a:bodyPr>
          <a:lstStyle/>
          <a:p>
            <a:pPr algn="ctr">
              <a:lnSpc>
                <a:spcPct val="150000"/>
              </a:lnSpc>
              <a:buNone/>
            </a:pPr>
            <a:r>
              <a:rPr lang="en-GB" sz="2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MODULE CODE: BMIH6001</a:t>
            </a:r>
            <a:endParaRPr lang="en-GB" sz="22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buNone/>
            </a:pPr>
            <a:r>
              <a:rPr lang="en-GB" sz="2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MODULE NAME: CONTEMPORARY THEMES IN THE HOTEL AND HOSPITALITY SECTOR</a:t>
            </a:r>
            <a:endParaRPr lang="en-GB" sz="22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buNone/>
            </a:pPr>
            <a:r>
              <a:rPr lang="en-GB" sz="2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CONFERENCE PRESENTATION</a:t>
            </a:r>
            <a:endParaRPr lang="en-GB" sz="22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buNone/>
            </a:pPr>
            <a:r>
              <a:rPr lang="en-GB" sz="2200" b="1" dirty="0">
                <a:effectLst/>
                <a:latin typeface="Times New Roman" panose="02020603050405020304" pitchFamily="18" charset="0"/>
                <a:ea typeface="Times New Roman" panose="02020603050405020304" pitchFamily="18" charset="0"/>
                <a:cs typeface="Times New Roman" panose="02020603050405020304" pitchFamily="18" charset="0"/>
              </a:rPr>
              <a:t>TOPIC: ARTIFICIAL INTELLIGENCE AND HUMAN COLLABORATION IN HOSPITALITY INDUSTRY </a:t>
            </a:r>
            <a:endParaRPr lang="en-GB" sz="22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buNone/>
            </a:pPr>
            <a:r>
              <a:rPr lang="en-GB" sz="2200" b="1" dirty="0">
                <a:effectLst/>
                <a:latin typeface="Times New Roman" panose="02020603050405020304" pitchFamily="18" charset="0"/>
                <a:ea typeface="Times New Roman" panose="02020603050405020304" pitchFamily="18" charset="0"/>
                <a:cs typeface="Times New Roman" panose="02020603050405020304" pitchFamily="18" charset="0"/>
              </a:rPr>
              <a:t>Student name: Alexandra Staicu</a:t>
            </a:r>
            <a:endParaRPr lang="en-GB" sz="22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buNone/>
            </a:pPr>
            <a:r>
              <a:rPr lang="en-GB" sz="2200" b="1" dirty="0">
                <a:effectLst/>
                <a:latin typeface="Times New Roman" panose="02020603050405020304" pitchFamily="18" charset="0"/>
                <a:ea typeface="Times New Roman" panose="02020603050405020304" pitchFamily="18" charset="0"/>
                <a:cs typeface="Times New Roman" panose="02020603050405020304" pitchFamily="18" charset="0"/>
              </a:rPr>
              <a:t>Student ID: 2222626</a:t>
            </a:r>
            <a:endParaRPr lang="ro-RO" sz="22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150000"/>
              </a:lnSpc>
              <a:buNone/>
            </a:pPr>
            <a:r>
              <a:rPr lang="ro-RO" sz="2200" b="1" dirty="0" err="1">
                <a:latin typeface="Times New Roman" panose="02020603050405020304" pitchFamily="18" charset="0"/>
                <a:cs typeface="Times New Roman" panose="02020603050405020304" pitchFamily="18" charset="0"/>
              </a:rPr>
              <a:t>Lecturer</a:t>
            </a:r>
            <a:r>
              <a:rPr lang="ro-RO" sz="2200" b="1" dirty="0">
                <a:latin typeface="Times New Roman" panose="02020603050405020304" pitchFamily="18" charset="0"/>
                <a:cs typeface="Times New Roman" panose="02020603050405020304" pitchFamily="18" charset="0"/>
              </a:rPr>
              <a:t> </a:t>
            </a:r>
            <a:r>
              <a:rPr lang="ro-RO" sz="2200" b="1" dirty="0" err="1">
                <a:latin typeface="Times New Roman" panose="02020603050405020304" pitchFamily="18" charset="0"/>
                <a:cs typeface="Times New Roman" panose="02020603050405020304" pitchFamily="18" charset="0"/>
              </a:rPr>
              <a:t>name:Chris</a:t>
            </a:r>
            <a:r>
              <a:rPr lang="ro-RO" sz="2200" b="1" dirty="0">
                <a:latin typeface="Times New Roman" panose="02020603050405020304" pitchFamily="18" charset="0"/>
                <a:cs typeface="Times New Roman" panose="02020603050405020304" pitchFamily="18" charset="0"/>
              </a:rPr>
              <a:t> </a:t>
            </a:r>
            <a:r>
              <a:rPr lang="ro-RO" sz="2200" b="1" dirty="0" err="1">
                <a:latin typeface="Times New Roman" panose="02020603050405020304" pitchFamily="18" charset="0"/>
                <a:cs typeface="Times New Roman" panose="02020603050405020304" pitchFamily="18" charset="0"/>
              </a:rPr>
              <a:t>Wilkin</a:t>
            </a:r>
            <a:endParaRPr lang="ro-RO" sz="2200" b="1" dirty="0">
              <a:latin typeface="Times New Roman" panose="02020603050405020304" pitchFamily="18" charset="0"/>
              <a:cs typeface="Times New Roman" panose="02020603050405020304" pitchFamily="18" charset="0"/>
            </a:endParaRPr>
          </a:p>
          <a:p>
            <a:pPr>
              <a:lnSpc>
                <a:spcPct val="115000"/>
              </a:lnSpc>
            </a:pPr>
            <a:r>
              <a:rPr lang="en-GB" sz="1200" b="1" dirty="0">
                <a:effectLst/>
                <a:latin typeface="Times New Roman" panose="02020603050405020304" pitchFamily="18" charset="0"/>
                <a:ea typeface="Times New Roman" panose="02020603050405020304" pitchFamily="18" charset="0"/>
              </a:rPr>
              <a:t>I confirm that I have not used any AI tools in the research and creation of this</a:t>
            </a:r>
            <a:endParaRPr lang="ro-RO" sz="1200" dirty="0">
              <a:effectLst/>
              <a:latin typeface="Arial" panose="020B0604020202020204" pitchFamily="34" charset="0"/>
              <a:ea typeface="Arial" panose="020B0604020202020204" pitchFamily="34" charset="0"/>
            </a:endParaRPr>
          </a:p>
          <a:p>
            <a:pPr>
              <a:lnSpc>
                <a:spcPct val="115000"/>
              </a:lnSpc>
            </a:pPr>
            <a:r>
              <a:rPr lang="en-GB" sz="1200" b="1" dirty="0">
                <a:effectLst/>
                <a:latin typeface="Times New Roman" panose="02020603050405020304" pitchFamily="18" charset="0"/>
                <a:ea typeface="Times New Roman" panose="02020603050405020304" pitchFamily="18" charset="0"/>
              </a:rPr>
              <a:t>assignment. I confirm that I have not presented any AI generated materials as my own </a:t>
            </a:r>
            <a:endParaRPr lang="ro-RO" sz="1200" dirty="0">
              <a:effectLst/>
              <a:latin typeface="Arial" panose="020B0604020202020204" pitchFamily="34" charset="0"/>
              <a:ea typeface="Arial" panose="020B0604020202020204" pitchFamily="34" charset="0"/>
            </a:endParaRPr>
          </a:p>
          <a:p>
            <a:pPr>
              <a:lnSpc>
                <a:spcPct val="115000"/>
              </a:lnSpc>
            </a:pPr>
            <a:r>
              <a:rPr lang="en-GB" sz="1200" b="1" dirty="0">
                <a:effectLst/>
                <a:latin typeface="Times New Roman" panose="02020603050405020304" pitchFamily="18" charset="0"/>
                <a:ea typeface="Times New Roman" panose="02020603050405020304" pitchFamily="18" charset="0"/>
              </a:rPr>
              <a:t>work. I confirm I have copies of my drafts, notes, and other resources I used, which I </a:t>
            </a:r>
            <a:endParaRPr lang="ro-RO" sz="1200" dirty="0">
              <a:effectLst/>
              <a:latin typeface="Arial" panose="020B0604020202020204" pitchFamily="34" charset="0"/>
              <a:ea typeface="Arial" panose="020B0604020202020204" pitchFamily="34" charset="0"/>
            </a:endParaRPr>
          </a:p>
          <a:p>
            <a:pPr>
              <a:lnSpc>
                <a:spcPct val="150000"/>
              </a:lnSpc>
            </a:pPr>
            <a:r>
              <a:rPr lang="en-GB" sz="1200" b="1" dirty="0">
                <a:effectLst/>
                <a:latin typeface="Times New Roman" panose="02020603050405020304" pitchFamily="18" charset="0"/>
                <a:ea typeface="Times New Roman" panose="02020603050405020304" pitchFamily="18" charset="0"/>
              </a:rPr>
              <a:t>may be asked to provide in evidence.</a:t>
            </a:r>
            <a:endParaRPr lang="ro-RO" sz="1200" dirty="0">
              <a:effectLst/>
              <a:latin typeface="Arial" panose="020B0604020202020204" pitchFamily="34" charset="0"/>
              <a:ea typeface="Arial" panose="020B0604020202020204" pitchFamily="34" charset="0"/>
            </a:endParaRPr>
          </a:p>
          <a:p>
            <a:pPr algn="ctr">
              <a:lnSpc>
                <a:spcPct val="150000"/>
              </a:lnSpc>
              <a:buNone/>
            </a:pPr>
            <a:endParaRPr lang="ro-RO" sz="2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8926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96" name="Google Shape;96;p2"/>
          <p:cNvSpPr/>
          <p:nvPr/>
        </p:nvSpPr>
        <p:spPr>
          <a:xfrm>
            <a:off x="0" y="0"/>
            <a:ext cx="6096000" cy="6865473"/>
          </a:xfrm>
          <a:prstGeom prst="rect">
            <a:avLst/>
          </a:prstGeom>
          <a:solidFill>
            <a:srgbClr val="FAE2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Arial"/>
              <a:ea typeface="Arial"/>
              <a:cs typeface="Arial"/>
              <a:sym typeface="Arial"/>
            </a:endParaRPr>
          </a:p>
        </p:txBody>
      </p:sp>
      <p:sp>
        <p:nvSpPr>
          <p:cNvPr id="97" name="Google Shape;97;p2"/>
          <p:cNvSpPr txBox="1">
            <a:spLocks noGrp="1"/>
          </p:cNvSpPr>
          <p:nvPr>
            <p:ph type="title"/>
          </p:nvPr>
        </p:nvSpPr>
        <p:spPr>
          <a:xfrm>
            <a:off x="871442" y="685800"/>
            <a:ext cx="4353116" cy="1474666"/>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rgbClr val="595959"/>
              </a:buClr>
              <a:buSzPct val="100000"/>
              <a:buFont typeface="Times New Roman"/>
              <a:buNone/>
            </a:pPr>
            <a: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t> </a:t>
            </a:r>
            <a:b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br>
            <a:b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br>
            <a: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t>Introduction </a:t>
            </a:r>
            <a:endParaRPr sz="4000" dirty="0">
              <a:solidFill>
                <a:schemeClr val="tx1"/>
              </a:solidFill>
              <a:latin typeface="Times New Roman" panose="02020603050405020304" pitchFamily="18" charset="0"/>
              <a:cs typeface="Times New Roman" panose="02020603050405020304" pitchFamily="18" charset="0"/>
            </a:endParaRPr>
          </a:p>
          <a:p>
            <a:pPr marL="0" lvl="0" indent="0" algn="ctr" rtl="0">
              <a:lnSpc>
                <a:spcPct val="90000"/>
              </a:lnSpc>
              <a:spcBef>
                <a:spcPts val="0"/>
              </a:spcBef>
              <a:spcAft>
                <a:spcPts val="0"/>
              </a:spcAft>
              <a:buClr>
                <a:schemeClr val="dk1"/>
              </a:buClr>
              <a:buSzPct val="100000"/>
              <a:buFont typeface="Play"/>
              <a:buNone/>
            </a:pPr>
            <a:br>
              <a:rPr lang="en-US" sz="2000" dirty="0">
                <a:solidFill>
                  <a:schemeClr val="tx1"/>
                </a:solidFill>
                <a:latin typeface="Times New Roman" panose="02020603050405020304" pitchFamily="18" charset="0"/>
                <a:cs typeface="Times New Roman" panose="02020603050405020304" pitchFamily="18" charset="0"/>
              </a:rPr>
            </a:br>
            <a:endParaRPr sz="4000" dirty="0">
              <a:solidFill>
                <a:schemeClr val="tx1"/>
              </a:solidFill>
              <a:latin typeface="Times New Roman" panose="02020603050405020304" pitchFamily="18" charset="0"/>
              <a:cs typeface="Times New Roman" panose="02020603050405020304" pitchFamily="18" charset="0"/>
            </a:endParaRPr>
          </a:p>
        </p:txBody>
      </p:sp>
      <p:pic>
        <p:nvPicPr>
          <p:cNvPr id="99" name="Google Shape;99;p2" descr="A person sitting on a chair with a robot and a person talking&#10;&#10;AI-generated content may be incorrect."/>
          <p:cNvPicPr preferRelativeResize="0"/>
          <p:nvPr/>
        </p:nvPicPr>
        <p:blipFill rotWithShape="1">
          <a:blip r:embed="rId3">
            <a:alphaModFix/>
          </a:blip>
          <a:srcRect l="31811" r="26364" b="-2"/>
          <a:stretch/>
        </p:blipFill>
        <p:spPr>
          <a:xfrm>
            <a:off x="6781801" y="756434"/>
            <a:ext cx="4797056" cy="5390701"/>
          </a:xfrm>
          <a:prstGeom prst="rect">
            <a:avLst/>
          </a:prstGeom>
          <a:noFill/>
          <a:ln>
            <a:noFill/>
          </a:ln>
        </p:spPr>
      </p:pic>
      <p:graphicFrame>
        <p:nvGraphicFramePr>
          <p:cNvPr id="101" name="Google Shape;98;p2">
            <a:extLst>
              <a:ext uri="{FF2B5EF4-FFF2-40B4-BE49-F238E27FC236}">
                <a16:creationId xmlns:a16="http://schemas.microsoft.com/office/drawing/2014/main" id="{E8E1D09B-47DC-7AA4-2A2F-4A9718EEB9FF}"/>
              </a:ext>
            </a:extLst>
          </p:cNvPr>
          <p:cNvGraphicFramePr/>
          <p:nvPr/>
        </p:nvGraphicFramePr>
        <p:xfrm>
          <a:off x="182880" y="1505243"/>
          <a:ext cx="5793084" cy="44226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3"/>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06" name="Google Shape;106;p3"/>
          <p:cNvSpPr/>
          <p:nvPr/>
        </p:nvSpPr>
        <p:spPr>
          <a:xfrm>
            <a:off x="0" y="0"/>
            <a:ext cx="6903000" cy="6858000"/>
          </a:xfrm>
          <a:prstGeom prst="rect">
            <a:avLst/>
          </a:prstGeom>
          <a:solidFill>
            <a:srgbClr val="FAE2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07" name="Google Shape;107;p3"/>
          <p:cNvSpPr/>
          <p:nvPr/>
        </p:nvSpPr>
        <p:spPr>
          <a:xfrm>
            <a:off x="720912" y="685800"/>
            <a:ext cx="6048935" cy="54864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08" name="Google Shape;108;p3"/>
          <p:cNvSpPr txBox="1">
            <a:spLocks noGrp="1"/>
          </p:cNvSpPr>
          <p:nvPr>
            <p:ph type="title"/>
          </p:nvPr>
        </p:nvSpPr>
        <p:spPr>
          <a:xfrm>
            <a:off x="1368612" y="1095152"/>
            <a:ext cx="4773616" cy="1065313"/>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b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br>
            <a:b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br>
            <a:b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br>
            <a:b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br>
            <a:b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br>
            <a:b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br>
            <a:b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br>
            <a:r>
              <a:rPr lang="en-US" sz="4000" b="1" dirty="0">
                <a:solidFill>
                  <a:schemeClr val="tx1"/>
                </a:solidFill>
                <a:latin typeface="Times New Roman" panose="02020603050405020304" pitchFamily="18" charset="0"/>
                <a:ea typeface="Times New Roman"/>
                <a:cs typeface="Times New Roman" panose="02020603050405020304" pitchFamily="18" charset="0"/>
                <a:sym typeface="Times New Roman"/>
              </a:rPr>
              <a:t>Literature Review</a:t>
            </a:r>
            <a:endParaRPr sz="4000" dirty="0">
              <a:solidFill>
                <a:schemeClr val="tx1"/>
              </a:solidFill>
              <a:latin typeface="Times New Roman" panose="02020603050405020304" pitchFamily="18" charset="0"/>
              <a:cs typeface="Times New Roman" panose="02020603050405020304" pitchFamily="18" charset="0"/>
            </a:endParaRPr>
          </a:p>
          <a:p>
            <a:pPr marL="0" lvl="0" indent="0" algn="ctr" rtl="0">
              <a:lnSpc>
                <a:spcPct val="90000"/>
              </a:lnSpc>
              <a:spcBef>
                <a:spcPts val="0"/>
              </a:spcBef>
              <a:spcAft>
                <a:spcPts val="0"/>
              </a:spcAft>
              <a:buClr>
                <a:schemeClr val="dk1"/>
              </a:buClr>
              <a:buSzPct val="100000"/>
              <a:buFont typeface="Play"/>
              <a:buNone/>
            </a:pPr>
            <a:br>
              <a:rPr lang="en-US" sz="800" dirty="0">
                <a:solidFill>
                  <a:schemeClr val="tx1"/>
                </a:solidFill>
                <a:latin typeface="Times New Roman" panose="02020603050405020304" pitchFamily="18" charset="0"/>
                <a:cs typeface="Times New Roman" panose="02020603050405020304" pitchFamily="18" charset="0"/>
              </a:rPr>
            </a:br>
            <a:endParaRPr sz="4000" dirty="0">
              <a:solidFill>
                <a:schemeClr val="tx1"/>
              </a:solidFill>
              <a:latin typeface="Times New Roman" panose="02020603050405020304" pitchFamily="18" charset="0"/>
              <a:cs typeface="Times New Roman" panose="02020603050405020304" pitchFamily="18" charset="0"/>
            </a:endParaRPr>
          </a:p>
        </p:txBody>
      </p:sp>
      <p:sp>
        <p:nvSpPr>
          <p:cNvPr id="109" name="Google Shape;109;p3"/>
          <p:cNvSpPr txBox="1">
            <a:spLocks noGrp="1"/>
          </p:cNvSpPr>
          <p:nvPr>
            <p:ph type="body" idx="1"/>
          </p:nvPr>
        </p:nvSpPr>
        <p:spPr>
          <a:xfrm>
            <a:off x="925286" y="1872251"/>
            <a:ext cx="5849514" cy="4299900"/>
          </a:xfrm>
          <a:prstGeom prst="rect">
            <a:avLst/>
          </a:prstGeom>
          <a:noFill/>
          <a:ln>
            <a:noFill/>
          </a:ln>
        </p:spPr>
        <p:txBody>
          <a:bodyPr spcFirstLastPara="1" wrap="square" lIns="91425" tIns="45700" rIns="91425" bIns="45700" anchor="t" anchorCtr="0">
            <a:noAutofit/>
          </a:bodyPr>
          <a:lstStyle/>
          <a:p>
            <a:pPr lvl="0" algn="just"/>
            <a:r>
              <a:rPr lang="en-GB" sz="2050" b="1" i="1" dirty="0">
                <a:latin typeface="Times New Roman" panose="02020603050405020304" pitchFamily="18" charset="0"/>
                <a:cs typeface="Times New Roman" panose="02020603050405020304" pitchFamily="18" charset="0"/>
              </a:rPr>
              <a:t>AI in personalisation: </a:t>
            </a:r>
            <a:r>
              <a:rPr lang="en-GB" sz="2050" dirty="0">
                <a:latin typeface="Times New Roman" panose="02020603050405020304" pitchFamily="18" charset="0"/>
                <a:cs typeface="Times New Roman" panose="02020603050405020304" pitchFamily="18" charset="0"/>
              </a:rPr>
              <a:t>Predictive analytics help to understand the changing customer behaviour by analysing the data based on their previous choice (Anubala, 2023). </a:t>
            </a:r>
          </a:p>
          <a:p>
            <a:pPr lvl="0" algn="just"/>
            <a:r>
              <a:rPr lang="en-GB" sz="2050" b="1" i="1" dirty="0">
                <a:latin typeface="Times New Roman" panose="02020603050405020304" pitchFamily="18" charset="0"/>
                <a:cs typeface="Times New Roman" panose="02020603050405020304" pitchFamily="18" charset="0"/>
              </a:rPr>
              <a:t>Promotion of diverse culture: </a:t>
            </a:r>
            <a:r>
              <a:rPr lang="en-GB" sz="2050" dirty="0">
                <a:latin typeface="Times New Roman" panose="02020603050405020304" pitchFamily="18" charset="0"/>
                <a:cs typeface="Times New Roman" panose="02020603050405020304" pitchFamily="18" charset="0"/>
              </a:rPr>
              <a:t>Natural Language Processing (NLP) makes communication simpler in different languages. This becomes useful for hotels to improve guest experience (Piris and Gay, 2021).</a:t>
            </a:r>
          </a:p>
          <a:p>
            <a:pPr algn="just"/>
            <a:r>
              <a:rPr lang="en-GB" sz="2050" b="1" i="1" dirty="0">
                <a:latin typeface="Times New Roman" panose="02020603050405020304" pitchFamily="18" charset="0"/>
                <a:cs typeface="Times New Roman" panose="02020603050405020304" pitchFamily="18" charset="0"/>
              </a:rPr>
              <a:t>Data privacy issue: </a:t>
            </a:r>
            <a:r>
              <a:rPr lang="en-GB" sz="2050" dirty="0">
                <a:latin typeface="Times New Roman" panose="02020603050405020304" pitchFamily="18" charset="0"/>
                <a:cs typeface="Times New Roman" panose="02020603050405020304" pitchFamily="18" charset="0"/>
              </a:rPr>
              <a:t>The use of AI-powered data uses several sensitive information that is collected from the guests</a:t>
            </a:r>
            <a:endParaRPr sz="2050" dirty="0">
              <a:solidFill>
                <a:srgbClr val="595959"/>
              </a:solidFill>
              <a:latin typeface="Times New Roman" panose="02020603050405020304" pitchFamily="18" charset="0"/>
              <a:cs typeface="Times New Roman" panose="02020603050405020304" pitchFamily="18" charset="0"/>
            </a:endParaRPr>
          </a:p>
        </p:txBody>
      </p:sp>
      <p:pic>
        <p:nvPicPr>
          <p:cNvPr id="110" name="Google Shape;110;p3" descr="A diagram of data processing process&#10;&#10;AI-generated content may be incorrect."/>
          <p:cNvPicPr preferRelativeResize="0"/>
          <p:nvPr/>
        </p:nvPicPr>
        <p:blipFill rotWithShape="1">
          <a:blip r:embed="rId3">
            <a:alphaModFix/>
          </a:blip>
          <a:srcRect/>
          <a:stretch/>
        </p:blipFill>
        <p:spPr>
          <a:xfrm>
            <a:off x="7692839" y="2331780"/>
            <a:ext cx="4007561" cy="202432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4"/>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17" name="Google Shape;117;p4"/>
          <p:cNvSpPr txBox="1">
            <a:spLocks noGrp="1"/>
          </p:cNvSpPr>
          <p:nvPr>
            <p:ph type="title"/>
          </p:nvPr>
        </p:nvSpPr>
        <p:spPr>
          <a:xfrm>
            <a:off x="838200" y="698643"/>
            <a:ext cx="5243394" cy="2225532"/>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5600"/>
              <a:buFont typeface="Times New Roman"/>
              <a:buNone/>
            </a:pPr>
            <a:r>
              <a:rPr lang="en-US" sz="5600" b="1" dirty="0">
                <a:latin typeface="Times New Roman"/>
                <a:ea typeface="Times New Roman"/>
                <a:cs typeface="Times New Roman"/>
                <a:sym typeface="Times New Roman"/>
              </a:rPr>
              <a:t> Continued</a:t>
            </a:r>
            <a:endParaRPr sz="5600" dirty="0"/>
          </a:p>
        </p:txBody>
      </p:sp>
      <p:cxnSp>
        <p:nvCxnSpPr>
          <p:cNvPr id="118" name="Google Shape;118;p4"/>
          <p:cNvCxnSpPr/>
          <p:nvPr/>
        </p:nvCxnSpPr>
        <p:spPr>
          <a:xfrm>
            <a:off x="623622" y="381934"/>
            <a:ext cx="0" cy="6476066"/>
          </a:xfrm>
          <a:prstGeom prst="straightConnector1">
            <a:avLst/>
          </a:prstGeom>
          <a:noFill/>
          <a:ln w="25400" cap="sq" cmpd="sng">
            <a:solidFill>
              <a:schemeClr val="accent1"/>
            </a:solidFill>
            <a:prstDash val="solid"/>
            <a:bevel/>
            <a:headEnd type="none" w="sm" len="sm"/>
            <a:tailEnd type="none" w="sm" len="sm"/>
          </a:ln>
        </p:spPr>
      </p:cxnSp>
      <p:grpSp>
        <p:nvGrpSpPr>
          <p:cNvPr id="119" name="Google Shape;119;p4"/>
          <p:cNvGrpSpPr/>
          <p:nvPr/>
        </p:nvGrpSpPr>
        <p:grpSpPr>
          <a:xfrm>
            <a:off x="6110408" y="740316"/>
            <a:ext cx="465458" cy="872153"/>
            <a:chOff x="6110408" y="740316"/>
            <a:chExt cx="465458" cy="872153"/>
          </a:xfrm>
        </p:grpSpPr>
        <p:sp>
          <p:nvSpPr>
            <p:cNvPr id="120" name="Google Shape;120;p4"/>
            <p:cNvSpPr/>
            <p:nvPr/>
          </p:nvSpPr>
          <p:spPr>
            <a:xfrm>
              <a:off x="6125948" y="740316"/>
              <a:ext cx="139039" cy="139039"/>
            </a:xfrm>
            <a:custGeom>
              <a:avLst/>
              <a:gdLst/>
              <a:ahLst/>
              <a:cxnLst/>
              <a:rect l="l" t="t" r="r" b="b"/>
              <a:pathLst>
                <a:path w="139039" h="139039" extrusionOk="0">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21" name="Google Shape;121;p4"/>
            <p:cNvSpPr/>
            <p:nvPr/>
          </p:nvSpPr>
          <p:spPr>
            <a:xfrm>
              <a:off x="6484728" y="969611"/>
              <a:ext cx="91138" cy="91138"/>
            </a:xfrm>
            <a:custGeom>
              <a:avLst/>
              <a:gdLst/>
              <a:ahLst/>
              <a:cxnLst/>
              <a:rect l="l" t="t" r="r" b="b"/>
              <a:pathLst>
                <a:path w="91138" h="91138" extrusionOk="0">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22" name="Google Shape;122;p4"/>
            <p:cNvSpPr/>
            <p:nvPr/>
          </p:nvSpPr>
          <p:spPr>
            <a:xfrm>
              <a:off x="6110408" y="1484755"/>
              <a:ext cx="127714" cy="127714"/>
            </a:xfrm>
            <a:custGeom>
              <a:avLst/>
              <a:gdLst/>
              <a:ahLst/>
              <a:cxnLst/>
              <a:rect l="l" t="t" r="r" b="b"/>
              <a:pathLst>
                <a:path w="127714" h="127714" extrusionOk="0">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pic>
        <p:nvPicPr>
          <p:cNvPr id="123" name="Google Shape;123;p4" descr="A diagram of a person&amp;#39;s body&#10;&#10;AI-generated content may be incorrect."/>
          <p:cNvPicPr preferRelativeResize="0"/>
          <p:nvPr/>
        </p:nvPicPr>
        <p:blipFill rotWithShape="1">
          <a:blip r:embed="rId3">
            <a:alphaModFix/>
          </a:blip>
          <a:srcRect/>
          <a:stretch/>
        </p:blipFill>
        <p:spPr>
          <a:xfrm>
            <a:off x="838200" y="1988338"/>
            <a:ext cx="5717843" cy="3888590"/>
          </a:xfrm>
          <a:prstGeom prst="rect">
            <a:avLst/>
          </a:prstGeom>
          <a:noFill/>
          <a:ln>
            <a:noFill/>
          </a:ln>
        </p:spPr>
      </p:pic>
      <p:sp>
        <p:nvSpPr>
          <p:cNvPr id="124" name="Google Shape;124;p4"/>
          <p:cNvSpPr txBox="1">
            <a:spLocks noGrp="1"/>
          </p:cNvSpPr>
          <p:nvPr>
            <p:ph type="body" idx="1"/>
          </p:nvPr>
        </p:nvSpPr>
        <p:spPr>
          <a:xfrm>
            <a:off x="6600397" y="141515"/>
            <a:ext cx="5428312" cy="6476066"/>
          </a:xfrm>
          <a:prstGeom prst="rect">
            <a:avLst/>
          </a:prstGeom>
          <a:noFill/>
          <a:ln>
            <a:noFill/>
          </a:ln>
        </p:spPr>
        <p:txBody>
          <a:bodyPr spcFirstLastPara="1" wrap="square" lIns="91425" tIns="45700" rIns="91425" bIns="45700" anchor="ctr" anchorCtr="0">
            <a:normAutofit lnSpcReduction="10000"/>
          </a:bodyPr>
          <a:lstStyle/>
          <a:p>
            <a:pPr lvl="0" algn="just"/>
            <a:r>
              <a:rPr lang="en-GB" b="1" i="1" dirty="0">
                <a:latin typeface="Times New Roman" panose="02020603050405020304" pitchFamily="18" charset="0"/>
                <a:cs typeface="Times New Roman" panose="02020603050405020304" pitchFamily="18" charset="0"/>
              </a:rPr>
              <a:t>Utilitarianism theory: </a:t>
            </a:r>
            <a:r>
              <a:rPr lang="en-GB" dirty="0">
                <a:latin typeface="Times New Roman" panose="02020603050405020304" pitchFamily="18" charset="0"/>
                <a:cs typeface="Times New Roman" panose="02020603050405020304" pitchFamily="18" charset="0"/>
              </a:rPr>
              <a:t>As an ethical theory, this justifies a specific action based on the positive or negative consequences of an action for the maximum number of people (</a:t>
            </a:r>
            <a:r>
              <a:rPr lang="en-GB" dirty="0" err="1">
                <a:latin typeface="Times New Roman" panose="02020603050405020304" pitchFamily="18" charset="0"/>
                <a:cs typeface="Times New Roman" panose="02020603050405020304" pitchFamily="18" charset="0"/>
              </a:rPr>
              <a:t>Häyry</a:t>
            </a:r>
            <a:r>
              <a:rPr lang="en-GB" dirty="0">
                <a:latin typeface="Times New Roman" panose="02020603050405020304" pitchFamily="18" charset="0"/>
                <a:cs typeface="Times New Roman" panose="02020603050405020304" pitchFamily="18" charset="0"/>
              </a:rPr>
              <a:t>, 2021). </a:t>
            </a:r>
          </a:p>
          <a:p>
            <a:pPr lvl="0" algn="just"/>
            <a:r>
              <a:rPr lang="en-GB" b="1" i="1" dirty="0">
                <a:latin typeface="Times New Roman" panose="02020603050405020304" pitchFamily="18" charset="0"/>
                <a:cs typeface="Times New Roman" panose="02020603050405020304" pitchFamily="18" charset="0"/>
              </a:rPr>
              <a:t>Salad Bowl theory: </a:t>
            </a:r>
            <a:r>
              <a:rPr lang="en-GB" dirty="0">
                <a:latin typeface="Times New Roman" panose="02020603050405020304" pitchFamily="18" charset="0"/>
                <a:cs typeface="Times New Roman" panose="02020603050405020304" pitchFamily="18" charset="0"/>
              </a:rPr>
              <a:t>A multicultural symbol that describe the existence of diverse cultures within a single group (Soriano, 2021). </a:t>
            </a:r>
          </a:p>
          <a:p>
            <a:pPr algn="just"/>
            <a:r>
              <a:rPr lang="en-GB" b="1" i="1" dirty="0">
                <a:latin typeface="Times New Roman" panose="02020603050405020304" pitchFamily="18" charset="0"/>
                <a:cs typeface="Times New Roman" panose="02020603050405020304" pitchFamily="18" charset="0"/>
              </a:rPr>
              <a:t>Technology Acceptance Model (TAM): </a:t>
            </a:r>
            <a:r>
              <a:rPr lang="en-GB" dirty="0">
                <a:latin typeface="Times New Roman" panose="02020603050405020304" pitchFamily="18" charset="0"/>
                <a:cs typeface="Times New Roman" panose="02020603050405020304" pitchFamily="18" charset="0"/>
              </a:rPr>
              <a:t>This approach discuss the acceptance of a new technology based on the usefulness of the tool that is introduced (Vorm and Combs, 2022). </a:t>
            </a:r>
            <a:endParaRPr sz="200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5"/>
          <p:cNvSpPr txBox="1">
            <a:spLocks noGrp="1"/>
          </p:cNvSpPr>
          <p:nvPr>
            <p:ph type="title"/>
          </p:nvPr>
        </p:nvSpPr>
        <p:spPr>
          <a:xfrm>
            <a:off x="838200" y="365126"/>
            <a:ext cx="10515600" cy="713950"/>
          </a:xfrm>
          <a:prstGeom prst="rect">
            <a:avLst/>
          </a:prstGeom>
          <a:noFill/>
          <a:ln>
            <a:noFill/>
          </a:ln>
        </p:spPr>
        <p:txBody>
          <a:bodyPr spcFirstLastPara="1" wrap="square" lIns="91425" tIns="45700" rIns="91425" bIns="45700" anchor="ctr" anchorCtr="0">
            <a:normAutofit fontScale="90000"/>
          </a:bodyPr>
          <a:lstStyle/>
          <a:p>
            <a:pPr marL="0" lvl="0" indent="0" algn="just" rtl="0">
              <a:lnSpc>
                <a:spcPct val="90000"/>
              </a:lnSpc>
              <a:spcBef>
                <a:spcPts val="0"/>
              </a:spcBef>
              <a:spcAft>
                <a:spcPts val="0"/>
              </a:spcAft>
              <a:buClr>
                <a:schemeClr val="dk1"/>
              </a:buClr>
              <a:buSzPct val="100000"/>
              <a:buFont typeface="Times New Roman"/>
              <a:buNone/>
            </a:pPr>
            <a:br>
              <a:rPr lang="en-US" sz="1200" b="1" dirty="0">
                <a:latin typeface="Times New Roman"/>
                <a:ea typeface="Times New Roman"/>
                <a:cs typeface="Times New Roman"/>
                <a:sym typeface="Times New Roman"/>
              </a:rPr>
            </a:br>
            <a:br>
              <a:rPr lang="en-US" sz="1200" b="1" dirty="0">
                <a:latin typeface="Times New Roman"/>
                <a:ea typeface="Times New Roman"/>
                <a:cs typeface="Times New Roman"/>
                <a:sym typeface="Times New Roman"/>
              </a:rPr>
            </a:br>
            <a:br>
              <a:rPr lang="en-US" sz="1200" b="1" dirty="0">
                <a:latin typeface="Times New Roman"/>
                <a:ea typeface="Times New Roman"/>
                <a:cs typeface="Times New Roman"/>
                <a:sym typeface="Times New Roman"/>
              </a:rPr>
            </a:br>
            <a:br>
              <a:rPr lang="en-US" sz="1200" b="1" dirty="0">
                <a:latin typeface="Times New Roman"/>
                <a:ea typeface="Times New Roman"/>
                <a:cs typeface="Times New Roman"/>
                <a:sym typeface="Times New Roman"/>
              </a:rPr>
            </a:br>
            <a:br>
              <a:rPr lang="en-US" sz="1200" b="1" dirty="0">
                <a:latin typeface="Times New Roman"/>
                <a:ea typeface="Times New Roman"/>
                <a:cs typeface="Times New Roman"/>
                <a:sym typeface="Times New Roman"/>
              </a:rPr>
            </a:br>
            <a:r>
              <a:rPr lang="en-US" sz="4000" b="1" dirty="0">
                <a:latin typeface="Times New Roman"/>
                <a:ea typeface="Times New Roman"/>
                <a:cs typeface="Times New Roman"/>
                <a:sym typeface="Times New Roman"/>
              </a:rPr>
              <a:t>Continued...</a:t>
            </a:r>
            <a:endParaRPr sz="4000" dirty="0"/>
          </a:p>
          <a:p>
            <a:pPr marL="0" lvl="0" indent="0" algn="l" rtl="0">
              <a:lnSpc>
                <a:spcPct val="90000"/>
              </a:lnSpc>
              <a:spcBef>
                <a:spcPts val="0"/>
              </a:spcBef>
              <a:spcAft>
                <a:spcPts val="0"/>
              </a:spcAft>
              <a:buClr>
                <a:schemeClr val="dk1"/>
              </a:buClr>
              <a:buSzPct val="100000"/>
              <a:buFont typeface="Play"/>
              <a:buNone/>
            </a:pPr>
            <a:br>
              <a:rPr lang="en-US" dirty="0"/>
            </a:br>
            <a:endParaRPr dirty="0"/>
          </a:p>
        </p:txBody>
      </p:sp>
      <p:pic>
        <p:nvPicPr>
          <p:cNvPr id="144" name="Google Shape;144;p5" descr="A diagram of an operational excellence&#10;&#10;AI-generated content may be incorrect."/>
          <p:cNvPicPr preferRelativeResize="0"/>
          <p:nvPr/>
        </p:nvPicPr>
        <p:blipFill rotWithShape="1">
          <a:blip r:embed="rId3">
            <a:alphaModFix/>
          </a:blip>
          <a:srcRect/>
          <a:stretch/>
        </p:blipFill>
        <p:spPr>
          <a:xfrm>
            <a:off x="8130013" y="1775678"/>
            <a:ext cx="3829035" cy="3868142"/>
          </a:xfrm>
          <a:prstGeom prst="rect">
            <a:avLst/>
          </a:prstGeom>
          <a:noFill/>
          <a:ln>
            <a:noFill/>
          </a:ln>
        </p:spPr>
      </p:pic>
      <p:sp>
        <p:nvSpPr>
          <p:cNvPr id="3" name="TextBox 2">
            <a:extLst>
              <a:ext uri="{FF2B5EF4-FFF2-40B4-BE49-F238E27FC236}">
                <a16:creationId xmlns:a16="http://schemas.microsoft.com/office/drawing/2014/main" id="{4FB71DCD-BA60-7192-BAA0-5825F83675FE}"/>
              </a:ext>
            </a:extLst>
          </p:cNvPr>
          <p:cNvSpPr txBox="1"/>
          <p:nvPr/>
        </p:nvSpPr>
        <p:spPr>
          <a:xfrm>
            <a:off x="620486" y="1397675"/>
            <a:ext cx="7369628" cy="5011949"/>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400" b="1" i="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Operational efficiency: </a:t>
            </a:r>
            <a:r>
              <a:rPr lang="en-GB" sz="24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AI drives greater automation of repetitive tasks and reduces functional costs. </a:t>
            </a:r>
            <a:endParaRPr lang="en-GB" sz="2000"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i="1"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Streamlined communication: </a:t>
            </a:r>
            <a:r>
              <a:rPr lang="en-GB" sz="24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Collaboration with hotel guests is improved through AI-enabled virtual assistants.</a:t>
            </a:r>
            <a:endParaRPr lang="en-GB" sz="20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Data-driven decisions: </a:t>
            </a:r>
            <a:r>
              <a:rPr lang="en-GB" sz="2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Managerial personnel in hotels are more informed about the probable trends and development through predictive maintenance (Anubala, 2023).</a:t>
            </a:r>
            <a:endParaRPr lang="en-GB" sz="2400"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6"/>
          <p:cNvSpPr/>
          <p:nvPr/>
        </p:nvSpPr>
        <p:spPr>
          <a:xfrm>
            <a:off x="0" y="0"/>
            <a:ext cx="12192000" cy="68580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51" name="Google Shape;151;p6"/>
          <p:cNvSpPr/>
          <p:nvPr/>
        </p:nvSpPr>
        <p:spPr>
          <a:xfrm>
            <a:off x="0" y="0"/>
            <a:ext cx="2013557" cy="6858000"/>
          </a:xfrm>
          <a:prstGeom prst="rect">
            <a:avLst/>
          </a:prstGeom>
          <a:solidFill>
            <a:srgbClr val="7F7F7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52" name="Google Shape;152;p6"/>
          <p:cNvSpPr>
            <a:spLocks noGrp="1"/>
          </p:cNvSpPr>
          <p:nvPr>
            <p:ph type="title"/>
          </p:nvPr>
        </p:nvSpPr>
        <p:spPr>
          <a:xfrm>
            <a:off x="640080" y="2074363"/>
            <a:ext cx="2752354" cy="2709275"/>
          </a:xfrm>
          <a:prstGeom prst="ellipse">
            <a:avLst/>
          </a:prstGeom>
          <a:solidFill>
            <a:srgbClr val="262626"/>
          </a:solidFill>
          <a:ln w="174625" cap="flat" cmpd="thinThick">
            <a:solidFill>
              <a:srgbClr val="262626"/>
            </a:solidFill>
            <a:prstDash val="solid"/>
            <a:round/>
            <a:headEnd type="none" w="sm" len="sm"/>
            <a:tailEnd type="none" w="sm" len="sm"/>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4000"/>
              <a:buFont typeface="Times New Roman"/>
              <a:buNone/>
            </a:pPr>
            <a:r>
              <a:rPr lang="en-US" sz="4000" b="1">
                <a:solidFill>
                  <a:srgbClr val="FFFFFF"/>
                </a:solidFill>
                <a:latin typeface="Times New Roman"/>
                <a:ea typeface="Times New Roman"/>
                <a:cs typeface="Times New Roman"/>
                <a:sym typeface="Times New Roman"/>
              </a:rPr>
              <a:t>Method</a:t>
            </a:r>
            <a:endParaRPr sz="4000">
              <a:latin typeface="Times New Roman"/>
              <a:ea typeface="Times New Roman"/>
              <a:cs typeface="Times New Roman"/>
              <a:sym typeface="Times New Roman"/>
            </a:endParaRPr>
          </a:p>
        </p:txBody>
      </p:sp>
      <p:graphicFrame>
        <p:nvGraphicFramePr>
          <p:cNvPr id="2" name="Table 1">
            <a:extLst>
              <a:ext uri="{FF2B5EF4-FFF2-40B4-BE49-F238E27FC236}">
                <a16:creationId xmlns:a16="http://schemas.microsoft.com/office/drawing/2014/main" id="{DC400245-3FBC-77FC-5FFD-FA1D3E69F9EF}"/>
              </a:ext>
            </a:extLst>
          </p:cNvPr>
          <p:cNvGraphicFramePr>
            <a:graphicFrameLocks noGrp="1"/>
          </p:cNvGraphicFramePr>
          <p:nvPr/>
        </p:nvGraphicFramePr>
        <p:xfrm>
          <a:off x="3641717" y="89699"/>
          <a:ext cx="8301000" cy="6678602"/>
        </p:xfrm>
        <a:graphic>
          <a:graphicData uri="http://schemas.openxmlformats.org/drawingml/2006/table">
            <a:tbl>
              <a:tblPr>
                <a:tableStyleId>{793D81CF-94F2-401A-BA57-92F5A7B2D0C5}</a:tableStyleId>
              </a:tblPr>
              <a:tblGrid>
                <a:gridCol w="1203514">
                  <a:extLst>
                    <a:ext uri="{9D8B030D-6E8A-4147-A177-3AD203B41FA5}">
                      <a16:colId xmlns:a16="http://schemas.microsoft.com/office/drawing/2014/main" val="4122591610"/>
                    </a:ext>
                  </a:extLst>
                </a:gridCol>
                <a:gridCol w="3885785">
                  <a:extLst>
                    <a:ext uri="{9D8B030D-6E8A-4147-A177-3AD203B41FA5}">
                      <a16:colId xmlns:a16="http://schemas.microsoft.com/office/drawing/2014/main" val="3786113785"/>
                    </a:ext>
                  </a:extLst>
                </a:gridCol>
                <a:gridCol w="3211701">
                  <a:extLst>
                    <a:ext uri="{9D8B030D-6E8A-4147-A177-3AD203B41FA5}">
                      <a16:colId xmlns:a16="http://schemas.microsoft.com/office/drawing/2014/main" val="3551452709"/>
                    </a:ext>
                  </a:extLst>
                </a:gridCol>
              </a:tblGrid>
              <a:tr h="364660">
                <a:tc>
                  <a:txBody>
                    <a:bodyPr/>
                    <a:lstStyle/>
                    <a:p>
                      <a:pPr algn="ctr">
                        <a:lnSpc>
                          <a:spcPct val="150000"/>
                        </a:lnSpc>
                        <a:buNone/>
                      </a:pPr>
                      <a:r>
                        <a:rPr lang="en-GB" sz="1600" b="1">
                          <a:solidFill>
                            <a:schemeClr val="tx1"/>
                          </a:solidFill>
                          <a:effectLst/>
                          <a:latin typeface="Times New Roman" panose="02020603050405020304" pitchFamily="18" charset="0"/>
                          <a:cs typeface="Times New Roman" panose="02020603050405020304" pitchFamily="18" charset="0"/>
                        </a:rPr>
                        <a:t>Dimension </a:t>
                      </a:r>
                      <a:endParaRPr lang="en-GB" sz="1600" b="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algn="ctr">
                        <a:lnSpc>
                          <a:spcPct val="150000"/>
                        </a:lnSpc>
                        <a:buNone/>
                      </a:pPr>
                      <a:r>
                        <a:rPr lang="en-GB" sz="1600" b="1">
                          <a:solidFill>
                            <a:schemeClr val="tx1"/>
                          </a:solidFill>
                          <a:effectLst/>
                          <a:latin typeface="Times New Roman" panose="02020603050405020304" pitchFamily="18" charset="0"/>
                          <a:cs typeface="Times New Roman" panose="02020603050405020304" pitchFamily="18" charset="0"/>
                        </a:rPr>
                        <a:t>Insights </a:t>
                      </a:r>
                      <a:endParaRPr lang="en-GB" sz="1600" b="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algn="ctr">
                        <a:lnSpc>
                          <a:spcPct val="150000"/>
                        </a:lnSpc>
                        <a:buNone/>
                      </a:pPr>
                      <a:r>
                        <a:rPr lang="en-GB" sz="1600" b="1" dirty="0">
                          <a:solidFill>
                            <a:schemeClr val="tx1"/>
                          </a:solidFill>
                          <a:effectLst/>
                          <a:latin typeface="Times New Roman" panose="02020603050405020304" pitchFamily="18" charset="0"/>
                          <a:cs typeface="Times New Roman" panose="02020603050405020304" pitchFamily="18" charset="0"/>
                        </a:rPr>
                        <a:t>Impact </a:t>
                      </a:r>
                      <a:endParaRPr lang="en-GB" sz="16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extLst>
                  <a:ext uri="{0D108BD9-81ED-4DB2-BD59-A6C34878D82A}">
                    <a16:rowId xmlns:a16="http://schemas.microsoft.com/office/drawing/2014/main" val="3382040246"/>
                  </a:ext>
                </a:extLst>
              </a:tr>
              <a:tr h="676535">
                <a:tc>
                  <a:txBody>
                    <a:bodyPr/>
                    <a:lstStyle/>
                    <a:p>
                      <a:pPr algn="just">
                        <a:lnSpc>
                          <a:spcPct val="150000"/>
                        </a:lnSpc>
                        <a:buNone/>
                      </a:pPr>
                      <a:r>
                        <a:rPr lang="en-GB" sz="1200" dirty="0">
                          <a:solidFill>
                            <a:schemeClr val="tx1"/>
                          </a:solidFill>
                          <a:effectLst/>
                          <a:latin typeface="Times New Roman" panose="02020603050405020304" pitchFamily="18" charset="0"/>
                          <a:cs typeface="Times New Roman" panose="02020603050405020304" pitchFamily="18" charset="0"/>
                        </a:rPr>
                        <a:t>Political </a:t>
                      </a:r>
                      <a:endParaRPr lang="en-GB" sz="1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Continuing geopolitical dispute (UN.org, 2025a)</a:t>
                      </a:r>
                    </a:p>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Region-based political struggle </a:t>
                      </a:r>
                      <a:endParaRPr lang="en-GB" sz="1200"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Supply chain clash </a:t>
                      </a:r>
                      <a:endParaRPr lang="en-GB" sz="1200"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extLst>
                  <a:ext uri="{0D108BD9-81ED-4DB2-BD59-A6C34878D82A}">
                    <a16:rowId xmlns:a16="http://schemas.microsoft.com/office/drawing/2014/main" val="1952906899"/>
                  </a:ext>
                </a:extLst>
              </a:tr>
              <a:tr h="1300284">
                <a:tc>
                  <a:txBody>
                    <a:bodyPr/>
                    <a:lstStyle/>
                    <a:p>
                      <a:pPr algn="just">
                        <a:lnSpc>
                          <a:spcPct val="150000"/>
                        </a:lnSpc>
                        <a:buNone/>
                      </a:pPr>
                      <a:r>
                        <a:rPr lang="en-GB" sz="1200">
                          <a:solidFill>
                            <a:schemeClr val="tx1"/>
                          </a:solidFill>
                          <a:effectLst/>
                          <a:latin typeface="Times New Roman" panose="02020603050405020304" pitchFamily="18" charset="0"/>
                          <a:cs typeface="Times New Roman" panose="02020603050405020304" pitchFamily="18" charset="0"/>
                        </a:rPr>
                        <a:t>Economic </a:t>
                      </a:r>
                      <a:endParaRPr lang="en-GB" sz="120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A global GDP of 2.9% in 2024 (Data.worldbank.org, 2025)</a:t>
                      </a:r>
                    </a:p>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As per the official records, the hotel industry all across the world is expected to grow at a CAGR of 7% between 2025 and 2030 (Statista.com, 2025)</a:t>
                      </a:r>
                      <a:endParaRPr lang="en-GB" sz="1200"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Increasing consumer demand for tourism and travel </a:t>
                      </a:r>
                    </a:p>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Industrial growth possibility </a:t>
                      </a:r>
                      <a:endParaRPr lang="en-GB" sz="1200"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extLst>
                  <a:ext uri="{0D108BD9-81ED-4DB2-BD59-A6C34878D82A}">
                    <a16:rowId xmlns:a16="http://schemas.microsoft.com/office/drawing/2014/main" val="3769860967"/>
                  </a:ext>
                </a:extLst>
              </a:tr>
              <a:tr h="676535">
                <a:tc>
                  <a:txBody>
                    <a:bodyPr/>
                    <a:lstStyle/>
                    <a:p>
                      <a:pPr algn="just">
                        <a:lnSpc>
                          <a:spcPct val="150000"/>
                        </a:lnSpc>
                        <a:buNone/>
                      </a:pPr>
                      <a:r>
                        <a:rPr lang="en-GB" sz="1200">
                          <a:solidFill>
                            <a:schemeClr val="tx1"/>
                          </a:solidFill>
                          <a:effectLst/>
                          <a:latin typeface="Times New Roman" panose="02020603050405020304" pitchFamily="18" charset="0"/>
                          <a:cs typeface="Times New Roman" panose="02020603050405020304" pitchFamily="18" charset="0"/>
                        </a:rPr>
                        <a:t>Social </a:t>
                      </a:r>
                      <a:endParaRPr lang="en-GB" sz="120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342900" lvl="0" indent="-342900" algn="just">
                        <a:lnSpc>
                          <a:spcPct val="150000"/>
                        </a:lnSpc>
                        <a:buFont typeface="Arial" panose="020B0604020202020204" pitchFamily="34" charset="0"/>
                        <a:buChar char="●"/>
                      </a:pPr>
                      <a:r>
                        <a:rPr lang="en-GB" sz="1200" u="none" strike="noStrike">
                          <a:solidFill>
                            <a:schemeClr val="tx1"/>
                          </a:solidFill>
                          <a:effectLst/>
                          <a:latin typeface="Times New Roman" panose="02020603050405020304" pitchFamily="18" charset="0"/>
                          <a:cs typeface="Times New Roman" panose="02020603050405020304" pitchFamily="18" charset="0"/>
                        </a:rPr>
                        <a:t>Cultural variation </a:t>
                      </a:r>
                    </a:p>
                    <a:p>
                      <a:pPr marL="342900" lvl="0" indent="-342900" algn="just">
                        <a:lnSpc>
                          <a:spcPct val="150000"/>
                        </a:lnSpc>
                        <a:buFont typeface="Arial" panose="020B0604020202020204" pitchFamily="34" charset="0"/>
                        <a:buChar char="●"/>
                      </a:pPr>
                      <a:r>
                        <a:rPr lang="en-GB" sz="1200" u="none" strike="noStrike">
                          <a:solidFill>
                            <a:schemeClr val="tx1"/>
                          </a:solidFill>
                          <a:effectLst/>
                          <a:latin typeface="Times New Roman" panose="02020603050405020304" pitchFamily="18" charset="0"/>
                          <a:cs typeface="Times New Roman" panose="02020603050405020304" pitchFamily="18" charset="0"/>
                        </a:rPr>
                        <a:t>Changing population groups worldwide (UN.org, 2025b)</a:t>
                      </a:r>
                      <a:endParaRPr lang="en-GB" sz="1200" u="none" strike="noStrike">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Improved guest experience </a:t>
                      </a:r>
                    </a:p>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Resistance to change </a:t>
                      </a:r>
                      <a:endParaRPr lang="en-GB" sz="1200"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extLst>
                  <a:ext uri="{0D108BD9-81ED-4DB2-BD59-A6C34878D82A}">
                    <a16:rowId xmlns:a16="http://schemas.microsoft.com/office/drawing/2014/main" val="4076138167"/>
                  </a:ext>
                </a:extLst>
              </a:tr>
              <a:tr h="1012875">
                <a:tc>
                  <a:txBody>
                    <a:bodyPr/>
                    <a:lstStyle/>
                    <a:p>
                      <a:pPr algn="just">
                        <a:lnSpc>
                          <a:spcPct val="150000"/>
                        </a:lnSpc>
                        <a:buNone/>
                      </a:pPr>
                      <a:r>
                        <a:rPr lang="en-GB" sz="1200">
                          <a:solidFill>
                            <a:schemeClr val="tx1"/>
                          </a:solidFill>
                          <a:effectLst/>
                          <a:latin typeface="Times New Roman" panose="02020603050405020304" pitchFamily="18" charset="0"/>
                          <a:cs typeface="Times New Roman" panose="02020603050405020304" pitchFamily="18" charset="0"/>
                        </a:rPr>
                        <a:t>Technological </a:t>
                      </a:r>
                      <a:endParaRPr lang="en-GB" sz="120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457200" indent="-228600" algn="just">
                        <a:lnSpc>
                          <a:spcPct val="150000"/>
                        </a:lnSpc>
                        <a:buNone/>
                      </a:pPr>
                      <a:r>
                        <a:rPr lang="en-GB" sz="1200" dirty="0">
                          <a:solidFill>
                            <a:schemeClr val="tx1"/>
                          </a:solidFill>
                          <a:effectLst/>
                          <a:latin typeface="Times New Roman" panose="02020603050405020304" pitchFamily="18" charset="0"/>
                          <a:cs typeface="Times New Roman" panose="02020603050405020304" pitchFamily="18" charset="0"/>
                        </a:rPr>
                        <a:t>The global AI market is expected to grow at a CAGR of 31.5% between 2025 and 2033 (Grandviewresearch.com, 2025)</a:t>
                      </a:r>
                    </a:p>
                    <a:p>
                      <a:pPr marL="457200" indent="-228600" algn="just">
                        <a:lnSpc>
                          <a:spcPct val="150000"/>
                        </a:lnSpc>
                        <a:buNone/>
                      </a:pPr>
                      <a:r>
                        <a:rPr lang="en-GB" sz="1200" dirty="0">
                          <a:solidFill>
                            <a:schemeClr val="tx1"/>
                          </a:solidFill>
                          <a:effectLst/>
                          <a:latin typeface="Times New Roman" panose="02020603050405020304" pitchFamily="18" charset="0"/>
                          <a:cs typeface="Times New Roman" panose="02020603050405020304" pitchFamily="18" charset="0"/>
                        </a:rPr>
                        <a:t>Increasing concern about the digital transition </a:t>
                      </a:r>
                      <a:endParaRPr lang="en-GB" sz="1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Personalised choices</a:t>
                      </a:r>
                    </a:p>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Perfect service delivery </a:t>
                      </a:r>
                      <a:endParaRPr lang="en-GB" sz="1200"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extLst>
                  <a:ext uri="{0D108BD9-81ED-4DB2-BD59-A6C34878D82A}">
                    <a16:rowId xmlns:a16="http://schemas.microsoft.com/office/drawing/2014/main" val="3056814233"/>
                  </a:ext>
                </a:extLst>
              </a:tr>
              <a:tr h="1300284">
                <a:tc>
                  <a:txBody>
                    <a:bodyPr/>
                    <a:lstStyle/>
                    <a:p>
                      <a:pPr algn="just">
                        <a:lnSpc>
                          <a:spcPct val="150000"/>
                        </a:lnSpc>
                        <a:buNone/>
                      </a:pPr>
                      <a:r>
                        <a:rPr lang="en-GB" sz="1200">
                          <a:solidFill>
                            <a:schemeClr val="tx1"/>
                          </a:solidFill>
                          <a:effectLst/>
                          <a:latin typeface="Times New Roman" panose="02020603050405020304" pitchFamily="18" charset="0"/>
                          <a:cs typeface="Times New Roman" panose="02020603050405020304" pitchFamily="18" charset="0"/>
                        </a:rPr>
                        <a:t>Environmental </a:t>
                      </a:r>
                      <a:endParaRPr lang="en-GB" sz="120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457200" indent="-228600" algn="just">
                        <a:lnSpc>
                          <a:spcPct val="150000"/>
                        </a:lnSpc>
                        <a:buNone/>
                      </a:pPr>
                      <a:r>
                        <a:rPr lang="en-GB" sz="1200">
                          <a:solidFill>
                            <a:schemeClr val="tx1"/>
                          </a:solidFill>
                          <a:effectLst/>
                          <a:latin typeface="Times New Roman" panose="02020603050405020304" pitchFamily="18" charset="0"/>
                          <a:cs typeface="Times New Roman" panose="02020603050405020304" pitchFamily="18" charset="0"/>
                        </a:rPr>
                        <a:t>A global promise to reduce harmful emissions by 66% by 2030 and 90% by 2050 within the hospitality and hotel sector (Unfccc.int, 2025)</a:t>
                      </a:r>
                    </a:p>
                    <a:p>
                      <a:pPr marL="457200" indent="-228600" algn="just">
                        <a:lnSpc>
                          <a:spcPct val="150000"/>
                        </a:lnSpc>
                        <a:buNone/>
                      </a:pPr>
                      <a:r>
                        <a:rPr lang="en-GB" sz="1200">
                          <a:solidFill>
                            <a:schemeClr val="tx1"/>
                          </a:solidFill>
                          <a:effectLst/>
                          <a:latin typeface="Times New Roman" panose="02020603050405020304" pitchFamily="18" charset="0"/>
                          <a:cs typeface="Times New Roman" panose="02020603050405020304" pitchFamily="18" charset="0"/>
                        </a:rPr>
                        <a:t>Local and ethical obtaining of raw materials</a:t>
                      </a:r>
                      <a:endParaRPr lang="en-GB" sz="120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Less negative impact on climate change </a:t>
                      </a:r>
                      <a:endParaRPr lang="en-GB" sz="1200"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extLst>
                  <a:ext uri="{0D108BD9-81ED-4DB2-BD59-A6C34878D82A}">
                    <a16:rowId xmlns:a16="http://schemas.microsoft.com/office/drawing/2014/main" val="764489220"/>
                  </a:ext>
                </a:extLst>
              </a:tr>
              <a:tr h="676535">
                <a:tc>
                  <a:txBody>
                    <a:bodyPr/>
                    <a:lstStyle/>
                    <a:p>
                      <a:pPr algn="just">
                        <a:lnSpc>
                          <a:spcPct val="150000"/>
                        </a:lnSpc>
                        <a:buNone/>
                      </a:pPr>
                      <a:r>
                        <a:rPr lang="en-GB" sz="1200">
                          <a:solidFill>
                            <a:schemeClr val="tx1"/>
                          </a:solidFill>
                          <a:effectLst/>
                          <a:latin typeface="Times New Roman" panose="02020603050405020304" pitchFamily="18" charset="0"/>
                          <a:cs typeface="Times New Roman" panose="02020603050405020304" pitchFamily="18" charset="0"/>
                        </a:rPr>
                        <a:t>Legal </a:t>
                      </a:r>
                      <a:endParaRPr lang="en-GB" sz="120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342900" lvl="0" indent="-342900" algn="just">
                        <a:lnSpc>
                          <a:spcPct val="150000"/>
                        </a:lnSpc>
                        <a:buFont typeface="Arial" panose="020B0604020202020204" pitchFamily="34" charset="0"/>
                        <a:buChar char="●"/>
                      </a:pPr>
                      <a:r>
                        <a:rPr lang="en-GB" sz="1200" u="none" strike="noStrike">
                          <a:solidFill>
                            <a:schemeClr val="tx1"/>
                          </a:solidFill>
                          <a:effectLst/>
                          <a:latin typeface="Times New Roman" panose="02020603050405020304" pitchFamily="18" charset="0"/>
                          <a:cs typeface="Times New Roman" panose="02020603050405020304" pitchFamily="18" charset="0"/>
                        </a:rPr>
                        <a:t>Global Code of Ethics for Tourism (Untourism.int, 2025)</a:t>
                      </a:r>
                    </a:p>
                    <a:p>
                      <a:pPr marL="342900" lvl="0" indent="-342900" algn="just">
                        <a:lnSpc>
                          <a:spcPct val="150000"/>
                        </a:lnSpc>
                        <a:buFont typeface="Arial" panose="020B0604020202020204" pitchFamily="34" charset="0"/>
                        <a:buChar char="●"/>
                      </a:pPr>
                      <a:r>
                        <a:rPr lang="en-GB" sz="1200" u="none" strike="noStrike">
                          <a:solidFill>
                            <a:schemeClr val="tx1"/>
                          </a:solidFill>
                          <a:effectLst/>
                          <a:latin typeface="Times New Roman" panose="02020603050405020304" pitchFamily="18" charset="0"/>
                          <a:cs typeface="Times New Roman" panose="02020603050405020304" pitchFamily="18" charset="0"/>
                        </a:rPr>
                        <a:t>High corporate taxation </a:t>
                      </a:r>
                      <a:endParaRPr lang="en-GB" sz="1200" u="none" strike="noStrike">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tc>
                  <a:txBody>
                    <a:bodyPr/>
                    <a:lstStyle/>
                    <a:p>
                      <a:pPr marL="342900" lvl="0" indent="-342900" algn="just">
                        <a:lnSpc>
                          <a:spcPct val="150000"/>
                        </a:lnSpc>
                        <a:buFont typeface="Arial" panose="020B0604020202020204" pitchFamily="34" charset="0"/>
                        <a:buChar char="●"/>
                      </a:pPr>
                      <a:r>
                        <a:rPr lang="en-GB" sz="1200" u="none" strike="noStrike" dirty="0">
                          <a:solidFill>
                            <a:schemeClr val="tx1"/>
                          </a:solidFill>
                          <a:effectLst/>
                          <a:latin typeface="Times New Roman" panose="02020603050405020304" pitchFamily="18" charset="0"/>
                          <a:cs typeface="Times New Roman" panose="02020603050405020304" pitchFamily="18" charset="0"/>
                        </a:rPr>
                        <a:t>Improved transparency </a:t>
                      </a:r>
                      <a:endParaRPr lang="en-GB" sz="1200"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61" marR="39661" marT="39661" marB="39661"/>
                </a:tc>
                <a:extLst>
                  <a:ext uri="{0D108BD9-81ED-4DB2-BD59-A6C34878D82A}">
                    <a16:rowId xmlns:a16="http://schemas.microsoft.com/office/drawing/2014/main" val="2999762292"/>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tx1"/>
              </a:solidFill>
              <a:latin typeface="Arial"/>
              <a:ea typeface="Arial"/>
              <a:cs typeface="Arial"/>
              <a:sym typeface="Arial"/>
            </a:endParaRPr>
          </a:p>
        </p:txBody>
      </p:sp>
      <p:sp>
        <p:nvSpPr>
          <p:cNvPr id="160" name="Google Shape;160;p7"/>
          <p:cNvSpPr/>
          <p:nvPr/>
        </p:nvSpPr>
        <p:spPr>
          <a:xfrm>
            <a:off x="720912" y="359229"/>
            <a:ext cx="6048935" cy="54864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tx1"/>
              </a:solidFill>
              <a:latin typeface="Arial"/>
              <a:ea typeface="Arial"/>
              <a:cs typeface="Arial"/>
              <a:sym typeface="Arial"/>
            </a:endParaRPr>
          </a:p>
        </p:txBody>
      </p:sp>
      <p:sp>
        <p:nvSpPr>
          <p:cNvPr id="161" name="Google Shape;161;p7"/>
          <p:cNvSpPr txBox="1">
            <a:spLocks noGrp="1"/>
          </p:cNvSpPr>
          <p:nvPr>
            <p:ph type="title"/>
          </p:nvPr>
        </p:nvSpPr>
        <p:spPr>
          <a:xfrm>
            <a:off x="1368612" y="1095152"/>
            <a:ext cx="4773616" cy="1065313"/>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br>
              <a:rPr lang="en-US" sz="4000" b="1">
                <a:solidFill>
                  <a:schemeClr val="tx1"/>
                </a:solidFill>
                <a:latin typeface="Times New Roman"/>
                <a:ea typeface="Times New Roman"/>
                <a:cs typeface="Times New Roman"/>
                <a:sym typeface="Times New Roman"/>
              </a:rPr>
            </a:br>
            <a:br>
              <a:rPr lang="en-US" sz="4000" b="1">
                <a:solidFill>
                  <a:schemeClr val="tx1"/>
                </a:solidFill>
                <a:latin typeface="Times New Roman"/>
                <a:ea typeface="Times New Roman"/>
                <a:cs typeface="Times New Roman"/>
                <a:sym typeface="Times New Roman"/>
              </a:rPr>
            </a:br>
            <a:r>
              <a:rPr lang="en-US" sz="4000" b="1">
                <a:solidFill>
                  <a:schemeClr val="tx1"/>
                </a:solidFill>
                <a:latin typeface="Times New Roman"/>
                <a:ea typeface="Times New Roman"/>
                <a:cs typeface="Times New Roman"/>
                <a:sym typeface="Times New Roman"/>
              </a:rPr>
              <a:t>Continued.....</a:t>
            </a:r>
            <a:endParaRPr sz="4000">
              <a:solidFill>
                <a:schemeClr val="tx1"/>
              </a:solidFill>
            </a:endParaRPr>
          </a:p>
          <a:p>
            <a:pPr marL="0" lvl="0" indent="0" algn="ctr" rtl="0">
              <a:lnSpc>
                <a:spcPct val="90000"/>
              </a:lnSpc>
              <a:spcBef>
                <a:spcPts val="0"/>
              </a:spcBef>
              <a:spcAft>
                <a:spcPts val="0"/>
              </a:spcAft>
              <a:buClr>
                <a:schemeClr val="dk1"/>
              </a:buClr>
              <a:buSzPct val="100000"/>
              <a:buFont typeface="Play"/>
              <a:buNone/>
            </a:pPr>
            <a:br>
              <a:rPr lang="en-US" sz="1300">
                <a:solidFill>
                  <a:schemeClr val="tx1"/>
                </a:solidFill>
              </a:rPr>
            </a:br>
            <a:endParaRPr sz="1300">
              <a:solidFill>
                <a:schemeClr val="tx1"/>
              </a:solidFill>
            </a:endParaRPr>
          </a:p>
        </p:txBody>
      </p:sp>
      <p:sp>
        <p:nvSpPr>
          <p:cNvPr id="162" name="Google Shape;162;p7"/>
          <p:cNvSpPr txBox="1">
            <a:spLocks noGrp="1"/>
          </p:cNvSpPr>
          <p:nvPr>
            <p:ph type="body" idx="1"/>
          </p:nvPr>
        </p:nvSpPr>
        <p:spPr>
          <a:xfrm>
            <a:off x="163134" y="1957480"/>
            <a:ext cx="7184571" cy="3171970"/>
          </a:xfrm>
          <a:prstGeom prst="rect">
            <a:avLst/>
          </a:prstGeom>
          <a:noFill/>
          <a:ln>
            <a:noFill/>
          </a:ln>
        </p:spPr>
        <p:txBody>
          <a:bodyPr spcFirstLastPara="1" wrap="square" lIns="91425" tIns="45700" rIns="91425" bIns="45700" anchor="t" anchorCtr="0">
            <a:noAutofit/>
          </a:bodyPr>
          <a:lstStyle/>
          <a:p>
            <a:pPr lvl="0" algn="just"/>
            <a:r>
              <a:rPr lang="en-GB" sz="2600" b="1" i="1" dirty="0">
                <a:latin typeface="Times New Roman" panose="02020603050405020304" pitchFamily="18" charset="0"/>
                <a:cs typeface="Times New Roman" panose="02020603050405020304" pitchFamily="18" charset="0"/>
              </a:rPr>
              <a:t>Increased supply chain vulnerability: </a:t>
            </a:r>
            <a:r>
              <a:rPr lang="en-GB" sz="2600" dirty="0">
                <a:latin typeface="Times New Roman" panose="02020603050405020304" pitchFamily="18" charset="0"/>
                <a:cs typeface="Times New Roman" panose="02020603050405020304" pitchFamily="18" charset="0"/>
              </a:rPr>
              <a:t>Increasing global political issues can make the hospitality supply chain more vulnerable to cyber threats.</a:t>
            </a:r>
          </a:p>
          <a:p>
            <a:pPr lvl="0" algn="just"/>
            <a:r>
              <a:rPr lang="en-GB" sz="2600" b="1" i="1" dirty="0">
                <a:latin typeface="Times New Roman" panose="02020603050405020304" pitchFamily="18" charset="0"/>
                <a:cs typeface="Times New Roman" panose="02020603050405020304" pitchFamily="18" charset="0"/>
              </a:rPr>
              <a:t>World System Theory: </a:t>
            </a:r>
            <a:r>
              <a:rPr lang="en-GB" sz="2600" dirty="0">
                <a:latin typeface="Times New Roman" panose="02020603050405020304" pitchFamily="18" charset="0"/>
                <a:cs typeface="Times New Roman" panose="02020603050405020304" pitchFamily="18" charset="0"/>
              </a:rPr>
              <a:t>This economic and social concept characterises the global economy in 3 parts, including core, semi-periphery, and periphery (Hickel </a:t>
            </a:r>
            <a:r>
              <a:rPr lang="en-GB" sz="2600" i="1" dirty="0">
                <a:latin typeface="Times New Roman" panose="02020603050405020304" pitchFamily="18" charset="0"/>
                <a:cs typeface="Times New Roman" panose="02020603050405020304" pitchFamily="18" charset="0"/>
              </a:rPr>
              <a:t>et al.</a:t>
            </a:r>
            <a:r>
              <a:rPr lang="en-GB" sz="2600" dirty="0">
                <a:latin typeface="Times New Roman" panose="02020603050405020304" pitchFamily="18" charset="0"/>
                <a:cs typeface="Times New Roman" panose="02020603050405020304" pitchFamily="18" charset="0"/>
              </a:rPr>
              <a:t>, 2022). </a:t>
            </a:r>
          </a:p>
          <a:p>
            <a:pPr lvl="0" algn="just"/>
            <a:r>
              <a:rPr lang="en-GB" sz="2600" b="1" i="1" dirty="0">
                <a:latin typeface="Times New Roman" panose="02020603050405020304" pitchFamily="18" charset="0"/>
                <a:cs typeface="Times New Roman" panose="02020603050405020304" pitchFamily="18" charset="0"/>
              </a:rPr>
              <a:t>Multiculturalism: </a:t>
            </a:r>
            <a:r>
              <a:rPr lang="en-GB" sz="2600" dirty="0">
                <a:latin typeface="Times New Roman" panose="02020603050405020304" pitchFamily="18" charset="0"/>
                <a:cs typeface="Times New Roman" panose="02020603050405020304" pitchFamily="18" charset="0"/>
              </a:rPr>
              <a:t>This political concept values the existence of different cultures to promote ethnic expansion (Mansouri and </a:t>
            </a:r>
            <a:r>
              <a:rPr lang="en-GB" sz="2600" dirty="0" err="1">
                <a:latin typeface="Times New Roman" panose="02020603050405020304" pitchFamily="18" charset="0"/>
                <a:cs typeface="Times New Roman" panose="02020603050405020304" pitchFamily="18" charset="0"/>
              </a:rPr>
              <a:t>Modood</a:t>
            </a:r>
            <a:r>
              <a:rPr lang="en-GB" sz="2600" dirty="0">
                <a:latin typeface="Times New Roman" panose="02020603050405020304" pitchFamily="18" charset="0"/>
                <a:cs typeface="Times New Roman" panose="02020603050405020304" pitchFamily="18" charset="0"/>
              </a:rPr>
              <a:t>, 2021). </a:t>
            </a:r>
          </a:p>
        </p:txBody>
      </p:sp>
      <p:pic>
        <p:nvPicPr>
          <p:cNvPr id="163" name="Google Shape;163;p7" descr="A diagram of a computer network&#10;&#10;AI-generated content may be incorrect."/>
          <p:cNvPicPr preferRelativeResize="0"/>
          <p:nvPr/>
        </p:nvPicPr>
        <p:blipFill rotWithShape="1">
          <a:blip r:embed="rId3">
            <a:alphaModFix/>
          </a:blip>
          <a:srcRect/>
          <a:stretch/>
        </p:blipFill>
        <p:spPr>
          <a:xfrm>
            <a:off x="7611436" y="1014482"/>
            <a:ext cx="4145136" cy="385143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8"/>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70" name="Google Shape;170;p8"/>
          <p:cNvSpPr/>
          <p:nvPr/>
        </p:nvSpPr>
        <p:spPr>
          <a:xfrm>
            <a:off x="0" y="0"/>
            <a:ext cx="7464612" cy="6858000"/>
          </a:xfrm>
          <a:prstGeom prst="rect">
            <a:avLst/>
          </a:prstGeom>
          <a:solidFill>
            <a:srgbClr val="FAE2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71" name="Google Shape;171;p8"/>
          <p:cNvSpPr/>
          <p:nvPr/>
        </p:nvSpPr>
        <p:spPr>
          <a:xfrm>
            <a:off x="720912" y="685800"/>
            <a:ext cx="6048935" cy="54864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72" name="Google Shape;172;p8"/>
          <p:cNvSpPr txBox="1">
            <a:spLocks noGrp="1"/>
          </p:cNvSpPr>
          <p:nvPr>
            <p:ph type="title"/>
          </p:nvPr>
        </p:nvSpPr>
        <p:spPr>
          <a:xfrm>
            <a:off x="1368612" y="1095152"/>
            <a:ext cx="4773616" cy="1065313"/>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br>
              <a:rPr lang="en-US" sz="4000" b="1" dirty="0">
                <a:solidFill>
                  <a:schemeClr val="tx1"/>
                </a:solidFill>
                <a:latin typeface="Times New Roman"/>
                <a:ea typeface="Times New Roman"/>
                <a:cs typeface="Times New Roman"/>
                <a:sym typeface="Times New Roman"/>
              </a:rPr>
            </a:br>
            <a:br>
              <a:rPr lang="en-US" sz="4000" b="1" dirty="0">
                <a:solidFill>
                  <a:schemeClr val="tx1"/>
                </a:solidFill>
                <a:latin typeface="Times New Roman"/>
                <a:ea typeface="Times New Roman"/>
                <a:cs typeface="Times New Roman"/>
                <a:sym typeface="Times New Roman"/>
              </a:rPr>
            </a:br>
            <a:r>
              <a:rPr lang="en-US" sz="4000" b="1" dirty="0">
                <a:solidFill>
                  <a:schemeClr val="tx1"/>
                </a:solidFill>
                <a:latin typeface="Times New Roman"/>
                <a:ea typeface="Times New Roman"/>
                <a:cs typeface="Times New Roman"/>
                <a:sym typeface="Times New Roman"/>
              </a:rPr>
              <a:t>Continued...</a:t>
            </a:r>
            <a:endParaRPr sz="4000" dirty="0">
              <a:solidFill>
                <a:schemeClr val="tx1"/>
              </a:solidFill>
            </a:endParaRPr>
          </a:p>
          <a:p>
            <a:pPr marL="0" lvl="0" indent="0" algn="ctr" rtl="0">
              <a:lnSpc>
                <a:spcPct val="90000"/>
              </a:lnSpc>
              <a:spcBef>
                <a:spcPts val="0"/>
              </a:spcBef>
              <a:spcAft>
                <a:spcPts val="0"/>
              </a:spcAft>
              <a:buClr>
                <a:schemeClr val="dk1"/>
              </a:buClr>
              <a:buSzPct val="100000"/>
              <a:buFont typeface="Play"/>
              <a:buNone/>
            </a:pPr>
            <a:br>
              <a:rPr lang="en-US" sz="1300" dirty="0">
                <a:solidFill>
                  <a:schemeClr val="tx1"/>
                </a:solidFill>
              </a:rPr>
            </a:br>
            <a:endParaRPr sz="4000" dirty="0">
              <a:solidFill>
                <a:schemeClr val="tx1"/>
              </a:solidFill>
            </a:endParaRPr>
          </a:p>
        </p:txBody>
      </p:sp>
      <p:sp>
        <p:nvSpPr>
          <p:cNvPr id="173" name="Google Shape;173;p8"/>
          <p:cNvSpPr txBox="1">
            <a:spLocks noGrp="1"/>
          </p:cNvSpPr>
          <p:nvPr>
            <p:ph type="body" idx="1"/>
          </p:nvPr>
        </p:nvSpPr>
        <p:spPr>
          <a:xfrm>
            <a:off x="678500" y="1436911"/>
            <a:ext cx="5907357" cy="3910250"/>
          </a:xfrm>
          <a:prstGeom prst="rect">
            <a:avLst/>
          </a:prstGeom>
          <a:noFill/>
          <a:ln>
            <a:noFill/>
          </a:ln>
        </p:spPr>
        <p:txBody>
          <a:bodyPr spcFirstLastPara="1" wrap="square" lIns="91425" tIns="45700" rIns="91425" bIns="45700" anchor="t" anchorCtr="0">
            <a:noAutofit/>
          </a:bodyPr>
          <a:lstStyle/>
          <a:p>
            <a:pPr lvl="0" algn="just"/>
            <a:r>
              <a:rPr lang="en-GB" sz="2400" b="1" i="1" dirty="0">
                <a:latin typeface="Times New Roman" panose="02020603050405020304" pitchFamily="18" charset="0"/>
                <a:cs typeface="Times New Roman" panose="02020603050405020304" pitchFamily="18" charset="0"/>
              </a:rPr>
              <a:t>AI-driven personalisation: </a:t>
            </a:r>
            <a:r>
              <a:rPr lang="en-GB" sz="2400" dirty="0">
                <a:latin typeface="Times New Roman" panose="02020603050405020304" pitchFamily="18" charset="0"/>
                <a:cs typeface="Times New Roman" panose="02020603050405020304" pitchFamily="18" charset="0"/>
              </a:rPr>
              <a:t>Growing AI advancement worldwide can be a beneficial factor. The global hospitality industry is seen to offer customised services. </a:t>
            </a:r>
          </a:p>
          <a:p>
            <a:pPr lvl="0" algn="just"/>
            <a:r>
              <a:rPr lang="en-GB" sz="2400" b="1" i="1" dirty="0">
                <a:latin typeface="Times New Roman" panose="02020603050405020304" pitchFamily="18" charset="0"/>
                <a:cs typeface="Times New Roman" panose="02020603050405020304" pitchFamily="18" charset="0"/>
              </a:rPr>
              <a:t>Seamless communication: </a:t>
            </a:r>
            <a:r>
              <a:rPr lang="en-GB" sz="2400" dirty="0">
                <a:latin typeface="Times New Roman" panose="02020603050405020304" pitchFamily="18" charset="0"/>
                <a:cs typeface="Times New Roman" panose="02020603050405020304" pitchFamily="18" charset="0"/>
              </a:rPr>
              <a:t>Rising concerns about digital transformation can enhance human collaboration in hotels to continuously interact with guests. </a:t>
            </a:r>
          </a:p>
          <a:p>
            <a:pPr algn="just"/>
            <a:r>
              <a:rPr lang="en-GB" sz="2400" b="1" i="1" dirty="0">
                <a:latin typeface="Times New Roman" panose="02020603050405020304" pitchFamily="18" charset="0"/>
                <a:cs typeface="Times New Roman" panose="02020603050405020304" pitchFamily="18" charset="0"/>
              </a:rPr>
              <a:t>Technology Acceptance Model (TAM): </a:t>
            </a:r>
            <a:r>
              <a:rPr lang="en-GB" sz="2400" dirty="0">
                <a:latin typeface="Times New Roman" panose="02020603050405020304" pitchFamily="18" charset="0"/>
                <a:cs typeface="Times New Roman" panose="02020603050405020304" pitchFamily="18" charset="0"/>
              </a:rPr>
              <a:t>Observed usefulness of this model can help adopt newly introduced technologies (Vorm and Combs, 2022).</a:t>
            </a:r>
            <a:endParaRPr sz="1800" dirty="0">
              <a:solidFill>
                <a:srgbClr val="595959"/>
              </a:solidFill>
              <a:latin typeface="Times New Roman" panose="02020603050405020304" pitchFamily="18" charset="0"/>
              <a:cs typeface="Times New Roman" panose="02020603050405020304" pitchFamily="18" charset="0"/>
            </a:endParaRPr>
          </a:p>
        </p:txBody>
      </p:sp>
      <p:pic>
        <p:nvPicPr>
          <p:cNvPr id="174" name="Google Shape;174;p8"/>
          <p:cNvPicPr preferRelativeResize="0"/>
          <p:nvPr/>
        </p:nvPicPr>
        <p:blipFill rotWithShape="1">
          <a:blip r:embed="rId3">
            <a:alphaModFix/>
          </a:blip>
          <a:srcRect/>
          <a:stretch/>
        </p:blipFill>
        <p:spPr>
          <a:xfrm>
            <a:off x="8137339" y="2338325"/>
            <a:ext cx="3381935" cy="2181347"/>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9"/>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81" name="Google Shape;181;p9"/>
          <p:cNvSpPr/>
          <p:nvPr/>
        </p:nvSpPr>
        <p:spPr>
          <a:xfrm>
            <a:off x="0" y="0"/>
            <a:ext cx="7464612" cy="6858000"/>
          </a:xfrm>
          <a:prstGeom prst="rect">
            <a:avLst/>
          </a:prstGeom>
          <a:solidFill>
            <a:srgbClr val="FAE2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82" name="Google Shape;182;p9"/>
          <p:cNvSpPr/>
          <p:nvPr/>
        </p:nvSpPr>
        <p:spPr>
          <a:xfrm>
            <a:off x="720912" y="685800"/>
            <a:ext cx="6048935" cy="54864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83" name="Google Shape;183;p9"/>
          <p:cNvSpPr txBox="1">
            <a:spLocks noGrp="1"/>
          </p:cNvSpPr>
          <p:nvPr>
            <p:ph type="title"/>
          </p:nvPr>
        </p:nvSpPr>
        <p:spPr>
          <a:xfrm>
            <a:off x="1368612" y="1095152"/>
            <a:ext cx="4773616" cy="1065313"/>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br>
              <a:rPr lang="en-US" sz="4000" b="1" dirty="0">
                <a:solidFill>
                  <a:schemeClr val="tx1"/>
                </a:solidFill>
                <a:latin typeface="Times New Roman"/>
                <a:ea typeface="Times New Roman"/>
                <a:cs typeface="Times New Roman"/>
                <a:sym typeface="Times New Roman"/>
              </a:rPr>
            </a:br>
            <a:br>
              <a:rPr lang="en-US" sz="4000" b="1" dirty="0">
                <a:solidFill>
                  <a:schemeClr val="tx1"/>
                </a:solidFill>
                <a:latin typeface="Times New Roman"/>
                <a:ea typeface="Times New Roman"/>
                <a:cs typeface="Times New Roman"/>
                <a:sym typeface="Times New Roman"/>
              </a:rPr>
            </a:br>
            <a:r>
              <a:rPr lang="en-US" sz="4000" b="1" dirty="0">
                <a:solidFill>
                  <a:schemeClr val="tx1"/>
                </a:solidFill>
                <a:latin typeface="Times New Roman"/>
                <a:ea typeface="Times New Roman"/>
                <a:cs typeface="Times New Roman"/>
                <a:sym typeface="Times New Roman"/>
              </a:rPr>
              <a:t>Continued...</a:t>
            </a:r>
            <a:endParaRPr sz="4000" dirty="0">
              <a:solidFill>
                <a:schemeClr val="tx1"/>
              </a:solidFill>
            </a:endParaRPr>
          </a:p>
          <a:p>
            <a:pPr marL="0" lvl="0" indent="0" algn="ctr" rtl="0">
              <a:lnSpc>
                <a:spcPct val="90000"/>
              </a:lnSpc>
              <a:spcBef>
                <a:spcPts val="0"/>
              </a:spcBef>
              <a:spcAft>
                <a:spcPts val="0"/>
              </a:spcAft>
              <a:buClr>
                <a:schemeClr val="dk1"/>
              </a:buClr>
              <a:buSzPct val="100000"/>
              <a:buFont typeface="Play"/>
              <a:buNone/>
            </a:pPr>
            <a:br>
              <a:rPr lang="en-US" sz="1300" dirty="0">
                <a:solidFill>
                  <a:schemeClr val="tx1"/>
                </a:solidFill>
              </a:rPr>
            </a:br>
            <a:endParaRPr sz="1300" dirty="0">
              <a:solidFill>
                <a:schemeClr val="tx1"/>
              </a:solidFill>
            </a:endParaRPr>
          </a:p>
        </p:txBody>
      </p:sp>
      <p:sp>
        <p:nvSpPr>
          <p:cNvPr id="184" name="Google Shape;184;p9"/>
          <p:cNvSpPr txBox="1">
            <a:spLocks noGrp="1"/>
          </p:cNvSpPr>
          <p:nvPr>
            <p:ph type="body" idx="1"/>
          </p:nvPr>
        </p:nvSpPr>
        <p:spPr>
          <a:xfrm>
            <a:off x="1368613" y="2159790"/>
            <a:ext cx="4730484" cy="3603290"/>
          </a:xfrm>
          <a:prstGeom prst="rect">
            <a:avLst/>
          </a:prstGeom>
          <a:noFill/>
          <a:ln>
            <a:noFill/>
          </a:ln>
        </p:spPr>
        <p:txBody>
          <a:bodyPr spcFirstLastPara="1" wrap="square" lIns="91425" tIns="45700" rIns="91425" bIns="45700" anchor="t" anchorCtr="0">
            <a:noAutofit/>
          </a:bodyPr>
          <a:lstStyle/>
          <a:p>
            <a:pPr lvl="0" algn="just"/>
            <a:r>
              <a:rPr lang="en-GB" sz="2000" b="1" i="1" dirty="0">
                <a:latin typeface="Times New Roman" panose="02020603050405020304" pitchFamily="18" charset="0"/>
                <a:cs typeface="Times New Roman" panose="02020603050405020304" pitchFamily="18" charset="0"/>
              </a:rPr>
              <a:t>Ameliorating fairness:</a:t>
            </a:r>
            <a:r>
              <a:rPr lang="en-GB" sz="2000" dirty="0">
                <a:latin typeface="Times New Roman" panose="02020603050405020304" pitchFamily="18" charset="0"/>
                <a:cs typeface="Times New Roman" panose="02020603050405020304" pitchFamily="18" charset="0"/>
              </a:rPr>
              <a:t> Integrity and ethical code of conduct in the tourism sector has led to further development. </a:t>
            </a:r>
          </a:p>
          <a:p>
            <a:pPr lvl="0" algn="just"/>
            <a:r>
              <a:rPr lang="en-GB" sz="2000" b="1" i="1" dirty="0">
                <a:latin typeface="Times New Roman" panose="02020603050405020304" pitchFamily="18" charset="0"/>
                <a:cs typeface="Times New Roman" panose="02020603050405020304" pitchFamily="18" charset="0"/>
              </a:rPr>
              <a:t>Elevated corporate tax</a:t>
            </a:r>
            <a:r>
              <a:rPr lang="en-GB" sz="2000" dirty="0">
                <a:latin typeface="Times New Roman" panose="02020603050405020304" pitchFamily="18" charset="0"/>
                <a:cs typeface="Times New Roman" panose="02020603050405020304" pitchFamily="18" charset="0"/>
              </a:rPr>
              <a:t>: An irregularity in the global tourism sector may develop due to increased taxation rates. This eventually disrupt the income margins. </a:t>
            </a:r>
          </a:p>
          <a:p>
            <a:pPr lvl="0" algn="just"/>
            <a:r>
              <a:rPr lang="en-GB" sz="2000" b="1" i="1" dirty="0">
                <a:latin typeface="Times New Roman" panose="02020603050405020304" pitchFamily="18" charset="0"/>
                <a:cs typeface="Times New Roman" panose="02020603050405020304" pitchFamily="18" charset="0"/>
              </a:rPr>
              <a:t>Substantial expense: </a:t>
            </a:r>
            <a:r>
              <a:rPr lang="en-GB" sz="2000" dirty="0">
                <a:latin typeface="Times New Roman" panose="02020603050405020304" pitchFamily="18" charset="0"/>
                <a:cs typeface="Times New Roman" panose="02020603050405020304" pitchFamily="18" charset="0"/>
              </a:rPr>
              <a:t>Higher investment in the initial stage in digital technology can be challenging for SMEs (Kraus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2021). </a:t>
            </a:r>
          </a:p>
        </p:txBody>
      </p:sp>
      <p:pic>
        <p:nvPicPr>
          <p:cNvPr id="185" name="Google Shape;185;p9" descr="A hand writing with a marker&#10;&#10;AI-generated content may be incorrect."/>
          <p:cNvPicPr preferRelativeResize="0"/>
          <p:nvPr/>
        </p:nvPicPr>
        <p:blipFill rotWithShape="1">
          <a:blip r:embed="rId3">
            <a:alphaModFix/>
          </a:blip>
          <a:srcRect/>
          <a:stretch/>
        </p:blipFill>
        <p:spPr>
          <a:xfrm>
            <a:off x="7591000" y="1708192"/>
            <a:ext cx="4431481" cy="315406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10"/>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92" name="Google Shape;192;p10"/>
          <p:cNvSpPr/>
          <p:nvPr/>
        </p:nvSpPr>
        <p:spPr>
          <a:xfrm>
            <a:off x="0" y="0"/>
            <a:ext cx="7464612" cy="6858000"/>
          </a:xfrm>
          <a:prstGeom prst="rect">
            <a:avLst/>
          </a:prstGeom>
          <a:solidFill>
            <a:srgbClr val="FAE2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93" name="Google Shape;193;p10"/>
          <p:cNvSpPr/>
          <p:nvPr/>
        </p:nvSpPr>
        <p:spPr>
          <a:xfrm>
            <a:off x="720912" y="685800"/>
            <a:ext cx="6048935" cy="54864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94" name="Google Shape;194;p10"/>
          <p:cNvSpPr txBox="1">
            <a:spLocks noGrp="1"/>
          </p:cNvSpPr>
          <p:nvPr>
            <p:ph type="title"/>
          </p:nvPr>
        </p:nvSpPr>
        <p:spPr>
          <a:xfrm>
            <a:off x="1368612" y="1095152"/>
            <a:ext cx="4773616" cy="1065313"/>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br>
              <a:rPr lang="en-US" sz="4000" b="1" dirty="0">
                <a:solidFill>
                  <a:schemeClr val="tx1"/>
                </a:solidFill>
                <a:latin typeface="Times New Roman"/>
                <a:ea typeface="Times New Roman"/>
                <a:cs typeface="Times New Roman"/>
                <a:sym typeface="Times New Roman"/>
              </a:rPr>
            </a:br>
            <a:br>
              <a:rPr lang="en-US" sz="4000" b="1" dirty="0">
                <a:solidFill>
                  <a:schemeClr val="tx1"/>
                </a:solidFill>
                <a:latin typeface="Times New Roman"/>
                <a:ea typeface="Times New Roman"/>
                <a:cs typeface="Times New Roman"/>
                <a:sym typeface="Times New Roman"/>
              </a:rPr>
            </a:br>
            <a:r>
              <a:rPr lang="en-US" sz="4000" b="1" dirty="0">
                <a:solidFill>
                  <a:schemeClr val="tx1"/>
                </a:solidFill>
                <a:latin typeface="Times New Roman"/>
                <a:ea typeface="Times New Roman"/>
                <a:cs typeface="Times New Roman"/>
                <a:sym typeface="Times New Roman"/>
              </a:rPr>
              <a:t>Conclusion </a:t>
            </a:r>
            <a:endParaRPr sz="4000" dirty="0">
              <a:solidFill>
                <a:schemeClr val="tx1"/>
              </a:solidFill>
            </a:endParaRPr>
          </a:p>
          <a:p>
            <a:pPr marL="0" lvl="0" indent="0" algn="ctr" rtl="0">
              <a:lnSpc>
                <a:spcPct val="90000"/>
              </a:lnSpc>
              <a:spcBef>
                <a:spcPts val="0"/>
              </a:spcBef>
              <a:spcAft>
                <a:spcPts val="0"/>
              </a:spcAft>
              <a:buClr>
                <a:schemeClr val="dk1"/>
              </a:buClr>
              <a:buSzPct val="100000"/>
              <a:buFont typeface="Play"/>
              <a:buNone/>
            </a:pPr>
            <a:br>
              <a:rPr lang="en-US" sz="1300" dirty="0">
                <a:solidFill>
                  <a:schemeClr val="tx1"/>
                </a:solidFill>
              </a:rPr>
            </a:br>
            <a:endParaRPr sz="1300" dirty="0">
              <a:solidFill>
                <a:schemeClr val="tx1"/>
              </a:solidFill>
            </a:endParaRPr>
          </a:p>
        </p:txBody>
      </p:sp>
      <p:sp>
        <p:nvSpPr>
          <p:cNvPr id="195" name="Google Shape;195;p10"/>
          <p:cNvSpPr txBox="1">
            <a:spLocks noGrp="1"/>
          </p:cNvSpPr>
          <p:nvPr>
            <p:ph type="body" idx="1"/>
          </p:nvPr>
        </p:nvSpPr>
        <p:spPr>
          <a:xfrm>
            <a:off x="947057" y="1850571"/>
            <a:ext cx="5617029" cy="4041905"/>
          </a:xfrm>
          <a:prstGeom prst="rect">
            <a:avLst/>
          </a:prstGeom>
          <a:noFill/>
          <a:ln>
            <a:noFill/>
          </a:ln>
        </p:spPr>
        <p:txBody>
          <a:bodyPr spcFirstLastPara="1" wrap="square" lIns="91425" tIns="45700" rIns="91425" bIns="45700" anchor="t" anchorCtr="0">
            <a:noAutofit/>
          </a:bodyPr>
          <a:lstStyle/>
          <a:p>
            <a:pPr lvl="0" algn="just"/>
            <a:r>
              <a:rPr lang="en-GB" sz="2000" b="1" i="1" dirty="0">
                <a:solidFill>
                  <a:schemeClr val="tx1"/>
                </a:solidFill>
                <a:latin typeface="Times New Roman" panose="02020603050405020304" pitchFamily="18" charset="0"/>
                <a:cs typeface="Times New Roman" panose="02020603050405020304" pitchFamily="18" charset="0"/>
              </a:rPr>
              <a:t>Significance of the study: </a:t>
            </a:r>
            <a:r>
              <a:rPr lang="en-GB" sz="2000" dirty="0">
                <a:solidFill>
                  <a:schemeClr val="tx1"/>
                </a:solidFill>
                <a:latin typeface="Times New Roman" panose="02020603050405020304" pitchFamily="18" charset="0"/>
                <a:cs typeface="Times New Roman" panose="02020603050405020304" pitchFamily="18" charset="0"/>
              </a:rPr>
              <a:t>The module includes robust information about the role of AI. This study has also analysed the consequences of implementing AI to drive personalisation in hospitality. </a:t>
            </a:r>
          </a:p>
          <a:p>
            <a:pPr lvl="0" algn="just"/>
            <a:r>
              <a:rPr lang="en-GB" sz="2000" b="1" i="1" dirty="0">
                <a:solidFill>
                  <a:schemeClr val="tx1"/>
                </a:solidFill>
                <a:latin typeface="Times New Roman" panose="02020603050405020304" pitchFamily="18" charset="0"/>
                <a:cs typeface="Times New Roman" panose="02020603050405020304" pitchFamily="18" charset="0"/>
              </a:rPr>
              <a:t>Limitation: </a:t>
            </a:r>
            <a:r>
              <a:rPr lang="en-GB" sz="2000" dirty="0">
                <a:solidFill>
                  <a:schemeClr val="tx1"/>
                </a:solidFill>
                <a:latin typeface="Times New Roman" panose="02020603050405020304" pitchFamily="18" charset="0"/>
                <a:cs typeface="Times New Roman" panose="02020603050405020304" pitchFamily="18" charset="0"/>
              </a:rPr>
              <a:t>The study includes information based on a global tourism scenario and the limitations to region-based practices.</a:t>
            </a:r>
          </a:p>
          <a:p>
            <a:pPr algn="just"/>
            <a:r>
              <a:rPr lang="en-GB" sz="2000" b="1" i="1" dirty="0">
                <a:solidFill>
                  <a:schemeClr val="tx1"/>
                </a:solidFill>
                <a:latin typeface="Times New Roman" panose="02020603050405020304" pitchFamily="18" charset="0"/>
                <a:cs typeface="Times New Roman" panose="02020603050405020304" pitchFamily="18" charset="0"/>
              </a:rPr>
              <a:t>Future scope: </a:t>
            </a:r>
            <a:r>
              <a:rPr lang="en-GB" sz="2000" dirty="0">
                <a:solidFill>
                  <a:schemeClr val="tx1"/>
                </a:solidFill>
                <a:latin typeface="Times New Roman" panose="02020603050405020304" pitchFamily="18" charset="0"/>
                <a:cs typeface="Times New Roman" panose="02020603050405020304" pitchFamily="18" charset="0"/>
              </a:rPr>
              <a:t>Research can be conducted on hyper-personalisation. In hyper-personalisation, AI will include customisation. Human intelligence will implement the customisations that introduced emotional touch.</a:t>
            </a:r>
            <a:endParaRPr sz="1600" dirty="0">
              <a:solidFill>
                <a:schemeClr val="tx1"/>
              </a:solidFill>
              <a:latin typeface="Times New Roman" panose="02020603050405020304" pitchFamily="18" charset="0"/>
              <a:cs typeface="Times New Roman" panose="02020603050405020304" pitchFamily="18" charset="0"/>
            </a:endParaRPr>
          </a:p>
        </p:txBody>
      </p:sp>
      <p:pic>
        <p:nvPicPr>
          <p:cNvPr id="196" name="Google Shape;196;p10" descr="A diagram of a health care system&#10;&#10;AI-generated content may be incorrect."/>
          <p:cNvPicPr preferRelativeResize="0"/>
          <p:nvPr/>
        </p:nvPicPr>
        <p:blipFill rotWithShape="1">
          <a:blip r:embed="rId3">
            <a:alphaModFix/>
          </a:blip>
          <a:srcRect/>
          <a:stretch/>
        </p:blipFill>
        <p:spPr>
          <a:xfrm>
            <a:off x="8137339" y="2249549"/>
            <a:ext cx="3381935" cy="235889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1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03" name="Google Shape;203;p11"/>
          <p:cNvSpPr/>
          <p:nvPr/>
        </p:nvSpPr>
        <p:spPr>
          <a:xfrm>
            <a:off x="0" y="0"/>
            <a:ext cx="7464612" cy="6858000"/>
          </a:xfrm>
          <a:prstGeom prst="rect">
            <a:avLst/>
          </a:prstGeom>
          <a:solidFill>
            <a:srgbClr val="FAE2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04" name="Google Shape;204;p11"/>
          <p:cNvSpPr/>
          <p:nvPr/>
        </p:nvSpPr>
        <p:spPr>
          <a:xfrm>
            <a:off x="720912" y="685800"/>
            <a:ext cx="6048935" cy="54864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05" name="Google Shape;205;p11"/>
          <p:cNvSpPr txBox="1">
            <a:spLocks noGrp="1"/>
          </p:cNvSpPr>
          <p:nvPr>
            <p:ph type="title"/>
          </p:nvPr>
        </p:nvSpPr>
        <p:spPr>
          <a:xfrm>
            <a:off x="1368612" y="1095152"/>
            <a:ext cx="4773616" cy="1065313"/>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br>
              <a:rPr lang="en-US" sz="4000" b="1" dirty="0">
                <a:solidFill>
                  <a:schemeClr val="tx1"/>
                </a:solidFill>
                <a:latin typeface="Times New Roman"/>
                <a:ea typeface="Times New Roman"/>
                <a:cs typeface="Times New Roman"/>
                <a:sym typeface="Times New Roman"/>
              </a:rPr>
            </a:br>
            <a:br>
              <a:rPr lang="en-US" sz="4000" b="1" dirty="0">
                <a:solidFill>
                  <a:schemeClr val="tx1"/>
                </a:solidFill>
                <a:latin typeface="Times New Roman"/>
                <a:ea typeface="Times New Roman"/>
                <a:cs typeface="Times New Roman"/>
                <a:sym typeface="Times New Roman"/>
              </a:rPr>
            </a:br>
            <a:br>
              <a:rPr lang="en-US" sz="4000" b="1" dirty="0">
                <a:solidFill>
                  <a:schemeClr val="tx1"/>
                </a:solidFill>
                <a:latin typeface="Times New Roman"/>
                <a:ea typeface="Times New Roman"/>
                <a:cs typeface="Times New Roman"/>
                <a:sym typeface="Times New Roman"/>
              </a:rPr>
            </a:br>
            <a:br>
              <a:rPr lang="en-US" sz="4000" b="1" dirty="0">
                <a:solidFill>
                  <a:schemeClr val="tx1"/>
                </a:solidFill>
                <a:latin typeface="Times New Roman"/>
                <a:ea typeface="Times New Roman"/>
                <a:cs typeface="Times New Roman"/>
                <a:sym typeface="Times New Roman"/>
              </a:rPr>
            </a:br>
            <a:br>
              <a:rPr lang="en-US" sz="4000" b="1" dirty="0">
                <a:solidFill>
                  <a:schemeClr val="tx1"/>
                </a:solidFill>
                <a:latin typeface="Times New Roman"/>
                <a:ea typeface="Times New Roman"/>
                <a:cs typeface="Times New Roman"/>
                <a:sym typeface="Times New Roman"/>
              </a:rPr>
            </a:br>
            <a:br>
              <a:rPr lang="en-US" sz="4000" b="1" dirty="0">
                <a:solidFill>
                  <a:schemeClr val="tx1"/>
                </a:solidFill>
                <a:latin typeface="Times New Roman"/>
                <a:ea typeface="Times New Roman"/>
                <a:cs typeface="Times New Roman"/>
                <a:sym typeface="Times New Roman"/>
              </a:rPr>
            </a:br>
            <a:br>
              <a:rPr lang="en-US" sz="4000" b="1" dirty="0">
                <a:solidFill>
                  <a:schemeClr val="tx1"/>
                </a:solidFill>
                <a:latin typeface="Times New Roman"/>
                <a:ea typeface="Times New Roman"/>
                <a:cs typeface="Times New Roman"/>
                <a:sym typeface="Times New Roman"/>
              </a:rPr>
            </a:br>
            <a:r>
              <a:rPr lang="en-US" sz="4000" b="1" dirty="0">
                <a:solidFill>
                  <a:schemeClr val="tx1"/>
                </a:solidFill>
                <a:latin typeface="Times New Roman"/>
                <a:ea typeface="Times New Roman"/>
                <a:cs typeface="Times New Roman"/>
                <a:sym typeface="Times New Roman"/>
              </a:rPr>
              <a:t>Recommendation </a:t>
            </a:r>
            <a:endParaRPr sz="4000" dirty="0">
              <a:solidFill>
                <a:schemeClr val="tx1"/>
              </a:solidFill>
            </a:endParaRPr>
          </a:p>
          <a:p>
            <a:pPr marL="0" lvl="0" indent="0" algn="ctr" rtl="0">
              <a:lnSpc>
                <a:spcPct val="90000"/>
              </a:lnSpc>
              <a:spcBef>
                <a:spcPts val="0"/>
              </a:spcBef>
              <a:spcAft>
                <a:spcPts val="0"/>
              </a:spcAft>
              <a:buClr>
                <a:schemeClr val="dk1"/>
              </a:buClr>
              <a:buSzPct val="100000"/>
              <a:buFont typeface="Play"/>
              <a:buNone/>
            </a:pPr>
            <a:br>
              <a:rPr lang="en-US" sz="1300" dirty="0">
                <a:solidFill>
                  <a:schemeClr val="tx1"/>
                </a:solidFill>
              </a:rPr>
            </a:br>
            <a:endParaRPr sz="4000" dirty="0">
              <a:solidFill>
                <a:schemeClr val="tx1"/>
              </a:solidFill>
            </a:endParaRPr>
          </a:p>
        </p:txBody>
      </p:sp>
      <p:sp>
        <p:nvSpPr>
          <p:cNvPr id="206" name="Google Shape;206;p11"/>
          <p:cNvSpPr txBox="1">
            <a:spLocks noGrp="1"/>
          </p:cNvSpPr>
          <p:nvPr>
            <p:ph type="body" idx="1"/>
          </p:nvPr>
        </p:nvSpPr>
        <p:spPr>
          <a:xfrm>
            <a:off x="846044" y="1569844"/>
            <a:ext cx="5923803" cy="3718309"/>
          </a:xfrm>
          <a:prstGeom prst="rect">
            <a:avLst/>
          </a:prstGeom>
          <a:noFill/>
          <a:ln>
            <a:noFill/>
          </a:ln>
        </p:spPr>
        <p:txBody>
          <a:bodyPr spcFirstLastPara="1" wrap="square" lIns="91425" tIns="45700" rIns="91425" bIns="45700" anchor="t" anchorCtr="0">
            <a:noAutofit/>
          </a:bodyPr>
          <a:lstStyle/>
          <a:p>
            <a:pPr lvl="0" algn="just"/>
            <a:r>
              <a:rPr lang="en-GB" sz="2200" b="1" i="1" dirty="0">
                <a:latin typeface="Times New Roman" panose="02020603050405020304" pitchFamily="18" charset="0"/>
                <a:cs typeface="Times New Roman" panose="02020603050405020304" pitchFamily="18" charset="0"/>
              </a:rPr>
              <a:t>Visionary leadership: </a:t>
            </a:r>
            <a:r>
              <a:rPr lang="en-GB" sz="2200" dirty="0">
                <a:latin typeface="Times New Roman" panose="02020603050405020304" pitchFamily="18" charset="0"/>
                <a:cs typeface="Times New Roman" panose="02020603050405020304" pitchFamily="18" charset="0"/>
              </a:rPr>
              <a:t>This leadership approach intends to develop a strong vision for attaining a long-term growth strategy (Utomo, Udin and Haryono, 2022). </a:t>
            </a:r>
          </a:p>
          <a:p>
            <a:pPr lvl="0" algn="just"/>
            <a:r>
              <a:rPr lang="en-GB" sz="2200" b="1" i="1" dirty="0">
                <a:latin typeface="Times New Roman" panose="02020603050405020304" pitchFamily="18" charset="0"/>
                <a:cs typeface="Times New Roman" panose="02020603050405020304" pitchFamily="18" charset="0"/>
              </a:rPr>
              <a:t>Training and development: </a:t>
            </a:r>
            <a:r>
              <a:rPr lang="en-GB" sz="2200" dirty="0">
                <a:latin typeface="Times New Roman" panose="02020603050405020304" pitchFamily="18" charset="0"/>
                <a:cs typeface="Times New Roman" panose="02020603050405020304" pitchFamily="18" charset="0"/>
              </a:rPr>
              <a:t>Developing tailored learning programs will make employees skilled in dealing with different technological tools. </a:t>
            </a:r>
          </a:p>
          <a:p>
            <a:pPr lvl="0" algn="just"/>
            <a:r>
              <a:rPr lang="en-GB" sz="2200" b="1" i="1" dirty="0">
                <a:latin typeface="Times New Roman" panose="02020603050405020304" pitchFamily="18" charset="0"/>
                <a:cs typeface="Times New Roman" panose="02020603050405020304" pitchFamily="18" charset="0"/>
              </a:rPr>
              <a:t>Sustainable development: </a:t>
            </a:r>
            <a:r>
              <a:rPr lang="en-GB" sz="2200" dirty="0">
                <a:latin typeface="Times New Roman" panose="02020603050405020304" pitchFamily="18" charset="0"/>
                <a:cs typeface="Times New Roman" panose="02020603050405020304" pitchFamily="18" charset="0"/>
              </a:rPr>
              <a:t>Committing to ethical sourcing, green packaging, renewable energy sources and green supply chain management can enhance hospitality sustainability. </a:t>
            </a:r>
          </a:p>
        </p:txBody>
      </p:sp>
      <p:pic>
        <p:nvPicPr>
          <p:cNvPr id="207" name="Google Shape;207;p11" descr="A pyramid with text on it&#10;&#10;AI-generated content may be incorrect."/>
          <p:cNvPicPr preferRelativeResize="0"/>
          <p:nvPr/>
        </p:nvPicPr>
        <p:blipFill rotWithShape="1">
          <a:blip r:embed="rId3">
            <a:alphaModFix/>
          </a:blip>
          <a:srcRect/>
          <a:stretch/>
        </p:blipFill>
        <p:spPr>
          <a:xfrm>
            <a:off x="8137339" y="1894446"/>
            <a:ext cx="3381935" cy="306910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12"/>
          <p:cNvSpPr txBox="1">
            <a:spLocks noGrp="1"/>
          </p:cNvSpPr>
          <p:nvPr>
            <p:ph type="title"/>
          </p:nvPr>
        </p:nvSpPr>
        <p:spPr>
          <a:xfrm>
            <a:off x="326571" y="16578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Times New Roman"/>
              <a:buNone/>
            </a:pPr>
            <a:r>
              <a:rPr lang="en-US" b="1" dirty="0">
                <a:latin typeface="Times New Roman"/>
                <a:ea typeface="Times New Roman"/>
                <a:cs typeface="Times New Roman"/>
                <a:sym typeface="Times New Roman"/>
              </a:rPr>
              <a:t>Reference List </a:t>
            </a:r>
            <a:endParaRPr dirty="0"/>
          </a:p>
        </p:txBody>
      </p:sp>
      <p:sp>
        <p:nvSpPr>
          <p:cNvPr id="3" name="TextBox 2">
            <a:extLst>
              <a:ext uri="{FF2B5EF4-FFF2-40B4-BE49-F238E27FC236}">
                <a16:creationId xmlns:a16="http://schemas.microsoft.com/office/drawing/2014/main" id="{EEE9B753-638F-33D3-6179-85541122E455}"/>
              </a:ext>
            </a:extLst>
          </p:cNvPr>
          <p:cNvSpPr txBox="1"/>
          <p:nvPr/>
        </p:nvSpPr>
        <p:spPr>
          <a:xfrm>
            <a:off x="163290" y="1491343"/>
            <a:ext cx="11908970" cy="4637744"/>
          </a:xfrm>
          <a:prstGeom prst="rect">
            <a:avLst/>
          </a:prstGeom>
          <a:noFill/>
        </p:spPr>
        <p:txBody>
          <a:bodyPr wrap="square">
            <a:spAutoFit/>
          </a:bodyPr>
          <a:lstStyle/>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Anubala, R. (2023) ‘The future of hospitality: Predictive analytics in hotel management’, </a:t>
            </a:r>
            <a:r>
              <a:rPr lang="en-GB" sz="900" i="1" dirty="0">
                <a:solidFill>
                  <a:srgbClr val="000000"/>
                </a:solidFill>
                <a:effectLst/>
                <a:latin typeface="Times New Roman" panose="02020603050405020304" pitchFamily="18" charset="0"/>
                <a:ea typeface="Times New Roman" panose="02020603050405020304" pitchFamily="18" charset="0"/>
              </a:rPr>
              <a:t>International Journal for Multidimensional Research Perspectives</a:t>
            </a:r>
            <a:r>
              <a:rPr lang="en-GB" sz="900" dirty="0">
                <a:solidFill>
                  <a:srgbClr val="000000"/>
                </a:solidFill>
                <a:effectLst/>
                <a:latin typeface="Times New Roman" panose="02020603050405020304" pitchFamily="18" charset="0"/>
                <a:ea typeface="Times New Roman" panose="02020603050405020304" pitchFamily="18" charset="0"/>
              </a:rPr>
              <a:t>, </a:t>
            </a:r>
            <a:r>
              <a:rPr lang="en-GB" sz="900" i="1" dirty="0">
                <a:solidFill>
                  <a:srgbClr val="000000"/>
                </a:solidFill>
                <a:effectLst/>
                <a:latin typeface="Times New Roman" panose="02020603050405020304" pitchFamily="18" charset="0"/>
                <a:ea typeface="Times New Roman" panose="02020603050405020304" pitchFamily="18" charset="0"/>
              </a:rPr>
              <a:t>1</a:t>
            </a:r>
            <a:r>
              <a:rPr lang="en-GB" sz="900" dirty="0">
                <a:solidFill>
                  <a:srgbClr val="000000"/>
                </a:solidFill>
                <a:effectLst/>
                <a:latin typeface="Times New Roman" panose="02020603050405020304" pitchFamily="18" charset="0"/>
                <a:ea typeface="Times New Roman" panose="02020603050405020304" pitchFamily="18" charset="0"/>
              </a:rPr>
              <a:t>(3), pp.38-58. https://www.researchgate.net/profile/Chandigarh-Philosophers/publication/379411928_The_Future_of_Hospitality_Predictive_Analytics_in_Hotel_Management/links/6607a9dc10ca867987271303/The-Future-of-Hospitality-Predictive-Analytics-in-Hotel-Management.pdf </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Data.worldbank.org (2025) </a:t>
            </a:r>
            <a:r>
              <a:rPr lang="en-GB" sz="900" i="1" dirty="0">
                <a:solidFill>
                  <a:srgbClr val="000000"/>
                </a:solidFill>
                <a:effectLst/>
                <a:latin typeface="Times New Roman" panose="02020603050405020304" pitchFamily="18" charset="0"/>
                <a:ea typeface="Times New Roman" panose="02020603050405020304" pitchFamily="18" charset="0"/>
              </a:rPr>
              <a:t>GDP growth (annual %).</a:t>
            </a:r>
            <a:r>
              <a:rPr lang="en-GB" sz="900" dirty="0">
                <a:solidFill>
                  <a:srgbClr val="000000"/>
                </a:solidFill>
                <a:effectLst/>
                <a:latin typeface="Times New Roman" panose="02020603050405020304" pitchFamily="18" charset="0"/>
                <a:ea typeface="Times New Roman" panose="02020603050405020304" pitchFamily="18" charset="0"/>
              </a:rPr>
              <a:t> Available at: https://data.worldbank.org/indicator/ (Accessed: 04 October 2025).</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Grandviewresearch.com (2025) </a:t>
            </a:r>
            <a:r>
              <a:rPr lang="en-GB" sz="900" i="1" dirty="0">
                <a:solidFill>
                  <a:srgbClr val="000000"/>
                </a:solidFill>
                <a:effectLst/>
                <a:latin typeface="Times New Roman" panose="02020603050405020304" pitchFamily="18" charset="0"/>
                <a:ea typeface="Times New Roman" panose="02020603050405020304" pitchFamily="18" charset="0"/>
              </a:rPr>
              <a:t>Artificial Intelligence Market (2025 - 2033).</a:t>
            </a:r>
            <a:r>
              <a:rPr lang="en-GB" sz="900" dirty="0">
                <a:solidFill>
                  <a:srgbClr val="000000"/>
                </a:solidFill>
                <a:effectLst/>
                <a:latin typeface="Times New Roman" panose="02020603050405020304" pitchFamily="18" charset="0"/>
                <a:ea typeface="Times New Roman" panose="02020603050405020304" pitchFamily="18" charset="0"/>
              </a:rPr>
              <a:t> Available at: https://www.grandviewresearch.com/industry-analysis/artificial-intelligence-ai-market (Accessed: 01 October 2025).</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err="1">
                <a:solidFill>
                  <a:srgbClr val="000000"/>
                </a:solidFill>
                <a:effectLst/>
                <a:latin typeface="Times New Roman" panose="02020603050405020304" pitchFamily="18" charset="0"/>
                <a:ea typeface="Times New Roman" panose="02020603050405020304" pitchFamily="18" charset="0"/>
              </a:rPr>
              <a:t>Häyry</a:t>
            </a:r>
            <a:r>
              <a:rPr lang="en-GB" sz="900" dirty="0">
                <a:solidFill>
                  <a:srgbClr val="000000"/>
                </a:solidFill>
                <a:effectLst/>
                <a:latin typeface="Times New Roman" panose="02020603050405020304" pitchFamily="18" charset="0"/>
                <a:ea typeface="Times New Roman" panose="02020603050405020304" pitchFamily="18" charset="0"/>
              </a:rPr>
              <a:t>, M. (2021) ‘Just better utilitarianism’, </a:t>
            </a:r>
            <a:r>
              <a:rPr lang="en-GB" sz="900" i="1" dirty="0">
                <a:solidFill>
                  <a:srgbClr val="000000"/>
                </a:solidFill>
                <a:effectLst/>
                <a:latin typeface="Times New Roman" panose="02020603050405020304" pitchFamily="18" charset="0"/>
                <a:ea typeface="Times New Roman" panose="02020603050405020304" pitchFamily="18" charset="0"/>
              </a:rPr>
              <a:t>Cambridge Quarterly of Healthcare Ethics</a:t>
            </a:r>
            <a:r>
              <a:rPr lang="en-GB" sz="900" dirty="0">
                <a:solidFill>
                  <a:srgbClr val="000000"/>
                </a:solidFill>
                <a:effectLst/>
                <a:latin typeface="Times New Roman" panose="02020603050405020304" pitchFamily="18" charset="0"/>
                <a:ea typeface="Times New Roman" panose="02020603050405020304" pitchFamily="18" charset="0"/>
              </a:rPr>
              <a:t>, </a:t>
            </a:r>
            <a:r>
              <a:rPr lang="en-GB" sz="900" i="1" dirty="0">
                <a:solidFill>
                  <a:srgbClr val="000000"/>
                </a:solidFill>
                <a:effectLst/>
                <a:latin typeface="Times New Roman" panose="02020603050405020304" pitchFamily="18" charset="0"/>
                <a:ea typeface="Times New Roman" panose="02020603050405020304" pitchFamily="18" charset="0"/>
              </a:rPr>
              <a:t>30</a:t>
            </a:r>
            <a:r>
              <a:rPr lang="en-GB" sz="900" dirty="0">
                <a:solidFill>
                  <a:srgbClr val="000000"/>
                </a:solidFill>
                <a:effectLst/>
                <a:latin typeface="Times New Roman" panose="02020603050405020304" pitchFamily="18" charset="0"/>
                <a:ea typeface="Times New Roman" panose="02020603050405020304" pitchFamily="18" charset="0"/>
              </a:rPr>
              <a:t>(2), pp.343-367. DOI: https://doi.org/10.1017/S0963180120000882 </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Hickel, J. </a:t>
            </a:r>
            <a:r>
              <a:rPr lang="en-GB" sz="900" dirty="0" err="1">
                <a:solidFill>
                  <a:srgbClr val="000000"/>
                </a:solidFill>
                <a:effectLst/>
                <a:latin typeface="Times New Roman" panose="02020603050405020304" pitchFamily="18" charset="0"/>
                <a:ea typeface="Times New Roman" panose="02020603050405020304" pitchFamily="18" charset="0"/>
              </a:rPr>
              <a:t>Dorninger</a:t>
            </a:r>
            <a:r>
              <a:rPr lang="en-GB" sz="900" dirty="0">
                <a:solidFill>
                  <a:srgbClr val="000000"/>
                </a:solidFill>
                <a:effectLst/>
                <a:latin typeface="Times New Roman" panose="02020603050405020304" pitchFamily="18" charset="0"/>
                <a:ea typeface="Times New Roman" panose="02020603050405020304" pitchFamily="18" charset="0"/>
              </a:rPr>
              <a:t>, C. Wieland, H. and Suwandi, I. (2022) ‘Imperialist appropriation in the world economy: Drain from the global South through unequal exchange, 1990–2015’, </a:t>
            </a:r>
            <a:r>
              <a:rPr lang="en-GB" sz="900" i="1" dirty="0">
                <a:solidFill>
                  <a:srgbClr val="000000"/>
                </a:solidFill>
                <a:effectLst/>
                <a:latin typeface="Times New Roman" panose="02020603050405020304" pitchFamily="18" charset="0"/>
                <a:ea typeface="Times New Roman" panose="02020603050405020304" pitchFamily="18" charset="0"/>
              </a:rPr>
              <a:t>Global environmental change</a:t>
            </a:r>
            <a:r>
              <a:rPr lang="en-GB" sz="900" dirty="0">
                <a:solidFill>
                  <a:srgbClr val="000000"/>
                </a:solidFill>
                <a:effectLst/>
                <a:latin typeface="Times New Roman" panose="02020603050405020304" pitchFamily="18" charset="0"/>
                <a:ea typeface="Times New Roman" panose="02020603050405020304" pitchFamily="18" charset="0"/>
              </a:rPr>
              <a:t>, </a:t>
            </a:r>
            <a:r>
              <a:rPr lang="en-GB" sz="900" i="1" dirty="0">
                <a:solidFill>
                  <a:srgbClr val="000000"/>
                </a:solidFill>
                <a:effectLst/>
                <a:latin typeface="Times New Roman" panose="02020603050405020304" pitchFamily="18" charset="0"/>
                <a:ea typeface="Times New Roman" panose="02020603050405020304" pitchFamily="18" charset="0"/>
              </a:rPr>
              <a:t>73</a:t>
            </a:r>
            <a:r>
              <a:rPr lang="en-GB" sz="900" dirty="0">
                <a:solidFill>
                  <a:srgbClr val="000000"/>
                </a:solidFill>
                <a:effectLst/>
                <a:latin typeface="Times New Roman" panose="02020603050405020304" pitchFamily="18" charset="0"/>
                <a:ea typeface="Times New Roman" panose="02020603050405020304" pitchFamily="18" charset="0"/>
              </a:rPr>
              <a:t>. DOI: https://doi.org/10.1016/j.gloenvcha.2022.102467 </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Kraus, S. Jones, P., Kailer, N. Weinmann, A. Chaparro-Banegas, N. and Roig-Tierno, N. (2021) ‘Digital transformation: An overview of the current state of the art of research’, </a:t>
            </a:r>
            <a:r>
              <a:rPr lang="en-GB" sz="900" i="1" dirty="0">
                <a:solidFill>
                  <a:srgbClr val="000000"/>
                </a:solidFill>
                <a:effectLst/>
                <a:latin typeface="Times New Roman" panose="02020603050405020304" pitchFamily="18" charset="0"/>
                <a:ea typeface="Times New Roman" panose="02020603050405020304" pitchFamily="18" charset="0"/>
              </a:rPr>
              <a:t>Sage Open</a:t>
            </a:r>
            <a:r>
              <a:rPr lang="en-GB" sz="900" dirty="0">
                <a:solidFill>
                  <a:srgbClr val="000000"/>
                </a:solidFill>
                <a:effectLst/>
                <a:latin typeface="Times New Roman" panose="02020603050405020304" pitchFamily="18" charset="0"/>
                <a:ea typeface="Times New Roman" panose="02020603050405020304" pitchFamily="18" charset="0"/>
              </a:rPr>
              <a:t>, </a:t>
            </a:r>
            <a:r>
              <a:rPr lang="en-GB" sz="900" i="1" dirty="0">
                <a:solidFill>
                  <a:srgbClr val="000000"/>
                </a:solidFill>
                <a:effectLst/>
                <a:latin typeface="Times New Roman" panose="02020603050405020304" pitchFamily="18" charset="0"/>
                <a:ea typeface="Times New Roman" panose="02020603050405020304" pitchFamily="18" charset="0"/>
              </a:rPr>
              <a:t>11</a:t>
            </a:r>
            <a:r>
              <a:rPr lang="en-GB" sz="900" dirty="0">
                <a:solidFill>
                  <a:srgbClr val="000000"/>
                </a:solidFill>
                <a:effectLst/>
                <a:latin typeface="Times New Roman" panose="02020603050405020304" pitchFamily="18" charset="0"/>
                <a:ea typeface="Times New Roman" panose="02020603050405020304" pitchFamily="18" charset="0"/>
              </a:rPr>
              <a:t>(3), p.21582440211047576. DOI: https://doi.org/10.1177/21582440211047576 </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Mansouri, F. and </a:t>
            </a:r>
            <a:r>
              <a:rPr lang="en-GB" sz="900" dirty="0" err="1">
                <a:solidFill>
                  <a:srgbClr val="000000"/>
                </a:solidFill>
                <a:effectLst/>
                <a:latin typeface="Times New Roman" panose="02020603050405020304" pitchFamily="18" charset="0"/>
                <a:ea typeface="Times New Roman" panose="02020603050405020304" pitchFamily="18" charset="0"/>
              </a:rPr>
              <a:t>Modood</a:t>
            </a:r>
            <a:r>
              <a:rPr lang="en-GB" sz="900" dirty="0">
                <a:solidFill>
                  <a:srgbClr val="000000"/>
                </a:solidFill>
                <a:effectLst/>
                <a:latin typeface="Times New Roman" panose="02020603050405020304" pitchFamily="18" charset="0"/>
                <a:ea typeface="Times New Roman" panose="02020603050405020304" pitchFamily="18" charset="0"/>
              </a:rPr>
              <a:t>, T. (2021) ‘The complementarity of multiculturalism and interculturalism: Theory backed by Australian evidence’, </a:t>
            </a:r>
            <a:r>
              <a:rPr lang="en-GB" sz="900" i="1" dirty="0">
                <a:solidFill>
                  <a:srgbClr val="000000"/>
                </a:solidFill>
                <a:effectLst/>
                <a:latin typeface="Times New Roman" panose="02020603050405020304" pitchFamily="18" charset="0"/>
                <a:ea typeface="Times New Roman" panose="02020603050405020304" pitchFamily="18" charset="0"/>
              </a:rPr>
              <a:t>Ethnic and Racial Studies</a:t>
            </a:r>
            <a:r>
              <a:rPr lang="en-GB" sz="900" dirty="0">
                <a:solidFill>
                  <a:srgbClr val="000000"/>
                </a:solidFill>
                <a:effectLst/>
                <a:latin typeface="Times New Roman" panose="02020603050405020304" pitchFamily="18" charset="0"/>
                <a:ea typeface="Times New Roman" panose="02020603050405020304" pitchFamily="18" charset="0"/>
              </a:rPr>
              <a:t>, </a:t>
            </a:r>
            <a:r>
              <a:rPr lang="en-GB" sz="900" i="1" dirty="0">
                <a:solidFill>
                  <a:srgbClr val="000000"/>
                </a:solidFill>
                <a:effectLst/>
                <a:latin typeface="Times New Roman" panose="02020603050405020304" pitchFamily="18" charset="0"/>
                <a:ea typeface="Times New Roman" panose="02020603050405020304" pitchFamily="18" charset="0"/>
              </a:rPr>
              <a:t>44</a:t>
            </a:r>
            <a:r>
              <a:rPr lang="en-GB" sz="900" dirty="0">
                <a:solidFill>
                  <a:srgbClr val="000000"/>
                </a:solidFill>
                <a:effectLst/>
                <a:latin typeface="Times New Roman" panose="02020603050405020304" pitchFamily="18" charset="0"/>
                <a:ea typeface="Times New Roman" panose="02020603050405020304" pitchFamily="18" charset="0"/>
              </a:rPr>
              <a:t>(16), pp.1-20. DOI: https://doi.org/10.1080/01419870.2020.1713391 </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Piris, Y. and Gay, A.C. (2021) ‘Customer satisfaction and natural language processing’, </a:t>
            </a:r>
            <a:r>
              <a:rPr lang="en-GB" sz="900" i="1" dirty="0">
                <a:solidFill>
                  <a:srgbClr val="000000"/>
                </a:solidFill>
                <a:effectLst/>
                <a:latin typeface="Times New Roman" panose="02020603050405020304" pitchFamily="18" charset="0"/>
                <a:ea typeface="Times New Roman" panose="02020603050405020304" pitchFamily="18" charset="0"/>
              </a:rPr>
              <a:t>Journal of Business Research</a:t>
            </a:r>
            <a:r>
              <a:rPr lang="en-GB" sz="900" dirty="0">
                <a:solidFill>
                  <a:srgbClr val="000000"/>
                </a:solidFill>
                <a:effectLst/>
                <a:latin typeface="Times New Roman" panose="02020603050405020304" pitchFamily="18" charset="0"/>
                <a:ea typeface="Times New Roman" panose="02020603050405020304" pitchFamily="18" charset="0"/>
              </a:rPr>
              <a:t>, </a:t>
            </a:r>
            <a:r>
              <a:rPr lang="en-GB" sz="900" i="1" dirty="0">
                <a:solidFill>
                  <a:srgbClr val="000000"/>
                </a:solidFill>
                <a:effectLst/>
                <a:latin typeface="Times New Roman" panose="02020603050405020304" pitchFamily="18" charset="0"/>
                <a:ea typeface="Times New Roman" panose="02020603050405020304" pitchFamily="18" charset="0"/>
              </a:rPr>
              <a:t>124</a:t>
            </a:r>
            <a:r>
              <a:rPr lang="en-GB" sz="900" dirty="0">
                <a:solidFill>
                  <a:srgbClr val="000000"/>
                </a:solidFill>
                <a:effectLst/>
                <a:latin typeface="Times New Roman" panose="02020603050405020304" pitchFamily="18" charset="0"/>
                <a:ea typeface="Times New Roman" panose="02020603050405020304" pitchFamily="18" charset="0"/>
              </a:rPr>
              <a:t>, pp.264-271. DOI: https://doi.org/10.1007/978-3-030-88389-8_15%20#DOI </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Soriano, R.N. (2021) ‘Melting Pot or Salad Bowl: Metro Manila's Cultural Heterogeneity’, </a:t>
            </a:r>
            <a:r>
              <a:rPr lang="en-GB" sz="900" i="1" dirty="0">
                <a:solidFill>
                  <a:srgbClr val="000000"/>
                </a:solidFill>
                <a:effectLst/>
                <a:latin typeface="Times New Roman" panose="02020603050405020304" pitchFamily="18" charset="0"/>
                <a:ea typeface="Times New Roman" panose="02020603050405020304" pitchFamily="18" charset="0"/>
              </a:rPr>
              <a:t>International Journal of Multidisciplinary: Applied Business and Education Research</a:t>
            </a:r>
            <a:r>
              <a:rPr lang="en-GB" sz="900" dirty="0">
                <a:solidFill>
                  <a:srgbClr val="000000"/>
                </a:solidFill>
                <a:effectLst/>
                <a:latin typeface="Times New Roman" panose="02020603050405020304" pitchFamily="18" charset="0"/>
                <a:ea typeface="Times New Roman" panose="02020603050405020304" pitchFamily="18" charset="0"/>
              </a:rPr>
              <a:t>, </a:t>
            </a:r>
            <a:r>
              <a:rPr lang="en-GB" sz="900" i="1" dirty="0">
                <a:solidFill>
                  <a:srgbClr val="000000"/>
                </a:solidFill>
                <a:effectLst/>
                <a:latin typeface="Times New Roman" panose="02020603050405020304" pitchFamily="18" charset="0"/>
                <a:ea typeface="Times New Roman" panose="02020603050405020304" pitchFamily="18" charset="0"/>
              </a:rPr>
              <a:t>2</a:t>
            </a:r>
            <a:r>
              <a:rPr lang="en-GB" sz="900" dirty="0">
                <a:solidFill>
                  <a:srgbClr val="000000"/>
                </a:solidFill>
                <a:effectLst/>
                <a:latin typeface="Times New Roman" panose="02020603050405020304" pitchFamily="18" charset="0"/>
                <a:ea typeface="Times New Roman" panose="02020603050405020304" pitchFamily="18" charset="0"/>
              </a:rPr>
              <a:t>(9), pp.745-751. DOI: http://dx.doi.org/10.11594/ijmaber.02.09.05 </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Statista.com (2025) </a:t>
            </a:r>
            <a:r>
              <a:rPr lang="en-GB" sz="900" i="1" dirty="0">
                <a:solidFill>
                  <a:srgbClr val="000000"/>
                </a:solidFill>
                <a:effectLst/>
                <a:latin typeface="Times New Roman" panose="02020603050405020304" pitchFamily="18" charset="0"/>
                <a:ea typeface="Times New Roman" panose="02020603050405020304" pitchFamily="18" charset="0"/>
              </a:rPr>
              <a:t>Hotels – Worldwide</a:t>
            </a:r>
            <a:r>
              <a:rPr lang="en-GB" sz="900" dirty="0">
                <a:solidFill>
                  <a:srgbClr val="000000"/>
                </a:solidFill>
                <a:effectLst/>
                <a:latin typeface="Times New Roman" panose="02020603050405020304" pitchFamily="18" charset="0"/>
                <a:ea typeface="Times New Roman" panose="02020603050405020304" pitchFamily="18" charset="0"/>
              </a:rPr>
              <a:t>. Available at: https://www.statista.com/outlook/mmo/travel-tourism/hotels/worldwide (Accessed: 04 October 2025).</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UN.org (2025a) </a:t>
            </a:r>
            <a:r>
              <a:rPr lang="en-GB" sz="900" i="1" dirty="0">
                <a:solidFill>
                  <a:srgbClr val="000000"/>
                </a:solidFill>
                <a:effectLst/>
                <a:latin typeface="Times New Roman" panose="02020603050405020304" pitchFamily="18" charset="0"/>
                <a:ea typeface="Times New Roman" panose="02020603050405020304" pitchFamily="18" charset="0"/>
              </a:rPr>
              <a:t>Global Issues</a:t>
            </a:r>
            <a:r>
              <a:rPr lang="en-GB" sz="900" dirty="0">
                <a:solidFill>
                  <a:srgbClr val="000000"/>
                </a:solidFill>
                <a:effectLst/>
                <a:latin typeface="Times New Roman" panose="02020603050405020304" pitchFamily="18" charset="0"/>
                <a:ea typeface="Times New Roman" panose="02020603050405020304" pitchFamily="18" charset="0"/>
              </a:rPr>
              <a:t>. Available at: https://www.un.org/en/global-issues (Accessed: 02 October 2025).</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UN.org (2025b) </a:t>
            </a:r>
            <a:r>
              <a:rPr lang="en-GB" sz="900" i="1" dirty="0">
                <a:solidFill>
                  <a:srgbClr val="000000"/>
                </a:solidFill>
                <a:effectLst/>
                <a:latin typeface="Times New Roman" panose="02020603050405020304" pitchFamily="18" charset="0"/>
                <a:ea typeface="Times New Roman" panose="02020603050405020304" pitchFamily="18" charset="0"/>
              </a:rPr>
              <a:t>Shifting Demographics</a:t>
            </a:r>
            <a:r>
              <a:rPr lang="en-GB" sz="900" dirty="0">
                <a:solidFill>
                  <a:srgbClr val="000000"/>
                </a:solidFill>
                <a:effectLst/>
                <a:latin typeface="Times New Roman" panose="02020603050405020304" pitchFamily="18" charset="0"/>
                <a:ea typeface="Times New Roman" panose="02020603050405020304" pitchFamily="18" charset="0"/>
              </a:rPr>
              <a:t>. Available at: https://www.un.org/en/un75/shifting-demographics (Accessed: 01 October 2025).</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Unfccc.int (2025) </a:t>
            </a:r>
            <a:r>
              <a:rPr lang="en-GB" sz="900" i="1" dirty="0">
                <a:solidFill>
                  <a:srgbClr val="000000"/>
                </a:solidFill>
                <a:effectLst/>
                <a:latin typeface="Times New Roman" panose="02020603050405020304" pitchFamily="18" charset="0"/>
                <a:ea typeface="Times New Roman" panose="02020603050405020304" pitchFamily="18" charset="0"/>
              </a:rPr>
              <a:t>UN Works with Global Hotel Industry to Reduce Emissions</a:t>
            </a:r>
            <a:r>
              <a:rPr lang="en-GB" sz="900" dirty="0">
                <a:solidFill>
                  <a:srgbClr val="000000"/>
                </a:solidFill>
                <a:effectLst/>
                <a:latin typeface="Times New Roman" panose="02020603050405020304" pitchFamily="18" charset="0"/>
                <a:ea typeface="Times New Roman" panose="02020603050405020304" pitchFamily="18" charset="0"/>
              </a:rPr>
              <a:t>. Available at: https://unfccc.int/news/un-works-with-global-hotel-industry-to-reduce-emissions. (Accessed: 01 October 2025).</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Untourism.int (2025) </a:t>
            </a:r>
            <a:r>
              <a:rPr lang="en-GB" sz="900" i="1" dirty="0">
                <a:solidFill>
                  <a:srgbClr val="000000"/>
                </a:solidFill>
                <a:effectLst/>
                <a:latin typeface="Times New Roman" panose="02020603050405020304" pitchFamily="18" charset="0"/>
                <a:ea typeface="Times New Roman" panose="02020603050405020304" pitchFamily="18" charset="0"/>
              </a:rPr>
              <a:t>Global Code of Ethics for Tourism</a:t>
            </a:r>
            <a:r>
              <a:rPr lang="en-GB" sz="900" dirty="0">
                <a:solidFill>
                  <a:srgbClr val="000000"/>
                </a:solidFill>
                <a:effectLst/>
                <a:latin typeface="Times New Roman" panose="02020603050405020304" pitchFamily="18" charset="0"/>
                <a:ea typeface="Times New Roman" panose="02020603050405020304" pitchFamily="18" charset="0"/>
              </a:rPr>
              <a:t>. Available at: https://www.untourism.int/global-code-of-ethics-for-tourism (Accessed: 01 October 2025).</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Utomo, W.A. Udin, U.D.I.N. and Haryono, S. (2022) ‘Visionary leadership and employee quality in the public service sector’, </a:t>
            </a:r>
            <a:r>
              <a:rPr lang="en-GB" sz="900" i="1" dirty="0">
                <a:solidFill>
                  <a:srgbClr val="000000"/>
                </a:solidFill>
                <a:effectLst/>
                <a:latin typeface="Times New Roman" panose="02020603050405020304" pitchFamily="18" charset="0"/>
                <a:ea typeface="Times New Roman" panose="02020603050405020304" pitchFamily="18" charset="0"/>
              </a:rPr>
              <a:t>International Journal of Applied Economics, Finance and Accounting</a:t>
            </a:r>
            <a:r>
              <a:rPr lang="en-GB" sz="900" dirty="0">
                <a:solidFill>
                  <a:srgbClr val="000000"/>
                </a:solidFill>
                <a:effectLst/>
                <a:latin typeface="Times New Roman" panose="02020603050405020304" pitchFamily="18" charset="0"/>
                <a:ea typeface="Times New Roman" panose="02020603050405020304" pitchFamily="18" charset="0"/>
              </a:rPr>
              <a:t>, </a:t>
            </a:r>
            <a:r>
              <a:rPr lang="en-GB" sz="900" i="1" dirty="0">
                <a:solidFill>
                  <a:srgbClr val="000000"/>
                </a:solidFill>
                <a:effectLst/>
                <a:latin typeface="Times New Roman" panose="02020603050405020304" pitchFamily="18" charset="0"/>
                <a:ea typeface="Times New Roman" panose="02020603050405020304" pitchFamily="18" charset="0"/>
              </a:rPr>
              <a:t>12</a:t>
            </a:r>
            <a:r>
              <a:rPr lang="en-GB" sz="900" dirty="0">
                <a:solidFill>
                  <a:srgbClr val="000000"/>
                </a:solidFill>
                <a:effectLst/>
                <a:latin typeface="Times New Roman" panose="02020603050405020304" pitchFamily="18" charset="0"/>
                <a:ea typeface="Times New Roman" panose="02020603050405020304" pitchFamily="18" charset="0"/>
              </a:rPr>
              <a:t>(2), pp.31-37. https://www.injoe.org/index.php/INJOE/article/download/79/89 </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Times New Roman" panose="02020603050405020304" pitchFamily="18" charset="0"/>
              </a:rPr>
              <a:t>Vorm, E.S. and Combs, D.J. (2022) ‘Integrating transparency, trust, and acceptance: The intelligent systems technology acceptance model (ISTAM)’, </a:t>
            </a:r>
            <a:r>
              <a:rPr lang="en-GB" sz="900" i="1" dirty="0">
                <a:solidFill>
                  <a:srgbClr val="000000"/>
                </a:solidFill>
                <a:effectLst/>
                <a:latin typeface="Times New Roman" panose="02020603050405020304" pitchFamily="18" charset="0"/>
                <a:ea typeface="Times New Roman" panose="02020603050405020304" pitchFamily="18" charset="0"/>
              </a:rPr>
              <a:t>International Journal of Human–Computer Interaction</a:t>
            </a:r>
            <a:r>
              <a:rPr lang="en-GB" sz="900" dirty="0">
                <a:solidFill>
                  <a:srgbClr val="000000"/>
                </a:solidFill>
                <a:effectLst/>
                <a:latin typeface="Times New Roman" panose="02020603050405020304" pitchFamily="18" charset="0"/>
                <a:ea typeface="Times New Roman" panose="02020603050405020304" pitchFamily="18" charset="0"/>
              </a:rPr>
              <a:t>, </a:t>
            </a:r>
            <a:r>
              <a:rPr lang="en-GB" sz="900" i="1" dirty="0">
                <a:solidFill>
                  <a:srgbClr val="000000"/>
                </a:solidFill>
                <a:effectLst/>
                <a:latin typeface="Times New Roman" panose="02020603050405020304" pitchFamily="18" charset="0"/>
                <a:ea typeface="Times New Roman" panose="02020603050405020304" pitchFamily="18" charset="0"/>
              </a:rPr>
              <a:t>38</a:t>
            </a:r>
            <a:r>
              <a:rPr lang="en-GB" sz="900" dirty="0">
                <a:solidFill>
                  <a:srgbClr val="000000"/>
                </a:solidFill>
                <a:effectLst/>
                <a:latin typeface="Times New Roman" panose="02020603050405020304" pitchFamily="18" charset="0"/>
                <a:ea typeface="Times New Roman" panose="02020603050405020304" pitchFamily="18" charset="0"/>
              </a:rPr>
              <a:t>(18-20), pp.1828-1845. DOI: https://doi.org/10.1080/10447318.2022.2070107</a:t>
            </a:r>
            <a:endParaRPr lang="en-GB" sz="900" dirty="0">
              <a:effectLst/>
              <a:latin typeface="Times New Roman" panose="02020603050405020304" pitchFamily="18" charset="0"/>
              <a:ea typeface="Times New Roman" panose="02020603050405020304" pitchFamily="18" charset="0"/>
            </a:endParaRPr>
          </a:p>
          <a:p>
            <a:pPr algn="just">
              <a:lnSpc>
                <a:spcPct val="150000"/>
              </a:lnSpc>
              <a:buNone/>
            </a:pPr>
            <a:r>
              <a:rPr lang="en-GB" sz="900" dirty="0">
                <a:solidFill>
                  <a:srgbClr val="000000"/>
                </a:solidFill>
                <a:effectLst/>
                <a:latin typeface="Times New Roman" panose="02020603050405020304" pitchFamily="18" charset="0"/>
                <a:ea typeface="Arial" panose="020B0604020202020204" pitchFamily="34" charset="0"/>
              </a:rPr>
              <a:t>Wttc.org (2025) </a:t>
            </a:r>
            <a:r>
              <a:rPr lang="en-GB" sz="900" i="1" dirty="0">
                <a:solidFill>
                  <a:srgbClr val="000000"/>
                </a:solidFill>
                <a:effectLst/>
                <a:latin typeface="Times New Roman" panose="02020603050405020304" pitchFamily="18" charset="0"/>
                <a:ea typeface="Arial" panose="020B0604020202020204" pitchFamily="34" charset="0"/>
              </a:rPr>
              <a:t>Travel &amp; Tourism Economic Impact Research (EIR).</a:t>
            </a:r>
            <a:r>
              <a:rPr lang="en-GB" sz="900" dirty="0">
                <a:solidFill>
                  <a:srgbClr val="000000"/>
                </a:solidFill>
                <a:effectLst/>
                <a:latin typeface="Times New Roman" panose="02020603050405020304" pitchFamily="18" charset="0"/>
                <a:ea typeface="Arial" panose="020B0604020202020204" pitchFamily="34" charset="0"/>
              </a:rPr>
              <a:t> Available at: https://wttc.org/research/economic-impact (Accessed: 05 October 2025).</a:t>
            </a:r>
            <a:endParaRPr lang="en-GB" sz="800" dirty="0">
              <a:effectLst/>
              <a:latin typeface="Arial" panose="020B0604020202020204" pitchFamily="34" charset="0"/>
              <a:ea typeface="Arial" panose="020B0604020202020204" pitchFamily="34" charset="0"/>
            </a:endParaRPr>
          </a:p>
        </p:txBody>
      </p:sp>
    </p:spTree>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TotalTime>
  <Words>2619</Words>
  <Application>Microsoft Office PowerPoint</Application>
  <PresentationFormat>Ecran lat</PresentationFormat>
  <Paragraphs>130</Paragraphs>
  <Slides>12</Slides>
  <Notes>11</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12</vt:i4>
      </vt:variant>
    </vt:vector>
  </HeadingPairs>
  <TitlesOfParts>
    <vt:vector size="18" baseType="lpstr">
      <vt:lpstr>Arial</vt:lpstr>
      <vt:lpstr>Calibri</vt:lpstr>
      <vt:lpstr>Calibri Light</vt:lpstr>
      <vt:lpstr>Play</vt:lpstr>
      <vt:lpstr>Times New Roman</vt:lpstr>
      <vt:lpstr>Temă Office</vt:lpstr>
      <vt:lpstr>Prezentare PowerPoint</vt:lpstr>
      <vt:lpstr>   Introduction   </vt:lpstr>
      <vt:lpstr>       Literature Review  </vt:lpstr>
      <vt:lpstr> Continued</vt:lpstr>
      <vt:lpstr>     Continued...  </vt:lpstr>
      <vt:lpstr>Method</vt:lpstr>
      <vt:lpstr>  Continued.....  </vt:lpstr>
      <vt:lpstr>  Continued...  </vt:lpstr>
      <vt:lpstr>  Continued...  </vt:lpstr>
      <vt:lpstr>  Conclusion   </vt:lpstr>
      <vt:lpstr>       Recommendation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Alexandra Staicu (2222626)</dc:creator>
  <cp:lastModifiedBy>Alexandra Staicu (2222626)</cp:lastModifiedBy>
  <cp:revision>5</cp:revision>
  <dcterms:created xsi:type="dcterms:W3CDTF">2025-10-21T10:51:53Z</dcterms:created>
  <dcterms:modified xsi:type="dcterms:W3CDTF">2025-11-04T11:23:55Z</dcterms:modified>
</cp:coreProperties>
</file>