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orin Pandele (2130592)" initials="SP(" lastIdx="1" clrIdx="0">
    <p:extLst>
      <p:ext uri="{19B8F6BF-5375-455C-9EA6-DF929625EA0E}">
        <p15:presenceInfo xmlns:p15="http://schemas.microsoft.com/office/powerpoint/2012/main" userId="S::2130592@student.uwtsd.ac.uk::031cac6c-f6b1-4773-bc70-139e5b297d7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10"/>
    <p:restoredTop sz="94695"/>
  </p:normalViewPr>
  <p:slideViewPr>
    <p:cSldViewPr snapToGrid="0" snapToObjects="1">
      <p:cViewPr varScale="1">
        <p:scale>
          <a:sx n="92" d="100"/>
          <a:sy n="92" d="100"/>
        </p:scale>
        <p:origin x="184" y="1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de image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7FB70EA-A671-4700-4D9A-4482E4679F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GB" sz="4600" u="sng" dirty="0"/>
              <a:t>How do students use technology to collaborate at </a:t>
            </a:r>
            <a:r>
              <a:rPr lang="en-GB" sz="4600" u="sng" dirty="0" err="1"/>
              <a:t>uwtsd</a:t>
            </a:r>
            <a:endParaRPr lang="es-GB" sz="4600" u="sng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9BAB105F-5977-6963-008E-393CE3BB7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5921" y="3555642"/>
            <a:ext cx="4160158" cy="2179995"/>
          </a:xfrm>
          <a:prstGeom prst="rect">
            <a:avLst/>
          </a:prstGeom>
        </p:spPr>
      </p:pic>
      <p:sp>
        <p:nvSpPr>
          <p:cNvPr id="11" name="CuadroTexto 10">
            <a:extLst>
              <a:ext uri="{FF2B5EF4-FFF2-40B4-BE49-F238E27FC236}">
                <a16:creationId xmlns:a16="http://schemas.microsoft.com/office/drawing/2014/main" id="{0526FFB5-4982-2E9C-4DB7-0B8F9EA76BE7}"/>
              </a:ext>
            </a:extLst>
          </p:cNvPr>
          <p:cNvSpPr txBox="1"/>
          <p:nvPr/>
        </p:nvSpPr>
        <p:spPr>
          <a:xfrm>
            <a:off x="11589959" y="5657671"/>
            <a:ext cx="12040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1.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2008432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8C6B5E8-6D9C-FBD3-DB41-87D3C6D02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u="sng" dirty="0"/>
              <a:t>Ways to communicate with colleagues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583746F-A669-26A7-1ED6-D79F4F381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9157" y="1658143"/>
            <a:ext cx="9905999" cy="3541714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Facebook</a:t>
            </a:r>
          </a:p>
          <a:p>
            <a:r>
              <a:rPr lang="en-GB" dirty="0"/>
              <a:t>WhatsApp </a:t>
            </a:r>
          </a:p>
          <a:p>
            <a:r>
              <a:rPr lang="en-GB" dirty="0"/>
              <a:t>Instagram</a:t>
            </a:r>
          </a:p>
          <a:p>
            <a:r>
              <a:rPr lang="en-GB" dirty="0"/>
              <a:t>Twitter</a:t>
            </a:r>
          </a:p>
          <a:p>
            <a:r>
              <a:rPr lang="en-GB" dirty="0"/>
              <a:t>Skype</a:t>
            </a:r>
          </a:p>
          <a:p>
            <a:r>
              <a:rPr lang="en-GB" dirty="0"/>
              <a:t>Emails</a:t>
            </a:r>
          </a:p>
          <a:p>
            <a:r>
              <a:rPr lang="en-GB" dirty="0"/>
              <a:t>And many more…</a:t>
            </a:r>
            <a:endParaRPr lang="es-GB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142E124D-0675-E7B5-AD8F-42D952A22A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5407" y="1877616"/>
            <a:ext cx="5409748" cy="3541714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72B39BED-3415-078A-1572-E1D1812A4A7F}"/>
              </a:ext>
            </a:extLst>
          </p:cNvPr>
          <p:cNvSpPr txBox="1"/>
          <p:nvPr/>
        </p:nvSpPr>
        <p:spPr>
          <a:xfrm>
            <a:off x="11402632" y="6488668"/>
            <a:ext cx="926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2.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780983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D2D2888-029B-2ABD-C99B-E1C0A8934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0"/>
            <a:ext cx="9905998" cy="1478570"/>
          </a:xfrm>
        </p:spPr>
        <p:txBody>
          <a:bodyPr/>
          <a:lstStyle/>
          <a:p>
            <a:pPr algn="ctr"/>
            <a:r>
              <a:rPr lang="en-GB" u="sng" dirty="0"/>
              <a:t>Productivity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9A7B765-4B25-1858-8640-E9602E90C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041" y="2182709"/>
            <a:ext cx="7789959" cy="4409195"/>
          </a:xfrm>
        </p:spPr>
        <p:txBody>
          <a:bodyPr>
            <a:normAutofit/>
          </a:bodyPr>
          <a:lstStyle/>
          <a:p>
            <a:r>
              <a:rPr lang="es-ES" sz="1100" b="1" u="sng" dirty="0" err="1">
                <a:latin typeface="FSTruman-Bold"/>
              </a:rPr>
              <a:t>Advantages</a:t>
            </a:r>
            <a:r>
              <a:rPr lang="es-ES" sz="1100" b="0" i="0" u="none" strike="noStrike" dirty="0">
                <a:effectLst/>
                <a:latin typeface="FSTruman-Bold"/>
              </a:rPr>
              <a:t>:</a:t>
            </a:r>
            <a:r>
              <a:rPr lang="es-ES" sz="1100" dirty="0">
                <a:latin typeface="FSTruman-Light"/>
              </a:rPr>
              <a:t> </a:t>
            </a:r>
            <a:r>
              <a:rPr lang="es-ES" sz="1100" dirty="0" err="1">
                <a:latin typeface="FSTruman-Light"/>
              </a:rPr>
              <a:t>Interoperability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provides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coworkers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with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instruments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they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need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collaborate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with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colleagues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from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any</a:t>
            </a:r>
            <a:r>
              <a:rPr lang="es-ES" sz="1100" dirty="0">
                <a:latin typeface="FSTruman-Light"/>
              </a:rPr>
              <a:t> place, </a:t>
            </a:r>
            <a:r>
              <a:rPr lang="es-ES" sz="1100" dirty="0" err="1">
                <a:latin typeface="FSTruman-Light"/>
              </a:rPr>
              <a:t>whether</a:t>
            </a:r>
            <a:r>
              <a:rPr lang="es-ES" sz="1100" dirty="0">
                <a:latin typeface="FSTruman-Light"/>
              </a:rPr>
              <a:t> at home </a:t>
            </a:r>
            <a:r>
              <a:rPr lang="es-ES" sz="1100" dirty="0" err="1">
                <a:latin typeface="FSTruman-Light"/>
              </a:rPr>
              <a:t>or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away</a:t>
            </a:r>
            <a:r>
              <a:rPr lang="es-ES" sz="1100" dirty="0">
                <a:latin typeface="FSTruman-Light"/>
              </a:rPr>
              <a:t>. </a:t>
            </a:r>
            <a:r>
              <a:rPr lang="es-ES" sz="1100" dirty="0" err="1">
                <a:latin typeface="FSTruman-Light"/>
              </a:rPr>
              <a:t>This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significantly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eliminates</a:t>
            </a:r>
            <a:r>
              <a:rPr lang="es-ES" sz="1100" dirty="0">
                <a:latin typeface="FSTruman-Light"/>
              </a:rPr>
              <a:t> "</a:t>
            </a:r>
            <a:r>
              <a:rPr lang="es-ES" sz="1100" dirty="0" err="1">
                <a:latin typeface="FSTruman-Light"/>
              </a:rPr>
              <a:t>outages</a:t>
            </a:r>
            <a:r>
              <a:rPr lang="es-ES" sz="1100" dirty="0">
                <a:latin typeface="FSTruman-Light"/>
              </a:rPr>
              <a:t>" and </a:t>
            </a:r>
            <a:r>
              <a:rPr lang="es-ES" sz="1100" dirty="0" err="1">
                <a:latin typeface="FSTruman-Light"/>
              </a:rPr>
              <a:t>capacitates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individuals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be </a:t>
            </a:r>
            <a:r>
              <a:rPr lang="es-ES" sz="1100" dirty="0" err="1">
                <a:latin typeface="FSTruman-Light"/>
              </a:rPr>
              <a:t>effective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when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most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convenient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for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them</a:t>
            </a:r>
            <a:r>
              <a:rPr lang="es-ES" sz="1100" dirty="0">
                <a:latin typeface="FSTruman-Light"/>
              </a:rPr>
              <a:t>. </a:t>
            </a:r>
            <a:r>
              <a:rPr lang="es-ES" sz="1100" dirty="0" err="1">
                <a:latin typeface="FSTruman-Light"/>
              </a:rPr>
              <a:t>Services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such</a:t>
            </a:r>
            <a:r>
              <a:rPr lang="es-ES" sz="1100" dirty="0">
                <a:latin typeface="FSTruman-Light"/>
              </a:rPr>
              <a:t> as </a:t>
            </a:r>
            <a:r>
              <a:rPr lang="es-ES" sz="1100" dirty="0" err="1">
                <a:latin typeface="FSTruman-Light"/>
              </a:rPr>
              <a:t>Kahootz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additionally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give</a:t>
            </a:r>
            <a:r>
              <a:rPr lang="es-ES" sz="1100" dirty="0">
                <a:latin typeface="FSTruman-Light"/>
              </a:rPr>
              <a:t> staff </a:t>
            </a:r>
            <a:r>
              <a:rPr lang="es-ES" sz="1100" dirty="0" err="1">
                <a:latin typeface="FSTruman-Light"/>
              </a:rPr>
              <a:t>immediate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updated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information</a:t>
            </a:r>
            <a:r>
              <a:rPr lang="es-ES" sz="1100" dirty="0">
                <a:latin typeface="FSTruman-Light"/>
              </a:rPr>
              <a:t> as </a:t>
            </a:r>
            <a:r>
              <a:rPr lang="es-ES" sz="1100" dirty="0" err="1">
                <a:latin typeface="FSTruman-Light"/>
              </a:rPr>
              <a:t>documentation</a:t>
            </a:r>
            <a:r>
              <a:rPr lang="es-ES" sz="1100" dirty="0">
                <a:latin typeface="FSTruman-Light"/>
              </a:rPr>
              <a:t> are </a:t>
            </a:r>
            <a:r>
              <a:rPr lang="es-ES" sz="1100" dirty="0" err="1">
                <a:latin typeface="FSTruman-Light"/>
              </a:rPr>
              <a:t>uploaded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or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altered</a:t>
            </a:r>
            <a:r>
              <a:rPr lang="es-ES" sz="1100" dirty="0">
                <a:latin typeface="FSTruman-Light"/>
              </a:rPr>
              <a:t>, </a:t>
            </a:r>
            <a:r>
              <a:rPr lang="es-ES" sz="1100" dirty="0" err="1">
                <a:latin typeface="FSTruman-Light"/>
              </a:rPr>
              <a:t>assuring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that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everyone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kept</a:t>
            </a:r>
            <a:r>
              <a:rPr lang="es-ES" sz="1100" dirty="0">
                <a:latin typeface="FSTruman-Light"/>
              </a:rPr>
              <a:t> up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date and </a:t>
            </a:r>
            <a:r>
              <a:rPr lang="es-ES" sz="1100" dirty="0" err="1">
                <a:latin typeface="FSTruman-Light"/>
              </a:rPr>
              <a:t>developments</a:t>
            </a:r>
            <a:r>
              <a:rPr lang="es-ES" sz="1100" dirty="0">
                <a:latin typeface="FSTruman-Light"/>
              </a:rPr>
              <a:t> continue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move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quickly</a:t>
            </a:r>
            <a:r>
              <a:rPr lang="es-ES" sz="1100" dirty="0">
                <a:latin typeface="FSTruman-Light"/>
              </a:rPr>
              <a:t>.</a:t>
            </a:r>
          </a:p>
          <a:p>
            <a:r>
              <a:rPr lang="es-ES" sz="1100" dirty="0" err="1">
                <a:latin typeface="FSTruman-Light"/>
              </a:rPr>
              <a:t>According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a Deloitte </a:t>
            </a:r>
            <a:r>
              <a:rPr lang="es-ES" sz="1100" dirty="0" err="1">
                <a:latin typeface="FSTruman-Light"/>
              </a:rPr>
              <a:t>literature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review</a:t>
            </a:r>
            <a:r>
              <a:rPr lang="es-ES" sz="1100" dirty="0">
                <a:latin typeface="FSTruman-Light"/>
              </a:rPr>
              <a:t>, </a:t>
            </a:r>
            <a:r>
              <a:rPr lang="es-ES" sz="1100" dirty="0" err="1">
                <a:latin typeface="FSTruman-Light"/>
              </a:rPr>
              <a:t>multiple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of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those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queried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thought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that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availability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technologies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enabling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effective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collaboration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should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boost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efficiency</a:t>
            </a:r>
            <a:r>
              <a:rPr lang="es-ES" sz="1100" dirty="0">
                <a:latin typeface="FSTruman-Light"/>
              </a:rPr>
              <a:t> and </a:t>
            </a:r>
            <a:r>
              <a:rPr lang="es-ES" sz="1100" dirty="0" err="1">
                <a:latin typeface="FSTruman-Light"/>
              </a:rPr>
              <a:t>might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increase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work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efficiency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by</a:t>
            </a:r>
            <a:r>
              <a:rPr lang="es-ES" sz="1100" dirty="0">
                <a:latin typeface="FSTruman-Light"/>
              </a:rPr>
              <a:t> as </a:t>
            </a:r>
            <a:r>
              <a:rPr lang="es-ES" sz="1100" dirty="0" err="1">
                <a:latin typeface="FSTruman-Light"/>
              </a:rPr>
              <a:t>much</a:t>
            </a:r>
            <a:r>
              <a:rPr lang="es-ES" sz="1100" dirty="0">
                <a:latin typeface="FSTruman-Light"/>
              </a:rPr>
              <a:t> as 20-25 </a:t>
            </a:r>
            <a:r>
              <a:rPr lang="es-ES" sz="1100" dirty="0" err="1">
                <a:latin typeface="FSTruman-Light"/>
              </a:rPr>
              <a:t>percent</a:t>
            </a:r>
            <a:r>
              <a:rPr lang="es-ES" sz="1100" dirty="0">
                <a:latin typeface="FSTruman-Light"/>
              </a:rPr>
              <a:t>.</a:t>
            </a:r>
          </a:p>
          <a:p>
            <a:r>
              <a:rPr lang="es-ES" sz="1100" b="1" i="0" u="sng" strike="noStrike" dirty="0" err="1">
                <a:effectLst/>
                <a:latin typeface="FSTruman-Bold"/>
              </a:rPr>
              <a:t>Limitations</a:t>
            </a:r>
            <a:r>
              <a:rPr lang="es-ES" sz="1100" b="0" i="0" u="none" strike="noStrike" dirty="0">
                <a:effectLst/>
                <a:latin typeface="FSTruman-Bold"/>
              </a:rPr>
              <a:t>:</a:t>
            </a:r>
            <a:r>
              <a:rPr lang="es-ES" sz="1100" dirty="0">
                <a:latin typeface="FSTruman-Light"/>
              </a:rPr>
              <a:t>  Direct </a:t>
            </a:r>
            <a:r>
              <a:rPr lang="es-ES" sz="1100" dirty="0" err="1">
                <a:latin typeface="FSTruman-Light"/>
              </a:rPr>
              <a:t>interaction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minimized</a:t>
            </a:r>
            <a:r>
              <a:rPr lang="es-ES" sz="1100" dirty="0">
                <a:latin typeface="FSTruman-Light"/>
              </a:rPr>
              <a:t>, </a:t>
            </a:r>
            <a:r>
              <a:rPr lang="es-ES" sz="1100" dirty="0" err="1">
                <a:latin typeface="FSTruman-Light"/>
              </a:rPr>
              <a:t>which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might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result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uncertainty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about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what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teammates</a:t>
            </a:r>
            <a:r>
              <a:rPr lang="es-ES" sz="1100" dirty="0">
                <a:latin typeface="FSTruman-Light"/>
              </a:rPr>
              <a:t> are </a:t>
            </a:r>
            <a:r>
              <a:rPr lang="es-ES" sz="1100" dirty="0" err="1">
                <a:latin typeface="FSTruman-Light"/>
              </a:rPr>
              <a:t>required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perform</a:t>
            </a:r>
            <a:r>
              <a:rPr lang="es-ES" sz="1100" dirty="0">
                <a:latin typeface="FSTruman-Light"/>
              </a:rPr>
              <a:t>. </a:t>
            </a:r>
            <a:r>
              <a:rPr lang="es-ES" sz="1100" dirty="0" err="1">
                <a:latin typeface="FSTruman-Light"/>
              </a:rPr>
              <a:t>Individuals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might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even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believe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that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being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linked</a:t>
            </a:r>
            <a:r>
              <a:rPr lang="es-ES" sz="1100" dirty="0">
                <a:latin typeface="FSTruman-Light"/>
              </a:rPr>
              <a:t> 24 </a:t>
            </a:r>
            <a:r>
              <a:rPr lang="es-ES" sz="1100" dirty="0" err="1">
                <a:latin typeface="FSTruman-Light"/>
              </a:rPr>
              <a:t>hours</a:t>
            </a:r>
            <a:r>
              <a:rPr lang="es-ES" sz="1100" dirty="0">
                <a:latin typeface="FSTruman-Light"/>
              </a:rPr>
              <a:t> a </a:t>
            </a:r>
            <a:r>
              <a:rPr lang="es-ES" sz="1100" dirty="0" err="1">
                <a:latin typeface="FSTruman-Light"/>
              </a:rPr>
              <a:t>day</a:t>
            </a:r>
            <a:r>
              <a:rPr lang="es-ES" sz="1100" dirty="0">
                <a:latin typeface="FSTruman-Light"/>
              </a:rPr>
              <a:t>, </a:t>
            </a:r>
            <a:r>
              <a:rPr lang="es-ES" sz="1100" dirty="0" err="1">
                <a:latin typeface="FSTruman-Light"/>
              </a:rPr>
              <a:t>seven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days</a:t>
            </a:r>
            <a:r>
              <a:rPr lang="es-ES" sz="1100" dirty="0">
                <a:latin typeface="FSTruman-Light"/>
              </a:rPr>
              <a:t> a </a:t>
            </a:r>
            <a:r>
              <a:rPr lang="es-ES" sz="1100" dirty="0" err="1">
                <a:latin typeface="FSTruman-Light"/>
              </a:rPr>
              <a:t>week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failing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distinguish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throughout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their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work</a:t>
            </a:r>
            <a:r>
              <a:rPr lang="es-ES" sz="1100" dirty="0">
                <a:latin typeface="FSTruman-Light"/>
              </a:rPr>
              <a:t> and personal </a:t>
            </a:r>
            <a:r>
              <a:rPr lang="es-ES" sz="1100" dirty="0" err="1">
                <a:latin typeface="FSTruman-Light"/>
              </a:rPr>
              <a:t>life</a:t>
            </a:r>
            <a:r>
              <a:rPr lang="es-ES" sz="1100" dirty="0">
                <a:latin typeface="FSTruman-Light"/>
              </a:rPr>
              <a:t>.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guarantee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that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commitments</a:t>
            </a:r>
            <a:r>
              <a:rPr lang="es-ES" sz="1100" dirty="0">
                <a:latin typeface="FSTruman-Light"/>
              </a:rPr>
              <a:t> are </a:t>
            </a:r>
            <a:r>
              <a:rPr lang="es-ES" sz="1100" dirty="0" err="1">
                <a:latin typeface="FSTruman-Light"/>
              </a:rPr>
              <a:t>reached</a:t>
            </a:r>
            <a:r>
              <a:rPr lang="es-ES" sz="1100" dirty="0">
                <a:latin typeface="FSTruman-Light"/>
              </a:rPr>
              <a:t>, </a:t>
            </a:r>
            <a:r>
              <a:rPr lang="es-ES" sz="1100" dirty="0" err="1">
                <a:latin typeface="FSTruman-Light"/>
              </a:rPr>
              <a:t>all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squad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affiliates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must</a:t>
            </a:r>
            <a:r>
              <a:rPr lang="es-ES" sz="1100" dirty="0">
                <a:latin typeface="FSTruman-Light"/>
              </a:rPr>
              <a:t> be </a:t>
            </a:r>
            <a:r>
              <a:rPr lang="es-ES" sz="1100" dirty="0" err="1">
                <a:latin typeface="FSTruman-Light"/>
              </a:rPr>
              <a:t>liable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for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their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own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work</a:t>
            </a:r>
            <a:r>
              <a:rPr lang="es-ES" sz="1100" dirty="0">
                <a:latin typeface="FSTruman-Light"/>
              </a:rPr>
              <a:t> and </a:t>
            </a:r>
            <a:r>
              <a:rPr lang="es-ES" sz="1100" dirty="0" err="1">
                <a:latin typeface="FSTruman-Light"/>
              </a:rPr>
              <a:t>hold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each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other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responsibly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for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their</a:t>
            </a:r>
            <a:r>
              <a:rPr lang="es-ES" sz="1100" dirty="0">
                <a:latin typeface="FSTruman-Light"/>
              </a:rPr>
              <a:t> roles, decisión </a:t>
            </a:r>
            <a:r>
              <a:rPr lang="es-ES" sz="1100" dirty="0" err="1">
                <a:latin typeface="FSTruman-Light"/>
              </a:rPr>
              <a:t>making</a:t>
            </a:r>
            <a:r>
              <a:rPr lang="es-ES" sz="1100" dirty="0">
                <a:latin typeface="FSTruman-Light"/>
              </a:rPr>
              <a:t>, </a:t>
            </a:r>
            <a:r>
              <a:rPr lang="es-ES" sz="1100" dirty="0" err="1">
                <a:latin typeface="FSTruman-Light"/>
              </a:rPr>
              <a:t>or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appointed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tasks</a:t>
            </a:r>
            <a:r>
              <a:rPr lang="es-ES" sz="1100" dirty="0">
                <a:latin typeface="FSTruman-Light"/>
              </a:rPr>
              <a:t>.</a:t>
            </a:r>
            <a:endParaRPr lang="es-ES" sz="1100" b="0" i="0" u="none" strike="noStrike" dirty="0">
              <a:effectLst/>
              <a:latin typeface="FSTruman-Light"/>
            </a:endParaRPr>
          </a:p>
          <a:p>
            <a:r>
              <a:rPr lang="es-ES" sz="1100" b="1" i="0" u="sng" strike="noStrike" dirty="0" err="1">
                <a:effectLst/>
                <a:latin typeface="FSTruman-Bold"/>
              </a:rPr>
              <a:t>Elucidation</a:t>
            </a:r>
            <a:r>
              <a:rPr lang="es-ES" sz="1100" b="0" i="0" u="none" strike="noStrike" dirty="0">
                <a:effectLst/>
                <a:latin typeface="FSTruman-Bold"/>
              </a:rPr>
              <a:t>:</a:t>
            </a:r>
            <a:r>
              <a:rPr lang="es-ES" sz="1100" b="0" i="0" u="none" strike="noStrike" dirty="0">
                <a:effectLst/>
                <a:latin typeface="FSTruman-Light"/>
              </a:rPr>
              <a:t> </a:t>
            </a:r>
            <a:r>
              <a:rPr lang="es-ES" sz="1100" dirty="0" err="1">
                <a:latin typeface="FSTruman-Light"/>
              </a:rPr>
              <a:t>Ensure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that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participants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know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one‘s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tasks</a:t>
            </a:r>
            <a:r>
              <a:rPr lang="es-ES" sz="1100" dirty="0">
                <a:latin typeface="FSTruman-Light"/>
              </a:rPr>
              <a:t> and </a:t>
            </a:r>
            <a:r>
              <a:rPr lang="es-ES" sz="1100" dirty="0" err="1">
                <a:latin typeface="FSTruman-Light"/>
              </a:rPr>
              <a:t>obligations</a:t>
            </a:r>
            <a:r>
              <a:rPr lang="es-ES" sz="1100" dirty="0">
                <a:latin typeface="FSTruman-Light"/>
              </a:rPr>
              <a:t>, and place </a:t>
            </a:r>
            <a:r>
              <a:rPr lang="es-ES" sz="1100" dirty="0" err="1">
                <a:latin typeface="FSTruman-Light"/>
              </a:rPr>
              <a:t>strong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leadership</a:t>
            </a:r>
            <a:r>
              <a:rPr lang="es-ES" sz="1100" dirty="0">
                <a:latin typeface="FSTruman-Light"/>
              </a:rPr>
              <a:t> in control </a:t>
            </a:r>
            <a:r>
              <a:rPr lang="es-ES" sz="1100" dirty="0" err="1">
                <a:latin typeface="FSTruman-Light"/>
              </a:rPr>
              <a:t>of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workstations</a:t>
            </a:r>
            <a:r>
              <a:rPr lang="es-ES" sz="1100" dirty="0">
                <a:latin typeface="FSTruman-Light"/>
              </a:rPr>
              <a:t>. </a:t>
            </a:r>
            <a:r>
              <a:rPr lang="es-ES" sz="1100" dirty="0" err="1">
                <a:latin typeface="FSTruman-Light"/>
              </a:rPr>
              <a:t>Utilize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list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of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activities</a:t>
            </a:r>
            <a:r>
              <a:rPr lang="es-ES" sz="1100" dirty="0">
                <a:latin typeface="FSTruman-Light"/>
              </a:rPr>
              <a:t> and </a:t>
            </a:r>
            <a:r>
              <a:rPr lang="es-ES" sz="1100" dirty="0" err="1">
                <a:latin typeface="FSTruman-Light"/>
              </a:rPr>
              <a:t>group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calendars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allocate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tasks</a:t>
            </a:r>
            <a:r>
              <a:rPr lang="es-ES" sz="1100" dirty="0">
                <a:latin typeface="FSTruman-Light"/>
              </a:rPr>
              <a:t> and </a:t>
            </a:r>
            <a:r>
              <a:rPr lang="es-ES" sz="1100" dirty="0" err="1">
                <a:latin typeface="FSTruman-Light"/>
              </a:rPr>
              <a:t>track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achievement</a:t>
            </a:r>
            <a:r>
              <a:rPr lang="es-ES" sz="1100" dirty="0">
                <a:latin typeface="FSTruman-Light"/>
              </a:rPr>
              <a:t>, and </a:t>
            </a:r>
            <a:r>
              <a:rPr lang="es-ES" sz="1100" dirty="0" err="1">
                <a:latin typeface="FSTruman-Light"/>
              </a:rPr>
              <a:t>establish</a:t>
            </a:r>
            <a:r>
              <a:rPr lang="es-ES" sz="1100" dirty="0">
                <a:latin typeface="FSTruman-Light"/>
              </a:rPr>
              <a:t> general </a:t>
            </a:r>
            <a:r>
              <a:rPr lang="es-ES" sz="1100" dirty="0" err="1">
                <a:latin typeface="FSTruman-Light"/>
              </a:rPr>
              <a:t>principles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for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when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collaborators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should</a:t>
            </a:r>
            <a:r>
              <a:rPr lang="es-ES" sz="1100" dirty="0">
                <a:latin typeface="FSTruman-Light"/>
              </a:rPr>
              <a:t> and </a:t>
            </a:r>
            <a:r>
              <a:rPr lang="es-ES" sz="1100" dirty="0" err="1">
                <a:latin typeface="FSTruman-Light"/>
              </a:rPr>
              <a:t>should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not</a:t>
            </a:r>
            <a:r>
              <a:rPr lang="es-ES" sz="1100" dirty="0">
                <a:latin typeface="FSTruman-Light"/>
              </a:rPr>
              <a:t> be </a:t>
            </a:r>
            <a:r>
              <a:rPr lang="es-ES" sz="1100" dirty="0" err="1">
                <a:latin typeface="FSTruman-Light"/>
              </a:rPr>
              <a:t>connected</a:t>
            </a:r>
            <a:r>
              <a:rPr lang="es-ES" sz="1100" dirty="0">
                <a:latin typeface="FSTruman-Light"/>
              </a:rPr>
              <a:t>. A </a:t>
            </a:r>
            <a:r>
              <a:rPr lang="es-ES" sz="1100" dirty="0" err="1">
                <a:latin typeface="FSTruman-Light"/>
              </a:rPr>
              <a:t>great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instrument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to</a:t>
            </a:r>
            <a:r>
              <a:rPr lang="es-ES" sz="1100" dirty="0">
                <a:latin typeface="FSTruman-Light"/>
              </a:rPr>
              <a:t> monitor performance and Schedule </a:t>
            </a:r>
            <a:r>
              <a:rPr lang="es-ES" sz="1100" dirty="0" err="1">
                <a:latin typeface="FSTruman-Light"/>
              </a:rPr>
              <a:t>tasks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is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Gannt</a:t>
            </a:r>
            <a:r>
              <a:rPr lang="es-ES" sz="1100" dirty="0">
                <a:latin typeface="FSTruman-Light"/>
              </a:rPr>
              <a:t> chart. </a:t>
            </a:r>
            <a:r>
              <a:rPr lang="es-ES" sz="1100" dirty="0" err="1">
                <a:latin typeface="FSTruman-Light"/>
              </a:rPr>
              <a:t>Furthermore</a:t>
            </a:r>
            <a:r>
              <a:rPr lang="es-ES" sz="1100" dirty="0">
                <a:latin typeface="FSTruman-Light"/>
              </a:rPr>
              <a:t>, do </a:t>
            </a:r>
            <a:r>
              <a:rPr lang="es-ES" sz="1100" dirty="0" err="1">
                <a:latin typeface="FSTruman-Light"/>
              </a:rPr>
              <a:t>not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really</a:t>
            </a:r>
            <a:r>
              <a:rPr lang="es-ES" sz="1100" dirty="0">
                <a:latin typeface="FSTruman-Light"/>
              </a:rPr>
              <a:t> ignore </a:t>
            </a:r>
            <a:r>
              <a:rPr lang="es-ES" sz="1100" dirty="0" err="1">
                <a:latin typeface="FSTruman-Light"/>
              </a:rPr>
              <a:t>face-to-face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conferences</a:t>
            </a:r>
            <a:r>
              <a:rPr lang="es-ES" sz="1100" dirty="0">
                <a:latin typeface="FSTruman-Light"/>
              </a:rPr>
              <a:t>; </a:t>
            </a:r>
            <a:r>
              <a:rPr lang="es-ES" sz="1100" dirty="0" err="1">
                <a:latin typeface="FSTruman-Light"/>
              </a:rPr>
              <a:t>they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may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still</a:t>
            </a:r>
            <a:r>
              <a:rPr lang="es-ES" sz="1100" dirty="0">
                <a:latin typeface="FSTruman-Light"/>
              </a:rPr>
              <a:t> be quite </a:t>
            </a:r>
            <a:r>
              <a:rPr lang="es-ES" sz="1100" dirty="0" err="1">
                <a:latin typeface="FSTruman-Light"/>
              </a:rPr>
              <a:t>valuable</a:t>
            </a:r>
            <a:r>
              <a:rPr lang="es-ES" sz="1100" dirty="0">
                <a:latin typeface="FSTruman-Light"/>
              </a:rPr>
              <a:t>, </a:t>
            </a:r>
            <a:r>
              <a:rPr lang="es-ES" sz="1100" dirty="0" err="1">
                <a:latin typeface="FSTruman-Light"/>
              </a:rPr>
              <a:t>but</a:t>
            </a:r>
            <a:r>
              <a:rPr lang="es-ES" sz="1100" dirty="0">
                <a:latin typeface="FSTruman-Light"/>
              </a:rPr>
              <a:t> </a:t>
            </a:r>
            <a:r>
              <a:rPr lang="es-ES" sz="1100" dirty="0" err="1">
                <a:latin typeface="FSTruman-Light"/>
              </a:rPr>
              <a:t>not</a:t>
            </a:r>
            <a:r>
              <a:rPr lang="es-ES" sz="1100" dirty="0">
                <a:latin typeface="FSTruman-Light"/>
              </a:rPr>
              <a:t> as </a:t>
            </a:r>
            <a:r>
              <a:rPr lang="es-ES" sz="1100" dirty="0" err="1">
                <a:latin typeface="FSTruman-Light"/>
              </a:rPr>
              <a:t>necessary</a:t>
            </a:r>
            <a:r>
              <a:rPr lang="es-ES" sz="1100" dirty="0">
                <a:latin typeface="FSTruman-Light"/>
              </a:rPr>
              <a:t> as </a:t>
            </a:r>
            <a:r>
              <a:rPr lang="es-ES" sz="1100" dirty="0" err="1">
                <a:latin typeface="FSTruman-Light"/>
              </a:rPr>
              <a:t>they</a:t>
            </a:r>
            <a:r>
              <a:rPr lang="es-ES" sz="1100" dirty="0">
                <a:latin typeface="FSTruman-Light"/>
              </a:rPr>
              <a:t> once </a:t>
            </a:r>
            <a:r>
              <a:rPr lang="es-ES" sz="1100" dirty="0" err="1">
                <a:latin typeface="FSTruman-Light"/>
              </a:rPr>
              <a:t>were</a:t>
            </a:r>
            <a:r>
              <a:rPr lang="es-ES" sz="1100" dirty="0">
                <a:latin typeface="FSTruman-Light"/>
              </a:rPr>
              <a:t>.</a:t>
            </a:r>
            <a:endParaRPr lang="es-ES" b="0" i="0" u="none" strike="noStrike" dirty="0">
              <a:solidFill>
                <a:srgbClr val="3A3A3A"/>
              </a:solidFill>
              <a:effectLst/>
              <a:latin typeface="Lato" panose="020F0502020204030204" pitchFamily="34" charset="0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7C4E005F-431B-B86F-7161-43BEC4126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6299" y="2588078"/>
            <a:ext cx="3220660" cy="2158904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E1EBB789-0356-7620-5DFD-C7F8E84A53EA}"/>
              </a:ext>
            </a:extLst>
          </p:cNvPr>
          <p:cNvSpPr txBox="1"/>
          <p:nvPr/>
        </p:nvSpPr>
        <p:spPr>
          <a:xfrm>
            <a:off x="11726959" y="652172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3.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187721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D0D2C0F-EF22-441A-053D-B9B2BAFB3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0"/>
            <a:ext cx="9905998" cy="1478570"/>
          </a:xfrm>
        </p:spPr>
        <p:txBody>
          <a:bodyPr/>
          <a:lstStyle/>
          <a:p>
            <a:pPr algn="ctr"/>
            <a:r>
              <a:rPr lang="en-GB" u="sng" dirty="0"/>
              <a:t>Efficiency 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431A4D9-2FFB-FC82-971D-2A9E58FA6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9268" y="1478570"/>
            <a:ext cx="6448351" cy="5199857"/>
          </a:xfrm>
        </p:spPr>
        <p:txBody>
          <a:bodyPr>
            <a:normAutofit/>
          </a:bodyPr>
          <a:lstStyle/>
          <a:p>
            <a:r>
              <a:rPr lang="es-ES" sz="1300" dirty="0" err="1">
                <a:latin typeface="FSTruman-Bold"/>
              </a:rPr>
              <a:t>Advantages</a:t>
            </a:r>
            <a:r>
              <a:rPr lang="es-ES" sz="1300" dirty="0">
                <a:latin typeface="FSTruman-Bold"/>
              </a:rPr>
              <a:t>: </a:t>
            </a:r>
            <a:r>
              <a:rPr lang="es-ES" sz="1300" dirty="0" err="1">
                <a:latin typeface="FSTruman-Bold"/>
              </a:rPr>
              <a:t>Workers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usually</a:t>
            </a:r>
            <a:r>
              <a:rPr lang="es-ES" sz="1300" dirty="0">
                <a:latin typeface="FSTruman-Bold"/>
              </a:rPr>
              <a:t> devote 3 </a:t>
            </a:r>
            <a:r>
              <a:rPr lang="es-ES" sz="1300" dirty="0" err="1">
                <a:latin typeface="FSTruman-Bold"/>
              </a:rPr>
              <a:t>hours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each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day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to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research</a:t>
            </a:r>
            <a:r>
              <a:rPr lang="es-ES" sz="1300" dirty="0">
                <a:latin typeface="FSTruman-Bold"/>
              </a:rPr>
              <a:t> material and/</a:t>
            </a:r>
            <a:r>
              <a:rPr lang="es-ES" sz="1300" dirty="0" err="1">
                <a:latin typeface="FSTruman-Bold"/>
              </a:rPr>
              <a:t>or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drafting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communications</a:t>
            </a:r>
            <a:r>
              <a:rPr lang="es-ES" sz="1300" dirty="0">
                <a:latin typeface="FSTruman-Bold"/>
              </a:rPr>
              <a:t>. Once </a:t>
            </a:r>
            <a:r>
              <a:rPr lang="es-ES" sz="1300" dirty="0" err="1">
                <a:latin typeface="FSTruman-Bold"/>
              </a:rPr>
              <a:t>utilized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appropriately</a:t>
            </a:r>
            <a:r>
              <a:rPr lang="es-ES" sz="1300" dirty="0">
                <a:latin typeface="FSTruman-Bold"/>
              </a:rPr>
              <a:t>, </a:t>
            </a:r>
            <a:r>
              <a:rPr lang="es-ES" sz="1300" dirty="0" err="1">
                <a:latin typeface="FSTruman-Bold"/>
              </a:rPr>
              <a:t>though</a:t>
            </a:r>
            <a:r>
              <a:rPr lang="es-ES" sz="1300" dirty="0">
                <a:latin typeface="FSTruman-Bold"/>
              </a:rPr>
              <a:t>, internet </a:t>
            </a:r>
            <a:r>
              <a:rPr lang="es-ES" sz="1300" dirty="0" err="1">
                <a:latin typeface="FSTruman-Bold"/>
              </a:rPr>
              <a:t>collaboration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technologies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may</a:t>
            </a:r>
            <a:r>
              <a:rPr lang="es-ES" sz="1300" dirty="0">
                <a:latin typeface="FSTruman-Bold"/>
              </a:rPr>
              <a:t> reduce </a:t>
            </a:r>
            <a:r>
              <a:rPr lang="es-ES" sz="1300" dirty="0" err="1">
                <a:latin typeface="FSTruman-Bold"/>
              </a:rPr>
              <a:t>many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of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these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unnecessary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communications</a:t>
            </a:r>
            <a:r>
              <a:rPr lang="es-ES" sz="1300" dirty="0">
                <a:latin typeface="FSTruman-Bold"/>
              </a:rPr>
              <a:t>. </a:t>
            </a:r>
            <a:r>
              <a:rPr lang="es-ES" sz="1300" dirty="0" err="1">
                <a:latin typeface="FSTruman-Bold"/>
              </a:rPr>
              <a:t>With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all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interactions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inside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one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encrypted</a:t>
            </a:r>
            <a:r>
              <a:rPr lang="es-ES" sz="1300" dirty="0">
                <a:latin typeface="FSTruman-Bold"/>
              </a:rPr>
              <a:t>, digital portal, </a:t>
            </a:r>
            <a:r>
              <a:rPr lang="es-ES" sz="1300" dirty="0" err="1">
                <a:latin typeface="FSTruman-Bold"/>
              </a:rPr>
              <a:t>everyone</a:t>
            </a:r>
            <a:r>
              <a:rPr lang="es-ES" sz="1300" dirty="0">
                <a:latin typeface="FSTruman-Bold"/>
              </a:rPr>
              <a:t> can </a:t>
            </a:r>
            <a:r>
              <a:rPr lang="es-ES" sz="1300" dirty="0" err="1">
                <a:latin typeface="FSTruman-Bold"/>
              </a:rPr>
              <a:t>logon</a:t>
            </a:r>
            <a:r>
              <a:rPr lang="es-ES" sz="1300" dirty="0">
                <a:latin typeface="FSTruman-Bold"/>
              </a:rPr>
              <a:t> and </a:t>
            </a:r>
            <a:r>
              <a:rPr lang="es-ES" sz="1300" dirty="0" err="1">
                <a:latin typeface="FSTruman-Bold"/>
              </a:rPr>
              <a:t>get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the</a:t>
            </a:r>
            <a:r>
              <a:rPr lang="es-ES" sz="1300" dirty="0">
                <a:latin typeface="FSTruman-Bold"/>
              </a:rPr>
              <a:t> data </a:t>
            </a:r>
            <a:r>
              <a:rPr lang="es-ES" sz="1300" dirty="0" err="1">
                <a:latin typeface="FSTruman-Bold"/>
              </a:rPr>
              <a:t>they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necessitate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to</a:t>
            </a:r>
            <a:r>
              <a:rPr lang="es-ES" sz="1300" dirty="0">
                <a:latin typeface="FSTruman-Bold"/>
              </a:rPr>
              <a:t> complete </a:t>
            </a:r>
            <a:r>
              <a:rPr lang="es-ES" sz="1300" dirty="0" err="1">
                <a:latin typeface="FSTruman-Bold"/>
              </a:rPr>
              <a:t>their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jobs</a:t>
            </a:r>
            <a:r>
              <a:rPr lang="es-ES" sz="1300" dirty="0">
                <a:latin typeface="FSTruman-Bold"/>
              </a:rPr>
              <a:t>. </a:t>
            </a:r>
            <a:r>
              <a:rPr lang="es-ES" sz="1300" dirty="0" err="1">
                <a:latin typeface="FSTruman-Bold"/>
              </a:rPr>
              <a:t>This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saves</a:t>
            </a:r>
            <a:r>
              <a:rPr lang="es-ES" sz="1300" dirty="0">
                <a:latin typeface="FSTruman-Bold"/>
              </a:rPr>
              <a:t> time </a:t>
            </a:r>
            <a:r>
              <a:rPr lang="es-ES" sz="1300" dirty="0" err="1">
                <a:latin typeface="FSTruman-Bold"/>
              </a:rPr>
              <a:t>invested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browsing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through</a:t>
            </a:r>
            <a:r>
              <a:rPr lang="es-ES" sz="1300" dirty="0">
                <a:latin typeface="FSTruman-Bold"/>
              </a:rPr>
              <a:t> extensive online </a:t>
            </a:r>
            <a:r>
              <a:rPr lang="es-ES" sz="1300" dirty="0" err="1">
                <a:latin typeface="FSTruman-Bold"/>
              </a:rPr>
              <a:t>conversations</a:t>
            </a:r>
            <a:r>
              <a:rPr lang="es-ES" sz="1300" dirty="0">
                <a:latin typeface="FSTruman-Bold"/>
              </a:rPr>
              <a:t>, </a:t>
            </a:r>
            <a:r>
              <a:rPr lang="es-ES" sz="1300" dirty="0" err="1">
                <a:latin typeface="FSTruman-Bold"/>
              </a:rPr>
              <a:t>resulting</a:t>
            </a:r>
            <a:r>
              <a:rPr lang="es-ES" sz="1300" dirty="0">
                <a:latin typeface="FSTruman-Bold"/>
              </a:rPr>
              <a:t> in more </a:t>
            </a:r>
            <a:r>
              <a:rPr lang="es-ES" sz="1300" dirty="0" err="1">
                <a:latin typeface="FSTruman-Bold"/>
              </a:rPr>
              <a:t>efficient</a:t>
            </a:r>
            <a:r>
              <a:rPr lang="es-ES" sz="1300" dirty="0">
                <a:latin typeface="FSTruman-Bold"/>
              </a:rPr>
              <a:t> </a:t>
            </a:r>
            <a:r>
              <a:rPr lang="es-ES" sz="1300" dirty="0" err="1">
                <a:latin typeface="FSTruman-Bold"/>
              </a:rPr>
              <a:t>collaboration</a:t>
            </a:r>
            <a:r>
              <a:rPr lang="es-ES" sz="1300" dirty="0">
                <a:latin typeface="FSTruman-Bold"/>
              </a:rPr>
              <a:t>.</a:t>
            </a:r>
          </a:p>
          <a:p>
            <a:r>
              <a:rPr lang="es-ES" sz="1300" dirty="0" err="1">
                <a:latin typeface="FSTruman-Bold"/>
              </a:rPr>
              <a:t>Limitations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dirty="0">
                <a:latin typeface="FSTruman-Light"/>
              </a:rPr>
              <a:t> </a:t>
            </a:r>
            <a:r>
              <a:rPr lang="es-ES" sz="1300" dirty="0" err="1">
                <a:latin typeface="FSTruman-Light"/>
              </a:rPr>
              <a:t>An</a:t>
            </a:r>
            <a:r>
              <a:rPr lang="es-ES" sz="1300" dirty="0">
                <a:latin typeface="FSTruman-Light"/>
              </a:rPr>
              <a:t> internet - </a:t>
            </a:r>
            <a:r>
              <a:rPr lang="es-ES" sz="1300" dirty="0" err="1">
                <a:latin typeface="FSTruman-Light"/>
              </a:rPr>
              <a:t>based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solution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that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generates</a:t>
            </a:r>
            <a:r>
              <a:rPr lang="es-ES" sz="1300" dirty="0">
                <a:latin typeface="FSTruman-Light"/>
              </a:rPr>
              <a:t> as </a:t>
            </a:r>
            <a:r>
              <a:rPr lang="es-ES" sz="1300" dirty="0" err="1">
                <a:latin typeface="FSTruman-Light"/>
              </a:rPr>
              <a:t>many</a:t>
            </a:r>
            <a:r>
              <a:rPr lang="es-ES" sz="1300" dirty="0">
                <a:latin typeface="FSTruman-Light"/>
              </a:rPr>
              <a:t> (</a:t>
            </a:r>
            <a:r>
              <a:rPr lang="es-ES" sz="1300" dirty="0" err="1">
                <a:latin typeface="FSTruman-Light"/>
              </a:rPr>
              <a:t>if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not</a:t>
            </a:r>
            <a:r>
              <a:rPr lang="es-ES" sz="1300" dirty="0">
                <a:latin typeface="FSTruman-Light"/>
              </a:rPr>
              <a:t> more) emails </a:t>
            </a:r>
            <a:r>
              <a:rPr lang="es-ES" sz="1300" dirty="0" err="1">
                <a:latin typeface="FSTruman-Light"/>
              </a:rPr>
              <a:t>than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eliminates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might</a:t>
            </a:r>
            <a:r>
              <a:rPr lang="es-ES" sz="1300" dirty="0">
                <a:latin typeface="FSTruman-Light"/>
              </a:rPr>
              <a:t> be </a:t>
            </a:r>
            <a:r>
              <a:rPr lang="es-ES" sz="1300" dirty="0" err="1">
                <a:latin typeface="FSTruman-Light"/>
              </a:rPr>
              <a:t>counter</a:t>
            </a:r>
            <a:r>
              <a:rPr lang="es-ES" sz="1300" dirty="0">
                <a:latin typeface="FSTruman-Light"/>
              </a:rPr>
              <a:t>-productive. </a:t>
            </a:r>
            <a:r>
              <a:rPr lang="es-ES" sz="1300" dirty="0" err="1">
                <a:latin typeface="FSTruman-Light"/>
              </a:rPr>
              <a:t>On</a:t>
            </a:r>
            <a:r>
              <a:rPr lang="es-ES" sz="1300" dirty="0">
                <a:latin typeface="FSTruman-Light"/>
              </a:rPr>
              <a:t> a </a:t>
            </a:r>
            <a:r>
              <a:rPr lang="es-ES" sz="1300" dirty="0" err="1">
                <a:latin typeface="FSTruman-Light"/>
              </a:rPr>
              <a:t>frequent</a:t>
            </a:r>
            <a:r>
              <a:rPr lang="es-ES" sz="1300" dirty="0">
                <a:latin typeface="FSTruman-Light"/>
              </a:rPr>
              <a:t> basis, </a:t>
            </a:r>
            <a:r>
              <a:rPr lang="es-ES" sz="1300" dirty="0" err="1">
                <a:latin typeface="FSTruman-Light"/>
              </a:rPr>
              <a:t>electronic</a:t>
            </a:r>
            <a:r>
              <a:rPr lang="es-ES" sz="1300" dirty="0">
                <a:latin typeface="FSTruman-Light"/>
              </a:rPr>
              <a:t> mail </a:t>
            </a:r>
            <a:r>
              <a:rPr lang="es-ES" sz="1300" dirty="0" err="1">
                <a:latin typeface="FSTruman-Light"/>
              </a:rPr>
              <a:t>inboxes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could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rapidly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become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clogged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with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messages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from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electronic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collaboration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platform</a:t>
            </a:r>
            <a:r>
              <a:rPr lang="es-ES" sz="1300" dirty="0">
                <a:latin typeface="FSTruman-Light"/>
              </a:rPr>
              <a:t>.</a:t>
            </a:r>
            <a:endParaRPr lang="es-ES" sz="1300" b="0" i="0" u="none" strike="noStrike" dirty="0">
              <a:effectLst/>
              <a:latin typeface="FSTruman-Light"/>
            </a:endParaRPr>
          </a:p>
          <a:p>
            <a:r>
              <a:rPr lang="es-ES" sz="1300" b="0" i="0" u="none" strike="noStrike" dirty="0" err="1">
                <a:effectLst/>
                <a:latin typeface="FSTruman-Bold"/>
              </a:rPr>
              <a:t>Solution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b="0" i="0" u="none" strike="noStrike" dirty="0">
                <a:effectLst/>
                <a:latin typeface="FSTruman-Light"/>
              </a:rPr>
              <a:t> 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limit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quantity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emails </a:t>
            </a:r>
            <a:r>
              <a:rPr lang="es-ES" sz="1300" dirty="0" err="1">
                <a:latin typeface="FSTruman-Light"/>
              </a:rPr>
              <a:t>received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by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each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</a:t>
            </a:r>
            <a:r>
              <a:rPr lang="es-ES" sz="1300" dirty="0">
                <a:latin typeface="FSTruman-Light"/>
              </a:rPr>
              <a:t> - </a:t>
            </a:r>
            <a:r>
              <a:rPr lang="es-ES" sz="1300" dirty="0" err="1">
                <a:latin typeface="FSTruman-Light"/>
              </a:rPr>
              <a:t>worker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make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doubly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sure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appropriate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configurations</a:t>
            </a:r>
            <a:r>
              <a:rPr lang="es-ES" sz="1300" dirty="0">
                <a:latin typeface="FSTruman-Light"/>
              </a:rPr>
              <a:t> as </a:t>
            </a:r>
            <a:r>
              <a:rPr lang="es-ES" sz="1300" dirty="0" err="1">
                <a:latin typeface="FSTruman-Light"/>
              </a:rPr>
              <a:t>well</a:t>
            </a:r>
            <a:r>
              <a:rPr lang="es-ES" sz="1300" dirty="0">
                <a:latin typeface="FSTruman-Light"/>
              </a:rPr>
              <a:t> as </a:t>
            </a:r>
            <a:r>
              <a:rPr lang="es-ES" sz="1300" dirty="0" err="1">
                <a:latin typeface="FSTruman-Light"/>
              </a:rPr>
              <a:t>credentials</a:t>
            </a:r>
            <a:r>
              <a:rPr lang="es-ES" sz="1300" dirty="0">
                <a:latin typeface="FSTruman-Light"/>
              </a:rPr>
              <a:t> are </a:t>
            </a:r>
            <a:r>
              <a:rPr lang="es-ES" sz="1300" dirty="0" err="1">
                <a:latin typeface="FSTruman-Light"/>
              </a:rPr>
              <a:t>configured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for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every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topic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digital </a:t>
            </a:r>
            <a:r>
              <a:rPr lang="es-ES" sz="1300" dirty="0" err="1">
                <a:latin typeface="FSTruman-Light"/>
              </a:rPr>
              <a:t>interoperability</a:t>
            </a:r>
            <a:r>
              <a:rPr lang="es-ES" sz="1300" dirty="0">
                <a:latin typeface="FSTruman-Light"/>
              </a:rPr>
              <a:t> portal. </a:t>
            </a:r>
            <a:r>
              <a:rPr lang="es-ES" sz="1300" dirty="0" err="1">
                <a:latin typeface="FSTruman-Light"/>
              </a:rPr>
              <a:t>Workers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will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invest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reduced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periods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time </a:t>
            </a:r>
            <a:r>
              <a:rPr lang="es-ES" sz="1300" dirty="0" err="1">
                <a:latin typeface="FSTruman-Light"/>
              </a:rPr>
              <a:t>searching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around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their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mailbox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notifications</a:t>
            </a:r>
            <a:r>
              <a:rPr lang="es-ES" sz="1300" dirty="0">
                <a:latin typeface="FSTruman-Light"/>
              </a:rPr>
              <a:t> are </a:t>
            </a:r>
            <a:r>
              <a:rPr lang="es-ES" sz="1300" dirty="0" err="1">
                <a:latin typeface="FSTruman-Light"/>
              </a:rPr>
              <a:t>only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delivered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when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strictly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required</a:t>
            </a:r>
            <a:r>
              <a:rPr lang="es-ES" sz="1300" dirty="0">
                <a:latin typeface="FSTruman-Light"/>
              </a:rPr>
              <a:t> (</a:t>
            </a:r>
            <a:r>
              <a:rPr lang="es-ES" sz="1300" dirty="0" err="1">
                <a:latin typeface="FSTruman-Light"/>
              </a:rPr>
              <a:t>Yasmin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Tasneem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Fatema</a:t>
            </a:r>
            <a:r>
              <a:rPr lang="es-ES" sz="1300" dirty="0">
                <a:latin typeface="FSTruman-Light"/>
              </a:rPr>
              <a:t>, 2019).</a:t>
            </a:r>
            <a:endParaRPr lang="es-ES" sz="1300" b="0" i="0" u="none" strike="noStrike" dirty="0">
              <a:effectLst/>
              <a:latin typeface="FSTruman-Light"/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557EA94D-5FD0-66B2-F8B9-F740184AE6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7619" y="1581380"/>
            <a:ext cx="4575081" cy="2983748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374C0E0E-FB63-068B-D973-650ECB4D8838}"/>
              </a:ext>
            </a:extLst>
          </p:cNvPr>
          <p:cNvSpPr txBox="1"/>
          <p:nvPr/>
        </p:nvSpPr>
        <p:spPr>
          <a:xfrm>
            <a:off x="11707146" y="6493761"/>
            <a:ext cx="969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4.</a:t>
            </a:r>
            <a:endParaRPr lang="es-GB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6EA0EF6F-8F66-05DF-2BCF-3776D1F5CA01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C02D60A5-D246-99E2-7806-04FE2AE57211}"/>
              </a:ext>
            </a:extLst>
          </p:cNvPr>
          <p:cNvSpPr txBox="1"/>
          <p:nvPr/>
        </p:nvSpPr>
        <p:spPr>
          <a:xfrm>
            <a:off x="5178576" y="237907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99665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D174C0-B2EB-5862-D2C6-61755FBE9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7316"/>
            <a:ext cx="11289316" cy="1685044"/>
          </a:xfrm>
        </p:spPr>
        <p:txBody>
          <a:bodyPr/>
          <a:lstStyle/>
          <a:p>
            <a:pPr algn="ctr"/>
            <a:r>
              <a:rPr lang="en-GB" u="sng" dirty="0"/>
              <a:t>Cost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132DA45-DD07-5FA2-65B4-7E9772B14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659" y="1712360"/>
            <a:ext cx="6111912" cy="4123592"/>
          </a:xfrm>
        </p:spPr>
        <p:txBody>
          <a:bodyPr>
            <a:noAutofit/>
          </a:bodyPr>
          <a:lstStyle/>
          <a:p>
            <a:r>
              <a:rPr lang="es-ES" sz="1400" b="0" i="0" u="none" strike="noStrike" dirty="0" err="1">
                <a:effectLst/>
                <a:latin typeface="FSTruman-Bold"/>
              </a:rPr>
              <a:t>Advantages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dirty="0"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Interoperability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far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less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expensive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than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legacy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techniques</a:t>
            </a:r>
            <a:r>
              <a:rPr lang="es-ES" sz="1400" dirty="0">
                <a:latin typeface="FSTruman-Light"/>
              </a:rPr>
              <a:t> and </a:t>
            </a:r>
            <a:r>
              <a:rPr lang="es-ES" sz="1400" dirty="0" err="1">
                <a:latin typeface="FSTruman-Light"/>
              </a:rPr>
              <a:t>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accessible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businesses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all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dimensions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tyoes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Operating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system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such</a:t>
            </a:r>
            <a:r>
              <a:rPr lang="es-ES" sz="1400" dirty="0">
                <a:latin typeface="FSTruman-Light"/>
              </a:rPr>
              <a:t> as </a:t>
            </a:r>
            <a:r>
              <a:rPr lang="es-ES" sz="1400" dirty="0" err="1">
                <a:latin typeface="FSTruman-Light"/>
              </a:rPr>
              <a:t>Kahootz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provides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adjustable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pay</a:t>
            </a:r>
            <a:r>
              <a:rPr lang="es-ES" sz="1400" dirty="0">
                <a:latin typeface="FSTruman-Light"/>
              </a:rPr>
              <a:t>-as-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-</a:t>
            </a:r>
            <a:r>
              <a:rPr lang="es-ES" sz="1400" dirty="0" err="1">
                <a:latin typeface="FSTruman-Light"/>
              </a:rPr>
              <a:t>go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registration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guaranteeing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visitors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only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pay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number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utilisers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required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rather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than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being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locked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massive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packages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licenses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Furthermore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because</a:t>
            </a:r>
            <a:r>
              <a:rPr lang="es-ES" sz="1400" dirty="0">
                <a:latin typeface="FSTruman-Light"/>
              </a:rPr>
              <a:t> online </a:t>
            </a:r>
            <a:r>
              <a:rPr lang="es-ES" sz="1400" dirty="0" err="1">
                <a:latin typeface="FSTruman-Light"/>
              </a:rPr>
              <a:t>collaboration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permits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workers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work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remotely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may</a:t>
            </a:r>
            <a:r>
              <a:rPr lang="es-ES" sz="1400" dirty="0">
                <a:latin typeface="FSTruman-Light"/>
              </a:rPr>
              <a:t> be </a:t>
            </a:r>
            <a:r>
              <a:rPr lang="es-ES" sz="1400" dirty="0" err="1">
                <a:latin typeface="FSTruman-Light"/>
              </a:rPr>
              <a:t>able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reduce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tarrifs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office </a:t>
            </a:r>
            <a:r>
              <a:rPr lang="es-ES" sz="1400" dirty="0" err="1">
                <a:latin typeface="FSTruman-Light"/>
              </a:rPr>
              <a:t>branches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computers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power</a:t>
            </a:r>
            <a:r>
              <a:rPr lang="es-ES" sz="1400" dirty="0">
                <a:latin typeface="FSTruman-Light"/>
              </a:rPr>
              <a:t>, as </a:t>
            </a:r>
            <a:r>
              <a:rPr lang="es-ES" sz="1400" dirty="0" err="1">
                <a:latin typeface="FSTruman-Light"/>
              </a:rPr>
              <a:t>well</a:t>
            </a:r>
            <a:r>
              <a:rPr lang="es-ES" sz="1400" dirty="0">
                <a:latin typeface="FSTruman-Light"/>
              </a:rPr>
              <a:t> as </a:t>
            </a:r>
            <a:r>
              <a:rPr lang="es-ES" sz="1400" dirty="0" err="1">
                <a:latin typeface="FSTruman-Light"/>
              </a:rPr>
              <a:t>rent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space</a:t>
            </a:r>
            <a:r>
              <a:rPr lang="es-ES" sz="1400" dirty="0">
                <a:latin typeface="FSTruman-Light"/>
              </a:rPr>
              <a:t>.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Cons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must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select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an</a:t>
            </a:r>
            <a:r>
              <a:rPr lang="es-ES" sz="1400" dirty="0">
                <a:latin typeface="FSTruman-Light"/>
              </a:rPr>
              <a:t> internet - </a:t>
            </a:r>
            <a:r>
              <a:rPr lang="es-ES" sz="1400" dirty="0" err="1">
                <a:latin typeface="FSTruman-Light"/>
              </a:rPr>
              <a:t>based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program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with</a:t>
            </a:r>
            <a:r>
              <a:rPr lang="es-ES" sz="1400" dirty="0">
                <a:latin typeface="FSTruman-Light"/>
              </a:rPr>
              <a:t> a </a:t>
            </a:r>
            <a:r>
              <a:rPr lang="es-ES" sz="1400" dirty="0" err="1">
                <a:latin typeface="FSTruman-Light"/>
              </a:rPr>
              <a:t>reasonable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cost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model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Many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will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pressure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purchase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licenses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users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do </a:t>
            </a:r>
            <a:r>
              <a:rPr lang="es-ES" sz="1400" dirty="0" err="1">
                <a:latin typeface="FSTruman-Light"/>
              </a:rPr>
              <a:t>not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require</a:t>
            </a:r>
            <a:r>
              <a:rPr lang="es-ES" sz="1400" dirty="0">
                <a:latin typeface="FSTruman-Light"/>
              </a:rPr>
              <a:t>, so be </a:t>
            </a:r>
            <a:r>
              <a:rPr lang="es-ES" sz="1400" dirty="0" err="1">
                <a:latin typeface="FSTruman-Light"/>
              </a:rPr>
              <a:t>cautious</a:t>
            </a:r>
            <a:r>
              <a:rPr lang="es-ES" sz="1400" dirty="0">
                <a:latin typeface="FSTruman-Light"/>
              </a:rPr>
              <a:t>. A "per </a:t>
            </a:r>
            <a:r>
              <a:rPr lang="es-ES" sz="1400" dirty="0" err="1">
                <a:latin typeface="FSTruman-Light"/>
              </a:rPr>
              <a:t>user</a:t>
            </a:r>
            <a:r>
              <a:rPr lang="es-ES" sz="1400" dirty="0">
                <a:latin typeface="FSTruman-Light"/>
              </a:rPr>
              <a:t> per </a:t>
            </a:r>
            <a:r>
              <a:rPr lang="es-ES" sz="1400" dirty="0" err="1">
                <a:latin typeface="FSTruman-Light"/>
              </a:rPr>
              <a:t>month</a:t>
            </a:r>
            <a:r>
              <a:rPr lang="es-ES" sz="1400" dirty="0">
                <a:latin typeface="FSTruman-Light"/>
              </a:rPr>
              <a:t>" </a:t>
            </a:r>
            <a:r>
              <a:rPr lang="es-ES" sz="1400" dirty="0" err="1">
                <a:latin typeface="FSTruman-Light"/>
              </a:rPr>
              <a:t>price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approach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other</a:t>
            </a:r>
            <a:r>
              <a:rPr lang="es-ES" sz="1400" dirty="0">
                <a:latin typeface="FSTruman-Light"/>
              </a:rPr>
              <a:t> extreme, </a:t>
            </a:r>
            <a:r>
              <a:rPr lang="es-ES" sz="1400" dirty="0" err="1">
                <a:latin typeface="FSTruman-Light"/>
              </a:rPr>
              <a:t>could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contribute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organizations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restricting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access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only</a:t>
            </a:r>
            <a:r>
              <a:rPr lang="es-ES" sz="1400" dirty="0">
                <a:latin typeface="FSTruman-Light"/>
              </a:rPr>
              <a:t> a </a:t>
            </a:r>
            <a:r>
              <a:rPr lang="es-ES" sz="1400" dirty="0" err="1">
                <a:latin typeface="FSTruman-Light"/>
              </a:rPr>
              <a:t>subset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users</a:t>
            </a:r>
            <a:r>
              <a:rPr lang="es-ES" sz="1400" dirty="0">
                <a:latin typeface="FSTruman-Light"/>
              </a:rPr>
              <a:t>. As a </a:t>
            </a:r>
            <a:r>
              <a:rPr lang="es-ES" sz="1400" dirty="0" err="1">
                <a:latin typeface="FSTruman-Light"/>
              </a:rPr>
              <a:t>result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there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may</a:t>
            </a:r>
            <a:r>
              <a:rPr lang="es-ES" sz="1400" dirty="0">
                <a:latin typeface="FSTruman-Light"/>
              </a:rPr>
              <a:t> be a gap in </a:t>
            </a:r>
            <a:r>
              <a:rPr lang="es-ES" sz="1400" dirty="0" err="1">
                <a:latin typeface="FSTruman-Light"/>
              </a:rPr>
              <a:t>sharing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information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throughout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organization</a:t>
            </a:r>
            <a:r>
              <a:rPr lang="es-ES" sz="1400" dirty="0">
                <a:latin typeface="FSTruman-Light"/>
              </a:rPr>
              <a:t>.</a:t>
            </a:r>
            <a:endParaRPr lang="es-ES" sz="1400" b="0" i="0" u="none" strike="noStrike" dirty="0">
              <a:effectLst/>
              <a:latin typeface="FSTruman-Light"/>
            </a:endParaRP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Solution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dirty="0">
                <a:latin typeface="FSTruman-Light"/>
              </a:rPr>
              <a:t>Prior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actually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registering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any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cloud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computational</a:t>
            </a:r>
            <a:r>
              <a:rPr lang="es-ES" sz="1400" dirty="0">
                <a:latin typeface="FSTruman-Light"/>
              </a:rPr>
              <a:t> data </a:t>
            </a:r>
            <a:r>
              <a:rPr lang="es-ES" sz="1400" dirty="0" err="1">
                <a:latin typeface="FSTruman-Light"/>
              </a:rPr>
              <a:t>storage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researchfor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best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offers</a:t>
            </a:r>
            <a:r>
              <a:rPr lang="es-ES" sz="1400" dirty="0">
                <a:latin typeface="FSTruman-Light"/>
              </a:rPr>
              <a:t> and </a:t>
            </a:r>
            <a:r>
              <a:rPr lang="es-ES" sz="1400" dirty="0" err="1">
                <a:latin typeface="FSTruman-Light"/>
              </a:rPr>
              <a:t>calculate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expected</a:t>
            </a:r>
            <a:r>
              <a:rPr lang="es-ES" sz="1400" dirty="0">
                <a:latin typeface="FSTruman-Light"/>
              </a:rPr>
              <a:t> extra </a:t>
            </a:r>
            <a:r>
              <a:rPr lang="es-ES" sz="1400" dirty="0" err="1">
                <a:latin typeface="FSTruman-Light"/>
              </a:rPr>
              <a:t>costs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Some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companies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will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offer</a:t>
            </a:r>
            <a:r>
              <a:rPr lang="es-ES" sz="1400" dirty="0">
                <a:latin typeface="FSTruman-Light"/>
              </a:rPr>
              <a:t> a </a:t>
            </a:r>
            <a:r>
              <a:rPr lang="es-ES" sz="1400" dirty="0" err="1">
                <a:latin typeface="FSTruman-Light"/>
              </a:rPr>
              <a:t>price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comparison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their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homepage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assist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with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this</a:t>
            </a:r>
            <a:r>
              <a:rPr lang="es-ES" sz="1400" dirty="0">
                <a:latin typeface="FSTruman-Light"/>
              </a:rPr>
              <a:t> (</a:t>
            </a:r>
            <a:r>
              <a:rPr lang="es-ES" sz="1400" dirty="0" err="1">
                <a:latin typeface="FSTruman-Light"/>
              </a:rPr>
              <a:t>Muchmore</a:t>
            </a:r>
            <a:r>
              <a:rPr lang="es-ES" sz="1400" dirty="0">
                <a:latin typeface="FSTruman-Light"/>
              </a:rPr>
              <a:t> and Duffy, 2022).</a:t>
            </a:r>
            <a:endParaRPr lang="es-GB" sz="1400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98181A1C-1730-0B48-97A7-E44F668169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2315" y="2128619"/>
            <a:ext cx="4077002" cy="3291074"/>
          </a:xfrm>
          <a:prstGeom prst="rect">
            <a:avLst/>
          </a:prstGeom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0B53F63B-D6D3-EF6C-369E-070C5A9A3703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DE2E5B8C-CDAB-F07A-53A9-C82836F9D5CD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8B9A6CCA-3BE5-28D8-B147-A28D9E49CF00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E1C11478-3E0A-418D-3B31-A9C1854BED23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7CB9A42D-C397-428A-B9C1-E5BCE2BD537D}"/>
              </a:ext>
            </a:extLst>
          </p:cNvPr>
          <p:cNvSpPr txBox="1"/>
          <p:nvPr/>
        </p:nvSpPr>
        <p:spPr>
          <a:xfrm>
            <a:off x="11834924" y="6488668"/>
            <a:ext cx="1558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5.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059651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123E942-66C6-B106-A611-BF2E6BF3D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13" y="0"/>
            <a:ext cx="12197813" cy="1481667"/>
          </a:xfrm>
        </p:spPr>
        <p:txBody>
          <a:bodyPr/>
          <a:lstStyle/>
          <a:p>
            <a:pPr algn="ctr"/>
            <a:r>
              <a:rPr lang="en-GB" u="sng" dirty="0"/>
              <a:t>Audience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2347827-C4CE-232E-4C84-288658B71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9270" y="937986"/>
            <a:ext cx="5994778" cy="4551439"/>
          </a:xfrm>
        </p:spPr>
        <p:txBody>
          <a:bodyPr>
            <a:normAutofit fontScale="92500" lnSpcReduction="10000"/>
          </a:bodyPr>
          <a:lstStyle/>
          <a:p>
            <a:r>
              <a:rPr lang="es-ES" sz="1400" b="0" i="0" u="none" strike="noStrike" dirty="0" err="1">
                <a:effectLst/>
                <a:latin typeface="FSTruman-Bold"/>
              </a:rPr>
              <a:t>Advantages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dirty="0"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With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appropriate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instruments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could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go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well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beyond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organization's</a:t>
            </a:r>
            <a:r>
              <a:rPr lang="es-ES" sz="1400" dirty="0">
                <a:latin typeface="FSTruman-Light"/>
              </a:rPr>
              <a:t> "</a:t>
            </a:r>
            <a:r>
              <a:rPr lang="es-ES" sz="1400" dirty="0" err="1">
                <a:latin typeface="FSTruman-Light"/>
              </a:rPr>
              <a:t>major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players</a:t>
            </a:r>
            <a:r>
              <a:rPr lang="es-ES" sz="1400" dirty="0">
                <a:latin typeface="FSTruman-Light"/>
              </a:rPr>
              <a:t>" and </a:t>
            </a:r>
            <a:r>
              <a:rPr lang="es-ES" sz="1400" dirty="0" err="1">
                <a:latin typeface="FSTruman-Light"/>
              </a:rPr>
              <a:t>begin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working</a:t>
            </a:r>
            <a:r>
              <a:rPr lang="es-ES" sz="1400" dirty="0">
                <a:latin typeface="FSTruman-Light"/>
              </a:rPr>
              <a:t> more </a:t>
            </a:r>
            <a:r>
              <a:rPr lang="es-ES" sz="1400" dirty="0" err="1">
                <a:latin typeface="FSTruman-Light"/>
              </a:rPr>
              <a:t>closely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with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various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parties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like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major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clients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associates</a:t>
            </a:r>
            <a:r>
              <a:rPr lang="es-ES" sz="1400" dirty="0">
                <a:latin typeface="FSTruman-Light"/>
              </a:rPr>
              <a:t>, and </a:t>
            </a:r>
            <a:r>
              <a:rPr lang="es-ES" sz="1400" dirty="0" err="1">
                <a:latin typeface="FSTruman-Light"/>
              </a:rPr>
              <a:t>distributors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Because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bringing</a:t>
            </a:r>
            <a:r>
              <a:rPr lang="es-ES" sz="1400" dirty="0">
                <a:latin typeface="FSTruman-Light"/>
              </a:rPr>
              <a:t> staff </a:t>
            </a:r>
            <a:r>
              <a:rPr lang="es-ES" sz="1400" dirty="0" err="1">
                <a:latin typeface="FSTruman-Light"/>
              </a:rPr>
              <a:t>cooperating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together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into</a:t>
            </a:r>
            <a:r>
              <a:rPr lang="es-ES" sz="1400" dirty="0">
                <a:latin typeface="FSTruman-Light"/>
              </a:rPr>
              <a:t> a </a:t>
            </a:r>
            <a:r>
              <a:rPr lang="es-ES" sz="1400" dirty="0" err="1">
                <a:latin typeface="FSTruman-Light"/>
              </a:rPr>
              <a:t>workplace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inexpensive</a:t>
            </a:r>
            <a:r>
              <a:rPr lang="es-ES" sz="1400" dirty="0">
                <a:latin typeface="FSTruman-Light"/>
              </a:rPr>
              <a:t> and simple,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may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improve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public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participation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with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various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parties</a:t>
            </a:r>
            <a:r>
              <a:rPr lang="es-ES" sz="1400" dirty="0">
                <a:latin typeface="FSTruman-Light"/>
              </a:rPr>
              <a:t> more </a:t>
            </a:r>
            <a:r>
              <a:rPr lang="es-ES" sz="1400" dirty="0" err="1">
                <a:latin typeface="FSTruman-Light"/>
              </a:rPr>
              <a:t>than</a:t>
            </a:r>
            <a:r>
              <a:rPr lang="es-ES" sz="1400" dirty="0">
                <a:latin typeface="FSTruman-Light"/>
              </a:rPr>
              <a:t> standard </a:t>
            </a:r>
            <a:r>
              <a:rPr lang="es-ES" sz="1400" dirty="0" err="1">
                <a:latin typeface="FSTruman-Light"/>
              </a:rPr>
              <a:t>techniques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including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conferences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telephone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conversations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questionnaires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newspaper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adverts</a:t>
            </a:r>
            <a:r>
              <a:rPr lang="es-ES" sz="1400" dirty="0">
                <a:latin typeface="FSTruman-Light"/>
              </a:rPr>
              <a:t>, and </a:t>
            </a:r>
            <a:r>
              <a:rPr lang="es-ES" sz="1400" dirty="0" err="1">
                <a:latin typeface="FSTruman-Light"/>
              </a:rPr>
              <a:t>other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related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strategies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This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adds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variety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team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project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resulting</a:t>
            </a:r>
            <a:r>
              <a:rPr lang="es-ES" sz="1400" dirty="0">
                <a:latin typeface="FSTruman-Light"/>
              </a:rPr>
              <a:t> in </a:t>
            </a:r>
            <a:r>
              <a:rPr lang="es-ES" sz="1400" dirty="0" err="1">
                <a:latin typeface="FSTruman-Light"/>
              </a:rPr>
              <a:t>increased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inventiveness</a:t>
            </a:r>
            <a:r>
              <a:rPr lang="es-ES" sz="1400" dirty="0">
                <a:latin typeface="FSTruman-Light"/>
              </a:rPr>
              <a:t> and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formation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better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connections</a:t>
            </a:r>
            <a:r>
              <a:rPr lang="es-ES" sz="1400" dirty="0">
                <a:latin typeface="FSTruman-Light"/>
              </a:rPr>
              <a:t>.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Disadvantages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dirty="0"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This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might</a:t>
            </a:r>
            <a:r>
              <a:rPr lang="es-ES" sz="1400" dirty="0">
                <a:latin typeface="FSTruman-Light"/>
              </a:rPr>
              <a:t> be </a:t>
            </a:r>
            <a:r>
              <a:rPr lang="es-ES" sz="1400" dirty="0" err="1">
                <a:latin typeface="FSTruman-Light"/>
              </a:rPr>
              <a:t>attractive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increase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amount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individuals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with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whom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cooperate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before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carefully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considering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why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need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do so. </a:t>
            </a:r>
            <a:r>
              <a:rPr lang="es-ES" sz="1400" dirty="0" err="1">
                <a:latin typeface="FSTruman-Light"/>
              </a:rPr>
              <a:t>This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might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result</a:t>
            </a:r>
            <a:r>
              <a:rPr lang="es-ES" sz="1400" dirty="0">
                <a:latin typeface="FSTruman-Light"/>
              </a:rPr>
              <a:t> in a </a:t>
            </a:r>
            <a:r>
              <a:rPr lang="es-ES" sz="1400" dirty="0" err="1">
                <a:latin typeface="FSTruman-Light"/>
              </a:rPr>
              <a:t>loss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concentration</a:t>
            </a:r>
            <a:r>
              <a:rPr lang="es-ES" sz="1400" dirty="0">
                <a:latin typeface="FSTruman-Light"/>
              </a:rPr>
              <a:t> and a </a:t>
            </a:r>
            <a:r>
              <a:rPr lang="es-ES" sz="1400" dirty="0" err="1">
                <a:latin typeface="FSTruman-Light"/>
              </a:rPr>
              <a:t>slowdown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cooperative </a:t>
            </a:r>
            <a:r>
              <a:rPr lang="es-ES" sz="1400" dirty="0" err="1">
                <a:latin typeface="FSTruman-Light"/>
              </a:rPr>
              <a:t>effort</a:t>
            </a:r>
            <a:r>
              <a:rPr lang="es-ES" sz="1400" dirty="0">
                <a:latin typeface="FSTruman-Light"/>
              </a:rPr>
              <a:t>.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Solution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When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inviting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departments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workers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from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other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organizations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use </a:t>
            </a:r>
            <a:r>
              <a:rPr lang="es-ES" sz="1400" dirty="0" err="1">
                <a:latin typeface="FSTruman-Light"/>
              </a:rPr>
              <a:t>your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computer</a:t>
            </a:r>
            <a:r>
              <a:rPr lang="es-ES" sz="1400" dirty="0">
                <a:latin typeface="FSTruman-Light"/>
              </a:rPr>
              <a:t> - </a:t>
            </a:r>
            <a:r>
              <a:rPr lang="es-ES" sz="1400" dirty="0" err="1">
                <a:latin typeface="FSTruman-Light"/>
              </a:rPr>
              <a:t>supported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collaborative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workplace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consider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why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would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you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want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engage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with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them</a:t>
            </a:r>
            <a:r>
              <a:rPr lang="es-ES" sz="1400" dirty="0">
                <a:latin typeface="FSTruman-Light"/>
              </a:rPr>
              <a:t>.</a:t>
            </a:r>
          </a:p>
          <a:p>
            <a:r>
              <a:rPr lang="es-ES" sz="1400" dirty="0" err="1">
                <a:latin typeface="FSTruman-Light"/>
              </a:rPr>
              <a:t>Using</a:t>
            </a:r>
            <a:r>
              <a:rPr lang="es-ES" sz="1400" dirty="0">
                <a:latin typeface="FSTruman-Light"/>
              </a:rPr>
              <a:t> a </a:t>
            </a:r>
            <a:r>
              <a:rPr lang="es-ES" sz="1400" dirty="0" err="1">
                <a:latin typeface="FSTruman-Light"/>
              </a:rPr>
              <a:t>versatile</a:t>
            </a:r>
            <a:r>
              <a:rPr lang="es-ES" sz="1400" dirty="0">
                <a:latin typeface="FSTruman-Light"/>
              </a:rPr>
              <a:t> and adaptable software </a:t>
            </a:r>
            <a:r>
              <a:rPr lang="es-ES" sz="1400" dirty="0" err="1">
                <a:latin typeface="FSTruman-Light"/>
              </a:rPr>
              <a:t>such</a:t>
            </a:r>
            <a:r>
              <a:rPr lang="es-ES" sz="1400" dirty="0">
                <a:latin typeface="FSTruman-Light"/>
              </a:rPr>
              <a:t> as </a:t>
            </a:r>
            <a:r>
              <a:rPr lang="es-ES" sz="1400" dirty="0" err="1">
                <a:latin typeface="FSTruman-Light"/>
              </a:rPr>
              <a:t>Kahootz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empowers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users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utilise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network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for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several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purposes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Customer</a:t>
            </a:r>
            <a:r>
              <a:rPr lang="es-ES" sz="1400" dirty="0">
                <a:latin typeface="FSTruman-Light"/>
              </a:rPr>
              <a:t> interfaces, </a:t>
            </a:r>
            <a:r>
              <a:rPr lang="es-ES" sz="1400" dirty="0" err="1">
                <a:latin typeface="FSTruman-Light"/>
              </a:rPr>
              <a:t>collective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purchases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application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development</a:t>
            </a:r>
            <a:r>
              <a:rPr lang="es-ES" sz="1400" dirty="0">
                <a:latin typeface="FSTruman-Light"/>
              </a:rPr>
              <a:t>, and </a:t>
            </a:r>
            <a:r>
              <a:rPr lang="es-ES" sz="1400" dirty="0" err="1">
                <a:latin typeface="FSTruman-Light"/>
              </a:rPr>
              <a:t>numerous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distinct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applications</a:t>
            </a:r>
            <a:r>
              <a:rPr lang="es-ES" sz="1400" dirty="0">
                <a:latin typeface="FSTruman-Light"/>
              </a:rPr>
              <a:t> are </a:t>
            </a:r>
            <a:r>
              <a:rPr lang="es-ES" sz="1400" dirty="0" err="1">
                <a:latin typeface="FSTruman-Light"/>
              </a:rPr>
              <a:t>prominent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scenarios</a:t>
            </a:r>
            <a:r>
              <a:rPr lang="es-ES" sz="1400" dirty="0">
                <a:latin typeface="FSTruman-Light"/>
              </a:rPr>
              <a:t> (</a:t>
            </a:r>
            <a:r>
              <a:rPr lang="es-ES" sz="1400" dirty="0" err="1">
                <a:latin typeface="FSTruman-Light"/>
              </a:rPr>
              <a:t>Bleiberg</a:t>
            </a:r>
            <a:r>
              <a:rPr lang="es-ES" sz="1400" dirty="0">
                <a:latin typeface="FSTruman-Light"/>
              </a:rPr>
              <a:t>, 2021).</a:t>
            </a:r>
            <a:endParaRPr lang="es-GB" sz="1400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6EC02F5C-352D-49AB-C854-4B59636BD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8868" y="1983468"/>
            <a:ext cx="4038312" cy="2891064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86D29581-F1FB-81C2-0A25-02C2EA4FA766}"/>
              </a:ext>
            </a:extLst>
          </p:cNvPr>
          <p:cNvSpPr txBox="1"/>
          <p:nvPr/>
        </p:nvSpPr>
        <p:spPr>
          <a:xfrm>
            <a:off x="11547180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6.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2199057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E6B993C-FBF3-D104-5AD4-4D131143C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0"/>
            <a:ext cx="10439778" cy="2210088"/>
          </a:xfrm>
        </p:spPr>
        <p:txBody>
          <a:bodyPr/>
          <a:lstStyle/>
          <a:p>
            <a:pPr algn="ctr"/>
            <a:r>
              <a:rPr lang="en-GB" u="sng" dirty="0"/>
              <a:t>Security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3FFEAAD-758C-37EE-1DBA-299249D65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421190"/>
            <a:ext cx="6115730" cy="5019524"/>
          </a:xfrm>
        </p:spPr>
        <p:txBody>
          <a:bodyPr>
            <a:normAutofit/>
          </a:bodyPr>
          <a:lstStyle/>
          <a:p>
            <a:r>
              <a:rPr lang="es-ES" sz="1400" b="0" i="0" u="none" strike="noStrike" dirty="0" err="1">
                <a:effectLst/>
                <a:latin typeface="FSTruman-Bold"/>
              </a:rPr>
              <a:t>Advantages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Various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precautions</a:t>
            </a:r>
            <a:r>
              <a:rPr lang="es-ES" sz="1400" dirty="0">
                <a:latin typeface="FSTruman-Light"/>
              </a:rPr>
              <a:t> are in </a:t>
            </a:r>
            <a:r>
              <a:rPr lang="es-ES" sz="1400" dirty="0" err="1">
                <a:latin typeface="FSTruman-Light"/>
              </a:rPr>
              <a:t>effect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encrypt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information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its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users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most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reputable</a:t>
            </a:r>
            <a:r>
              <a:rPr lang="es-ES" sz="1400" dirty="0">
                <a:latin typeface="FSTruman-Light"/>
              </a:rPr>
              <a:t> online </a:t>
            </a:r>
            <a:r>
              <a:rPr lang="es-ES" sz="1400" dirty="0" err="1">
                <a:latin typeface="FSTruman-Light"/>
              </a:rPr>
              <a:t>interaction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networks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Users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may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have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additional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comfort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knowing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their</a:t>
            </a:r>
            <a:r>
              <a:rPr lang="es-ES" sz="1400" dirty="0">
                <a:latin typeface="FSTruman-Light"/>
              </a:rPr>
              <a:t> personal </a:t>
            </a:r>
            <a:r>
              <a:rPr lang="es-ES" sz="1400" dirty="0" err="1">
                <a:latin typeface="FSTruman-Light"/>
              </a:rPr>
              <a:t>information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guarded</a:t>
            </a:r>
            <a:r>
              <a:rPr lang="es-ES" sz="1400" dirty="0">
                <a:latin typeface="FSTruman-Light"/>
              </a:rPr>
              <a:t> and </a:t>
            </a:r>
            <a:r>
              <a:rPr lang="es-ES" sz="1400" dirty="0" err="1">
                <a:latin typeface="FSTruman-Light"/>
              </a:rPr>
              <a:t>secured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thanks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cryptographic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techniques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authentication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mechanisms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two</a:t>
            </a:r>
            <a:r>
              <a:rPr lang="es-ES" sz="1400" dirty="0">
                <a:latin typeface="FSTruman-Light"/>
              </a:rPr>
              <a:t>-step </a:t>
            </a:r>
            <a:r>
              <a:rPr lang="es-ES" sz="1400" dirty="0" err="1">
                <a:latin typeface="FSTruman-Light"/>
              </a:rPr>
              <a:t>verification</a:t>
            </a:r>
            <a:r>
              <a:rPr lang="es-ES" sz="1400" dirty="0">
                <a:latin typeface="FSTruman-Light"/>
              </a:rPr>
              <a:t>, and firewalls.</a:t>
            </a:r>
            <a:endParaRPr lang="es-ES" sz="1400" b="0" i="0" u="none" strike="noStrike" dirty="0">
              <a:effectLst/>
              <a:latin typeface="FSTruman-Light"/>
            </a:endParaRP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Disadvantages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Because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interoperability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often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takes</a:t>
            </a:r>
            <a:r>
              <a:rPr lang="es-ES" sz="1400" dirty="0">
                <a:latin typeface="FSTruman-Light"/>
              </a:rPr>
              <a:t> place in a </a:t>
            </a:r>
            <a:r>
              <a:rPr lang="es-ES" sz="1400" dirty="0" err="1">
                <a:latin typeface="FSTruman-Light"/>
              </a:rPr>
              <a:t>cloud-based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workplace</a:t>
            </a:r>
            <a:r>
              <a:rPr lang="es-ES" sz="1400" dirty="0">
                <a:latin typeface="FSTruman-Light"/>
              </a:rPr>
              <a:t>, data </a:t>
            </a:r>
            <a:r>
              <a:rPr lang="es-ES" sz="1400" dirty="0" err="1">
                <a:latin typeface="FSTruman-Light"/>
              </a:rPr>
              <a:t>security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critical</a:t>
            </a:r>
            <a:r>
              <a:rPr lang="es-ES" sz="1400" dirty="0">
                <a:latin typeface="FSTruman-Light"/>
              </a:rPr>
              <a:t> at </a:t>
            </a:r>
            <a:r>
              <a:rPr lang="es-ES" sz="1400" dirty="0" err="1">
                <a:latin typeface="FSTruman-Light"/>
              </a:rPr>
              <a:t>all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stages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Although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initial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worries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about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these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technologies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have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been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addressed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some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individuals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still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believe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that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putting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information</a:t>
            </a:r>
            <a:r>
              <a:rPr lang="es-ES" sz="1400" dirty="0">
                <a:latin typeface="FSTruman-Light"/>
              </a:rPr>
              <a:t> in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cloud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is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not</a:t>
            </a:r>
            <a:r>
              <a:rPr lang="es-ES" sz="1400" dirty="0">
                <a:latin typeface="FSTruman-Light"/>
              </a:rPr>
              <a:t> as </a:t>
            </a:r>
            <a:r>
              <a:rPr lang="es-ES" sz="1400" dirty="0" err="1">
                <a:latin typeface="FSTruman-Light"/>
              </a:rPr>
              <a:t>safe</a:t>
            </a:r>
            <a:r>
              <a:rPr lang="es-ES" sz="1400" dirty="0">
                <a:latin typeface="FSTruman-Light"/>
              </a:rPr>
              <a:t> as </a:t>
            </a:r>
            <a:r>
              <a:rPr lang="es-ES" sz="1400" dirty="0" err="1">
                <a:latin typeface="FSTruman-Light"/>
              </a:rPr>
              <a:t>putting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on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their</a:t>
            </a:r>
            <a:r>
              <a:rPr lang="es-ES" sz="1400" dirty="0">
                <a:latin typeface="FSTruman-Light"/>
              </a:rPr>
              <a:t> home </a:t>
            </a:r>
            <a:r>
              <a:rPr lang="es-ES" sz="1400" dirty="0" err="1">
                <a:latin typeface="FSTruman-Light"/>
              </a:rPr>
              <a:t>devices</a:t>
            </a:r>
            <a:r>
              <a:rPr lang="es-ES" sz="1400" dirty="0">
                <a:latin typeface="FSTruman-Light"/>
              </a:rPr>
              <a:t>.</a:t>
            </a:r>
            <a:endParaRPr lang="es-ES" sz="1400" b="0" i="0" u="none" strike="noStrike" dirty="0">
              <a:effectLst/>
              <a:latin typeface="FSTruman-Light"/>
            </a:endParaRP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Solution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dirty="0" err="1">
                <a:latin typeface="FSTruman-Light"/>
              </a:rPr>
              <a:t>If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questioned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every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seller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internet - </a:t>
            </a:r>
            <a:r>
              <a:rPr lang="es-ES" sz="1400" dirty="0" err="1">
                <a:latin typeface="FSTruman-Light"/>
              </a:rPr>
              <a:t>based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technology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ought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be </a:t>
            </a:r>
            <a:r>
              <a:rPr lang="es-ES" sz="1400" dirty="0" err="1">
                <a:latin typeface="FSTruman-Light"/>
              </a:rPr>
              <a:t>able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produce </a:t>
            </a:r>
            <a:r>
              <a:rPr lang="es-ES" sz="1400" dirty="0" err="1">
                <a:latin typeface="FSTruman-Light"/>
              </a:rPr>
              <a:t>proof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their</a:t>
            </a:r>
            <a:r>
              <a:rPr lang="es-ES" sz="1400" dirty="0">
                <a:latin typeface="FSTruman-Light"/>
              </a:rPr>
              <a:t> safety </a:t>
            </a:r>
            <a:r>
              <a:rPr lang="es-ES" sz="1400" dirty="0" err="1">
                <a:latin typeface="FSTruman-Light"/>
              </a:rPr>
              <a:t>certifications</a:t>
            </a:r>
            <a:r>
              <a:rPr lang="es-ES" sz="1400" dirty="0">
                <a:latin typeface="FSTruman-Light"/>
              </a:rPr>
              <a:t>.</a:t>
            </a:r>
          </a:p>
          <a:p>
            <a:r>
              <a:rPr lang="es-ES" sz="1400" dirty="0">
                <a:latin typeface="FSTruman-Light"/>
              </a:rPr>
              <a:t>A </a:t>
            </a:r>
            <a:r>
              <a:rPr lang="es-ES" sz="1400" dirty="0" err="1">
                <a:latin typeface="FSTruman-Light"/>
              </a:rPr>
              <a:t>glance</a:t>
            </a:r>
            <a:r>
              <a:rPr lang="es-ES" sz="1400" dirty="0">
                <a:latin typeface="FSTruman-Light"/>
              </a:rPr>
              <a:t> at </a:t>
            </a:r>
            <a:r>
              <a:rPr lang="es-ES" sz="1400" dirty="0" err="1">
                <a:latin typeface="FSTruman-Light"/>
              </a:rPr>
              <a:t>their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customer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list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might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also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give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useful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information</a:t>
            </a:r>
            <a:r>
              <a:rPr lang="es-ES" sz="1400" dirty="0">
                <a:latin typeface="FSTruman-Light"/>
              </a:rPr>
              <a:t>. </a:t>
            </a:r>
            <a:r>
              <a:rPr lang="es-ES" sz="1400" dirty="0" err="1">
                <a:latin typeface="FSTruman-Light"/>
              </a:rPr>
              <a:t>If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access</a:t>
            </a:r>
            <a:r>
              <a:rPr lang="es-ES" sz="1400" dirty="0">
                <a:latin typeface="FSTruman-Light"/>
              </a:rPr>
              <a:t> control </a:t>
            </a:r>
            <a:r>
              <a:rPr lang="es-ES" sz="1400" dirty="0" err="1">
                <a:latin typeface="FSTruman-Light"/>
              </a:rPr>
              <a:t>organizations</a:t>
            </a:r>
            <a:r>
              <a:rPr lang="es-ES" sz="1400" dirty="0">
                <a:latin typeface="FSTruman-Light"/>
              </a:rPr>
              <a:t> (</a:t>
            </a:r>
            <a:r>
              <a:rPr lang="es-ES" sz="1400" dirty="0" err="1">
                <a:latin typeface="FSTruman-Light"/>
              </a:rPr>
              <a:t>such</a:t>
            </a:r>
            <a:r>
              <a:rPr lang="es-ES" sz="1400" dirty="0">
                <a:latin typeface="FSTruman-Light"/>
              </a:rPr>
              <a:t> as </a:t>
            </a:r>
            <a:r>
              <a:rPr lang="es-ES" sz="1400" dirty="0" err="1">
                <a:latin typeface="FSTruman-Light"/>
              </a:rPr>
              <a:t>those</a:t>
            </a:r>
            <a:r>
              <a:rPr lang="es-ES" sz="1400" dirty="0">
                <a:latin typeface="FSTruman-Light"/>
              </a:rPr>
              <a:t> in </a:t>
            </a:r>
            <a:r>
              <a:rPr lang="es-ES" sz="1400" dirty="0" err="1">
                <a:latin typeface="FSTruman-Light"/>
              </a:rPr>
              <a:t>the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government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or</a:t>
            </a:r>
            <a:r>
              <a:rPr lang="es-ES" sz="1400" dirty="0">
                <a:latin typeface="FSTruman-Light"/>
              </a:rPr>
              <a:t> defense </a:t>
            </a:r>
            <a:r>
              <a:rPr lang="es-ES" sz="1400" dirty="0" err="1">
                <a:latin typeface="FSTruman-Light"/>
              </a:rPr>
              <a:t>domains</a:t>
            </a:r>
            <a:r>
              <a:rPr lang="es-ES" sz="1400" dirty="0">
                <a:latin typeface="FSTruman-Light"/>
              </a:rPr>
              <a:t>) </a:t>
            </a:r>
            <a:r>
              <a:rPr lang="es-ES" sz="1400" dirty="0" err="1">
                <a:latin typeface="FSTruman-Light"/>
              </a:rPr>
              <a:t>accept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them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hold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their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information</a:t>
            </a:r>
            <a:r>
              <a:rPr lang="es-ES" sz="1400" dirty="0">
                <a:latin typeface="FSTruman-Light"/>
              </a:rPr>
              <a:t>, </a:t>
            </a:r>
            <a:r>
              <a:rPr lang="es-ES" sz="1400" dirty="0" err="1">
                <a:latin typeface="FSTruman-Light"/>
              </a:rPr>
              <a:t>that</a:t>
            </a:r>
            <a:r>
              <a:rPr lang="es-ES" sz="1400" dirty="0">
                <a:latin typeface="FSTruman-Light"/>
              </a:rPr>
              <a:t> has </a:t>
            </a:r>
            <a:r>
              <a:rPr lang="es-ES" sz="1400" dirty="0" err="1">
                <a:latin typeface="FSTruman-Light"/>
              </a:rPr>
              <a:t>to</a:t>
            </a:r>
            <a:r>
              <a:rPr lang="es-ES" sz="1400" dirty="0">
                <a:latin typeface="FSTruman-Light"/>
              </a:rPr>
              <a:t> be a </a:t>
            </a:r>
            <a:r>
              <a:rPr lang="es-ES" sz="1400" dirty="0" err="1">
                <a:latin typeface="FSTruman-Light"/>
              </a:rPr>
              <a:t>good</a:t>
            </a:r>
            <a:r>
              <a:rPr lang="es-ES" sz="1400" dirty="0">
                <a:latin typeface="FSTruman-Light"/>
              </a:rPr>
              <a:t> </a:t>
            </a:r>
            <a:r>
              <a:rPr lang="es-ES" sz="1400" dirty="0" err="1">
                <a:latin typeface="FSTruman-Light"/>
              </a:rPr>
              <a:t>indication</a:t>
            </a:r>
            <a:r>
              <a:rPr lang="es-ES" sz="1400" dirty="0">
                <a:latin typeface="FSTruman-Light"/>
              </a:rPr>
              <a:t> (</a:t>
            </a:r>
            <a:r>
              <a:rPr lang="es-ES" sz="1400" dirty="0" err="1">
                <a:latin typeface="FSTruman-Light"/>
              </a:rPr>
              <a:t>Rader</a:t>
            </a:r>
            <a:r>
              <a:rPr lang="es-ES" sz="1400" dirty="0">
                <a:latin typeface="FSTruman-Light"/>
              </a:rPr>
              <a:t> and </a:t>
            </a:r>
            <a:r>
              <a:rPr lang="es-ES" sz="1400" dirty="0" err="1">
                <a:latin typeface="FSTruman-Light"/>
              </a:rPr>
              <a:t>Wash</a:t>
            </a:r>
            <a:r>
              <a:rPr lang="es-ES" sz="1400" dirty="0">
                <a:latin typeface="FSTruman-Light"/>
              </a:rPr>
              <a:t>, 2019).</a:t>
            </a:r>
            <a:endParaRPr lang="es-GB" sz="1400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7DE6C92E-C042-2F98-5C59-2D84A088D9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0861" y="1967321"/>
            <a:ext cx="4771139" cy="2671838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919A4ED9-065F-FFE7-35D2-6D8609F74E9E}"/>
              </a:ext>
            </a:extLst>
          </p:cNvPr>
          <p:cNvSpPr txBox="1"/>
          <p:nvPr/>
        </p:nvSpPr>
        <p:spPr>
          <a:xfrm>
            <a:off x="11581190" y="642181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7.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632639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80EDD4A-C62E-9C77-6DB4-E5668AE99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802672"/>
          </a:xfrm>
        </p:spPr>
        <p:txBody>
          <a:bodyPr/>
          <a:lstStyle/>
          <a:p>
            <a:pPr algn="ctr"/>
            <a:r>
              <a:rPr lang="en-GB" u="sng" dirty="0"/>
              <a:t>Project manager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F60DF04-CFF9-C884-9BFC-82F05FC0D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179286"/>
            <a:ext cx="5904064" cy="5382381"/>
          </a:xfrm>
        </p:spPr>
        <p:txBody>
          <a:bodyPr>
            <a:noAutofit/>
          </a:bodyPr>
          <a:lstStyle/>
          <a:p>
            <a:r>
              <a:rPr lang="es-ES" sz="1300" b="0" i="0" u="none" strike="noStrike" dirty="0" err="1">
                <a:effectLst/>
                <a:latin typeface="FSTruman-Bold"/>
              </a:rPr>
              <a:t>Advantages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b="0" i="0" u="none" strike="noStrike" dirty="0">
                <a:effectLst/>
                <a:latin typeface="FSTruman-Light"/>
              </a:rPr>
              <a:t> </a:t>
            </a:r>
            <a:r>
              <a:rPr lang="es-ES" sz="1300" dirty="0">
                <a:latin typeface="FSTruman-Light"/>
              </a:rPr>
              <a:t>A </a:t>
            </a:r>
            <a:r>
              <a:rPr lang="es-ES" sz="1300" dirty="0" err="1">
                <a:latin typeface="FSTruman-Light"/>
              </a:rPr>
              <a:t>few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primary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benefits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a cooperative </a:t>
            </a:r>
            <a:r>
              <a:rPr lang="es-ES" sz="1300" dirty="0" err="1">
                <a:latin typeface="FSTruman-Light"/>
              </a:rPr>
              <a:t>management</a:t>
            </a:r>
            <a:r>
              <a:rPr lang="es-ES" sz="1300" dirty="0">
                <a:latin typeface="FSTruman-Light"/>
              </a:rPr>
              <a:t> digital </a:t>
            </a:r>
            <a:r>
              <a:rPr lang="es-ES" sz="1300" dirty="0" err="1">
                <a:latin typeface="FSTruman-Light"/>
              </a:rPr>
              <a:t>workstation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that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keeps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all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project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documents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discussions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with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foreign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entities</a:t>
            </a:r>
            <a:r>
              <a:rPr lang="es-ES" sz="1300" dirty="0">
                <a:latin typeface="FSTruman-Light"/>
              </a:rPr>
              <a:t> in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very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same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location</a:t>
            </a:r>
            <a:r>
              <a:rPr lang="es-ES" sz="1300" dirty="0">
                <a:latin typeface="FSTruman-Light"/>
              </a:rPr>
              <a:t>. </a:t>
            </a:r>
            <a:r>
              <a:rPr lang="es-ES" sz="1300" dirty="0" err="1">
                <a:latin typeface="FSTruman-Light"/>
              </a:rPr>
              <a:t>This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eliminates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need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keep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records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messages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multiple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variations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documents</a:t>
            </a:r>
            <a:r>
              <a:rPr lang="es-ES" sz="1300" dirty="0">
                <a:latin typeface="FSTruman-Light"/>
              </a:rPr>
              <a:t> - </a:t>
            </a:r>
            <a:r>
              <a:rPr lang="es-ES" sz="1300" dirty="0" err="1">
                <a:latin typeface="FSTruman-Light"/>
              </a:rPr>
              <a:t>Kahootz's</a:t>
            </a:r>
            <a:r>
              <a:rPr lang="es-ES" sz="1300" dirty="0">
                <a:latin typeface="FSTruman-Light"/>
              </a:rPr>
              <a:t> digital </a:t>
            </a:r>
            <a:r>
              <a:rPr lang="es-ES" sz="1300" dirty="0" err="1">
                <a:latin typeface="FSTruman-Light"/>
              </a:rPr>
              <a:t>workstations</a:t>
            </a:r>
            <a:r>
              <a:rPr lang="es-ES" sz="1300" dirty="0">
                <a:latin typeface="FSTruman-Light"/>
              </a:rPr>
              <a:t> store </a:t>
            </a:r>
            <a:r>
              <a:rPr lang="es-ES" sz="1300" dirty="0" err="1">
                <a:latin typeface="FSTruman-Light"/>
              </a:rPr>
              <a:t>stored</a:t>
            </a:r>
            <a:r>
              <a:rPr lang="es-ES" sz="1300" dirty="0">
                <a:latin typeface="FSTruman-Light"/>
              </a:rPr>
              <a:t> copies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every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paper</a:t>
            </a:r>
            <a:r>
              <a:rPr lang="es-ES" sz="1300" dirty="0">
                <a:latin typeface="FSTruman-Light"/>
              </a:rPr>
              <a:t>, and </a:t>
            </a:r>
            <a:r>
              <a:rPr lang="es-ES" sz="1300" dirty="0" err="1">
                <a:latin typeface="FSTruman-Light"/>
              </a:rPr>
              <a:t>teammates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may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add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comments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assignments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each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piece</a:t>
            </a:r>
            <a:r>
              <a:rPr lang="es-ES" sz="1300" dirty="0">
                <a:latin typeface="FSTruman-Light"/>
              </a:rPr>
              <a:t>. </a:t>
            </a:r>
            <a:r>
              <a:rPr lang="es-ES" sz="1300" dirty="0" err="1">
                <a:latin typeface="FSTruman-Light"/>
              </a:rPr>
              <a:t>With</a:t>
            </a:r>
            <a:r>
              <a:rPr lang="es-ES" sz="1300" dirty="0">
                <a:latin typeface="FSTruman-Light"/>
              </a:rPr>
              <a:t> a comprehensive </a:t>
            </a:r>
            <a:r>
              <a:rPr lang="es-ES" sz="1300" dirty="0" err="1">
                <a:latin typeface="FSTruman-Light"/>
              </a:rPr>
              <a:t>audit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history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every</a:t>
            </a:r>
            <a:r>
              <a:rPr lang="es-ES" sz="1300" dirty="0">
                <a:latin typeface="FSTruman-Light"/>
              </a:rPr>
              <a:t> '</a:t>
            </a:r>
            <a:r>
              <a:rPr lang="es-ES" sz="1300" dirty="0" err="1">
                <a:latin typeface="FSTruman-Light"/>
              </a:rPr>
              <a:t>user's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activity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with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workstation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paired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involving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workgroup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schedules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project</a:t>
            </a:r>
            <a:r>
              <a:rPr lang="es-ES" sz="1300" dirty="0">
                <a:latin typeface="FSTruman-Light"/>
              </a:rPr>
              <a:t> timelines, </a:t>
            </a:r>
            <a:r>
              <a:rPr lang="es-ES" sz="1300" dirty="0" err="1">
                <a:latin typeface="FSTruman-Light"/>
              </a:rPr>
              <a:t>administering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any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type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project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with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customers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from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many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organizations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becomes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considerably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easier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faster</a:t>
            </a:r>
            <a:r>
              <a:rPr lang="es-ES" sz="1300" dirty="0">
                <a:latin typeface="FSTruman-Light"/>
              </a:rPr>
              <a:t>, and </a:t>
            </a:r>
            <a:r>
              <a:rPr lang="es-ES" sz="1300" dirty="0" err="1">
                <a:latin typeface="FSTruman-Light"/>
              </a:rPr>
              <a:t>less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expensive</a:t>
            </a:r>
            <a:r>
              <a:rPr lang="es-ES" sz="1300" dirty="0">
                <a:latin typeface="FSTruman-Light"/>
              </a:rPr>
              <a:t>.</a:t>
            </a:r>
          </a:p>
          <a:p>
            <a:r>
              <a:rPr lang="es-ES" sz="1300" b="0" i="0" u="none" strike="noStrike" dirty="0" err="1">
                <a:effectLst/>
                <a:latin typeface="FSTruman-Bold"/>
              </a:rPr>
              <a:t>Disadvantages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dirty="0">
                <a:latin typeface="FSTruman-Light"/>
              </a:rPr>
              <a:t> A </a:t>
            </a:r>
            <a:r>
              <a:rPr lang="es-ES" sz="1300" dirty="0" err="1">
                <a:latin typeface="FSTruman-Light"/>
              </a:rPr>
              <a:t>program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just</a:t>
            </a:r>
            <a:r>
              <a:rPr lang="es-ES" sz="1300" dirty="0">
                <a:latin typeface="FSTruman-Light"/>
              </a:rPr>
              <a:t> as </a:t>
            </a:r>
            <a:r>
              <a:rPr lang="es-ES" sz="1300" dirty="0" err="1">
                <a:latin typeface="FSTruman-Light"/>
              </a:rPr>
              <a:t>effective</a:t>
            </a:r>
            <a:r>
              <a:rPr lang="es-ES" sz="1300" dirty="0">
                <a:latin typeface="FSTruman-Light"/>
              </a:rPr>
              <a:t> as </a:t>
            </a:r>
            <a:r>
              <a:rPr lang="es-ES" sz="1300" dirty="0" err="1">
                <a:latin typeface="FSTruman-Light"/>
              </a:rPr>
              <a:t>its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management</a:t>
            </a:r>
            <a:r>
              <a:rPr lang="es-ES" sz="1300" dirty="0">
                <a:latin typeface="FSTruman-Light"/>
              </a:rPr>
              <a:t>. </a:t>
            </a:r>
            <a:r>
              <a:rPr lang="es-ES" sz="1300" dirty="0" err="1">
                <a:latin typeface="FSTruman-Light"/>
              </a:rPr>
              <a:t>When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encouraging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coworkers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attend</a:t>
            </a:r>
            <a:r>
              <a:rPr lang="es-ES" sz="1300" dirty="0">
                <a:latin typeface="FSTruman-Light"/>
              </a:rPr>
              <a:t> a </a:t>
            </a:r>
            <a:r>
              <a:rPr lang="es-ES" sz="1300" dirty="0" err="1">
                <a:latin typeface="FSTruman-Light"/>
              </a:rPr>
              <a:t>workplace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establish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objectives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choose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competent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supervisors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</a:t>
            </a:r>
            <a:r>
              <a:rPr lang="es-ES" sz="1300" dirty="0">
                <a:latin typeface="FSTruman-Light"/>
              </a:rPr>
              <a:t> supervise </a:t>
            </a:r>
            <a:r>
              <a:rPr lang="es-ES" sz="1300" dirty="0" err="1">
                <a:latin typeface="FSTruman-Light"/>
              </a:rPr>
              <a:t>accomplishment</a:t>
            </a:r>
            <a:r>
              <a:rPr lang="es-ES" sz="1300" dirty="0">
                <a:latin typeface="FSTruman-Light"/>
              </a:rPr>
              <a:t>.</a:t>
            </a:r>
          </a:p>
          <a:p>
            <a:r>
              <a:rPr lang="es-ES" sz="1300" b="0" i="0" u="none" strike="noStrike" dirty="0" err="1">
                <a:effectLst/>
                <a:latin typeface="FSTruman-Bold"/>
              </a:rPr>
              <a:t>Solution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b="0" i="0" u="none" strike="noStrike" dirty="0">
                <a:effectLst/>
                <a:latin typeface="FSTruman-Light"/>
              </a:rPr>
              <a:t> </a:t>
            </a:r>
            <a:r>
              <a:rPr lang="es-ES" sz="1300" dirty="0" err="1">
                <a:latin typeface="FSTruman-Light"/>
              </a:rPr>
              <a:t>Ensure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everyone</a:t>
            </a:r>
            <a:r>
              <a:rPr lang="es-ES" sz="1300" dirty="0">
                <a:latin typeface="FSTruman-Light"/>
              </a:rPr>
              <a:t> in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team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understands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objectives</a:t>
            </a:r>
            <a:r>
              <a:rPr lang="es-ES" sz="1300" dirty="0">
                <a:latin typeface="FSTruman-Light"/>
              </a:rPr>
              <a:t>, targets, </a:t>
            </a:r>
            <a:r>
              <a:rPr lang="es-ES" sz="1300" dirty="0" err="1">
                <a:latin typeface="FSTruman-Light"/>
              </a:rPr>
              <a:t>priorities</a:t>
            </a:r>
            <a:r>
              <a:rPr lang="es-ES" sz="1300" dirty="0">
                <a:latin typeface="FSTruman-Light"/>
              </a:rPr>
              <a:t>, and </a:t>
            </a:r>
            <a:r>
              <a:rPr lang="es-ES" sz="1300" dirty="0" err="1">
                <a:latin typeface="FSTruman-Light"/>
              </a:rPr>
              <a:t>timeframes</a:t>
            </a:r>
            <a:r>
              <a:rPr lang="es-ES" sz="1300" dirty="0">
                <a:latin typeface="FSTruman-Light"/>
              </a:rPr>
              <a:t>. And, </a:t>
            </a:r>
            <a:r>
              <a:rPr lang="es-ES" sz="1300" dirty="0" err="1">
                <a:latin typeface="FSTruman-Light"/>
              </a:rPr>
              <a:t>if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helps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keep</a:t>
            </a:r>
            <a:r>
              <a:rPr lang="es-ES" sz="1300" dirty="0">
                <a:latin typeface="FSTruman-Light"/>
              </a:rPr>
              <a:t> a </a:t>
            </a:r>
            <a:r>
              <a:rPr lang="es-ES" sz="1300" dirty="0" err="1">
                <a:latin typeface="FSTruman-Light"/>
              </a:rPr>
              <a:t>work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schedule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don't</a:t>
            </a:r>
            <a:r>
              <a:rPr lang="es-ES" sz="1300" dirty="0">
                <a:latin typeface="FSTruman-Light"/>
              </a:rPr>
              <a:t> be </a:t>
            </a:r>
            <a:r>
              <a:rPr lang="es-ES" sz="1300" dirty="0" err="1">
                <a:latin typeface="FSTruman-Light"/>
              </a:rPr>
              <a:t>hesitant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</a:t>
            </a:r>
            <a:r>
              <a:rPr lang="es-ES" sz="1300" dirty="0">
                <a:latin typeface="FSTruman-Light"/>
              </a:rPr>
              <a:t> use </a:t>
            </a:r>
            <a:r>
              <a:rPr lang="es-ES" sz="1300" dirty="0" err="1">
                <a:latin typeface="FSTruman-Light"/>
              </a:rPr>
              <a:t>conventional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methods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like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face-to-face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conferences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sessions</a:t>
            </a:r>
            <a:r>
              <a:rPr lang="es-ES" sz="1300" dirty="0">
                <a:latin typeface="FSTruman-Light"/>
              </a:rPr>
              <a:t>.</a:t>
            </a:r>
          </a:p>
          <a:p>
            <a:r>
              <a:rPr lang="es-ES" sz="1300" dirty="0">
                <a:latin typeface="FSTruman-Light"/>
              </a:rPr>
              <a:t>Cloud </a:t>
            </a:r>
            <a:r>
              <a:rPr lang="es-ES" sz="1300" dirty="0" err="1">
                <a:latin typeface="FSTruman-Light"/>
              </a:rPr>
              <a:t>communication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collaboration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provides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several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benefits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to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the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organization</a:t>
            </a:r>
            <a:r>
              <a:rPr lang="es-ES" sz="1300" dirty="0">
                <a:latin typeface="FSTruman-Light"/>
              </a:rPr>
              <a:t> and </a:t>
            </a:r>
            <a:r>
              <a:rPr lang="es-ES" sz="1300" dirty="0" err="1">
                <a:latin typeface="FSTruman-Light"/>
              </a:rPr>
              <a:t>increases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teamwork</a:t>
            </a:r>
            <a:r>
              <a:rPr lang="es-ES" sz="1300" dirty="0">
                <a:latin typeface="FSTruman-Light"/>
              </a:rPr>
              <a:t>. </a:t>
            </a:r>
            <a:r>
              <a:rPr lang="es-ES" sz="1300" dirty="0" err="1">
                <a:latin typeface="FSTruman-Light"/>
              </a:rPr>
              <a:t>There</a:t>
            </a:r>
            <a:r>
              <a:rPr lang="es-ES" sz="1300" dirty="0">
                <a:latin typeface="FSTruman-Light"/>
              </a:rPr>
              <a:t> are </a:t>
            </a:r>
            <a:r>
              <a:rPr lang="es-ES" sz="1300" dirty="0" err="1">
                <a:latin typeface="FSTruman-Light"/>
              </a:rPr>
              <a:t>certain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disadvantages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but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most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may</a:t>
            </a:r>
            <a:r>
              <a:rPr lang="es-ES" sz="1300" dirty="0">
                <a:latin typeface="FSTruman-Light"/>
              </a:rPr>
              <a:t> be </a:t>
            </a:r>
            <a:r>
              <a:rPr lang="es-ES" sz="1300" dirty="0" err="1">
                <a:latin typeface="FSTruman-Light"/>
              </a:rPr>
              <a:t>mitigated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by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meticulous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planning</a:t>
            </a:r>
            <a:r>
              <a:rPr lang="es-ES" sz="1300" dirty="0">
                <a:latin typeface="FSTruman-Light"/>
              </a:rPr>
              <a:t>, </a:t>
            </a:r>
            <a:r>
              <a:rPr lang="es-ES" sz="1300" dirty="0" err="1">
                <a:latin typeface="FSTruman-Light"/>
              </a:rPr>
              <a:t>efficient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implementation</a:t>
            </a:r>
            <a:r>
              <a:rPr lang="es-ES" sz="1300" dirty="0">
                <a:latin typeface="FSTruman-Light"/>
              </a:rPr>
              <a:t>, and </a:t>
            </a:r>
            <a:r>
              <a:rPr lang="es-ES" sz="1300" dirty="0" err="1">
                <a:latin typeface="FSTruman-Light"/>
              </a:rPr>
              <a:t>mixing</a:t>
            </a:r>
            <a:r>
              <a:rPr lang="es-ES" sz="1300" dirty="0">
                <a:latin typeface="FSTruman-Light"/>
              </a:rPr>
              <a:t> online </a:t>
            </a:r>
            <a:r>
              <a:rPr lang="es-ES" sz="1300" dirty="0" err="1">
                <a:latin typeface="FSTruman-Light"/>
              </a:rPr>
              <a:t>work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with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conventional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collaborative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techniques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when</a:t>
            </a:r>
            <a:r>
              <a:rPr lang="es-ES" sz="1300" dirty="0">
                <a:latin typeface="FSTruman-Light"/>
              </a:rPr>
              <a:t> </a:t>
            </a:r>
            <a:r>
              <a:rPr lang="es-ES" sz="1300" dirty="0" err="1">
                <a:latin typeface="FSTruman-Light"/>
              </a:rPr>
              <a:t>necessary</a:t>
            </a:r>
            <a:r>
              <a:rPr lang="es-ES" sz="1300" dirty="0">
                <a:latin typeface="FSTruman-Light"/>
              </a:rPr>
              <a:t> (</a:t>
            </a:r>
            <a:r>
              <a:rPr lang="es-ES" sz="1300" dirty="0" err="1">
                <a:latin typeface="FSTruman-Light"/>
              </a:rPr>
              <a:t>Khanna</a:t>
            </a:r>
            <a:r>
              <a:rPr lang="es-ES" sz="1300" dirty="0">
                <a:latin typeface="FSTruman-Light"/>
              </a:rPr>
              <a:t>, 2017).</a:t>
            </a:r>
            <a:endParaRPr lang="es-ES" sz="1300" b="0" i="0" u="none" strike="noStrike" dirty="0">
              <a:effectLst/>
              <a:latin typeface="FSTruman-Light"/>
            </a:endParaRP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6B7A225A-C01D-35D9-486B-BA8DBDC33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381" y="1713669"/>
            <a:ext cx="4777619" cy="3430661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93287A1A-417C-1074-98D2-079A7C0685E9}"/>
              </a:ext>
            </a:extLst>
          </p:cNvPr>
          <p:cNvSpPr txBox="1"/>
          <p:nvPr/>
        </p:nvSpPr>
        <p:spPr>
          <a:xfrm>
            <a:off x="11710004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8.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432715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A28BEAF-AB50-77EE-CE9F-3BB0AF6D8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REFERENCES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278D9AE-43C0-812D-15B2-6380BA1B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10284891" cy="3677180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Khanna, R., 2017. [online] Available at: &lt;https://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www.hindawi.com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/journals/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jece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/2017/9324035/&gt; [Accessed 16 July 2022].</a:t>
            </a:r>
          </a:p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Rader, E. and Wash, R., 2019. Identifying patterns in informal sources of security information. [online]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Academic.oup.com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. Available at: &lt;https://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academic.oup.com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/cybersecurity/article/1/1/121/2367023?login=false&gt; [Accessed 16 July 2022].</a:t>
            </a:r>
          </a:p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Bleiberg, D., 2021. Five Ways Teachers Can Use Technology to Help Students. [online] Brookings. Available at: &lt;https://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www.brookings.edu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/opinions/five-ways-teachers-can-use-technology-to-help-students/&gt; [Accessed 16 July 2022].</a:t>
            </a:r>
          </a:p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Muchmore, M. and Duffy, J., 2022. The Best Cloud Storage and File-Sharing Services for 2022. [online] PCMAG. Available at: &lt;https://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www.pcmag.com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/picks/the-best-cloud-storage-and-file-sharing-services&gt; [Accessed 16 July 2022].</a:t>
            </a:r>
          </a:p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Yasmin, A., Tasneem, S. and Fatema, K., 2019. Effectiveness of Digital Marketing in the Challenging Age: An Empirical Study. [online] 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Researchleap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. Available at: &lt;https://</a:t>
            </a:r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researchleap.com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/effectiveness-of-digital-marketing-in-the-challenging-age-an-empirical-study/&gt; [Accessed 16 July 2022].</a:t>
            </a:r>
            <a:endParaRPr lang="es-GB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4BD1639F-3654-ED89-44D9-29BF93FC48A7}"/>
              </a:ext>
            </a:extLst>
          </p:cNvPr>
          <p:cNvSpPr txBox="1"/>
          <p:nvPr/>
        </p:nvSpPr>
        <p:spPr>
          <a:xfrm>
            <a:off x="11652172" y="643862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9.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9749411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o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1562</Words>
  <Application>Microsoft Macintosh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FSTruman-Bold</vt:lpstr>
      <vt:lpstr>FSTruman-Light</vt:lpstr>
      <vt:lpstr>Lato</vt:lpstr>
      <vt:lpstr>Tw Cen MT</vt:lpstr>
      <vt:lpstr>Circuito</vt:lpstr>
      <vt:lpstr>How do students use technology to collaborate at uwtsd</vt:lpstr>
      <vt:lpstr>Ways to communicate with colleagues</vt:lpstr>
      <vt:lpstr>Productivity</vt:lpstr>
      <vt:lpstr>Efficiency </vt:lpstr>
      <vt:lpstr>Cost</vt:lpstr>
      <vt:lpstr>Audience</vt:lpstr>
      <vt:lpstr>Security</vt:lpstr>
      <vt:lpstr>Project manager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</dc:title>
  <dc:creator>Sorin Pandele (2130592)</dc:creator>
  <cp:lastModifiedBy>Microsoft Office User</cp:lastModifiedBy>
  <cp:revision>4</cp:revision>
  <dcterms:created xsi:type="dcterms:W3CDTF">2022-07-16T09:10:41Z</dcterms:created>
  <dcterms:modified xsi:type="dcterms:W3CDTF">2022-07-16T13:34:24Z</dcterms:modified>
</cp:coreProperties>
</file>