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7" r:id="rId4"/>
    <p:sldId id="259" r:id="rId5"/>
    <p:sldId id="268" r:id="rId6"/>
    <p:sldId id="260" r:id="rId7"/>
    <p:sldId id="261" r:id="rId8"/>
    <p:sldId id="262" r:id="rId9"/>
    <p:sldId id="263" r:id="rId10"/>
    <p:sldId id="264" r:id="rId11"/>
    <p:sldId id="265"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12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4247294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55746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266225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82947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30312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68848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36820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4591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44909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09501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65259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24/09/2020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6588511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 </a:t>
            </a:r>
            <a:r>
              <a:rPr lang="en-GB" dirty="0" smtClean="0">
                <a:solidFill>
                  <a:schemeClr val="bg1"/>
                </a:solidFill>
              </a:rPr>
              <a:t>Writing for university</a:t>
            </a:r>
            <a:endParaRPr lang="en-GB" dirty="0">
              <a:solidFill>
                <a:schemeClr val="bg1"/>
              </a:solidFill>
            </a:endParaRPr>
          </a:p>
        </p:txBody>
      </p:sp>
      <p:sp>
        <p:nvSpPr>
          <p:cNvPr id="3" name="Subtitle 2"/>
          <p:cNvSpPr>
            <a:spLocks noGrp="1"/>
          </p:cNvSpPr>
          <p:nvPr>
            <p:ph type="subTitle" idx="1"/>
          </p:nvPr>
        </p:nvSpPr>
        <p:spPr>
          <a:xfrm>
            <a:off x="1331640" y="5733256"/>
            <a:ext cx="6400800" cy="744488"/>
          </a:xfrm>
        </p:spPr>
        <p:txBody>
          <a:bodyPr>
            <a:normAutofit fontScale="77500" lnSpcReduction="20000"/>
          </a:bodyPr>
          <a:lstStyle/>
          <a:p>
            <a:r>
              <a:rPr lang="en-GB" b="1" dirty="0" smtClean="0">
                <a:solidFill>
                  <a:schemeClr val="bg1"/>
                </a:solidFill>
              </a:rPr>
              <a:t>Dr Matthew Cobb</a:t>
            </a:r>
            <a:endParaRPr lang="en-GB" b="1" dirty="0" smtClean="0">
              <a:solidFill>
                <a:schemeClr val="bg1"/>
              </a:solidFill>
            </a:endParaRPr>
          </a:p>
          <a:p>
            <a:r>
              <a:rPr lang="en-GB" b="1" dirty="0" smtClean="0">
                <a:solidFill>
                  <a:schemeClr val="bg1"/>
                </a:solidFill>
              </a:rPr>
              <a:t>HPFY3012</a:t>
            </a:r>
            <a:endParaRPr lang="en-GB" b="1" dirty="0" smtClean="0">
              <a:solidFill>
                <a:schemeClr val="bg1"/>
              </a:solidFill>
            </a:endParaRPr>
          </a:p>
        </p:txBody>
      </p:sp>
      <p:sp>
        <p:nvSpPr>
          <p:cNvPr id="4" name="Subtitle 2"/>
          <p:cNvSpPr txBox="1">
            <a:spLocks/>
          </p:cNvSpPr>
          <p:nvPr/>
        </p:nvSpPr>
        <p:spPr>
          <a:xfrm>
            <a:off x="673330" y="2924944"/>
            <a:ext cx="8470669" cy="1656184"/>
          </a:xfrm>
          <a:prstGeom prst="rect">
            <a:avLst/>
          </a:prstGeom>
        </p:spPr>
        <p:txBody>
          <a:bodyPr vert="horz">
            <a:normAutofit fontScale="77500" lnSpcReduction="20000"/>
          </a:bodyPr>
          <a:lstStyle/>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36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r>
              <a:rPr kumimoji="0" lang="en-GB" sz="3600" b="0" i="0" u="none" strike="noStrike" kern="1200" cap="none" spc="0" normalizeH="0" baseline="0" noProof="0" dirty="0" smtClean="0">
                <a:ln>
                  <a:noFill/>
                </a:ln>
                <a:solidFill>
                  <a:prstClr val="black"/>
                </a:solidFill>
                <a:effectLst/>
                <a:uLnTx/>
                <a:uFillTx/>
                <a:latin typeface="Book Antiqua"/>
                <a:ea typeface="+mn-ea"/>
                <a:cs typeface="+mn-cs"/>
              </a:rPr>
              <a:t>Researching a Topic</a:t>
            </a:r>
            <a:r>
              <a:rPr kumimoji="0" lang="en-GB" sz="3600" b="0" i="1" u="none" strike="noStrike" kern="1200" cap="none" spc="0" normalizeH="0" baseline="0" noProof="0" dirty="0">
                <a:ln>
                  <a:noFill/>
                </a:ln>
                <a:solidFill>
                  <a:prstClr val="black"/>
                </a:solidFill>
                <a:effectLst/>
                <a:uLnTx/>
                <a:uFillTx/>
                <a:latin typeface="Book Antiqua"/>
                <a:ea typeface="+mn-ea"/>
                <a:cs typeface="+mn-cs"/>
              </a:rPr>
              <a:t>	</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28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 typeface="Wingdings 2"/>
              <a:buNone/>
              <a:tabLst/>
              <a:defRPr/>
            </a:pPr>
            <a:r>
              <a:rPr kumimoji="0" lang="en-GB" sz="2800" b="0" i="0" u="none" strike="noStrike" kern="1200" cap="none" spc="0" normalizeH="0" baseline="0" noProof="0" dirty="0">
                <a:ln>
                  <a:noFill/>
                </a:ln>
                <a:solidFill>
                  <a:prstClr val="black"/>
                </a:solidFill>
                <a:effectLst/>
                <a:uLnTx/>
                <a:uFillTx/>
                <a:latin typeface="Book Antiqua"/>
                <a:ea typeface="+mn-ea"/>
                <a:cs typeface="+mn-cs"/>
              </a:rPr>
              <a:t> </a:t>
            </a:r>
          </a:p>
        </p:txBody>
      </p:sp>
      <p:pic>
        <p:nvPicPr>
          <p:cNvPr id="5" name="Picture 4"/>
          <p:cNvPicPr>
            <a:picLocks noChangeAspect="1"/>
          </p:cNvPicPr>
          <p:nvPr/>
        </p:nvPicPr>
        <p:blipFill>
          <a:blip r:embed="rId2"/>
          <a:stretch>
            <a:fillRect/>
          </a:stretch>
        </p:blipFill>
        <p:spPr>
          <a:xfrm>
            <a:off x="2302624" y="3823345"/>
            <a:ext cx="4743519" cy="1811760"/>
          </a:xfrm>
          <a:prstGeom prst="rect">
            <a:avLst/>
          </a:prstGeom>
        </p:spPr>
      </p:pic>
    </p:spTree>
    <p:extLst>
      <p:ext uri="{BB962C8B-B14F-4D97-AF65-F5344CB8AC3E}">
        <p14:creationId xmlns:p14="http://schemas.microsoft.com/office/powerpoint/2010/main" val="32320093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Picking a </a:t>
            </a:r>
            <a:r>
              <a:rPr lang="en-GB" dirty="0" smtClean="0">
                <a:solidFill>
                  <a:schemeClr val="bg1"/>
                </a:solidFill>
              </a:rPr>
              <a:t>topic (1)</a:t>
            </a:r>
            <a:endParaRPr lang="en-GB" dirty="0">
              <a:solidFill>
                <a:schemeClr val="bg1"/>
              </a:solidFill>
            </a:endParaRPr>
          </a:p>
        </p:txBody>
      </p:sp>
      <p:sp>
        <p:nvSpPr>
          <p:cNvPr id="3" name="Content Placeholder 2"/>
          <p:cNvSpPr>
            <a:spLocks noGrp="1"/>
          </p:cNvSpPr>
          <p:nvPr>
            <p:ph idx="1"/>
          </p:nvPr>
        </p:nvSpPr>
        <p:spPr>
          <a:xfrm>
            <a:off x="1" y="1354975"/>
            <a:ext cx="4958366" cy="5503025"/>
          </a:xfrm>
        </p:spPr>
        <p:txBody>
          <a:bodyPr>
            <a:normAutofit/>
          </a:bodyPr>
          <a:lstStyle/>
          <a:p>
            <a:r>
              <a:rPr lang="en-GB" dirty="0" smtClean="0">
                <a:solidFill>
                  <a:schemeClr val="bg1"/>
                </a:solidFill>
              </a:rPr>
              <a:t>During the course of your university degree you will almost certainly have to do an extended piece of research on a topic you have selected</a:t>
            </a:r>
            <a:r>
              <a:rPr lang="en-GB" dirty="0">
                <a:solidFill>
                  <a:schemeClr val="bg1"/>
                </a:solidFill>
              </a:rPr>
              <a:t> (for example, your third year </a:t>
            </a:r>
            <a:r>
              <a:rPr lang="en-GB" dirty="0" smtClean="0">
                <a:solidFill>
                  <a:schemeClr val="bg1"/>
                </a:solidFill>
              </a:rPr>
              <a:t>dissertation); this opposed to say an essay topic which is chosen from an assigned list provided by your lecturer.</a:t>
            </a:r>
          </a:p>
          <a:p>
            <a:endParaRPr lang="en-GB" sz="500" dirty="0">
              <a:solidFill>
                <a:schemeClr val="bg1"/>
              </a:solidFill>
            </a:endParaRPr>
          </a:p>
        </p:txBody>
      </p:sp>
      <p:pic>
        <p:nvPicPr>
          <p:cNvPr id="4" name="Picture 3"/>
          <p:cNvPicPr>
            <a:picLocks noChangeAspect="1"/>
          </p:cNvPicPr>
          <p:nvPr/>
        </p:nvPicPr>
        <p:blipFill>
          <a:blip r:embed="rId2"/>
          <a:stretch>
            <a:fillRect/>
          </a:stretch>
        </p:blipFill>
        <p:spPr>
          <a:xfrm>
            <a:off x="5075952" y="1852919"/>
            <a:ext cx="3773347" cy="2284899"/>
          </a:xfrm>
          <a:prstGeom prst="rect">
            <a:avLst/>
          </a:prstGeom>
        </p:spPr>
      </p:pic>
      <p:pic>
        <p:nvPicPr>
          <p:cNvPr id="6" name="Picture 5"/>
          <p:cNvPicPr>
            <a:picLocks noChangeAspect="1"/>
          </p:cNvPicPr>
          <p:nvPr/>
        </p:nvPicPr>
        <p:blipFill>
          <a:blip r:embed="rId3"/>
          <a:stretch>
            <a:fillRect/>
          </a:stretch>
        </p:blipFill>
        <p:spPr>
          <a:xfrm>
            <a:off x="5075952" y="4425503"/>
            <a:ext cx="3826289" cy="2142722"/>
          </a:xfrm>
          <a:prstGeom prst="rect">
            <a:avLst/>
          </a:prstGeom>
        </p:spPr>
      </p:pic>
    </p:spTree>
    <p:extLst>
      <p:ext uri="{BB962C8B-B14F-4D97-AF65-F5344CB8AC3E}">
        <p14:creationId xmlns:p14="http://schemas.microsoft.com/office/powerpoint/2010/main" val="38908484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Picking a topic </a:t>
            </a:r>
            <a:r>
              <a:rPr lang="en-GB" dirty="0" smtClean="0">
                <a:solidFill>
                  <a:schemeClr val="bg1"/>
                </a:solidFill>
              </a:rPr>
              <a:t>(2)</a:t>
            </a:r>
            <a:endParaRPr lang="en-GB" dirty="0"/>
          </a:p>
        </p:txBody>
      </p:sp>
      <p:sp>
        <p:nvSpPr>
          <p:cNvPr id="3" name="Content Placeholder 2"/>
          <p:cNvSpPr>
            <a:spLocks noGrp="1"/>
          </p:cNvSpPr>
          <p:nvPr>
            <p:ph idx="1"/>
          </p:nvPr>
        </p:nvSpPr>
        <p:spPr>
          <a:xfrm>
            <a:off x="0" y="1417638"/>
            <a:ext cx="9143999" cy="5440362"/>
          </a:xfrm>
        </p:spPr>
        <p:txBody>
          <a:bodyPr>
            <a:normAutofit lnSpcReduction="10000"/>
          </a:bodyPr>
          <a:lstStyle/>
          <a:p>
            <a:r>
              <a:rPr lang="en-GB" dirty="0">
                <a:solidFill>
                  <a:schemeClr val="bg1"/>
                </a:solidFill>
              </a:rPr>
              <a:t>In these circumstances you will need to keep the following key points in mind:</a:t>
            </a:r>
          </a:p>
          <a:p>
            <a:pPr lvl="1"/>
            <a:r>
              <a:rPr lang="en-GB" dirty="0">
                <a:solidFill>
                  <a:schemeClr val="bg1"/>
                </a:solidFill>
              </a:rPr>
              <a:t>Do I have a passion/interest in this specific piece of research, i.e. will I be able to motivate myself to work on it over a consistent period of time.</a:t>
            </a:r>
          </a:p>
          <a:p>
            <a:pPr lvl="2"/>
            <a:r>
              <a:rPr lang="en-GB" dirty="0">
                <a:solidFill>
                  <a:schemeClr val="bg1"/>
                </a:solidFill>
              </a:rPr>
              <a:t>Only you can really answer this question – it is better to reflect on this until you come up with something you are genuinely happy with, rather than rushing and coming up with something that is “good enough”. </a:t>
            </a:r>
          </a:p>
          <a:p>
            <a:pPr lvl="1"/>
            <a:r>
              <a:rPr lang="en-GB" dirty="0">
                <a:solidFill>
                  <a:schemeClr val="bg1"/>
                </a:solidFill>
              </a:rPr>
              <a:t>Is the proposed idea coherent and feasible: that is to say, am I addressing a sensible question or issue that relates to my subject discipline, do the resources exist for me to execute this topic (e.g. evidence and scholarship)?</a:t>
            </a:r>
          </a:p>
          <a:p>
            <a:pPr lvl="1"/>
            <a:r>
              <a:rPr lang="en-GB" dirty="0">
                <a:solidFill>
                  <a:schemeClr val="bg1"/>
                </a:solidFill>
              </a:rPr>
              <a:t>Have I narrowed down the topic enough so that it is not insurmountably large. </a:t>
            </a:r>
          </a:p>
          <a:p>
            <a:endParaRPr lang="en-GB" dirty="0"/>
          </a:p>
        </p:txBody>
      </p:sp>
    </p:spTree>
    <p:extLst>
      <p:ext uri="{BB962C8B-B14F-4D97-AF65-F5344CB8AC3E}">
        <p14:creationId xmlns:p14="http://schemas.microsoft.com/office/powerpoint/2010/main" val="1801897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Do I have the resources</a:t>
            </a:r>
            <a:r>
              <a:rPr lang="en-GB" dirty="0" smtClean="0">
                <a:solidFill>
                  <a:schemeClr val="bg1"/>
                </a:solidFill>
              </a:rPr>
              <a:t>? (1) </a:t>
            </a:r>
            <a:endParaRPr lang="en-GB" dirty="0">
              <a:solidFill>
                <a:schemeClr val="bg1"/>
              </a:solidFill>
            </a:endParaRPr>
          </a:p>
        </p:txBody>
      </p:sp>
      <p:sp>
        <p:nvSpPr>
          <p:cNvPr id="3" name="Content Placeholder 2"/>
          <p:cNvSpPr>
            <a:spLocks noGrp="1"/>
          </p:cNvSpPr>
          <p:nvPr>
            <p:ph idx="1"/>
          </p:nvPr>
        </p:nvSpPr>
        <p:spPr>
          <a:xfrm>
            <a:off x="1" y="1600200"/>
            <a:ext cx="6078828" cy="5257800"/>
          </a:xfrm>
        </p:spPr>
        <p:txBody>
          <a:bodyPr>
            <a:normAutofit fontScale="92500" lnSpcReduction="10000"/>
          </a:bodyPr>
          <a:lstStyle/>
          <a:p>
            <a:pPr marL="137160" indent="0">
              <a:buNone/>
            </a:pPr>
            <a:r>
              <a:rPr lang="en-GB" b="1" dirty="0" smtClean="0">
                <a:solidFill>
                  <a:schemeClr val="bg1"/>
                </a:solidFill>
              </a:rPr>
              <a:t>WHAT DO I NEED:</a:t>
            </a:r>
          </a:p>
          <a:p>
            <a:pPr marL="137160" indent="0">
              <a:buNone/>
            </a:pPr>
            <a:endParaRPr lang="en-GB" sz="500" b="1" dirty="0"/>
          </a:p>
          <a:p>
            <a:r>
              <a:rPr lang="en-GB" dirty="0" smtClean="0">
                <a:solidFill>
                  <a:schemeClr val="bg1"/>
                </a:solidFill>
              </a:rPr>
              <a:t>Evidence / source material:</a:t>
            </a:r>
          </a:p>
          <a:p>
            <a:pPr lvl="1"/>
            <a:r>
              <a:rPr lang="en-GB" dirty="0" smtClean="0">
                <a:solidFill>
                  <a:schemeClr val="bg1"/>
                </a:solidFill>
              </a:rPr>
              <a:t>The type of “source” material you are working with may vary from subject to subject, discipline to discipline (for example, textual, </a:t>
            </a:r>
            <a:r>
              <a:rPr lang="en-GB" dirty="0" err="1" smtClean="0">
                <a:solidFill>
                  <a:schemeClr val="bg1"/>
                </a:solidFill>
              </a:rPr>
              <a:t>papyrological</a:t>
            </a:r>
            <a:r>
              <a:rPr lang="en-GB" dirty="0" smtClean="0">
                <a:solidFill>
                  <a:schemeClr val="bg1"/>
                </a:solidFill>
              </a:rPr>
              <a:t>, epigraphic, numismatic, material culture, monastic records, archival documents, ethnographic reports, etc. </a:t>
            </a:r>
          </a:p>
          <a:p>
            <a:pPr lvl="1"/>
            <a:r>
              <a:rPr lang="en-GB" dirty="0" smtClean="0">
                <a:solidFill>
                  <a:schemeClr val="bg1"/>
                </a:solidFill>
              </a:rPr>
              <a:t>Do I have enough source material for my project (and what </a:t>
            </a:r>
            <a:r>
              <a:rPr lang="en-GB" dirty="0">
                <a:solidFill>
                  <a:schemeClr val="bg1"/>
                </a:solidFill>
              </a:rPr>
              <a:t>is enough, anyway?)</a:t>
            </a:r>
          </a:p>
          <a:p>
            <a:pPr lvl="1"/>
            <a:r>
              <a:rPr lang="en-GB" dirty="0">
                <a:solidFill>
                  <a:schemeClr val="bg1"/>
                </a:solidFill>
              </a:rPr>
              <a:t>Can you access </a:t>
            </a:r>
            <a:r>
              <a:rPr lang="en-GB" dirty="0" smtClean="0">
                <a:solidFill>
                  <a:schemeClr val="bg1"/>
                </a:solidFill>
              </a:rPr>
              <a:t>them (e.g. in the library</a:t>
            </a:r>
            <a:r>
              <a:rPr lang="en-GB" dirty="0">
                <a:solidFill>
                  <a:schemeClr val="bg1"/>
                </a:solidFill>
              </a:rPr>
              <a:t>? </a:t>
            </a:r>
            <a:r>
              <a:rPr lang="en-GB" dirty="0" smtClean="0">
                <a:solidFill>
                  <a:schemeClr val="bg1"/>
                </a:solidFill>
              </a:rPr>
              <a:t>online?) – is there a language barrier (most obviously for written material).</a:t>
            </a:r>
          </a:p>
          <a:p>
            <a:pPr lvl="1"/>
            <a:endParaRPr lang="en-GB" sz="500" dirty="0">
              <a:solidFill>
                <a:schemeClr val="bg1"/>
              </a:solidFill>
            </a:endParaRPr>
          </a:p>
          <a:p>
            <a:pPr lvl="1"/>
            <a:endParaRPr lang="en-GB" dirty="0" smtClean="0">
              <a:solidFill>
                <a:schemeClr val="bg1"/>
              </a:solidFill>
            </a:endParaRPr>
          </a:p>
          <a:p>
            <a:pPr marL="137160" indent="0">
              <a:buNone/>
            </a:pP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6078828" y="1600200"/>
            <a:ext cx="2843145" cy="1421573"/>
          </a:xfrm>
          <a:prstGeom prst="rect">
            <a:avLst/>
          </a:prstGeom>
        </p:spPr>
      </p:pic>
      <p:pic>
        <p:nvPicPr>
          <p:cNvPr id="5" name="Picture 4"/>
          <p:cNvPicPr>
            <a:picLocks noChangeAspect="1"/>
          </p:cNvPicPr>
          <p:nvPr/>
        </p:nvPicPr>
        <p:blipFill>
          <a:blip r:embed="rId3"/>
          <a:stretch>
            <a:fillRect/>
          </a:stretch>
        </p:blipFill>
        <p:spPr>
          <a:xfrm>
            <a:off x="6078827" y="3204335"/>
            <a:ext cx="2843145" cy="2132359"/>
          </a:xfrm>
          <a:prstGeom prst="rect">
            <a:avLst/>
          </a:prstGeom>
        </p:spPr>
      </p:pic>
      <p:pic>
        <p:nvPicPr>
          <p:cNvPr id="6" name="Picture 5"/>
          <p:cNvPicPr>
            <a:picLocks noChangeAspect="1"/>
          </p:cNvPicPr>
          <p:nvPr/>
        </p:nvPicPr>
        <p:blipFill rotWithShape="1">
          <a:blip r:embed="rId4"/>
          <a:srcRect b="31821"/>
          <a:stretch/>
        </p:blipFill>
        <p:spPr>
          <a:xfrm>
            <a:off x="6426422" y="5491135"/>
            <a:ext cx="2495550" cy="1246858"/>
          </a:xfrm>
          <a:prstGeom prst="rect">
            <a:avLst/>
          </a:prstGeom>
        </p:spPr>
      </p:pic>
    </p:spTree>
    <p:extLst>
      <p:ext uri="{BB962C8B-B14F-4D97-AF65-F5344CB8AC3E}">
        <p14:creationId xmlns:p14="http://schemas.microsoft.com/office/powerpoint/2010/main" val="18729349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Do I have the resources? </a:t>
            </a:r>
            <a:r>
              <a:rPr lang="en-GB" dirty="0" smtClean="0">
                <a:solidFill>
                  <a:schemeClr val="bg1"/>
                </a:solidFill>
              </a:rPr>
              <a:t>(2) </a:t>
            </a:r>
            <a:endParaRPr lang="en-GB" dirty="0"/>
          </a:p>
        </p:txBody>
      </p:sp>
      <p:sp>
        <p:nvSpPr>
          <p:cNvPr id="3" name="Content Placeholder 2"/>
          <p:cNvSpPr>
            <a:spLocks noGrp="1"/>
          </p:cNvSpPr>
          <p:nvPr>
            <p:ph idx="1"/>
          </p:nvPr>
        </p:nvSpPr>
        <p:spPr>
          <a:xfrm>
            <a:off x="0" y="1600200"/>
            <a:ext cx="6593983" cy="5257800"/>
          </a:xfrm>
        </p:spPr>
        <p:txBody>
          <a:bodyPr>
            <a:normAutofit/>
          </a:bodyPr>
          <a:lstStyle/>
          <a:p>
            <a:pPr marL="137160" indent="0">
              <a:buNone/>
            </a:pPr>
            <a:r>
              <a:rPr lang="en-GB" b="1" dirty="0">
                <a:solidFill>
                  <a:schemeClr val="bg1"/>
                </a:solidFill>
              </a:rPr>
              <a:t>WHAT DO I NEED</a:t>
            </a:r>
            <a:r>
              <a:rPr lang="en-GB" b="1" dirty="0" smtClean="0">
                <a:solidFill>
                  <a:schemeClr val="bg1"/>
                </a:solidFill>
              </a:rPr>
              <a:t>:</a:t>
            </a:r>
          </a:p>
          <a:p>
            <a:r>
              <a:rPr lang="en-GB" dirty="0">
                <a:solidFill>
                  <a:schemeClr val="bg1"/>
                </a:solidFill>
              </a:rPr>
              <a:t>Modern scholarship: </a:t>
            </a:r>
          </a:p>
          <a:p>
            <a:pPr lvl="1"/>
            <a:r>
              <a:rPr lang="en-GB" dirty="0">
                <a:solidFill>
                  <a:schemeClr val="bg1"/>
                </a:solidFill>
              </a:rPr>
              <a:t>What academic peer-reviewed scholarship (journal articles, monographs, chapters in edited books) is available on the topic?</a:t>
            </a:r>
          </a:p>
          <a:p>
            <a:pPr lvl="2"/>
            <a:r>
              <a:rPr lang="en-GB" dirty="0">
                <a:solidFill>
                  <a:schemeClr val="bg1"/>
                </a:solidFill>
              </a:rPr>
              <a:t>You may have to put a bit of legwork into this – checking the library catalogue, Google scholar, relevant subject databases. </a:t>
            </a:r>
          </a:p>
          <a:p>
            <a:pPr lvl="2"/>
            <a:r>
              <a:rPr lang="en-GB" dirty="0">
                <a:solidFill>
                  <a:schemeClr val="bg1"/>
                </a:solidFill>
              </a:rPr>
              <a:t>Sometimes the citations and references in scholarship that you know about can lead you to other relevant scholarship which you can follow up. </a:t>
            </a:r>
          </a:p>
          <a:p>
            <a:pPr marL="137160" indent="0">
              <a:buNone/>
            </a:pPr>
            <a:endParaRPr lang="en-GB" b="1" dirty="0">
              <a:solidFill>
                <a:schemeClr val="bg1"/>
              </a:solidFill>
            </a:endParaRPr>
          </a:p>
          <a:p>
            <a:pPr marL="137160" indent="0">
              <a:buNone/>
            </a:pPr>
            <a:endParaRPr lang="en-GB" dirty="0"/>
          </a:p>
        </p:txBody>
      </p:sp>
      <p:pic>
        <p:nvPicPr>
          <p:cNvPr id="4" name="Picture 3"/>
          <p:cNvPicPr>
            <a:picLocks noChangeAspect="1"/>
          </p:cNvPicPr>
          <p:nvPr/>
        </p:nvPicPr>
        <p:blipFill>
          <a:blip r:embed="rId2"/>
          <a:stretch>
            <a:fillRect/>
          </a:stretch>
        </p:blipFill>
        <p:spPr>
          <a:xfrm>
            <a:off x="6825803" y="1600200"/>
            <a:ext cx="2143125" cy="2143125"/>
          </a:xfrm>
          <a:prstGeom prst="rect">
            <a:avLst/>
          </a:prstGeom>
        </p:spPr>
      </p:pic>
      <p:pic>
        <p:nvPicPr>
          <p:cNvPr id="5" name="Picture 4"/>
          <p:cNvPicPr>
            <a:picLocks noChangeAspect="1"/>
          </p:cNvPicPr>
          <p:nvPr/>
        </p:nvPicPr>
        <p:blipFill>
          <a:blip r:embed="rId3"/>
          <a:stretch>
            <a:fillRect/>
          </a:stretch>
        </p:blipFill>
        <p:spPr>
          <a:xfrm>
            <a:off x="6849145" y="3970984"/>
            <a:ext cx="2024399" cy="2699199"/>
          </a:xfrm>
          <a:prstGeom prst="rect">
            <a:avLst/>
          </a:prstGeom>
        </p:spPr>
      </p:pic>
    </p:spTree>
    <p:extLst>
      <p:ext uri="{BB962C8B-B14F-4D97-AF65-F5344CB8AC3E}">
        <p14:creationId xmlns:p14="http://schemas.microsoft.com/office/powerpoint/2010/main" val="363331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Approaching the topic</a:t>
            </a:r>
            <a:endParaRPr lang="en-GB" dirty="0">
              <a:solidFill>
                <a:schemeClr val="bg1"/>
              </a:solidFill>
            </a:endParaRPr>
          </a:p>
        </p:txBody>
      </p:sp>
      <p:sp>
        <p:nvSpPr>
          <p:cNvPr id="4" name="Content Placeholder 3"/>
          <p:cNvSpPr>
            <a:spLocks noGrp="1"/>
          </p:cNvSpPr>
          <p:nvPr>
            <p:ph sz="half" idx="1"/>
          </p:nvPr>
        </p:nvSpPr>
        <p:spPr>
          <a:xfrm>
            <a:off x="-1" y="1600200"/>
            <a:ext cx="4813069" cy="3146367"/>
          </a:xfrm>
        </p:spPr>
        <p:txBody>
          <a:bodyPr>
            <a:normAutofit fontScale="92500"/>
          </a:bodyPr>
          <a:lstStyle/>
          <a:p>
            <a:r>
              <a:rPr lang="en-GB" dirty="0">
                <a:solidFill>
                  <a:schemeClr val="bg1"/>
                </a:solidFill>
              </a:rPr>
              <a:t>Do you have pre-conceptions about your area?</a:t>
            </a:r>
          </a:p>
          <a:p>
            <a:endParaRPr lang="en-GB" sz="500" dirty="0" smtClean="0">
              <a:solidFill>
                <a:schemeClr val="bg1"/>
              </a:solidFill>
            </a:endParaRPr>
          </a:p>
          <a:p>
            <a:r>
              <a:rPr lang="en-GB" dirty="0" smtClean="0">
                <a:solidFill>
                  <a:schemeClr val="bg1"/>
                </a:solidFill>
              </a:rPr>
              <a:t>Have </a:t>
            </a:r>
            <a:r>
              <a:rPr lang="en-GB" dirty="0">
                <a:solidFill>
                  <a:schemeClr val="bg1"/>
                </a:solidFill>
              </a:rPr>
              <a:t>you studied it before? Have you </a:t>
            </a:r>
            <a:r>
              <a:rPr lang="en-GB" u="sng" dirty="0">
                <a:solidFill>
                  <a:schemeClr val="bg1"/>
                </a:solidFill>
              </a:rPr>
              <a:t>not</a:t>
            </a:r>
            <a:r>
              <a:rPr lang="en-GB" dirty="0">
                <a:solidFill>
                  <a:schemeClr val="bg1"/>
                </a:solidFill>
              </a:rPr>
              <a:t> studied it before?</a:t>
            </a:r>
          </a:p>
          <a:p>
            <a:endParaRPr lang="en-GB" sz="500" dirty="0" smtClean="0">
              <a:solidFill>
                <a:schemeClr val="bg1"/>
              </a:solidFill>
            </a:endParaRPr>
          </a:p>
          <a:p>
            <a:r>
              <a:rPr lang="en-GB" dirty="0" smtClean="0">
                <a:solidFill>
                  <a:schemeClr val="bg1"/>
                </a:solidFill>
              </a:rPr>
              <a:t>Can </a:t>
            </a:r>
            <a:r>
              <a:rPr lang="en-GB" dirty="0">
                <a:solidFill>
                  <a:schemeClr val="bg1"/>
                </a:solidFill>
              </a:rPr>
              <a:t>you let go of those preconceptions</a:t>
            </a:r>
            <a:r>
              <a:rPr lang="en-GB" dirty="0" smtClean="0">
                <a:solidFill>
                  <a:schemeClr val="bg1"/>
                </a:solidFill>
              </a:rPr>
              <a:t>?</a:t>
            </a:r>
          </a:p>
          <a:p>
            <a:endParaRPr lang="en-GB" sz="500" dirty="0">
              <a:solidFill>
                <a:schemeClr val="bg1"/>
              </a:solidFill>
            </a:endParaRPr>
          </a:p>
          <a:p>
            <a:endParaRPr lang="en-GB" dirty="0"/>
          </a:p>
        </p:txBody>
      </p:sp>
      <p:pic>
        <p:nvPicPr>
          <p:cNvPr id="1026" name="Picture 2" descr="preconceptions about art | i have no teeth"/>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04682" y="1600200"/>
            <a:ext cx="3898900" cy="306758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 y="4742602"/>
            <a:ext cx="9085811" cy="2092881"/>
          </a:xfrm>
          <a:prstGeom prst="rect">
            <a:avLst/>
          </a:prstGeom>
        </p:spPr>
        <p:txBody>
          <a:bodyPr wrap="square">
            <a:spAutoFit/>
          </a:bodyPr>
          <a:lstStyle/>
          <a:p>
            <a:pPr marL="548640" lvl="0" indent="-411480" defTabSz="914400">
              <a:spcBef>
                <a:spcPct val="20000"/>
              </a:spcBef>
              <a:buClr>
                <a:prstClr val="white">
                  <a:shade val="95000"/>
                </a:prstClr>
              </a:buClr>
              <a:buSzPct val="65000"/>
              <a:buFont typeface="Wingdings 2"/>
              <a:buChar char=""/>
            </a:pPr>
            <a:r>
              <a:rPr lang="en-GB" sz="2600" dirty="0">
                <a:solidFill>
                  <a:prstClr val="black"/>
                </a:solidFill>
              </a:rPr>
              <a:t>While you might have an assumption or hypothesis about what you think the answer to your question may be, it is vital that you do not force your research / your analysis of the source material (or data) to conform to the conclusion you initially expect to make. </a:t>
            </a:r>
          </a:p>
        </p:txBody>
      </p:sp>
    </p:spTree>
    <p:extLst>
      <p:ext uri="{BB962C8B-B14F-4D97-AF65-F5344CB8AC3E}">
        <p14:creationId xmlns:p14="http://schemas.microsoft.com/office/powerpoint/2010/main" val="17331701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Narrowing down the topic (1)</a:t>
            </a:r>
            <a:endParaRPr lang="en-GB" dirty="0">
              <a:solidFill>
                <a:schemeClr val="bg1"/>
              </a:solidFill>
            </a:endParaRPr>
          </a:p>
        </p:txBody>
      </p:sp>
      <p:sp>
        <p:nvSpPr>
          <p:cNvPr id="3" name="Content Placeholder 2"/>
          <p:cNvSpPr>
            <a:spLocks noGrp="1"/>
          </p:cNvSpPr>
          <p:nvPr>
            <p:ph idx="1"/>
          </p:nvPr>
        </p:nvSpPr>
        <p:spPr>
          <a:xfrm>
            <a:off x="166255" y="1456897"/>
            <a:ext cx="8844741" cy="4021429"/>
          </a:xfrm>
        </p:spPr>
        <p:txBody>
          <a:bodyPr>
            <a:normAutofit fontScale="85000" lnSpcReduction="20000"/>
          </a:bodyPr>
          <a:lstStyle/>
          <a:p>
            <a:r>
              <a:rPr lang="en-GB" dirty="0" smtClean="0">
                <a:solidFill>
                  <a:schemeClr val="bg1"/>
                </a:solidFill>
              </a:rPr>
              <a:t>Nigel is interested in the Roman military. He has to write a 5,000 word research piece. However, this topic as it stands is potentially very broad both chronologically and thematically.</a:t>
            </a:r>
          </a:p>
          <a:p>
            <a:endParaRPr lang="en-GB" sz="500" dirty="0">
              <a:solidFill>
                <a:schemeClr val="bg1"/>
              </a:solidFill>
            </a:endParaRPr>
          </a:p>
          <a:p>
            <a:r>
              <a:rPr lang="en-GB" dirty="0" smtClean="0">
                <a:solidFill>
                  <a:schemeClr val="bg1"/>
                </a:solidFill>
              </a:rPr>
              <a:t>You could be looking at the period running from the 8</a:t>
            </a:r>
            <a:r>
              <a:rPr lang="en-GB" baseline="30000" dirty="0" smtClean="0">
                <a:solidFill>
                  <a:schemeClr val="bg1"/>
                </a:solidFill>
              </a:rPr>
              <a:t>th</a:t>
            </a:r>
            <a:r>
              <a:rPr lang="en-GB" dirty="0" smtClean="0">
                <a:solidFill>
                  <a:schemeClr val="bg1"/>
                </a:solidFill>
              </a:rPr>
              <a:t>/7</a:t>
            </a:r>
            <a:r>
              <a:rPr lang="en-GB" baseline="30000" dirty="0" smtClean="0">
                <a:solidFill>
                  <a:schemeClr val="bg1"/>
                </a:solidFill>
              </a:rPr>
              <a:t>th</a:t>
            </a:r>
            <a:r>
              <a:rPr lang="en-GB" dirty="0" smtClean="0">
                <a:solidFill>
                  <a:schemeClr val="bg1"/>
                </a:solidFill>
              </a:rPr>
              <a:t> century BC to the 7</a:t>
            </a:r>
            <a:r>
              <a:rPr lang="en-GB" baseline="30000" dirty="0" smtClean="0">
                <a:solidFill>
                  <a:schemeClr val="bg1"/>
                </a:solidFill>
              </a:rPr>
              <a:t>th</a:t>
            </a:r>
            <a:r>
              <a:rPr lang="en-GB" dirty="0" smtClean="0">
                <a:solidFill>
                  <a:schemeClr val="bg1"/>
                </a:solidFill>
              </a:rPr>
              <a:t> century AD (that is a millennia and a half).</a:t>
            </a:r>
          </a:p>
          <a:p>
            <a:endParaRPr lang="en-GB" sz="500" dirty="0">
              <a:solidFill>
                <a:schemeClr val="bg1"/>
              </a:solidFill>
            </a:endParaRPr>
          </a:p>
          <a:p>
            <a:r>
              <a:rPr lang="en-GB" dirty="0" smtClean="0">
                <a:solidFill>
                  <a:schemeClr val="bg1"/>
                </a:solidFill>
              </a:rPr>
              <a:t>There are lots of sub-themes within this topic: strategy, tactics, logistics, organisation, professionalization, etc.</a:t>
            </a:r>
          </a:p>
          <a:p>
            <a:endParaRPr lang="en-GB" sz="500" dirty="0">
              <a:solidFill>
                <a:schemeClr val="bg1"/>
              </a:solidFill>
            </a:endParaRPr>
          </a:p>
          <a:p>
            <a:r>
              <a:rPr lang="en-GB" dirty="0" smtClean="0">
                <a:solidFill>
                  <a:schemeClr val="bg1"/>
                </a:solidFill>
              </a:rPr>
              <a:t>Any 5,000 word piece that tried to cover all these issues and this extent to time would necessarily be overly generalised and incredibly shallow. </a:t>
            </a:r>
          </a:p>
          <a:p>
            <a:endParaRPr lang="en-GB" dirty="0">
              <a:solidFill>
                <a:schemeClr val="bg1"/>
              </a:solidFill>
            </a:endParaRPr>
          </a:p>
          <a:p>
            <a:endParaRPr lang="en-GB" dirty="0" smtClean="0">
              <a:solidFill>
                <a:schemeClr val="bg1"/>
              </a:solidFill>
            </a:endParaRPr>
          </a:p>
          <a:p>
            <a:endParaRPr lang="en-GB" dirty="0">
              <a:solidFill>
                <a:schemeClr val="bg1"/>
              </a:solidFill>
            </a:endParaRPr>
          </a:p>
        </p:txBody>
      </p:sp>
      <p:grpSp>
        <p:nvGrpSpPr>
          <p:cNvPr id="4" name="Group 3"/>
          <p:cNvGrpSpPr/>
          <p:nvPr/>
        </p:nvGrpSpPr>
        <p:grpSpPr>
          <a:xfrm>
            <a:off x="3084023" y="5478326"/>
            <a:ext cx="2808312" cy="1340414"/>
            <a:chOff x="7474" y="1615792"/>
            <a:chExt cx="2234023" cy="1340414"/>
          </a:xfrm>
          <a:solidFill>
            <a:srgbClr val="00B0F0"/>
          </a:solidFill>
        </p:grpSpPr>
        <p:sp>
          <p:nvSpPr>
            <p:cNvPr id="5" name="Rounded Rectangle 4"/>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6"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3600" kern="1200" dirty="0" smtClean="0"/>
                <a:t>Roman Military</a:t>
              </a:r>
              <a:endParaRPr lang="en-GB" sz="3600" kern="1200" dirty="0"/>
            </a:p>
          </p:txBody>
        </p:sp>
      </p:grpSp>
    </p:spTree>
    <p:extLst>
      <p:ext uri="{BB962C8B-B14F-4D97-AF65-F5344CB8AC3E}">
        <p14:creationId xmlns:p14="http://schemas.microsoft.com/office/powerpoint/2010/main" val="35475447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Narrowing down the topic </a:t>
            </a:r>
            <a:r>
              <a:rPr lang="en-GB" dirty="0" smtClean="0">
                <a:solidFill>
                  <a:schemeClr val="bg1"/>
                </a:solidFill>
              </a:rPr>
              <a:t>(2)</a:t>
            </a:r>
            <a:endParaRPr lang="en-GB" dirty="0"/>
          </a:p>
        </p:txBody>
      </p:sp>
      <p:sp>
        <p:nvSpPr>
          <p:cNvPr id="3" name="Content Placeholder 2"/>
          <p:cNvSpPr>
            <a:spLocks noGrp="1"/>
          </p:cNvSpPr>
          <p:nvPr>
            <p:ph idx="1"/>
          </p:nvPr>
        </p:nvSpPr>
        <p:spPr>
          <a:xfrm>
            <a:off x="83127" y="1506232"/>
            <a:ext cx="8969433" cy="3468008"/>
          </a:xfrm>
        </p:spPr>
        <p:txBody>
          <a:bodyPr>
            <a:normAutofit fontScale="92500" lnSpcReduction="10000"/>
          </a:bodyPr>
          <a:lstStyle/>
          <a:p>
            <a:r>
              <a:rPr lang="en-GB" dirty="0" smtClean="0">
                <a:solidFill>
                  <a:schemeClr val="bg1"/>
                </a:solidFill>
              </a:rPr>
              <a:t>Nigel is interested in the professionalization of the Roman army and he is also interested in the early history of Rome (period of kings and very beginning of the Republic – 8</a:t>
            </a:r>
            <a:r>
              <a:rPr lang="en-GB" baseline="30000" dirty="0" smtClean="0">
                <a:solidFill>
                  <a:schemeClr val="bg1"/>
                </a:solidFill>
              </a:rPr>
              <a:t>th</a:t>
            </a:r>
            <a:r>
              <a:rPr lang="en-GB" dirty="0" smtClean="0">
                <a:solidFill>
                  <a:schemeClr val="bg1"/>
                </a:solidFill>
              </a:rPr>
              <a:t> to 5</a:t>
            </a:r>
            <a:r>
              <a:rPr lang="en-GB" baseline="30000" dirty="0" smtClean="0">
                <a:solidFill>
                  <a:schemeClr val="bg1"/>
                </a:solidFill>
              </a:rPr>
              <a:t>th</a:t>
            </a:r>
            <a:r>
              <a:rPr lang="en-GB" dirty="0" smtClean="0">
                <a:solidFill>
                  <a:schemeClr val="bg1"/>
                </a:solidFill>
              </a:rPr>
              <a:t> centuries BCE).</a:t>
            </a:r>
          </a:p>
          <a:p>
            <a:endParaRPr lang="en-GB" sz="500" dirty="0">
              <a:solidFill>
                <a:schemeClr val="bg1"/>
              </a:solidFill>
            </a:endParaRPr>
          </a:p>
          <a:p>
            <a:r>
              <a:rPr lang="en-GB" dirty="0" smtClean="0">
                <a:solidFill>
                  <a:schemeClr val="bg1"/>
                </a:solidFill>
              </a:rPr>
              <a:t>However, there is a snag, while the theme is in principal okay, Nigel will struggle to apply it to this period in Roman history – the evidence is too limited and too late to be able to easily develop this topic for a 5,000 word piece. </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85924" y="5136094"/>
            <a:ext cx="2834886" cy="1457070"/>
          </a:xfrm>
          <a:prstGeom prst="rect">
            <a:avLst/>
          </a:prstGeom>
        </p:spPr>
      </p:pic>
      <p:grpSp>
        <p:nvGrpSpPr>
          <p:cNvPr id="8" name="Group 7"/>
          <p:cNvGrpSpPr/>
          <p:nvPr/>
        </p:nvGrpSpPr>
        <p:grpSpPr>
          <a:xfrm>
            <a:off x="4131426" y="5085046"/>
            <a:ext cx="4438996" cy="670207"/>
            <a:chOff x="7474" y="1615792"/>
            <a:chExt cx="2234023" cy="1340414"/>
          </a:xfrm>
          <a:solidFill>
            <a:srgbClr val="00B0F0"/>
          </a:solidFill>
        </p:grpSpPr>
        <p:sp>
          <p:nvSpPr>
            <p:cNvPr id="9" name="Rounded Rectangle 8"/>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2400" kern="1200" dirty="0" smtClean="0"/>
                <a:t>Theme: professionalization</a:t>
              </a:r>
              <a:endParaRPr lang="en-GB" sz="2400" kern="1200" dirty="0"/>
            </a:p>
          </p:txBody>
        </p:sp>
      </p:grpSp>
      <p:grpSp>
        <p:nvGrpSpPr>
          <p:cNvPr id="11" name="Group 10"/>
          <p:cNvGrpSpPr/>
          <p:nvPr/>
        </p:nvGrpSpPr>
        <p:grpSpPr>
          <a:xfrm>
            <a:off x="4131425" y="6010530"/>
            <a:ext cx="4438996" cy="670207"/>
            <a:chOff x="7474" y="1615792"/>
            <a:chExt cx="2234023" cy="1340414"/>
          </a:xfrm>
          <a:solidFill>
            <a:srgbClr val="00B0F0"/>
          </a:solidFill>
        </p:grpSpPr>
        <p:sp>
          <p:nvSpPr>
            <p:cNvPr id="12" name="Rounded Rectangle 11"/>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2400" kern="1200" dirty="0" smtClean="0"/>
                <a:t>Period of focus: early Rome</a:t>
              </a:r>
              <a:endParaRPr lang="en-GB" sz="2400" kern="1200" dirty="0"/>
            </a:p>
          </p:txBody>
        </p:sp>
      </p:grpSp>
      <p:grpSp>
        <p:nvGrpSpPr>
          <p:cNvPr id="14" name="Group 13"/>
          <p:cNvGrpSpPr/>
          <p:nvPr/>
        </p:nvGrpSpPr>
        <p:grpSpPr>
          <a:xfrm>
            <a:off x="3539311" y="5101530"/>
            <a:ext cx="473612" cy="554037"/>
            <a:chOff x="2464900" y="2008981"/>
            <a:chExt cx="473612" cy="554037"/>
          </a:xfrm>
        </p:grpSpPr>
        <p:sp>
          <p:nvSpPr>
            <p:cNvPr id="15" name="Right Arrow 14"/>
            <p:cNvSpPr/>
            <p:nvPr/>
          </p:nvSpPr>
          <p:spPr>
            <a:xfrm>
              <a:off x="2464900" y="2008981"/>
              <a:ext cx="473612" cy="554037"/>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16" name="Right Arrow 4"/>
            <p:cNvSpPr/>
            <p:nvPr/>
          </p:nvSpPr>
          <p:spPr>
            <a:xfrm>
              <a:off x="2464900" y="2119788"/>
              <a:ext cx="331528" cy="3324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GB" sz="2500" kern="1200"/>
            </a:p>
          </p:txBody>
        </p:sp>
      </p:grpSp>
      <p:grpSp>
        <p:nvGrpSpPr>
          <p:cNvPr id="17" name="Group 16"/>
          <p:cNvGrpSpPr/>
          <p:nvPr/>
        </p:nvGrpSpPr>
        <p:grpSpPr>
          <a:xfrm>
            <a:off x="3498817" y="6039127"/>
            <a:ext cx="514106" cy="554037"/>
            <a:chOff x="2464900" y="1921408"/>
            <a:chExt cx="514106" cy="554037"/>
          </a:xfrm>
        </p:grpSpPr>
        <p:sp>
          <p:nvSpPr>
            <p:cNvPr id="18" name="Right Arrow 17"/>
            <p:cNvSpPr/>
            <p:nvPr/>
          </p:nvSpPr>
          <p:spPr>
            <a:xfrm>
              <a:off x="2505394" y="1921408"/>
              <a:ext cx="473612" cy="554037"/>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19" name="Right Arrow 4"/>
            <p:cNvSpPr/>
            <p:nvPr/>
          </p:nvSpPr>
          <p:spPr>
            <a:xfrm>
              <a:off x="2464900" y="2119788"/>
              <a:ext cx="331528" cy="3324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GB" sz="2500" kern="1200"/>
            </a:p>
          </p:txBody>
        </p:sp>
      </p:grpSp>
      <p:sp>
        <p:nvSpPr>
          <p:cNvPr id="20" name="&quot;No&quot; Symbol 19"/>
          <p:cNvSpPr/>
          <p:nvPr/>
        </p:nvSpPr>
        <p:spPr>
          <a:xfrm>
            <a:off x="5328458" y="5843846"/>
            <a:ext cx="1961804" cy="939339"/>
          </a:xfrm>
          <a:prstGeom prst="noSmoking">
            <a:avLst>
              <a:gd name="adj" fmla="val 988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409533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Narrowing down the topic </a:t>
            </a:r>
            <a:r>
              <a:rPr lang="en-GB" dirty="0" smtClean="0">
                <a:solidFill>
                  <a:schemeClr val="bg1"/>
                </a:solidFill>
              </a:rPr>
              <a:t>(3)</a:t>
            </a:r>
            <a:endParaRPr lang="en-GB" dirty="0"/>
          </a:p>
        </p:txBody>
      </p:sp>
      <p:sp>
        <p:nvSpPr>
          <p:cNvPr id="3" name="Content Placeholder 2"/>
          <p:cNvSpPr>
            <a:spLocks noGrp="1"/>
          </p:cNvSpPr>
          <p:nvPr>
            <p:ph idx="1"/>
          </p:nvPr>
        </p:nvSpPr>
        <p:spPr>
          <a:xfrm>
            <a:off x="83127" y="1437269"/>
            <a:ext cx="8969433" cy="3672620"/>
          </a:xfrm>
        </p:spPr>
        <p:txBody>
          <a:bodyPr>
            <a:normAutofit fontScale="92500" lnSpcReduction="20000"/>
          </a:bodyPr>
          <a:lstStyle/>
          <a:p>
            <a:r>
              <a:rPr lang="en-GB" dirty="0" smtClean="0">
                <a:solidFill>
                  <a:schemeClr val="bg1"/>
                </a:solidFill>
              </a:rPr>
              <a:t>At this point Nigel has two choices, either change the theme or change the period of focus.</a:t>
            </a:r>
          </a:p>
          <a:p>
            <a:endParaRPr lang="en-GB" sz="500" dirty="0" smtClean="0">
              <a:solidFill>
                <a:schemeClr val="bg1"/>
              </a:solidFill>
            </a:endParaRPr>
          </a:p>
          <a:p>
            <a:r>
              <a:rPr lang="en-GB" dirty="0" smtClean="0">
                <a:solidFill>
                  <a:schemeClr val="bg1"/>
                </a:solidFill>
              </a:rPr>
              <a:t>Nigel could try to look at archaeological evidence for military equipment used in early Roman history. However, this does not interest him as much. </a:t>
            </a:r>
          </a:p>
          <a:p>
            <a:endParaRPr lang="en-GB" sz="500" dirty="0">
              <a:solidFill>
                <a:schemeClr val="bg1"/>
              </a:solidFill>
            </a:endParaRPr>
          </a:p>
          <a:p>
            <a:r>
              <a:rPr lang="en-GB" dirty="0" smtClean="0">
                <a:solidFill>
                  <a:schemeClr val="bg1"/>
                </a:solidFill>
              </a:rPr>
              <a:t>Alternatively, he can change his period of focus – by shifting to the period running from the Late Republic to the Augustan era (late second century BC to early first century AD) Nigel will have much better evidence with which to work.</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85924" y="5136094"/>
            <a:ext cx="2834886" cy="1457070"/>
          </a:xfrm>
          <a:prstGeom prst="rect">
            <a:avLst/>
          </a:prstGeom>
        </p:spPr>
      </p:pic>
      <p:grpSp>
        <p:nvGrpSpPr>
          <p:cNvPr id="8" name="Group 7"/>
          <p:cNvGrpSpPr/>
          <p:nvPr/>
        </p:nvGrpSpPr>
        <p:grpSpPr>
          <a:xfrm>
            <a:off x="4131426" y="5085046"/>
            <a:ext cx="4438996" cy="670207"/>
            <a:chOff x="7474" y="1615792"/>
            <a:chExt cx="2234023" cy="1340414"/>
          </a:xfrm>
          <a:solidFill>
            <a:srgbClr val="00B0F0"/>
          </a:solidFill>
        </p:grpSpPr>
        <p:sp>
          <p:nvSpPr>
            <p:cNvPr id="9" name="Rounded Rectangle 8"/>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marL="0" marR="0" lvl="0" indent="0" algn="ctr" defTabSz="182245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smtClean="0">
                  <a:ln>
                    <a:noFill/>
                  </a:ln>
                  <a:solidFill>
                    <a:prstClr val="white"/>
                  </a:solidFill>
                  <a:effectLst/>
                  <a:uLnTx/>
                  <a:uFillTx/>
                  <a:latin typeface="Book Antiqua"/>
                  <a:ea typeface="+mn-ea"/>
                  <a:cs typeface="+mn-cs"/>
                </a:rPr>
                <a:t>Theme: professionalization</a:t>
              </a:r>
              <a:endParaRPr kumimoji="0" lang="en-GB" sz="2400" b="0" i="0" u="none" strike="noStrike" kern="1200" cap="none" spc="0" normalizeH="0" baseline="0" noProof="0" dirty="0">
                <a:ln>
                  <a:noFill/>
                </a:ln>
                <a:solidFill>
                  <a:prstClr val="white"/>
                </a:solidFill>
                <a:effectLst/>
                <a:uLnTx/>
                <a:uFillTx/>
                <a:latin typeface="Book Antiqua"/>
                <a:ea typeface="+mn-ea"/>
                <a:cs typeface="+mn-cs"/>
              </a:endParaRPr>
            </a:p>
          </p:txBody>
        </p:sp>
      </p:grpSp>
      <p:grpSp>
        <p:nvGrpSpPr>
          <p:cNvPr id="11" name="Group 10"/>
          <p:cNvGrpSpPr/>
          <p:nvPr/>
        </p:nvGrpSpPr>
        <p:grpSpPr>
          <a:xfrm>
            <a:off x="4131425" y="6010530"/>
            <a:ext cx="4438996" cy="670207"/>
            <a:chOff x="7474" y="1615792"/>
            <a:chExt cx="2234023" cy="1340414"/>
          </a:xfrm>
          <a:solidFill>
            <a:srgbClr val="00B0F0"/>
          </a:solidFill>
        </p:grpSpPr>
        <p:sp>
          <p:nvSpPr>
            <p:cNvPr id="12" name="Rounded Rectangle 11"/>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marL="0" marR="0" lvl="0" indent="0" algn="ctr" defTabSz="182245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smtClean="0">
                  <a:ln>
                    <a:noFill/>
                  </a:ln>
                  <a:solidFill>
                    <a:prstClr val="white"/>
                  </a:solidFill>
                  <a:effectLst/>
                  <a:uLnTx/>
                  <a:uFillTx/>
                  <a:latin typeface="Book Antiqua"/>
                  <a:ea typeface="+mn-ea"/>
                  <a:cs typeface="+mn-cs"/>
                </a:rPr>
                <a:t>Period of focus: early Rome</a:t>
              </a:r>
              <a:endParaRPr kumimoji="0" lang="en-GB" sz="2400" b="0" i="0" u="none" strike="noStrike" kern="1200" cap="none" spc="0" normalizeH="0" baseline="0" noProof="0" dirty="0">
                <a:ln>
                  <a:noFill/>
                </a:ln>
                <a:solidFill>
                  <a:prstClr val="white"/>
                </a:solidFill>
                <a:effectLst/>
                <a:uLnTx/>
                <a:uFillTx/>
                <a:latin typeface="Book Antiqua"/>
                <a:ea typeface="+mn-ea"/>
                <a:cs typeface="+mn-cs"/>
              </a:endParaRPr>
            </a:p>
          </p:txBody>
        </p:sp>
      </p:grpSp>
      <p:grpSp>
        <p:nvGrpSpPr>
          <p:cNvPr id="14" name="Group 13"/>
          <p:cNvGrpSpPr/>
          <p:nvPr/>
        </p:nvGrpSpPr>
        <p:grpSpPr>
          <a:xfrm>
            <a:off x="3539311" y="5101530"/>
            <a:ext cx="473612" cy="554037"/>
            <a:chOff x="2464900" y="2008981"/>
            <a:chExt cx="473612" cy="554037"/>
          </a:xfrm>
        </p:grpSpPr>
        <p:sp>
          <p:nvSpPr>
            <p:cNvPr id="15" name="Right Arrow 14"/>
            <p:cNvSpPr/>
            <p:nvPr/>
          </p:nvSpPr>
          <p:spPr>
            <a:xfrm>
              <a:off x="2464900" y="2008981"/>
              <a:ext cx="473612" cy="554037"/>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16" name="Right Arrow 4"/>
            <p:cNvSpPr/>
            <p:nvPr/>
          </p:nvSpPr>
          <p:spPr>
            <a:xfrm>
              <a:off x="2464900" y="2119788"/>
              <a:ext cx="331528" cy="3324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marR="0" lvl="0" indent="0" algn="ctr" defTabSz="1111250" rtl="0" eaLnBrk="1" fontAlgn="auto" latinLnBrk="0" hangingPunct="1">
                <a:lnSpc>
                  <a:spcPct val="90000"/>
                </a:lnSpc>
                <a:spcBef>
                  <a:spcPct val="0"/>
                </a:spcBef>
                <a:spcAft>
                  <a:spcPct val="35000"/>
                </a:spcAft>
                <a:buClrTx/>
                <a:buSzTx/>
                <a:buFontTx/>
                <a:buNone/>
                <a:tabLst/>
                <a:defRPr/>
              </a:pPr>
              <a:endParaRPr kumimoji="0" lang="en-GB" sz="2500" b="0" i="0" u="none" strike="noStrike" kern="1200" cap="none" spc="0" normalizeH="0" baseline="0" noProof="0">
                <a:ln>
                  <a:noFill/>
                </a:ln>
                <a:solidFill>
                  <a:prstClr val="white"/>
                </a:solidFill>
                <a:effectLst/>
                <a:uLnTx/>
                <a:uFillTx/>
                <a:latin typeface="Book Antiqua"/>
                <a:ea typeface="+mn-ea"/>
                <a:cs typeface="+mn-cs"/>
              </a:endParaRPr>
            </a:p>
          </p:txBody>
        </p:sp>
      </p:grpSp>
      <p:grpSp>
        <p:nvGrpSpPr>
          <p:cNvPr id="17" name="Group 16"/>
          <p:cNvGrpSpPr/>
          <p:nvPr/>
        </p:nvGrpSpPr>
        <p:grpSpPr>
          <a:xfrm>
            <a:off x="3498817" y="6039127"/>
            <a:ext cx="514106" cy="554037"/>
            <a:chOff x="2464900" y="1921408"/>
            <a:chExt cx="514106" cy="554037"/>
          </a:xfrm>
        </p:grpSpPr>
        <p:sp>
          <p:nvSpPr>
            <p:cNvPr id="18" name="Right Arrow 17"/>
            <p:cNvSpPr/>
            <p:nvPr/>
          </p:nvSpPr>
          <p:spPr>
            <a:xfrm>
              <a:off x="2505394" y="1921408"/>
              <a:ext cx="473612" cy="554037"/>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19" name="Right Arrow 4"/>
            <p:cNvSpPr/>
            <p:nvPr/>
          </p:nvSpPr>
          <p:spPr>
            <a:xfrm>
              <a:off x="2464900" y="2119788"/>
              <a:ext cx="331528" cy="3324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marR="0" lvl="0" indent="0" algn="ctr" defTabSz="1111250" rtl="0" eaLnBrk="1" fontAlgn="auto" latinLnBrk="0" hangingPunct="1">
                <a:lnSpc>
                  <a:spcPct val="90000"/>
                </a:lnSpc>
                <a:spcBef>
                  <a:spcPct val="0"/>
                </a:spcBef>
                <a:spcAft>
                  <a:spcPct val="35000"/>
                </a:spcAft>
                <a:buClrTx/>
                <a:buSzTx/>
                <a:buFontTx/>
                <a:buNone/>
                <a:tabLst/>
                <a:defRPr/>
              </a:pPr>
              <a:endParaRPr kumimoji="0" lang="en-GB" sz="2500" b="0" i="0" u="none" strike="noStrike" kern="1200" cap="none" spc="0" normalizeH="0" baseline="0" noProof="0">
                <a:ln>
                  <a:noFill/>
                </a:ln>
                <a:solidFill>
                  <a:prstClr val="white"/>
                </a:solidFill>
                <a:effectLst/>
                <a:uLnTx/>
                <a:uFillTx/>
                <a:latin typeface="Book Antiqua"/>
                <a:ea typeface="+mn-ea"/>
                <a:cs typeface="+mn-cs"/>
              </a:endParaRPr>
            </a:p>
          </p:txBody>
        </p:sp>
      </p:grpSp>
      <p:sp>
        <p:nvSpPr>
          <p:cNvPr id="20" name="&quot;No&quot; Symbol 19"/>
          <p:cNvSpPr/>
          <p:nvPr/>
        </p:nvSpPr>
        <p:spPr>
          <a:xfrm>
            <a:off x="5328458" y="5843846"/>
            <a:ext cx="1961804" cy="939339"/>
          </a:xfrm>
          <a:prstGeom prst="noSmoking">
            <a:avLst>
              <a:gd name="adj" fmla="val 9884"/>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ook Antiqua"/>
              <a:ea typeface="+mn-ea"/>
              <a:cs typeface="+mn-cs"/>
            </a:endParaRPr>
          </a:p>
        </p:txBody>
      </p:sp>
    </p:spTree>
    <p:extLst>
      <p:ext uri="{BB962C8B-B14F-4D97-AF65-F5344CB8AC3E}">
        <p14:creationId xmlns:p14="http://schemas.microsoft.com/office/powerpoint/2010/main" val="5633322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Narrowing down the topic </a:t>
            </a:r>
            <a:r>
              <a:rPr lang="en-GB" dirty="0" smtClean="0">
                <a:solidFill>
                  <a:schemeClr val="bg1"/>
                </a:solidFill>
              </a:rPr>
              <a:t>(4)</a:t>
            </a:r>
            <a:endParaRPr lang="en-GB" dirty="0"/>
          </a:p>
        </p:txBody>
      </p:sp>
      <p:sp>
        <p:nvSpPr>
          <p:cNvPr id="3" name="Content Placeholder 2"/>
          <p:cNvSpPr>
            <a:spLocks noGrp="1"/>
          </p:cNvSpPr>
          <p:nvPr>
            <p:ph idx="1"/>
          </p:nvPr>
        </p:nvSpPr>
        <p:spPr>
          <a:xfrm>
            <a:off x="0" y="1417638"/>
            <a:ext cx="9144000" cy="2048769"/>
          </a:xfrm>
        </p:spPr>
        <p:txBody>
          <a:bodyPr>
            <a:normAutofit/>
          </a:bodyPr>
          <a:lstStyle/>
          <a:p>
            <a:r>
              <a:rPr lang="en-GB" dirty="0" smtClean="0">
                <a:solidFill>
                  <a:schemeClr val="bg1"/>
                </a:solidFill>
              </a:rPr>
              <a:t>Nigel is now broadly happy with his thematic and chronological focus. However, it will be helpful if his idea can be further divided into sub-themes around which he can structure his research / writing. </a:t>
            </a:r>
            <a:endParaRPr lang="en-GB" dirty="0">
              <a:solidFill>
                <a:schemeClr val="bg1"/>
              </a:solidFill>
            </a:endParaRPr>
          </a:p>
        </p:txBody>
      </p:sp>
      <p:grpSp>
        <p:nvGrpSpPr>
          <p:cNvPr id="11" name="Group 10"/>
          <p:cNvGrpSpPr/>
          <p:nvPr/>
        </p:nvGrpSpPr>
        <p:grpSpPr>
          <a:xfrm>
            <a:off x="224445" y="4106486"/>
            <a:ext cx="4023359" cy="2086495"/>
            <a:chOff x="7474" y="1615792"/>
            <a:chExt cx="2234023" cy="1340414"/>
          </a:xfrm>
          <a:solidFill>
            <a:srgbClr val="00B0F0"/>
          </a:solidFill>
        </p:grpSpPr>
        <p:sp>
          <p:nvSpPr>
            <p:cNvPr id="12" name="Rounded Rectangle 11"/>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2800" kern="1200" dirty="0" smtClean="0"/>
                <a:t>The professionalization of the Roman military from the late Republic to Augustan period</a:t>
              </a:r>
              <a:endParaRPr lang="en-GB" sz="2800" kern="1200" dirty="0"/>
            </a:p>
          </p:txBody>
        </p:sp>
      </p:grpSp>
      <p:grpSp>
        <p:nvGrpSpPr>
          <p:cNvPr id="15" name="Group 14"/>
          <p:cNvGrpSpPr/>
          <p:nvPr/>
        </p:nvGrpSpPr>
        <p:grpSpPr>
          <a:xfrm>
            <a:off x="5008418" y="3507970"/>
            <a:ext cx="2315095" cy="958232"/>
            <a:chOff x="7474" y="1615792"/>
            <a:chExt cx="2234023" cy="1340414"/>
          </a:xfrm>
          <a:solidFill>
            <a:srgbClr val="00B0F0"/>
          </a:solidFill>
        </p:grpSpPr>
        <p:sp>
          <p:nvSpPr>
            <p:cNvPr id="16" name="Rounded Rectangle 15"/>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7"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2800" dirty="0" smtClean="0"/>
                <a:t>Terms of service</a:t>
              </a:r>
              <a:endParaRPr lang="en-GB" sz="2800" kern="1200" dirty="0"/>
            </a:p>
          </p:txBody>
        </p:sp>
      </p:grpSp>
      <p:grpSp>
        <p:nvGrpSpPr>
          <p:cNvPr id="18" name="Group 17"/>
          <p:cNvGrpSpPr/>
          <p:nvPr/>
        </p:nvGrpSpPr>
        <p:grpSpPr>
          <a:xfrm>
            <a:off x="5008418" y="4609407"/>
            <a:ext cx="2315095" cy="958232"/>
            <a:chOff x="7474" y="1615792"/>
            <a:chExt cx="2234023" cy="1340414"/>
          </a:xfrm>
          <a:solidFill>
            <a:srgbClr val="00B0F0"/>
          </a:solidFill>
        </p:grpSpPr>
        <p:sp>
          <p:nvSpPr>
            <p:cNvPr id="19" name="Rounded Rectangle 18"/>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0"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dirty="0" smtClean="0"/>
                <a:t>The development of legionary identity</a:t>
              </a:r>
              <a:endParaRPr lang="en-GB" kern="1200" dirty="0"/>
            </a:p>
          </p:txBody>
        </p:sp>
      </p:grpSp>
      <p:grpSp>
        <p:nvGrpSpPr>
          <p:cNvPr id="21" name="Group 20"/>
          <p:cNvGrpSpPr/>
          <p:nvPr/>
        </p:nvGrpSpPr>
        <p:grpSpPr>
          <a:xfrm>
            <a:off x="5008418" y="5713865"/>
            <a:ext cx="2315095" cy="958232"/>
            <a:chOff x="7474" y="1615792"/>
            <a:chExt cx="2234023" cy="1340414"/>
          </a:xfrm>
          <a:solidFill>
            <a:srgbClr val="00B0F0"/>
          </a:solidFill>
        </p:grpSpPr>
        <p:sp>
          <p:nvSpPr>
            <p:cNvPr id="22" name="Rounded Rectangle 21"/>
            <p:cNvSpPr/>
            <p:nvPr/>
          </p:nvSpPr>
          <p:spPr>
            <a:xfrm>
              <a:off x="7474" y="1615792"/>
              <a:ext cx="2234023" cy="1340414"/>
            </a:xfrm>
            <a:prstGeom prst="roundRect">
              <a:avLst>
                <a:gd name="adj" fmla="val 10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23" name="Rounded Rectangle 4"/>
            <p:cNvSpPr/>
            <p:nvPr/>
          </p:nvSpPr>
          <p:spPr>
            <a:xfrm>
              <a:off x="46733" y="1655051"/>
              <a:ext cx="2155505" cy="1261896"/>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dirty="0" smtClean="0"/>
                <a:t>Command structures </a:t>
              </a:r>
              <a:endParaRPr lang="en-GB" kern="1200" dirty="0"/>
            </a:p>
          </p:txBody>
        </p:sp>
      </p:grpSp>
      <p:grpSp>
        <p:nvGrpSpPr>
          <p:cNvPr id="24" name="Group 23"/>
          <p:cNvGrpSpPr/>
          <p:nvPr/>
        </p:nvGrpSpPr>
        <p:grpSpPr>
          <a:xfrm>
            <a:off x="4464102" y="3710066"/>
            <a:ext cx="473612" cy="554037"/>
            <a:chOff x="2464900" y="2008981"/>
            <a:chExt cx="473612" cy="554037"/>
          </a:xfrm>
        </p:grpSpPr>
        <p:sp>
          <p:nvSpPr>
            <p:cNvPr id="25" name="Right Arrow 24"/>
            <p:cNvSpPr/>
            <p:nvPr/>
          </p:nvSpPr>
          <p:spPr>
            <a:xfrm>
              <a:off x="2464900" y="2008981"/>
              <a:ext cx="473612" cy="554037"/>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26" name="Right Arrow 4"/>
            <p:cNvSpPr/>
            <p:nvPr/>
          </p:nvSpPr>
          <p:spPr>
            <a:xfrm>
              <a:off x="2464900" y="2119788"/>
              <a:ext cx="331528" cy="3324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GB" sz="2500" kern="1200"/>
            </a:p>
          </p:txBody>
        </p:sp>
      </p:grpSp>
      <p:grpSp>
        <p:nvGrpSpPr>
          <p:cNvPr id="27" name="Group 26"/>
          <p:cNvGrpSpPr/>
          <p:nvPr/>
        </p:nvGrpSpPr>
        <p:grpSpPr>
          <a:xfrm>
            <a:off x="4464102" y="4811503"/>
            <a:ext cx="473612" cy="554037"/>
            <a:chOff x="2464900" y="2008981"/>
            <a:chExt cx="473612" cy="554037"/>
          </a:xfrm>
        </p:grpSpPr>
        <p:sp>
          <p:nvSpPr>
            <p:cNvPr id="28" name="Right Arrow 27"/>
            <p:cNvSpPr/>
            <p:nvPr/>
          </p:nvSpPr>
          <p:spPr>
            <a:xfrm>
              <a:off x="2464900" y="2008981"/>
              <a:ext cx="473612" cy="554037"/>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29" name="Right Arrow 4"/>
            <p:cNvSpPr/>
            <p:nvPr/>
          </p:nvSpPr>
          <p:spPr>
            <a:xfrm>
              <a:off x="2464900" y="2119788"/>
              <a:ext cx="331528" cy="3324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GB" sz="2500" kern="1200"/>
            </a:p>
          </p:txBody>
        </p:sp>
      </p:grpSp>
      <p:grpSp>
        <p:nvGrpSpPr>
          <p:cNvPr id="30" name="Group 29"/>
          <p:cNvGrpSpPr/>
          <p:nvPr/>
        </p:nvGrpSpPr>
        <p:grpSpPr>
          <a:xfrm>
            <a:off x="4464102" y="5854851"/>
            <a:ext cx="473612" cy="554037"/>
            <a:chOff x="2464900" y="2008981"/>
            <a:chExt cx="473612" cy="554037"/>
          </a:xfrm>
        </p:grpSpPr>
        <p:sp>
          <p:nvSpPr>
            <p:cNvPr id="31" name="Right Arrow 30"/>
            <p:cNvSpPr/>
            <p:nvPr/>
          </p:nvSpPr>
          <p:spPr>
            <a:xfrm>
              <a:off x="2464900" y="2008981"/>
              <a:ext cx="473612" cy="554037"/>
            </a:xfrm>
            <a:prstGeom prst="rightArrow">
              <a:avLst>
                <a:gd name="adj1" fmla="val 60000"/>
                <a:gd name="adj2" fmla="val 50000"/>
              </a:avLst>
            </a:pr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sp>
        <p:sp>
          <p:nvSpPr>
            <p:cNvPr id="32" name="Right Arrow 4"/>
            <p:cNvSpPr/>
            <p:nvPr/>
          </p:nvSpPr>
          <p:spPr>
            <a:xfrm>
              <a:off x="2464900" y="2119788"/>
              <a:ext cx="331528" cy="3324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GB" sz="2500" kern="1200"/>
            </a:p>
          </p:txBody>
        </p:sp>
      </p:grpSp>
    </p:spTree>
    <p:extLst>
      <p:ext uri="{BB962C8B-B14F-4D97-AF65-F5344CB8AC3E}">
        <p14:creationId xmlns:p14="http://schemas.microsoft.com/office/powerpoint/2010/main" val="31541272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46662"/>
          </a:xfrm>
        </p:spPr>
        <p:txBody>
          <a:bodyPr>
            <a:normAutofit/>
          </a:bodyPr>
          <a:lstStyle/>
          <a:p>
            <a:r>
              <a:rPr lang="en-GB" dirty="0" smtClean="0">
                <a:solidFill>
                  <a:schemeClr val="bg1"/>
                </a:solidFill>
              </a:rPr>
              <a:t>Coming up with the title / formulating the question</a:t>
            </a:r>
            <a:endParaRPr lang="en-GB" dirty="0">
              <a:solidFill>
                <a:schemeClr val="bg1"/>
              </a:solidFill>
            </a:endParaRPr>
          </a:p>
        </p:txBody>
      </p:sp>
      <p:sp>
        <p:nvSpPr>
          <p:cNvPr id="3" name="Content Placeholder 2"/>
          <p:cNvSpPr>
            <a:spLocks noGrp="1"/>
          </p:cNvSpPr>
          <p:nvPr>
            <p:ph idx="1"/>
          </p:nvPr>
        </p:nvSpPr>
        <p:spPr>
          <a:xfrm>
            <a:off x="0" y="1454727"/>
            <a:ext cx="9144000" cy="5403274"/>
          </a:xfrm>
        </p:spPr>
        <p:txBody>
          <a:bodyPr>
            <a:normAutofit/>
          </a:bodyPr>
          <a:lstStyle/>
          <a:p>
            <a:r>
              <a:rPr lang="en-GB" dirty="0" smtClean="0">
                <a:solidFill>
                  <a:schemeClr val="bg1"/>
                </a:solidFill>
              </a:rPr>
              <a:t>Nigel needs to develop a title / question in order to indicate to the reader what his research is about.</a:t>
            </a:r>
          </a:p>
          <a:p>
            <a:endParaRPr lang="en-GB" sz="200" dirty="0">
              <a:solidFill>
                <a:schemeClr val="bg1"/>
              </a:solidFill>
            </a:endParaRPr>
          </a:p>
          <a:p>
            <a:r>
              <a:rPr lang="en-GB" dirty="0" smtClean="0">
                <a:solidFill>
                  <a:schemeClr val="bg1"/>
                </a:solidFill>
              </a:rPr>
              <a:t>This does not have to be swanky (in fact, if this hinders clarity it can be unhelpful).</a:t>
            </a:r>
          </a:p>
          <a:p>
            <a:pPr lvl="1"/>
            <a:endParaRPr lang="en-GB" sz="200" dirty="0">
              <a:solidFill>
                <a:schemeClr val="bg1"/>
              </a:solidFill>
            </a:endParaRPr>
          </a:p>
          <a:p>
            <a:r>
              <a:rPr lang="en-GB" dirty="0" smtClean="0">
                <a:solidFill>
                  <a:schemeClr val="bg1"/>
                </a:solidFill>
              </a:rPr>
              <a:t>An acceptable working title: </a:t>
            </a:r>
          </a:p>
          <a:p>
            <a:pPr lvl="1"/>
            <a:r>
              <a:rPr lang="en-GB" dirty="0" smtClean="0">
                <a:solidFill>
                  <a:schemeClr val="bg1"/>
                </a:solidFill>
              </a:rPr>
              <a:t>A </a:t>
            </a:r>
            <a:r>
              <a:rPr lang="en-GB" dirty="0">
                <a:solidFill>
                  <a:schemeClr val="bg1"/>
                </a:solidFill>
              </a:rPr>
              <a:t>critical </a:t>
            </a:r>
            <a:r>
              <a:rPr lang="en-GB" dirty="0" smtClean="0">
                <a:solidFill>
                  <a:schemeClr val="bg1"/>
                </a:solidFill>
              </a:rPr>
              <a:t>analysis of the </a:t>
            </a:r>
            <a:r>
              <a:rPr lang="en-GB" dirty="0">
                <a:solidFill>
                  <a:schemeClr val="bg1"/>
                </a:solidFill>
              </a:rPr>
              <a:t>professionalization of the Roman military from the late Republic to Augustan </a:t>
            </a:r>
            <a:r>
              <a:rPr lang="en-GB" dirty="0" smtClean="0">
                <a:solidFill>
                  <a:schemeClr val="bg1"/>
                </a:solidFill>
              </a:rPr>
              <a:t>period.</a:t>
            </a:r>
          </a:p>
          <a:p>
            <a:pPr lvl="2"/>
            <a:r>
              <a:rPr lang="en-GB" dirty="0" smtClean="0">
                <a:solidFill>
                  <a:schemeClr val="bg1"/>
                </a:solidFill>
              </a:rPr>
              <a:t>This is perhaps unexciting, but it is pretty clear. </a:t>
            </a:r>
          </a:p>
          <a:p>
            <a:pPr lvl="2"/>
            <a:endParaRPr lang="en-GB" sz="200" dirty="0">
              <a:solidFill>
                <a:schemeClr val="bg1"/>
              </a:solidFill>
            </a:endParaRPr>
          </a:p>
          <a:p>
            <a:r>
              <a:rPr lang="en-GB" dirty="0" smtClean="0">
                <a:solidFill>
                  <a:schemeClr val="bg1"/>
                </a:solidFill>
              </a:rPr>
              <a:t>A jazzier title: </a:t>
            </a:r>
          </a:p>
          <a:p>
            <a:pPr lvl="1"/>
            <a:r>
              <a:rPr lang="en-GB" dirty="0" smtClean="0">
                <a:solidFill>
                  <a:schemeClr val="bg1"/>
                </a:solidFill>
              </a:rPr>
              <a:t>From soldiers of fortune to a standing army: the </a:t>
            </a:r>
            <a:r>
              <a:rPr lang="en-GB" dirty="0">
                <a:solidFill>
                  <a:schemeClr val="bg1"/>
                </a:solidFill>
              </a:rPr>
              <a:t>professionalization of the Roman military </a:t>
            </a:r>
            <a:r>
              <a:rPr lang="en-GB" dirty="0" smtClean="0">
                <a:solidFill>
                  <a:schemeClr val="bg1"/>
                </a:solidFill>
              </a:rPr>
              <a:t>from Marius to Augustus</a:t>
            </a:r>
            <a:endParaRPr lang="en-GB" dirty="0">
              <a:solidFill>
                <a:schemeClr val="bg1"/>
              </a:solidFill>
            </a:endParaRPr>
          </a:p>
        </p:txBody>
      </p:sp>
    </p:spTree>
    <p:extLst>
      <p:ext uri="{BB962C8B-B14F-4D97-AF65-F5344CB8AC3E}">
        <p14:creationId xmlns:p14="http://schemas.microsoft.com/office/powerpoint/2010/main" val="300931302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310</TotalTime>
  <Words>1005</Words>
  <Application>Microsoft Office PowerPoint</Application>
  <PresentationFormat>On-screen Show (4:3)</PresentationFormat>
  <Paragraphs>77</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Book Antiqua</vt:lpstr>
      <vt:lpstr>Lucida Sans</vt:lpstr>
      <vt:lpstr>Wingdings</vt:lpstr>
      <vt:lpstr>Wingdings 2</vt:lpstr>
      <vt:lpstr>Wingdings 3</vt:lpstr>
      <vt:lpstr>Apex</vt:lpstr>
      <vt:lpstr> Writing for university</vt:lpstr>
      <vt:lpstr>Picking a topic (1)</vt:lpstr>
      <vt:lpstr>Picking a topic (2)</vt:lpstr>
      <vt:lpstr>Do I have the resources? (1) </vt:lpstr>
      <vt:lpstr>Do I have the resources? (2) </vt:lpstr>
      <vt:lpstr>Approaching the topic</vt:lpstr>
      <vt:lpstr>Narrowing down the topic (1)</vt:lpstr>
      <vt:lpstr>Narrowing down the topic (2)</vt:lpstr>
      <vt:lpstr>Narrowing down the topic (3)</vt:lpstr>
      <vt:lpstr>Narrowing down the topic (4)</vt:lpstr>
      <vt:lpstr>Coming up with the title / formulating the question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Writing for university</dc:title>
  <dc:creator>Matthew Cobb</dc:creator>
  <cp:lastModifiedBy>Matthew Cobb</cp:lastModifiedBy>
  <cp:revision>38</cp:revision>
  <dcterms:created xsi:type="dcterms:W3CDTF">2020-09-23T11:53:22Z</dcterms:created>
  <dcterms:modified xsi:type="dcterms:W3CDTF">2020-09-24T12:35:15Z</dcterms:modified>
</cp:coreProperties>
</file>