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1"/>
  </p:notesMasterIdLst>
  <p:sldIdLst>
    <p:sldId id="256" r:id="rId2"/>
    <p:sldId id="257" r:id="rId3"/>
    <p:sldId id="258" r:id="rId4"/>
    <p:sldId id="259" r:id="rId5"/>
    <p:sldId id="262" r:id="rId6"/>
    <p:sldId id="260" r:id="rId7"/>
    <p:sldId id="261" r:id="rId8"/>
    <p:sldId id="263" r:id="rId9"/>
    <p:sldId id="264" r:id="rId10"/>
    <p:sldId id="265" r:id="rId11"/>
    <p:sldId id="266" r:id="rId12"/>
    <p:sldId id="269" r:id="rId13"/>
    <p:sldId id="268" r:id="rId14"/>
    <p:sldId id="267" r:id="rId15"/>
    <p:sldId id="270" r:id="rId16"/>
    <p:sldId id="271" r:id="rId17"/>
    <p:sldId id="272" r:id="rId18"/>
    <p:sldId id="273" r:id="rId19"/>
    <p:sldId id="274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4" autoAdjust="0"/>
    <p:restoredTop sz="65294" autoAdjust="0"/>
  </p:normalViewPr>
  <p:slideViewPr>
    <p:cSldViewPr snapToGrid="0">
      <p:cViewPr varScale="1">
        <p:scale>
          <a:sx n="55" d="100"/>
          <a:sy n="55" d="100"/>
        </p:scale>
        <p:origin x="193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35EB886-7653-46EE-AE3E-6E98A294D078}" type="doc">
      <dgm:prSet loTypeId="urn:microsoft.com/office/officeart/2016/7/layout/LinearArrowProcessNumbered" loCatId="process" qsTypeId="urn:microsoft.com/office/officeart/2005/8/quickstyle/simple4" qsCatId="simple" csTypeId="urn:microsoft.com/office/officeart/2005/8/colors/accent2_2" csCatId="accent2" phldr="1"/>
      <dgm:spPr/>
      <dgm:t>
        <a:bodyPr/>
        <a:lstStyle/>
        <a:p>
          <a:endParaRPr lang="en-GB"/>
        </a:p>
      </dgm:t>
    </dgm:pt>
    <dgm:pt modelId="{E8BB4886-940E-4BE8-8F8D-35B05ACDBC7A}">
      <dgm:prSet phldrT="[Text]" custT="1"/>
      <dgm:spPr/>
      <dgm:t>
        <a:bodyPr/>
        <a:lstStyle/>
        <a:p>
          <a:r>
            <a:rPr lang="en-GB" sz="1400" dirty="0"/>
            <a:t>How individuals acted when leading</a:t>
          </a:r>
        </a:p>
      </dgm:t>
    </dgm:pt>
    <dgm:pt modelId="{42B3EE02-D52A-44B4-B597-39158FB55CCB}" type="parTrans" cxnId="{6D1E2360-8E54-4D3D-9806-7755F83745A0}">
      <dgm:prSet/>
      <dgm:spPr/>
      <dgm:t>
        <a:bodyPr/>
        <a:lstStyle/>
        <a:p>
          <a:endParaRPr lang="en-GB"/>
        </a:p>
      </dgm:t>
    </dgm:pt>
    <dgm:pt modelId="{9DA1FC12-0B97-4BA4-B448-AF09F7D93CBB}" type="sibTrans" cxnId="{6D1E2360-8E54-4D3D-9806-7755F83745A0}">
      <dgm:prSet phldrT="1"/>
      <dgm:spPr/>
      <dgm:t>
        <a:bodyPr/>
        <a:lstStyle/>
        <a:p>
          <a:r>
            <a:rPr lang="en-GB"/>
            <a:t>1</a:t>
          </a:r>
        </a:p>
      </dgm:t>
    </dgm:pt>
    <dgm:pt modelId="{3CF7A713-5915-4B47-A291-883F6CE7A9E6}">
      <dgm:prSet phldrT="[Text]" custT="1"/>
      <dgm:spPr/>
      <dgm:t>
        <a:bodyPr/>
        <a:lstStyle/>
        <a:p>
          <a:r>
            <a:rPr lang="en-GB" sz="1400" dirty="0"/>
            <a:t>Asked followers to complete questionnaire about leaders..1,800 items </a:t>
          </a:r>
        </a:p>
      </dgm:t>
    </dgm:pt>
    <dgm:pt modelId="{9A96275A-3EA5-4727-90DA-CDE08D46355C}" type="parTrans" cxnId="{6B9AFEE5-AAB0-4B9B-8D81-3745FE5CD498}">
      <dgm:prSet/>
      <dgm:spPr/>
      <dgm:t>
        <a:bodyPr/>
        <a:lstStyle/>
        <a:p>
          <a:endParaRPr lang="en-GB"/>
        </a:p>
      </dgm:t>
    </dgm:pt>
    <dgm:pt modelId="{E1E55E39-182A-488B-ABC1-847F556DA7C5}" type="sibTrans" cxnId="{6B9AFEE5-AAB0-4B9B-8D81-3745FE5CD498}">
      <dgm:prSet phldrT="2"/>
      <dgm:spPr/>
      <dgm:t>
        <a:bodyPr/>
        <a:lstStyle/>
        <a:p>
          <a:r>
            <a:rPr lang="en-GB"/>
            <a:t>2</a:t>
          </a:r>
        </a:p>
      </dgm:t>
    </dgm:pt>
    <dgm:pt modelId="{A9D18785-4A0A-4028-AA3D-51CDE02064A9}">
      <dgm:prSet phldrT="[Text]" custT="1"/>
      <dgm:spPr/>
      <dgm:t>
        <a:bodyPr/>
        <a:lstStyle/>
        <a:p>
          <a:r>
            <a:rPr lang="en-GB" sz="1400" dirty="0"/>
            <a:t>Questionnaire composed of 150 Questions devised. LBDQ </a:t>
          </a:r>
        </a:p>
      </dgm:t>
    </dgm:pt>
    <dgm:pt modelId="{FD750A40-C4DD-42A9-83DD-277CAE84D42B}" type="parTrans" cxnId="{1323BF2C-C6F2-4162-AB58-2709878481DE}">
      <dgm:prSet/>
      <dgm:spPr/>
      <dgm:t>
        <a:bodyPr/>
        <a:lstStyle/>
        <a:p>
          <a:endParaRPr lang="en-GB"/>
        </a:p>
      </dgm:t>
    </dgm:pt>
    <dgm:pt modelId="{557A2E9B-1E22-4A2D-9274-3081AA72CE15}" type="sibTrans" cxnId="{1323BF2C-C6F2-4162-AB58-2709878481DE}">
      <dgm:prSet phldrT="3"/>
      <dgm:spPr/>
      <dgm:t>
        <a:bodyPr/>
        <a:lstStyle/>
        <a:p>
          <a:r>
            <a:rPr lang="en-GB"/>
            <a:t>3</a:t>
          </a:r>
        </a:p>
      </dgm:t>
    </dgm:pt>
    <dgm:pt modelId="{C394C21B-3209-4E0A-8A82-495E5B9D17AC}">
      <dgm:prSet phldrT="[Text]" custT="1"/>
      <dgm:spPr/>
      <dgm:t>
        <a:bodyPr/>
        <a:lstStyle/>
        <a:p>
          <a:r>
            <a:rPr lang="en-GB" sz="1400" dirty="0"/>
            <a:t>Distributed to Military, education and industry</a:t>
          </a:r>
        </a:p>
      </dgm:t>
    </dgm:pt>
    <dgm:pt modelId="{D0AF3875-18B8-4601-8A7B-41C4BE98C1F3}" type="parTrans" cxnId="{E7D49EC4-CD53-4EF8-89AC-4CFCF0D796C7}">
      <dgm:prSet/>
      <dgm:spPr/>
      <dgm:t>
        <a:bodyPr/>
        <a:lstStyle/>
        <a:p>
          <a:endParaRPr lang="en-GB"/>
        </a:p>
      </dgm:t>
    </dgm:pt>
    <dgm:pt modelId="{31AA2C3F-B893-4B32-A71E-49C0C240CB02}" type="sibTrans" cxnId="{E7D49EC4-CD53-4EF8-89AC-4CFCF0D796C7}">
      <dgm:prSet phldrT="4"/>
      <dgm:spPr/>
      <dgm:t>
        <a:bodyPr/>
        <a:lstStyle/>
        <a:p>
          <a:r>
            <a:rPr lang="en-GB"/>
            <a:t>4</a:t>
          </a:r>
        </a:p>
      </dgm:t>
    </dgm:pt>
    <dgm:pt modelId="{7865E088-BC3F-4337-AE8E-0BE86987F6B6}">
      <dgm:prSet phldrT="[Text]" custT="1"/>
      <dgm:spPr/>
      <dgm:t>
        <a:bodyPr/>
        <a:lstStyle/>
        <a:p>
          <a:r>
            <a:rPr lang="en-GB" sz="1400" dirty="0">
              <a:solidFill>
                <a:srgbClr val="FF0000"/>
              </a:solidFill>
            </a:rPr>
            <a:t>Results: There were certain sets of clusters of behaviour that were typical to leaders </a:t>
          </a:r>
        </a:p>
      </dgm:t>
    </dgm:pt>
    <dgm:pt modelId="{F7F92DB2-5D84-428D-9336-A77B242B19D2}" type="parTrans" cxnId="{0959796D-60F9-42E7-995E-C4CCD063129D}">
      <dgm:prSet/>
      <dgm:spPr/>
      <dgm:t>
        <a:bodyPr/>
        <a:lstStyle/>
        <a:p>
          <a:endParaRPr lang="en-GB"/>
        </a:p>
      </dgm:t>
    </dgm:pt>
    <dgm:pt modelId="{3C2E52A2-9686-4C6D-AE02-932A9E3C350D}" type="sibTrans" cxnId="{0959796D-60F9-42E7-995E-C4CCD063129D}">
      <dgm:prSet phldrT="5"/>
      <dgm:spPr/>
      <dgm:t>
        <a:bodyPr/>
        <a:lstStyle/>
        <a:p>
          <a:r>
            <a:rPr lang="en-GB"/>
            <a:t>5</a:t>
          </a:r>
        </a:p>
      </dgm:t>
    </dgm:pt>
    <dgm:pt modelId="{E9136992-46AE-46BE-A050-6A233C2B84B3}">
      <dgm:prSet phldrT="[Text]" custT="1"/>
      <dgm:spPr/>
      <dgm:t>
        <a:bodyPr/>
        <a:lstStyle/>
        <a:p>
          <a:r>
            <a:rPr lang="en-GB" sz="1400" dirty="0"/>
            <a:t>6 </a:t>
          </a:r>
          <a:r>
            <a:rPr lang="en-GB" sz="1400" dirty="0" err="1"/>
            <a:t>yrs</a:t>
          </a:r>
          <a:r>
            <a:rPr lang="en-GB" sz="1400" dirty="0"/>
            <a:t> later: </a:t>
          </a:r>
          <a:r>
            <a:rPr lang="en-GB" sz="1400" dirty="0" err="1"/>
            <a:t>Stodgill</a:t>
          </a:r>
          <a:r>
            <a:rPr lang="en-GB" sz="1400" dirty="0"/>
            <a:t> published a shorter </a:t>
          </a:r>
          <a:r>
            <a:rPr lang="en-GB" sz="1400" dirty="0" err="1"/>
            <a:t>versio</a:t>
          </a:r>
          <a:r>
            <a:rPr lang="en-GB" sz="1400" dirty="0"/>
            <a:t> of the LBDQ</a:t>
          </a:r>
        </a:p>
      </dgm:t>
    </dgm:pt>
    <dgm:pt modelId="{6570C50A-842A-4107-86CA-BC987BE5CD81}" type="parTrans" cxnId="{B2C0D945-E983-499B-9EBA-E02DD30316B0}">
      <dgm:prSet/>
      <dgm:spPr/>
      <dgm:t>
        <a:bodyPr/>
        <a:lstStyle/>
        <a:p>
          <a:endParaRPr lang="en-GB"/>
        </a:p>
      </dgm:t>
    </dgm:pt>
    <dgm:pt modelId="{9120247D-25C4-462D-93A0-481D01B82FC0}" type="sibTrans" cxnId="{B2C0D945-E983-499B-9EBA-E02DD30316B0}">
      <dgm:prSet phldrT="6"/>
      <dgm:spPr/>
      <dgm:t>
        <a:bodyPr/>
        <a:lstStyle/>
        <a:p>
          <a:r>
            <a:rPr lang="en-GB"/>
            <a:t>6</a:t>
          </a:r>
        </a:p>
      </dgm:t>
    </dgm:pt>
    <dgm:pt modelId="{F5E0CFFA-33F7-4EE4-BC8C-9441B5C95A5B}">
      <dgm:prSet phldrT="[Text]" custT="1"/>
      <dgm:spPr/>
      <dgm:t>
        <a:bodyPr/>
        <a:lstStyle/>
        <a:p>
          <a:r>
            <a:rPr lang="en-GB" sz="1400" dirty="0">
              <a:solidFill>
                <a:srgbClr val="FF0000"/>
              </a:solidFill>
            </a:rPr>
            <a:t>Results: responses clustered around 2 leader behaviours: Initiating Structure and Consideration</a:t>
          </a:r>
        </a:p>
      </dgm:t>
    </dgm:pt>
    <dgm:pt modelId="{A863AC08-E8AF-4172-8813-17396BCCF1C0}" type="parTrans" cxnId="{B2B6B754-4749-4781-9D64-452715155C35}">
      <dgm:prSet/>
      <dgm:spPr/>
      <dgm:t>
        <a:bodyPr/>
        <a:lstStyle/>
        <a:p>
          <a:endParaRPr lang="en-GB"/>
        </a:p>
      </dgm:t>
    </dgm:pt>
    <dgm:pt modelId="{AF139B82-69DA-4493-9A5C-C45717049740}" type="sibTrans" cxnId="{B2B6B754-4749-4781-9D64-452715155C35}">
      <dgm:prSet phldrT="7"/>
      <dgm:spPr/>
      <dgm:t>
        <a:bodyPr/>
        <a:lstStyle/>
        <a:p>
          <a:r>
            <a:rPr lang="en-GB"/>
            <a:t>7</a:t>
          </a:r>
        </a:p>
      </dgm:t>
    </dgm:pt>
    <dgm:pt modelId="{41DEE283-9C75-4124-B109-B320C2828519}" type="pres">
      <dgm:prSet presAssocID="{535EB886-7653-46EE-AE3E-6E98A294D078}" presName="linearFlow" presStyleCnt="0">
        <dgm:presLayoutVars>
          <dgm:dir/>
          <dgm:animLvl val="lvl"/>
          <dgm:resizeHandles val="exact"/>
        </dgm:presLayoutVars>
      </dgm:prSet>
      <dgm:spPr/>
    </dgm:pt>
    <dgm:pt modelId="{C3EF9B1C-5CEC-4FF9-98EE-495F0E1EA249}" type="pres">
      <dgm:prSet presAssocID="{E8BB4886-940E-4BE8-8F8D-35B05ACDBC7A}" presName="compositeNode" presStyleCnt="0"/>
      <dgm:spPr/>
    </dgm:pt>
    <dgm:pt modelId="{C1828B95-E0F2-438A-A0E2-0A7E0A6F629B}" type="pres">
      <dgm:prSet presAssocID="{E8BB4886-940E-4BE8-8F8D-35B05ACDBC7A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ABEEC98A-E2C1-4A95-A0D5-CDB6B299D1C8}" type="pres">
      <dgm:prSet presAssocID="{E8BB4886-940E-4BE8-8F8D-35B05ACDBC7A}" presName="parSh" presStyleCnt="0"/>
      <dgm:spPr/>
    </dgm:pt>
    <dgm:pt modelId="{BACFCE5C-BB30-42E7-8ED3-4F3514F3BDCE}" type="pres">
      <dgm:prSet presAssocID="{E8BB4886-940E-4BE8-8F8D-35B05ACDBC7A}" presName="lineNode" presStyleLbl="alignAccFollowNode1" presStyleIdx="0" presStyleCnt="21"/>
      <dgm:spPr/>
    </dgm:pt>
    <dgm:pt modelId="{8C0CE386-B8B6-4FBB-911E-B4B343481EFE}" type="pres">
      <dgm:prSet presAssocID="{E8BB4886-940E-4BE8-8F8D-35B05ACDBC7A}" presName="lineArrowNode" presStyleLbl="alignAccFollowNode1" presStyleIdx="1" presStyleCnt="21"/>
      <dgm:spPr/>
    </dgm:pt>
    <dgm:pt modelId="{D1F718CB-91B1-4F6F-95F9-1B219118400E}" type="pres">
      <dgm:prSet presAssocID="{9DA1FC12-0B97-4BA4-B448-AF09F7D93CBB}" presName="sibTransNodeCircle" presStyleLbl="alignNode1" presStyleIdx="0" presStyleCnt="7">
        <dgm:presLayoutVars>
          <dgm:chMax val="0"/>
          <dgm:bulletEnabled/>
        </dgm:presLayoutVars>
      </dgm:prSet>
      <dgm:spPr/>
    </dgm:pt>
    <dgm:pt modelId="{20585979-FCAC-4821-BE58-CE74B2E902B5}" type="pres">
      <dgm:prSet presAssocID="{9DA1FC12-0B97-4BA4-B448-AF09F7D93CBB}" presName="spacerBetweenCircleAndCallout" presStyleCnt="0">
        <dgm:presLayoutVars/>
      </dgm:prSet>
      <dgm:spPr/>
    </dgm:pt>
    <dgm:pt modelId="{46DE1712-F291-434F-BDEB-3C96A26894CA}" type="pres">
      <dgm:prSet presAssocID="{E8BB4886-940E-4BE8-8F8D-35B05ACDBC7A}" presName="nodeText" presStyleLbl="alignAccFollowNode1" presStyleIdx="2" presStyleCnt="21">
        <dgm:presLayoutVars>
          <dgm:bulletEnabled val="1"/>
        </dgm:presLayoutVars>
      </dgm:prSet>
      <dgm:spPr/>
    </dgm:pt>
    <dgm:pt modelId="{9E8B92ED-510A-4374-B57E-B84EAD54741E}" type="pres">
      <dgm:prSet presAssocID="{9DA1FC12-0B97-4BA4-B448-AF09F7D93CBB}" presName="sibTransComposite" presStyleCnt="0"/>
      <dgm:spPr/>
    </dgm:pt>
    <dgm:pt modelId="{BA13AF72-5843-40C2-8203-E640376EF688}" type="pres">
      <dgm:prSet presAssocID="{3CF7A713-5915-4B47-A291-883F6CE7A9E6}" presName="compositeNode" presStyleCnt="0"/>
      <dgm:spPr/>
    </dgm:pt>
    <dgm:pt modelId="{E1B073C1-51EE-4FE0-8085-C25E2A194F0A}" type="pres">
      <dgm:prSet presAssocID="{3CF7A713-5915-4B47-A291-883F6CE7A9E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B87D9000-CD65-4758-AE0E-2C3B129427F9}" type="pres">
      <dgm:prSet presAssocID="{3CF7A713-5915-4B47-A291-883F6CE7A9E6}" presName="parSh" presStyleCnt="0"/>
      <dgm:spPr/>
    </dgm:pt>
    <dgm:pt modelId="{305A1028-C7D6-491F-9E2D-98D6666DE8C9}" type="pres">
      <dgm:prSet presAssocID="{3CF7A713-5915-4B47-A291-883F6CE7A9E6}" presName="lineNode" presStyleLbl="alignAccFollowNode1" presStyleIdx="3" presStyleCnt="21"/>
      <dgm:spPr/>
    </dgm:pt>
    <dgm:pt modelId="{063A3B94-2AC1-443D-A53F-4500A1C13C2A}" type="pres">
      <dgm:prSet presAssocID="{3CF7A713-5915-4B47-A291-883F6CE7A9E6}" presName="lineArrowNode" presStyleLbl="alignAccFollowNode1" presStyleIdx="4" presStyleCnt="21"/>
      <dgm:spPr/>
    </dgm:pt>
    <dgm:pt modelId="{922D2736-4D51-4D3A-9501-2059C771DDF5}" type="pres">
      <dgm:prSet presAssocID="{E1E55E39-182A-488B-ABC1-847F556DA7C5}" presName="sibTransNodeCircle" presStyleLbl="alignNode1" presStyleIdx="1" presStyleCnt="7">
        <dgm:presLayoutVars>
          <dgm:chMax val="0"/>
          <dgm:bulletEnabled/>
        </dgm:presLayoutVars>
      </dgm:prSet>
      <dgm:spPr/>
    </dgm:pt>
    <dgm:pt modelId="{27E5A298-F199-490C-8C94-8A9229B2817C}" type="pres">
      <dgm:prSet presAssocID="{E1E55E39-182A-488B-ABC1-847F556DA7C5}" presName="spacerBetweenCircleAndCallout" presStyleCnt="0">
        <dgm:presLayoutVars/>
      </dgm:prSet>
      <dgm:spPr/>
    </dgm:pt>
    <dgm:pt modelId="{0071755C-4BCA-46E9-961B-31AF3633409C}" type="pres">
      <dgm:prSet presAssocID="{3CF7A713-5915-4B47-A291-883F6CE7A9E6}" presName="nodeText" presStyleLbl="alignAccFollowNode1" presStyleIdx="5" presStyleCnt="21">
        <dgm:presLayoutVars>
          <dgm:bulletEnabled val="1"/>
        </dgm:presLayoutVars>
      </dgm:prSet>
      <dgm:spPr/>
    </dgm:pt>
    <dgm:pt modelId="{4226A794-6FA9-4F53-B1BB-6360BADEB72A}" type="pres">
      <dgm:prSet presAssocID="{E1E55E39-182A-488B-ABC1-847F556DA7C5}" presName="sibTransComposite" presStyleCnt="0"/>
      <dgm:spPr/>
    </dgm:pt>
    <dgm:pt modelId="{9259C449-0FB7-45FE-BA0A-D032A45DCDF1}" type="pres">
      <dgm:prSet presAssocID="{A9D18785-4A0A-4028-AA3D-51CDE02064A9}" presName="compositeNode" presStyleCnt="0"/>
      <dgm:spPr/>
    </dgm:pt>
    <dgm:pt modelId="{BEF0CCB7-E8D6-4F54-9C15-A80D4EE8ECEF}" type="pres">
      <dgm:prSet presAssocID="{A9D18785-4A0A-4028-AA3D-51CDE02064A9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E046EFC7-20BD-4A9C-B3EB-920C45C193EA}" type="pres">
      <dgm:prSet presAssocID="{A9D18785-4A0A-4028-AA3D-51CDE02064A9}" presName="parSh" presStyleCnt="0"/>
      <dgm:spPr/>
    </dgm:pt>
    <dgm:pt modelId="{734B1B18-90E2-4D25-A11B-A537046C6D95}" type="pres">
      <dgm:prSet presAssocID="{A9D18785-4A0A-4028-AA3D-51CDE02064A9}" presName="lineNode" presStyleLbl="alignAccFollowNode1" presStyleIdx="6" presStyleCnt="21"/>
      <dgm:spPr/>
    </dgm:pt>
    <dgm:pt modelId="{A5D843D0-735C-4222-8965-20BE2E29F0C0}" type="pres">
      <dgm:prSet presAssocID="{A9D18785-4A0A-4028-AA3D-51CDE02064A9}" presName="lineArrowNode" presStyleLbl="alignAccFollowNode1" presStyleIdx="7" presStyleCnt="21"/>
      <dgm:spPr/>
    </dgm:pt>
    <dgm:pt modelId="{E5D75585-4D4D-459A-8F8E-119C42A41506}" type="pres">
      <dgm:prSet presAssocID="{557A2E9B-1E22-4A2D-9274-3081AA72CE15}" presName="sibTransNodeCircle" presStyleLbl="alignNode1" presStyleIdx="2" presStyleCnt="7">
        <dgm:presLayoutVars>
          <dgm:chMax val="0"/>
          <dgm:bulletEnabled/>
        </dgm:presLayoutVars>
      </dgm:prSet>
      <dgm:spPr/>
    </dgm:pt>
    <dgm:pt modelId="{404A914E-6A54-43E2-80AF-2330A7AC5E21}" type="pres">
      <dgm:prSet presAssocID="{557A2E9B-1E22-4A2D-9274-3081AA72CE15}" presName="spacerBetweenCircleAndCallout" presStyleCnt="0">
        <dgm:presLayoutVars/>
      </dgm:prSet>
      <dgm:spPr/>
    </dgm:pt>
    <dgm:pt modelId="{6F78580C-988D-4C79-BC08-94C8B6796D5A}" type="pres">
      <dgm:prSet presAssocID="{A9D18785-4A0A-4028-AA3D-51CDE02064A9}" presName="nodeText" presStyleLbl="alignAccFollowNode1" presStyleIdx="8" presStyleCnt="21">
        <dgm:presLayoutVars>
          <dgm:bulletEnabled val="1"/>
        </dgm:presLayoutVars>
      </dgm:prSet>
      <dgm:spPr/>
    </dgm:pt>
    <dgm:pt modelId="{52CA27CF-2233-497D-BDDF-C3FE4BD1645F}" type="pres">
      <dgm:prSet presAssocID="{557A2E9B-1E22-4A2D-9274-3081AA72CE15}" presName="sibTransComposite" presStyleCnt="0"/>
      <dgm:spPr/>
    </dgm:pt>
    <dgm:pt modelId="{6C643F27-B973-4B47-BABD-599C54BCBBBE}" type="pres">
      <dgm:prSet presAssocID="{C394C21B-3209-4E0A-8A82-495E5B9D17AC}" presName="compositeNode" presStyleCnt="0"/>
      <dgm:spPr/>
    </dgm:pt>
    <dgm:pt modelId="{AB21A1AC-16F0-4A49-83AC-A80DDC6624B5}" type="pres">
      <dgm:prSet presAssocID="{C394C21B-3209-4E0A-8A82-495E5B9D17AC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315CFF1C-1834-4591-8977-6DCB0E7CF478}" type="pres">
      <dgm:prSet presAssocID="{C394C21B-3209-4E0A-8A82-495E5B9D17AC}" presName="parSh" presStyleCnt="0"/>
      <dgm:spPr/>
    </dgm:pt>
    <dgm:pt modelId="{DCA9AFF8-71F3-41B8-91EF-584B837250E2}" type="pres">
      <dgm:prSet presAssocID="{C394C21B-3209-4E0A-8A82-495E5B9D17AC}" presName="lineNode" presStyleLbl="alignAccFollowNode1" presStyleIdx="9" presStyleCnt="21"/>
      <dgm:spPr/>
    </dgm:pt>
    <dgm:pt modelId="{E1C8A940-9642-43C6-9E80-065DEA2A7EE9}" type="pres">
      <dgm:prSet presAssocID="{C394C21B-3209-4E0A-8A82-495E5B9D17AC}" presName="lineArrowNode" presStyleLbl="alignAccFollowNode1" presStyleIdx="10" presStyleCnt="21"/>
      <dgm:spPr/>
    </dgm:pt>
    <dgm:pt modelId="{5DC164D7-E37B-41AA-8235-EC2FD5DDE1E0}" type="pres">
      <dgm:prSet presAssocID="{31AA2C3F-B893-4B32-A71E-49C0C240CB02}" presName="sibTransNodeCircle" presStyleLbl="alignNode1" presStyleIdx="3" presStyleCnt="7">
        <dgm:presLayoutVars>
          <dgm:chMax val="0"/>
          <dgm:bulletEnabled/>
        </dgm:presLayoutVars>
      </dgm:prSet>
      <dgm:spPr/>
    </dgm:pt>
    <dgm:pt modelId="{4A8567D7-4DA9-4EFA-92B0-CD4A0FDEBADE}" type="pres">
      <dgm:prSet presAssocID="{31AA2C3F-B893-4B32-A71E-49C0C240CB02}" presName="spacerBetweenCircleAndCallout" presStyleCnt="0">
        <dgm:presLayoutVars/>
      </dgm:prSet>
      <dgm:spPr/>
    </dgm:pt>
    <dgm:pt modelId="{4E83C840-178B-4244-A089-B9B3EDEB0070}" type="pres">
      <dgm:prSet presAssocID="{C394C21B-3209-4E0A-8A82-495E5B9D17AC}" presName="nodeText" presStyleLbl="alignAccFollowNode1" presStyleIdx="11" presStyleCnt="21">
        <dgm:presLayoutVars>
          <dgm:bulletEnabled val="1"/>
        </dgm:presLayoutVars>
      </dgm:prSet>
      <dgm:spPr/>
    </dgm:pt>
    <dgm:pt modelId="{B1F4C9EB-C29A-4687-9BDD-2A80124D6B13}" type="pres">
      <dgm:prSet presAssocID="{31AA2C3F-B893-4B32-A71E-49C0C240CB02}" presName="sibTransComposite" presStyleCnt="0"/>
      <dgm:spPr/>
    </dgm:pt>
    <dgm:pt modelId="{C10300E6-EDCE-4046-92DF-5F07D0C70A78}" type="pres">
      <dgm:prSet presAssocID="{7865E088-BC3F-4337-AE8E-0BE86987F6B6}" presName="compositeNode" presStyleCnt="0"/>
      <dgm:spPr/>
    </dgm:pt>
    <dgm:pt modelId="{8DDE12E9-445F-426C-A4BB-AE6D05A964C5}" type="pres">
      <dgm:prSet presAssocID="{7865E088-BC3F-4337-AE8E-0BE86987F6B6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30B82521-39CC-440D-833D-41D437D9883F}" type="pres">
      <dgm:prSet presAssocID="{7865E088-BC3F-4337-AE8E-0BE86987F6B6}" presName="parSh" presStyleCnt="0"/>
      <dgm:spPr/>
    </dgm:pt>
    <dgm:pt modelId="{814E7995-CB5E-4E9F-99F4-55879328AA40}" type="pres">
      <dgm:prSet presAssocID="{7865E088-BC3F-4337-AE8E-0BE86987F6B6}" presName="lineNode" presStyleLbl="alignAccFollowNode1" presStyleIdx="12" presStyleCnt="21"/>
      <dgm:spPr/>
    </dgm:pt>
    <dgm:pt modelId="{CA461C2F-39F1-41F2-B224-74B3F64D698B}" type="pres">
      <dgm:prSet presAssocID="{7865E088-BC3F-4337-AE8E-0BE86987F6B6}" presName="lineArrowNode" presStyleLbl="alignAccFollowNode1" presStyleIdx="13" presStyleCnt="21"/>
      <dgm:spPr/>
    </dgm:pt>
    <dgm:pt modelId="{31D7F95E-B1A3-43BE-9FF0-0F8032C361B5}" type="pres">
      <dgm:prSet presAssocID="{3C2E52A2-9686-4C6D-AE02-932A9E3C350D}" presName="sibTransNodeCircle" presStyleLbl="alignNode1" presStyleIdx="4" presStyleCnt="7">
        <dgm:presLayoutVars>
          <dgm:chMax val="0"/>
          <dgm:bulletEnabled/>
        </dgm:presLayoutVars>
      </dgm:prSet>
      <dgm:spPr/>
    </dgm:pt>
    <dgm:pt modelId="{3C1D5897-2E6B-4105-876B-4BECD0180D4B}" type="pres">
      <dgm:prSet presAssocID="{3C2E52A2-9686-4C6D-AE02-932A9E3C350D}" presName="spacerBetweenCircleAndCallout" presStyleCnt="0">
        <dgm:presLayoutVars/>
      </dgm:prSet>
      <dgm:spPr/>
    </dgm:pt>
    <dgm:pt modelId="{06D2DE18-734C-4F73-AF0D-110C807A7A86}" type="pres">
      <dgm:prSet presAssocID="{7865E088-BC3F-4337-AE8E-0BE86987F6B6}" presName="nodeText" presStyleLbl="alignAccFollowNode1" presStyleIdx="14" presStyleCnt="21">
        <dgm:presLayoutVars>
          <dgm:bulletEnabled val="1"/>
        </dgm:presLayoutVars>
      </dgm:prSet>
      <dgm:spPr/>
    </dgm:pt>
    <dgm:pt modelId="{762223BE-7CE8-49F3-A33B-94628FCD5018}" type="pres">
      <dgm:prSet presAssocID="{3C2E52A2-9686-4C6D-AE02-932A9E3C350D}" presName="sibTransComposite" presStyleCnt="0"/>
      <dgm:spPr/>
    </dgm:pt>
    <dgm:pt modelId="{29DAD759-0DA2-4E39-8437-E3F9D7D593EE}" type="pres">
      <dgm:prSet presAssocID="{E9136992-46AE-46BE-A050-6A233C2B84B3}" presName="compositeNode" presStyleCnt="0"/>
      <dgm:spPr/>
    </dgm:pt>
    <dgm:pt modelId="{CE2E215C-3D44-4D8C-BAF4-3DD1F2524090}" type="pres">
      <dgm:prSet presAssocID="{E9136992-46AE-46BE-A050-6A233C2B84B3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F616C8B1-A07A-4E41-BDD1-252780F4FD8B}" type="pres">
      <dgm:prSet presAssocID="{E9136992-46AE-46BE-A050-6A233C2B84B3}" presName="parSh" presStyleCnt="0"/>
      <dgm:spPr/>
    </dgm:pt>
    <dgm:pt modelId="{8DF3442D-4312-4522-A385-6963C09F90E5}" type="pres">
      <dgm:prSet presAssocID="{E9136992-46AE-46BE-A050-6A233C2B84B3}" presName="lineNode" presStyleLbl="alignAccFollowNode1" presStyleIdx="15" presStyleCnt="21"/>
      <dgm:spPr/>
    </dgm:pt>
    <dgm:pt modelId="{3CCD229E-EAA2-4958-878D-3BFC71C04D6C}" type="pres">
      <dgm:prSet presAssocID="{E9136992-46AE-46BE-A050-6A233C2B84B3}" presName="lineArrowNode" presStyleLbl="alignAccFollowNode1" presStyleIdx="16" presStyleCnt="21"/>
      <dgm:spPr/>
    </dgm:pt>
    <dgm:pt modelId="{9AEC10A6-7B3A-4EEF-8D15-56FA2616FB1E}" type="pres">
      <dgm:prSet presAssocID="{9120247D-25C4-462D-93A0-481D01B82FC0}" presName="sibTransNodeCircle" presStyleLbl="alignNode1" presStyleIdx="5" presStyleCnt="7">
        <dgm:presLayoutVars>
          <dgm:chMax val="0"/>
          <dgm:bulletEnabled/>
        </dgm:presLayoutVars>
      </dgm:prSet>
      <dgm:spPr/>
    </dgm:pt>
    <dgm:pt modelId="{9FD6DEEE-A4FD-4487-99D8-06B9AF76CDEE}" type="pres">
      <dgm:prSet presAssocID="{9120247D-25C4-462D-93A0-481D01B82FC0}" presName="spacerBetweenCircleAndCallout" presStyleCnt="0">
        <dgm:presLayoutVars/>
      </dgm:prSet>
      <dgm:spPr/>
    </dgm:pt>
    <dgm:pt modelId="{AA9B3799-1E83-4D7B-B8D3-153A1B140A3F}" type="pres">
      <dgm:prSet presAssocID="{E9136992-46AE-46BE-A050-6A233C2B84B3}" presName="nodeText" presStyleLbl="alignAccFollowNode1" presStyleIdx="17" presStyleCnt="21">
        <dgm:presLayoutVars>
          <dgm:bulletEnabled val="1"/>
        </dgm:presLayoutVars>
      </dgm:prSet>
      <dgm:spPr/>
    </dgm:pt>
    <dgm:pt modelId="{A9EEB3FF-A972-420C-8633-807E1D314FA2}" type="pres">
      <dgm:prSet presAssocID="{9120247D-25C4-462D-93A0-481D01B82FC0}" presName="sibTransComposite" presStyleCnt="0"/>
      <dgm:spPr/>
    </dgm:pt>
    <dgm:pt modelId="{6152D526-206C-4F23-BB69-C73FB5DB816F}" type="pres">
      <dgm:prSet presAssocID="{F5E0CFFA-33F7-4EE4-BC8C-9441B5C95A5B}" presName="compositeNode" presStyleCnt="0"/>
      <dgm:spPr/>
    </dgm:pt>
    <dgm:pt modelId="{8320410A-BC5A-489B-9F83-AB0868AB8974}" type="pres">
      <dgm:prSet presAssocID="{F5E0CFFA-33F7-4EE4-BC8C-9441B5C95A5B}" presName="parTx" presStyleLbl="node1" presStyleIdx="0" presStyleCnt="0">
        <dgm:presLayoutVars>
          <dgm:chMax val="0"/>
          <dgm:chPref val="0"/>
          <dgm:bulletEnabled val="1"/>
        </dgm:presLayoutVars>
      </dgm:prSet>
      <dgm:spPr/>
    </dgm:pt>
    <dgm:pt modelId="{B14C8B15-A9FB-4094-A8B5-28E5F9F866FF}" type="pres">
      <dgm:prSet presAssocID="{F5E0CFFA-33F7-4EE4-BC8C-9441B5C95A5B}" presName="parSh" presStyleCnt="0"/>
      <dgm:spPr/>
    </dgm:pt>
    <dgm:pt modelId="{652CEC95-0578-49B6-8939-3BFE328139CF}" type="pres">
      <dgm:prSet presAssocID="{F5E0CFFA-33F7-4EE4-BC8C-9441B5C95A5B}" presName="lineNode" presStyleLbl="alignAccFollowNode1" presStyleIdx="18" presStyleCnt="21"/>
      <dgm:spPr/>
    </dgm:pt>
    <dgm:pt modelId="{2952AF78-1E2F-406A-81F3-C29ED7A259BD}" type="pres">
      <dgm:prSet presAssocID="{F5E0CFFA-33F7-4EE4-BC8C-9441B5C95A5B}" presName="lineArrowNode" presStyleLbl="alignAccFollowNode1" presStyleIdx="19" presStyleCnt="21"/>
      <dgm:spPr/>
    </dgm:pt>
    <dgm:pt modelId="{473DADB0-74EA-4C8F-AC5C-EA2253C3D056}" type="pres">
      <dgm:prSet presAssocID="{AF139B82-69DA-4493-9A5C-C45717049740}" presName="sibTransNodeCircle" presStyleLbl="alignNode1" presStyleIdx="6" presStyleCnt="7">
        <dgm:presLayoutVars>
          <dgm:chMax val="0"/>
          <dgm:bulletEnabled/>
        </dgm:presLayoutVars>
      </dgm:prSet>
      <dgm:spPr/>
    </dgm:pt>
    <dgm:pt modelId="{AD56829D-1863-4AA6-B291-67AF3B23CE43}" type="pres">
      <dgm:prSet presAssocID="{AF139B82-69DA-4493-9A5C-C45717049740}" presName="spacerBetweenCircleAndCallout" presStyleCnt="0">
        <dgm:presLayoutVars/>
      </dgm:prSet>
      <dgm:spPr/>
    </dgm:pt>
    <dgm:pt modelId="{07F9F34A-6D52-496A-8B9B-D71331E6F0EE}" type="pres">
      <dgm:prSet presAssocID="{F5E0CFFA-33F7-4EE4-BC8C-9441B5C95A5B}" presName="nodeText" presStyleLbl="alignAccFollowNode1" presStyleIdx="20" presStyleCnt="21">
        <dgm:presLayoutVars>
          <dgm:bulletEnabled val="1"/>
        </dgm:presLayoutVars>
      </dgm:prSet>
      <dgm:spPr/>
    </dgm:pt>
  </dgm:ptLst>
  <dgm:cxnLst>
    <dgm:cxn modelId="{23B4B209-5FE1-4D43-A6D0-EBADA9CE1F59}" type="presOf" srcId="{3CF7A713-5915-4B47-A291-883F6CE7A9E6}" destId="{0071755C-4BCA-46E9-961B-31AF3633409C}" srcOrd="0" destOrd="0" presId="urn:microsoft.com/office/officeart/2016/7/layout/LinearArrowProcessNumbered"/>
    <dgm:cxn modelId="{31C63E0E-CA94-4A80-8775-E74231153F30}" type="presOf" srcId="{9DA1FC12-0B97-4BA4-B448-AF09F7D93CBB}" destId="{D1F718CB-91B1-4F6F-95F9-1B219118400E}" srcOrd="0" destOrd="0" presId="urn:microsoft.com/office/officeart/2016/7/layout/LinearArrowProcessNumbered"/>
    <dgm:cxn modelId="{CABB4615-2203-4E25-B076-317A30D76532}" type="presOf" srcId="{31AA2C3F-B893-4B32-A71E-49C0C240CB02}" destId="{5DC164D7-E37B-41AA-8235-EC2FD5DDE1E0}" srcOrd="0" destOrd="0" presId="urn:microsoft.com/office/officeart/2016/7/layout/LinearArrowProcessNumbered"/>
    <dgm:cxn modelId="{6D070620-BCB4-44D1-8A99-BD36B24C8E95}" type="presOf" srcId="{C394C21B-3209-4E0A-8A82-495E5B9D17AC}" destId="{4E83C840-178B-4244-A089-B9B3EDEB0070}" srcOrd="0" destOrd="0" presId="urn:microsoft.com/office/officeart/2016/7/layout/LinearArrowProcessNumbered"/>
    <dgm:cxn modelId="{5334E426-31A8-4D86-B931-A5BDFB71269B}" type="presOf" srcId="{3C2E52A2-9686-4C6D-AE02-932A9E3C350D}" destId="{31D7F95E-B1A3-43BE-9FF0-0F8032C361B5}" srcOrd="0" destOrd="0" presId="urn:microsoft.com/office/officeart/2016/7/layout/LinearArrowProcessNumbered"/>
    <dgm:cxn modelId="{1323BF2C-C6F2-4162-AB58-2709878481DE}" srcId="{535EB886-7653-46EE-AE3E-6E98A294D078}" destId="{A9D18785-4A0A-4028-AA3D-51CDE02064A9}" srcOrd="2" destOrd="0" parTransId="{FD750A40-C4DD-42A9-83DD-277CAE84D42B}" sibTransId="{557A2E9B-1E22-4A2D-9274-3081AA72CE15}"/>
    <dgm:cxn modelId="{A5956E2D-1163-4952-9C73-8EC1803DA898}" type="presOf" srcId="{F5E0CFFA-33F7-4EE4-BC8C-9441B5C95A5B}" destId="{07F9F34A-6D52-496A-8B9B-D71331E6F0EE}" srcOrd="0" destOrd="0" presId="urn:microsoft.com/office/officeart/2016/7/layout/LinearArrowProcessNumbered"/>
    <dgm:cxn modelId="{6D1E2360-8E54-4D3D-9806-7755F83745A0}" srcId="{535EB886-7653-46EE-AE3E-6E98A294D078}" destId="{E8BB4886-940E-4BE8-8F8D-35B05ACDBC7A}" srcOrd="0" destOrd="0" parTransId="{42B3EE02-D52A-44B4-B597-39158FB55CCB}" sibTransId="{9DA1FC12-0B97-4BA4-B448-AF09F7D93CBB}"/>
    <dgm:cxn modelId="{B2C0D945-E983-499B-9EBA-E02DD30316B0}" srcId="{535EB886-7653-46EE-AE3E-6E98A294D078}" destId="{E9136992-46AE-46BE-A050-6A233C2B84B3}" srcOrd="5" destOrd="0" parTransId="{6570C50A-842A-4107-86CA-BC987BE5CD81}" sibTransId="{9120247D-25C4-462D-93A0-481D01B82FC0}"/>
    <dgm:cxn modelId="{0959796D-60F9-42E7-995E-C4CCD063129D}" srcId="{535EB886-7653-46EE-AE3E-6E98A294D078}" destId="{7865E088-BC3F-4337-AE8E-0BE86987F6B6}" srcOrd="4" destOrd="0" parTransId="{F7F92DB2-5D84-428D-9336-A77B242B19D2}" sibTransId="{3C2E52A2-9686-4C6D-AE02-932A9E3C350D}"/>
    <dgm:cxn modelId="{20FFB96F-6BB8-49AD-A3D1-11D402C2325B}" type="presOf" srcId="{7865E088-BC3F-4337-AE8E-0BE86987F6B6}" destId="{06D2DE18-734C-4F73-AF0D-110C807A7A86}" srcOrd="0" destOrd="0" presId="urn:microsoft.com/office/officeart/2016/7/layout/LinearArrowProcessNumbered"/>
    <dgm:cxn modelId="{B2B6B754-4749-4781-9D64-452715155C35}" srcId="{535EB886-7653-46EE-AE3E-6E98A294D078}" destId="{F5E0CFFA-33F7-4EE4-BC8C-9441B5C95A5B}" srcOrd="6" destOrd="0" parTransId="{A863AC08-E8AF-4172-8813-17396BCCF1C0}" sibTransId="{AF139B82-69DA-4493-9A5C-C45717049740}"/>
    <dgm:cxn modelId="{7FCC1E56-C842-41F4-B966-B611CF863E8E}" type="presOf" srcId="{E8BB4886-940E-4BE8-8F8D-35B05ACDBC7A}" destId="{46DE1712-F291-434F-BDEB-3C96A26894CA}" srcOrd="0" destOrd="0" presId="urn:microsoft.com/office/officeart/2016/7/layout/LinearArrowProcessNumbered"/>
    <dgm:cxn modelId="{8C20C384-8489-409F-B635-F3C84EFDBEA7}" type="presOf" srcId="{A9D18785-4A0A-4028-AA3D-51CDE02064A9}" destId="{6F78580C-988D-4C79-BC08-94C8B6796D5A}" srcOrd="0" destOrd="0" presId="urn:microsoft.com/office/officeart/2016/7/layout/LinearArrowProcessNumbered"/>
    <dgm:cxn modelId="{56D01187-B667-475B-9CCF-8076DFECED54}" type="presOf" srcId="{E9136992-46AE-46BE-A050-6A233C2B84B3}" destId="{AA9B3799-1E83-4D7B-B8D3-153A1B140A3F}" srcOrd="0" destOrd="0" presId="urn:microsoft.com/office/officeart/2016/7/layout/LinearArrowProcessNumbered"/>
    <dgm:cxn modelId="{E7D49EC4-CD53-4EF8-89AC-4CFCF0D796C7}" srcId="{535EB886-7653-46EE-AE3E-6E98A294D078}" destId="{C394C21B-3209-4E0A-8A82-495E5B9D17AC}" srcOrd="3" destOrd="0" parTransId="{D0AF3875-18B8-4601-8A7B-41C4BE98C1F3}" sibTransId="{31AA2C3F-B893-4B32-A71E-49C0C240CB02}"/>
    <dgm:cxn modelId="{B3A4EBDE-B034-4696-B6C6-D4F1254D39DB}" type="presOf" srcId="{9120247D-25C4-462D-93A0-481D01B82FC0}" destId="{9AEC10A6-7B3A-4EEF-8D15-56FA2616FB1E}" srcOrd="0" destOrd="0" presId="urn:microsoft.com/office/officeart/2016/7/layout/LinearArrowProcessNumbered"/>
    <dgm:cxn modelId="{436675E2-D80E-4E88-B104-497A749C59AB}" type="presOf" srcId="{557A2E9B-1E22-4A2D-9274-3081AA72CE15}" destId="{E5D75585-4D4D-459A-8F8E-119C42A41506}" srcOrd="0" destOrd="0" presId="urn:microsoft.com/office/officeart/2016/7/layout/LinearArrowProcessNumbered"/>
    <dgm:cxn modelId="{A2A277E4-F543-430A-9E4E-B86AF7E1C872}" type="presOf" srcId="{E1E55E39-182A-488B-ABC1-847F556DA7C5}" destId="{922D2736-4D51-4D3A-9501-2059C771DDF5}" srcOrd="0" destOrd="0" presId="urn:microsoft.com/office/officeart/2016/7/layout/LinearArrowProcessNumbered"/>
    <dgm:cxn modelId="{6B9AFEE5-AAB0-4B9B-8D81-3745FE5CD498}" srcId="{535EB886-7653-46EE-AE3E-6E98A294D078}" destId="{3CF7A713-5915-4B47-A291-883F6CE7A9E6}" srcOrd="1" destOrd="0" parTransId="{9A96275A-3EA5-4727-90DA-CDE08D46355C}" sibTransId="{E1E55E39-182A-488B-ABC1-847F556DA7C5}"/>
    <dgm:cxn modelId="{04E054F0-A1A2-408E-99E9-9CCF38637A92}" type="presOf" srcId="{AF139B82-69DA-4493-9A5C-C45717049740}" destId="{473DADB0-74EA-4C8F-AC5C-EA2253C3D056}" srcOrd="0" destOrd="0" presId="urn:microsoft.com/office/officeart/2016/7/layout/LinearArrowProcessNumbered"/>
    <dgm:cxn modelId="{0E8179F1-6A4B-42C6-AB2E-0661434E36F9}" type="presOf" srcId="{535EB886-7653-46EE-AE3E-6E98A294D078}" destId="{41DEE283-9C75-4124-B109-B320C2828519}" srcOrd="0" destOrd="0" presId="urn:microsoft.com/office/officeart/2016/7/layout/LinearArrowProcessNumbered"/>
    <dgm:cxn modelId="{6DC8AB25-6CC7-48EF-9DB6-614DD3931D01}" type="presParOf" srcId="{41DEE283-9C75-4124-B109-B320C2828519}" destId="{C3EF9B1C-5CEC-4FF9-98EE-495F0E1EA249}" srcOrd="0" destOrd="0" presId="urn:microsoft.com/office/officeart/2016/7/layout/LinearArrowProcessNumbered"/>
    <dgm:cxn modelId="{4AD816A0-E227-41FC-9133-01073B837953}" type="presParOf" srcId="{C3EF9B1C-5CEC-4FF9-98EE-495F0E1EA249}" destId="{C1828B95-E0F2-438A-A0E2-0A7E0A6F629B}" srcOrd="0" destOrd="0" presId="urn:microsoft.com/office/officeart/2016/7/layout/LinearArrowProcessNumbered"/>
    <dgm:cxn modelId="{04376CFD-1B21-41A4-8904-F682D5CF665C}" type="presParOf" srcId="{C3EF9B1C-5CEC-4FF9-98EE-495F0E1EA249}" destId="{ABEEC98A-E2C1-4A95-A0D5-CDB6B299D1C8}" srcOrd="1" destOrd="0" presId="urn:microsoft.com/office/officeart/2016/7/layout/LinearArrowProcessNumbered"/>
    <dgm:cxn modelId="{4FF26F53-8903-4183-8523-B5F7E03B5A98}" type="presParOf" srcId="{ABEEC98A-E2C1-4A95-A0D5-CDB6B299D1C8}" destId="{BACFCE5C-BB30-42E7-8ED3-4F3514F3BDCE}" srcOrd="0" destOrd="0" presId="urn:microsoft.com/office/officeart/2016/7/layout/LinearArrowProcessNumbered"/>
    <dgm:cxn modelId="{87FCD332-301C-4FE6-BE95-0812A8524184}" type="presParOf" srcId="{ABEEC98A-E2C1-4A95-A0D5-CDB6B299D1C8}" destId="{8C0CE386-B8B6-4FBB-911E-B4B343481EFE}" srcOrd="1" destOrd="0" presId="urn:microsoft.com/office/officeart/2016/7/layout/LinearArrowProcessNumbered"/>
    <dgm:cxn modelId="{40EFA9C3-BFB7-4EC4-95CD-C5EFDF833D29}" type="presParOf" srcId="{ABEEC98A-E2C1-4A95-A0D5-CDB6B299D1C8}" destId="{D1F718CB-91B1-4F6F-95F9-1B219118400E}" srcOrd="2" destOrd="0" presId="urn:microsoft.com/office/officeart/2016/7/layout/LinearArrowProcessNumbered"/>
    <dgm:cxn modelId="{A9E529E1-1CFB-4798-9CA0-53D47A2DFAB2}" type="presParOf" srcId="{ABEEC98A-E2C1-4A95-A0D5-CDB6B299D1C8}" destId="{20585979-FCAC-4821-BE58-CE74B2E902B5}" srcOrd="3" destOrd="0" presId="urn:microsoft.com/office/officeart/2016/7/layout/LinearArrowProcessNumbered"/>
    <dgm:cxn modelId="{F2AB135A-9E55-4657-B29C-852D189B9780}" type="presParOf" srcId="{C3EF9B1C-5CEC-4FF9-98EE-495F0E1EA249}" destId="{46DE1712-F291-434F-BDEB-3C96A26894CA}" srcOrd="2" destOrd="0" presId="urn:microsoft.com/office/officeart/2016/7/layout/LinearArrowProcessNumbered"/>
    <dgm:cxn modelId="{F8DF2727-ED64-4EEA-A204-B81B8E91C48B}" type="presParOf" srcId="{41DEE283-9C75-4124-B109-B320C2828519}" destId="{9E8B92ED-510A-4374-B57E-B84EAD54741E}" srcOrd="1" destOrd="0" presId="urn:microsoft.com/office/officeart/2016/7/layout/LinearArrowProcessNumbered"/>
    <dgm:cxn modelId="{364286D6-2ADB-46CF-9502-0610DC738A07}" type="presParOf" srcId="{41DEE283-9C75-4124-B109-B320C2828519}" destId="{BA13AF72-5843-40C2-8203-E640376EF688}" srcOrd="2" destOrd="0" presId="urn:microsoft.com/office/officeart/2016/7/layout/LinearArrowProcessNumbered"/>
    <dgm:cxn modelId="{56617897-3B14-41D8-8D43-9592F1B8B33F}" type="presParOf" srcId="{BA13AF72-5843-40C2-8203-E640376EF688}" destId="{E1B073C1-51EE-4FE0-8085-C25E2A194F0A}" srcOrd="0" destOrd="0" presId="urn:microsoft.com/office/officeart/2016/7/layout/LinearArrowProcessNumbered"/>
    <dgm:cxn modelId="{248A3458-C37F-4191-8318-5C08D48E3FF9}" type="presParOf" srcId="{BA13AF72-5843-40C2-8203-E640376EF688}" destId="{B87D9000-CD65-4758-AE0E-2C3B129427F9}" srcOrd="1" destOrd="0" presId="urn:microsoft.com/office/officeart/2016/7/layout/LinearArrowProcessNumbered"/>
    <dgm:cxn modelId="{443B7BA6-BF58-4E5D-A7C4-595D88BA752D}" type="presParOf" srcId="{B87D9000-CD65-4758-AE0E-2C3B129427F9}" destId="{305A1028-C7D6-491F-9E2D-98D6666DE8C9}" srcOrd="0" destOrd="0" presId="urn:microsoft.com/office/officeart/2016/7/layout/LinearArrowProcessNumbered"/>
    <dgm:cxn modelId="{FDB1AF11-DFCC-4A5D-856F-7B2F2AD1A265}" type="presParOf" srcId="{B87D9000-CD65-4758-AE0E-2C3B129427F9}" destId="{063A3B94-2AC1-443D-A53F-4500A1C13C2A}" srcOrd="1" destOrd="0" presId="urn:microsoft.com/office/officeart/2016/7/layout/LinearArrowProcessNumbered"/>
    <dgm:cxn modelId="{18C5E564-561D-44D7-9694-60FDB57C1391}" type="presParOf" srcId="{B87D9000-CD65-4758-AE0E-2C3B129427F9}" destId="{922D2736-4D51-4D3A-9501-2059C771DDF5}" srcOrd="2" destOrd="0" presId="urn:microsoft.com/office/officeart/2016/7/layout/LinearArrowProcessNumbered"/>
    <dgm:cxn modelId="{55746BA2-409F-4FD7-9BD8-447F84983590}" type="presParOf" srcId="{B87D9000-CD65-4758-AE0E-2C3B129427F9}" destId="{27E5A298-F199-490C-8C94-8A9229B2817C}" srcOrd="3" destOrd="0" presId="urn:microsoft.com/office/officeart/2016/7/layout/LinearArrowProcessNumbered"/>
    <dgm:cxn modelId="{51A51B07-4088-40B0-9119-97AA47D5BE65}" type="presParOf" srcId="{BA13AF72-5843-40C2-8203-E640376EF688}" destId="{0071755C-4BCA-46E9-961B-31AF3633409C}" srcOrd="2" destOrd="0" presId="urn:microsoft.com/office/officeart/2016/7/layout/LinearArrowProcessNumbered"/>
    <dgm:cxn modelId="{727321D1-F3F4-490C-B2C6-75FD413F44F0}" type="presParOf" srcId="{41DEE283-9C75-4124-B109-B320C2828519}" destId="{4226A794-6FA9-4F53-B1BB-6360BADEB72A}" srcOrd="3" destOrd="0" presId="urn:microsoft.com/office/officeart/2016/7/layout/LinearArrowProcessNumbered"/>
    <dgm:cxn modelId="{246EBE84-7F18-4691-A9C5-61DCB594CCAD}" type="presParOf" srcId="{41DEE283-9C75-4124-B109-B320C2828519}" destId="{9259C449-0FB7-45FE-BA0A-D032A45DCDF1}" srcOrd="4" destOrd="0" presId="urn:microsoft.com/office/officeart/2016/7/layout/LinearArrowProcessNumbered"/>
    <dgm:cxn modelId="{5E84BDBE-25D8-47D1-A442-CFDB9DACC6AC}" type="presParOf" srcId="{9259C449-0FB7-45FE-BA0A-D032A45DCDF1}" destId="{BEF0CCB7-E8D6-4F54-9C15-A80D4EE8ECEF}" srcOrd="0" destOrd="0" presId="urn:microsoft.com/office/officeart/2016/7/layout/LinearArrowProcessNumbered"/>
    <dgm:cxn modelId="{C7C9E602-A56D-46F7-9CA6-999FC24668EA}" type="presParOf" srcId="{9259C449-0FB7-45FE-BA0A-D032A45DCDF1}" destId="{E046EFC7-20BD-4A9C-B3EB-920C45C193EA}" srcOrd="1" destOrd="0" presId="urn:microsoft.com/office/officeart/2016/7/layout/LinearArrowProcessNumbered"/>
    <dgm:cxn modelId="{FC3B6DA1-6629-41A4-9A31-52E3E72273DC}" type="presParOf" srcId="{E046EFC7-20BD-4A9C-B3EB-920C45C193EA}" destId="{734B1B18-90E2-4D25-A11B-A537046C6D95}" srcOrd="0" destOrd="0" presId="urn:microsoft.com/office/officeart/2016/7/layout/LinearArrowProcessNumbered"/>
    <dgm:cxn modelId="{0D400929-A6C4-48FC-8DAC-02BCF21077B6}" type="presParOf" srcId="{E046EFC7-20BD-4A9C-B3EB-920C45C193EA}" destId="{A5D843D0-735C-4222-8965-20BE2E29F0C0}" srcOrd="1" destOrd="0" presId="urn:microsoft.com/office/officeart/2016/7/layout/LinearArrowProcessNumbered"/>
    <dgm:cxn modelId="{ED89292B-A463-434D-AF2C-ABF0C5901723}" type="presParOf" srcId="{E046EFC7-20BD-4A9C-B3EB-920C45C193EA}" destId="{E5D75585-4D4D-459A-8F8E-119C42A41506}" srcOrd="2" destOrd="0" presId="urn:microsoft.com/office/officeart/2016/7/layout/LinearArrowProcessNumbered"/>
    <dgm:cxn modelId="{56B7C5CE-2364-4D6D-9B96-442A12F8CD2D}" type="presParOf" srcId="{E046EFC7-20BD-4A9C-B3EB-920C45C193EA}" destId="{404A914E-6A54-43E2-80AF-2330A7AC5E21}" srcOrd="3" destOrd="0" presId="urn:microsoft.com/office/officeart/2016/7/layout/LinearArrowProcessNumbered"/>
    <dgm:cxn modelId="{6CAC94F9-E533-4C77-9473-84DB2FD18EE8}" type="presParOf" srcId="{9259C449-0FB7-45FE-BA0A-D032A45DCDF1}" destId="{6F78580C-988D-4C79-BC08-94C8B6796D5A}" srcOrd="2" destOrd="0" presId="urn:microsoft.com/office/officeart/2016/7/layout/LinearArrowProcessNumbered"/>
    <dgm:cxn modelId="{8CD47D23-DECA-4FBC-A4E3-EE7380C8ABF5}" type="presParOf" srcId="{41DEE283-9C75-4124-B109-B320C2828519}" destId="{52CA27CF-2233-497D-BDDF-C3FE4BD1645F}" srcOrd="5" destOrd="0" presId="urn:microsoft.com/office/officeart/2016/7/layout/LinearArrowProcessNumbered"/>
    <dgm:cxn modelId="{FDC7E844-AF91-41B5-9825-6FF469AD4D64}" type="presParOf" srcId="{41DEE283-9C75-4124-B109-B320C2828519}" destId="{6C643F27-B973-4B47-BABD-599C54BCBBBE}" srcOrd="6" destOrd="0" presId="urn:microsoft.com/office/officeart/2016/7/layout/LinearArrowProcessNumbered"/>
    <dgm:cxn modelId="{FF414002-D98B-458A-93FB-EF00FE38AFFC}" type="presParOf" srcId="{6C643F27-B973-4B47-BABD-599C54BCBBBE}" destId="{AB21A1AC-16F0-4A49-83AC-A80DDC6624B5}" srcOrd="0" destOrd="0" presId="urn:microsoft.com/office/officeart/2016/7/layout/LinearArrowProcessNumbered"/>
    <dgm:cxn modelId="{21DE88FA-0B45-49A7-A158-F8619DE90ABD}" type="presParOf" srcId="{6C643F27-B973-4B47-BABD-599C54BCBBBE}" destId="{315CFF1C-1834-4591-8977-6DCB0E7CF478}" srcOrd="1" destOrd="0" presId="urn:microsoft.com/office/officeart/2016/7/layout/LinearArrowProcessNumbered"/>
    <dgm:cxn modelId="{C5E75A42-C846-4151-836C-493E3A886F61}" type="presParOf" srcId="{315CFF1C-1834-4591-8977-6DCB0E7CF478}" destId="{DCA9AFF8-71F3-41B8-91EF-584B837250E2}" srcOrd="0" destOrd="0" presId="urn:microsoft.com/office/officeart/2016/7/layout/LinearArrowProcessNumbered"/>
    <dgm:cxn modelId="{40445C06-E701-42B1-B292-9BC56579C23D}" type="presParOf" srcId="{315CFF1C-1834-4591-8977-6DCB0E7CF478}" destId="{E1C8A940-9642-43C6-9E80-065DEA2A7EE9}" srcOrd="1" destOrd="0" presId="urn:microsoft.com/office/officeart/2016/7/layout/LinearArrowProcessNumbered"/>
    <dgm:cxn modelId="{8F6A34B4-C138-4584-829F-C12DF07669E0}" type="presParOf" srcId="{315CFF1C-1834-4591-8977-6DCB0E7CF478}" destId="{5DC164D7-E37B-41AA-8235-EC2FD5DDE1E0}" srcOrd="2" destOrd="0" presId="urn:microsoft.com/office/officeart/2016/7/layout/LinearArrowProcessNumbered"/>
    <dgm:cxn modelId="{0B3DC96A-8085-439B-8BFB-683F289A77A1}" type="presParOf" srcId="{315CFF1C-1834-4591-8977-6DCB0E7CF478}" destId="{4A8567D7-4DA9-4EFA-92B0-CD4A0FDEBADE}" srcOrd="3" destOrd="0" presId="urn:microsoft.com/office/officeart/2016/7/layout/LinearArrowProcessNumbered"/>
    <dgm:cxn modelId="{7F8DB7B0-787D-4C7E-B072-C7EC37BBC872}" type="presParOf" srcId="{6C643F27-B973-4B47-BABD-599C54BCBBBE}" destId="{4E83C840-178B-4244-A089-B9B3EDEB0070}" srcOrd="2" destOrd="0" presId="urn:microsoft.com/office/officeart/2016/7/layout/LinearArrowProcessNumbered"/>
    <dgm:cxn modelId="{C8177039-138C-4B96-9E9C-3FB90F2C0A82}" type="presParOf" srcId="{41DEE283-9C75-4124-B109-B320C2828519}" destId="{B1F4C9EB-C29A-4687-9BDD-2A80124D6B13}" srcOrd="7" destOrd="0" presId="urn:microsoft.com/office/officeart/2016/7/layout/LinearArrowProcessNumbered"/>
    <dgm:cxn modelId="{E85129FE-E711-4CDD-8380-4EB88822BFC1}" type="presParOf" srcId="{41DEE283-9C75-4124-B109-B320C2828519}" destId="{C10300E6-EDCE-4046-92DF-5F07D0C70A78}" srcOrd="8" destOrd="0" presId="urn:microsoft.com/office/officeart/2016/7/layout/LinearArrowProcessNumbered"/>
    <dgm:cxn modelId="{2E8C1371-EB0E-4D28-81BB-72AF8563F1F9}" type="presParOf" srcId="{C10300E6-EDCE-4046-92DF-5F07D0C70A78}" destId="{8DDE12E9-445F-426C-A4BB-AE6D05A964C5}" srcOrd="0" destOrd="0" presId="urn:microsoft.com/office/officeart/2016/7/layout/LinearArrowProcessNumbered"/>
    <dgm:cxn modelId="{13327A57-D8A2-488C-ACC6-860566F22A29}" type="presParOf" srcId="{C10300E6-EDCE-4046-92DF-5F07D0C70A78}" destId="{30B82521-39CC-440D-833D-41D437D9883F}" srcOrd="1" destOrd="0" presId="urn:microsoft.com/office/officeart/2016/7/layout/LinearArrowProcessNumbered"/>
    <dgm:cxn modelId="{20E57E28-6CEA-4E1C-B450-04540E4EAB3E}" type="presParOf" srcId="{30B82521-39CC-440D-833D-41D437D9883F}" destId="{814E7995-CB5E-4E9F-99F4-55879328AA40}" srcOrd="0" destOrd="0" presId="urn:microsoft.com/office/officeart/2016/7/layout/LinearArrowProcessNumbered"/>
    <dgm:cxn modelId="{E358919E-3DDE-4912-96C2-8116C51F5F77}" type="presParOf" srcId="{30B82521-39CC-440D-833D-41D437D9883F}" destId="{CA461C2F-39F1-41F2-B224-74B3F64D698B}" srcOrd="1" destOrd="0" presId="urn:microsoft.com/office/officeart/2016/7/layout/LinearArrowProcessNumbered"/>
    <dgm:cxn modelId="{69E727F1-2C06-4EED-928D-32C9DD533A94}" type="presParOf" srcId="{30B82521-39CC-440D-833D-41D437D9883F}" destId="{31D7F95E-B1A3-43BE-9FF0-0F8032C361B5}" srcOrd="2" destOrd="0" presId="urn:microsoft.com/office/officeart/2016/7/layout/LinearArrowProcessNumbered"/>
    <dgm:cxn modelId="{696541D5-717C-4341-96C3-69EAA3A8D547}" type="presParOf" srcId="{30B82521-39CC-440D-833D-41D437D9883F}" destId="{3C1D5897-2E6B-4105-876B-4BECD0180D4B}" srcOrd="3" destOrd="0" presId="urn:microsoft.com/office/officeart/2016/7/layout/LinearArrowProcessNumbered"/>
    <dgm:cxn modelId="{1992738B-0C51-4D12-A705-F66FCE16E578}" type="presParOf" srcId="{C10300E6-EDCE-4046-92DF-5F07D0C70A78}" destId="{06D2DE18-734C-4F73-AF0D-110C807A7A86}" srcOrd="2" destOrd="0" presId="urn:microsoft.com/office/officeart/2016/7/layout/LinearArrowProcessNumbered"/>
    <dgm:cxn modelId="{9EA2EBF6-EA19-45C1-90B9-20B62547A696}" type="presParOf" srcId="{41DEE283-9C75-4124-B109-B320C2828519}" destId="{762223BE-7CE8-49F3-A33B-94628FCD5018}" srcOrd="9" destOrd="0" presId="urn:microsoft.com/office/officeart/2016/7/layout/LinearArrowProcessNumbered"/>
    <dgm:cxn modelId="{11D72300-33A6-46FF-B9EB-1579EC0E2BCA}" type="presParOf" srcId="{41DEE283-9C75-4124-B109-B320C2828519}" destId="{29DAD759-0DA2-4E39-8437-E3F9D7D593EE}" srcOrd="10" destOrd="0" presId="urn:microsoft.com/office/officeart/2016/7/layout/LinearArrowProcessNumbered"/>
    <dgm:cxn modelId="{BA438AA6-C452-4157-8AEE-60FDD1D8374E}" type="presParOf" srcId="{29DAD759-0DA2-4E39-8437-E3F9D7D593EE}" destId="{CE2E215C-3D44-4D8C-BAF4-3DD1F2524090}" srcOrd="0" destOrd="0" presId="urn:microsoft.com/office/officeart/2016/7/layout/LinearArrowProcessNumbered"/>
    <dgm:cxn modelId="{27BFDE79-D6DD-46F9-A4A9-C00A47F9773A}" type="presParOf" srcId="{29DAD759-0DA2-4E39-8437-E3F9D7D593EE}" destId="{F616C8B1-A07A-4E41-BDD1-252780F4FD8B}" srcOrd="1" destOrd="0" presId="urn:microsoft.com/office/officeart/2016/7/layout/LinearArrowProcessNumbered"/>
    <dgm:cxn modelId="{7EAE2786-10AE-4BCE-8716-C5CBA7B40636}" type="presParOf" srcId="{F616C8B1-A07A-4E41-BDD1-252780F4FD8B}" destId="{8DF3442D-4312-4522-A385-6963C09F90E5}" srcOrd="0" destOrd="0" presId="urn:microsoft.com/office/officeart/2016/7/layout/LinearArrowProcessNumbered"/>
    <dgm:cxn modelId="{C74F3E51-FB00-485C-BAA1-DE38AA6969D1}" type="presParOf" srcId="{F616C8B1-A07A-4E41-BDD1-252780F4FD8B}" destId="{3CCD229E-EAA2-4958-878D-3BFC71C04D6C}" srcOrd="1" destOrd="0" presId="urn:microsoft.com/office/officeart/2016/7/layout/LinearArrowProcessNumbered"/>
    <dgm:cxn modelId="{A5058459-6BE1-48D7-839B-11D667B05675}" type="presParOf" srcId="{F616C8B1-A07A-4E41-BDD1-252780F4FD8B}" destId="{9AEC10A6-7B3A-4EEF-8D15-56FA2616FB1E}" srcOrd="2" destOrd="0" presId="urn:microsoft.com/office/officeart/2016/7/layout/LinearArrowProcessNumbered"/>
    <dgm:cxn modelId="{FC8EDA3A-CAB1-4CF8-9A9B-A4B4476F1938}" type="presParOf" srcId="{F616C8B1-A07A-4E41-BDD1-252780F4FD8B}" destId="{9FD6DEEE-A4FD-4487-99D8-06B9AF76CDEE}" srcOrd="3" destOrd="0" presId="urn:microsoft.com/office/officeart/2016/7/layout/LinearArrowProcessNumbered"/>
    <dgm:cxn modelId="{C573E4A0-D9E2-4E11-9B53-33D84AFE96E3}" type="presParOf" srcId="{29DAD759-0DA2-4E39-8437-E3F9D7D593EE}" destId="{AA9B3799-1E83-4D7B-B8D3-153A1B140A3F}" srcOrd="2" destOrd="0" presId="urn:microsoft.com/office/officeart/2016/7/layout/LinearArrowProcessNumbered"/>
    <dgm:cxn modelId="{0EBB2027-93CC-495F-9FAC-27DE536DD9A0}" type="presParOf" srcId="{41DEE283-9C75-4124-B109-B320C2828519}" destId="{A9EEB3FF-A972-420C-8633-807E1D314FA2}" srcOrd="11" destOrd="0" presId="urn:microsoft.com/office/officeart/2016/7/layout/LinearArrowProcessNumbered"/>
    <dgm:cxn modelId="{820CA111-28A8-4AC2-AAA3-537F1631B6D0}" type="presParOf" srcId="{41DEE283-9C75-4124-B109-B320C2828519}" destId="{6152D526-206C-4F23-BB69-C73FB5DB816F}" srcOrd="12" destOrd="0" presId="urn:microsoft.com/office/officeart/2016/7/layout/LinearArrowProcessNumbered"/>
    <dgm:cxn modelId="{04C172BE-12EB-4805-AE61-8B310FCE66EA}" type="presParOf" srcId="{6152D526-206C-4F23-BB69-C73FB5DB816F}" destId="{8320410A-BC5A-489B-9F83-AB0868AB8974}" srcOrd="0" destOrd="0" presId="urn:microsoft.com/office/officeart/2016/7/layout/LinearArrowProcessNumbered"/>
    <dgm:cxn modelId="{A299EAEE-93E1-44B1-8CE9-EC21E232B8E3}" type="presParOf" srcId="{6152D526-206C-4F23-BB69-C73FB5DB816F}" destId="{B14C8B15-A9FB-4094-A8B5-28E5F9F866FF}" srcOrd="1" destOrd="0" presId="urn:microsoft.com/office/officeart/2016/7/layout/LinearArrowProcessNumbered"/>
    <dgm:cxn modelId="{68BBBD74-A596-40C7-84C3-FD34C16E387C}" type="presParOf" srcId="{B14C8B15-A9FB-4094-A8B5-28E5F9F866FF}" destId="{652CEC95-0578-49B6-8939-3BFE328139CF}" srcOrd="0" destOrd="0" presId="urn:microsoft.com/office/officeart/2016/7/layout/LinearArrowProcessNumbered"/>
    <dgm:cxn modelId="{3A06BD71-B7B6-4080-BB86-F056538D0B45}" type="presParOf" srcId="{B14C8B15-A9FB-4094-A8B5-28E5F9F866FF}" destId="{2952AF78-1E2F-406A-81F3-C29ED7A259BD}" srcOrd="1" destOrd="0" presId="urn:microsoft.com/office/officeart/2016/7/layout/LinearArrowProcessNumbered"/>
    <dgm:cxn modelId="{507EE797-6F1C-487E-8907-529A730AB62E}" type="presParOf" srcId="{B14C8B15-A9FB-4094-A8B5-28E5F9F866FF}" destId="{473DADB0-74EA-4C8F-AC5C-EA2253C3D056}" srcOrd="2" destOrd="0" presId="urn:microsoft.com/office/officeart/2016/7/layout/LinearArrowProcessNumbered"/>
    <dgm:cxn modelId="{AAA802E6-D1B1-4D90-989E-4352A5D4DEB3}" type="presParOf" srcId="{B14C8B15-A9FB-4094-A8B5-28E5F9F866FF}" destId="{AD56829D-1863-4AA6-B291-67AF3B23CE43}" srcOrd="3" destOrd="0" presId="urn:microsoft.com/office/officeart/2016/7/layout/LinearArrowProcessNumbered"/>
    <dgm:cxn modelId="{1E344C80-5342-4349-A6D9-93511FAB684D}" type="presParOf" srcId="{6152D526-206C-4F23-BB69-C73FB5DB816F}" destId="{07F9F34A-6D52-496A-8B9B-D71331E6F0EE}" srcOrd="2" destOrd="0" presId="urn:microsoft.com/office/officeart/2016/7/layout/LinearArrowProcessNumbered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3992F5B-B5EF-44F7-819D-D1CD1DB8C6A7}" type="doc">
      <dgm:prSet loTypeId="urn:microsoft.com/office/officeart/2005/8/layout/process1" loCatId="process" qsTypeId="urn:microsoft.com/office/officeart/2005/8/quickstyle/simple1" qsCatId="simple" csTypeId="urn:microsoft.com/office/officeart/2005/8/colors/colorful1" csCatId="colorful" phldr="1"/>
      <dgm:spPr/>
    </dgm:pt>
    <dgm:pt modelId="{49CD8135-011D-476C-B2CB-797C2196EFB5}">
      <dgm:prSet phldrT="[Text]"/>
      <dgm:spPr/>
      <dgm:t>
        <a:bodyPr/>
        <a:lstStyle/>
        <a:p>
          <a:r>
            <a:rPr lang="en-GB"/>
            <a:t>Diagnose the Situation</a:t>
          </a:r>
        </a:p>
        <a:p>
          <a:r>
            <a:rPr lang="en-GB"/>
            <a:t>How?</a:t>
          </a:r>
        </a:p>
      </dgm:t>
    </dgm:pt>
    <dgm:pt modelId="{0B426C2E-F78B-44DC-958D-5447E3134EC8}" type="parTrans" cxnId="{158D58A1-A2D0-401D-84D0-718AEBA12FE0}">
      <dgm:prSet/>
      <dgm:spPr/>
      <dgm:t>
        <a:bodyPr/>
        <a:lstStyle/>
        <a:p>
          <a:endParaRPr lang="en-GB"/>
        </a:p>
      </dgm:t>
    </dgm:pt>
    <dgm:pt modelId="{0A1A2C28-485B-4E31-AB9D-D6CE1954E004}" type="sibTrans" cxnId="{158D58A1-A2D0-401D-84D0-718AEBA12FE0}">
      <dgm:prSet/>
      <dgm:spPr/>
      <dgm:t>
        <a:bodyPr/>
        <a:lstStyle/>
        <a:p>
          <a:endParaRPr lang="en-GB"/>
        </a:p>
      </dgm:t>
    </dgm:pt>
    <dgm:pt modelId="{05F5C7C3-312B-40AE-8813-DC5486E1FC61}">
      <dgm:prSet phldrT="[Text]"/>
      <dgm:spPr/>
      <dgm:t>
        <a:bodyPr/>
        <a:lstStyle/>
        <a:p>
          <a:r>
            <a:rPr lang="en-GB"/>
            <a:t>Adapt style</a:t>
          </a:r>
        </a:p>
      </dgm:t>
    </dgm:pt>
    <dgm:pt modelId="{9C898D71-F47A-4132-8739-9785468C5243}" type="parTrans" cxnId="{98FAFA96-300A-46E2-A9FF-D20CFC32F9E2}">
      <dgm:prSet/>
      <dgm:spPr/>
      <dgm:t>
        <a:bodyPr/>
        <a:lstStyle/>
        <a:p>
          <a:endParaRPr lang="en-GB"/>
        </a:p>
      </dgm:t>
    </dgm:pt>
    <dgm:pt modelId="{FBCE9B84-0791-4DD3-B8D4-5C23B52976E6}" type="sibTrans" cxnId="{98FAFA96-300A-46E2-A9FF-D20CFC32F9E2}">
      <dgm:prSet/>
      <dgm:spPr/>
      <dgm:t>
        <a:bodyPr/>
        <a:lstStyle/>
        <a:p>
          <a:endParaRPr lang="en-GB"/>
        </a:p>
      </dgm:t>
    </dgm:pt>
    <dgm:pt modelId="{1A7F972C-EB14-44A4-B46D-9445D1C8E682}" type="pres">
      <dgm:prSet presAssocID="{B3992F5B-B5EF-44F7-819D-D1CD1DB8C6A7}" presName="Name0" presStyleCnt="0">
        <dgm:presLayoutVars>
          <dgm:dir/>
          <dgm:resizeHandles val="exact"/>
        </dgm:presLayoutVars>
      </dgm:prSet>
      <dgm:spPr/>
    </dgm:pt>
    <dgm:pt modelId="{C6D48B10-AA34-49C5-9B1A-42C3DA159305}" type="pres">
      <dgm:prSet presAssocID="{49CD8135-011D-476C-B2CB-797C2196EFB5}" presName="node" presStyleLbl="node1" presStyleIdx="0" presStyleCnt="2">
        <dgm:presLayoutVars>
          <dgm:bulletEnabled val="1"/>
        </dgm:presLayoutVars>
      </dgm:prSet>
      <dgm:spPr/>
    </dgm:pt>
    <dgm:pt modelId="{863AE0D6-FB56-4C94-8C7B-9C4DE01492CD}" type="pres">
      <dgm:prSet presAssocID="{0A1A2C28-485B-4E31-AB9D-D6CE1954E004}" presName="sibTrans" presStyleLbl="sibTrans2D1" presStyleIdx="0" presStyleCnt="1"/>
      <dgm:spPr/>
    </dgm:pt>
    <dgm:pt modelId="{82DB1BBC-CC50-44C9-9FDA-D113DDBC78BC}" type="pres">
      <dgm:prSet presAssocID="{0A1A2C28-485B-4E31-AB9D-D6CE1954E004}" presName="connectorText" presStyleLbl="sibTrans2D1" presStyleIdx="0" presStyleCnt="1"/>
      <dgm:spPr/>
    </dgm:pt>
    <dgm:pt modelId="{E038CFF7-92B7-4CE1-A20E-4213DB859071}" type="pres">
      <dgm:prSet presAssocID="{05F5C7C3-312B-40AE-8813-DC5486E1FC61}" presName="node" presStyleLbl="node1" presStyleIdx="1" presStyleCnt="2">
        <dgm:presLayoutVars>
          <dgm:bulletEnabled val="1"/>
        </dgm:presLayoutVars>
      </dgm:prSet>
      <dgm:spPr/>
    </dgm:pt>
  </dgm:ptLst>
  <dgm:cxnLst>
    <dgm:cxn modelId="{9D8E5A0B-8D2E-4F37-B33B-BA094FD5C77B}" type="presOf" srcId="{0A1A2C28-485B-4E31-AB9D-D6CE1954E004}" destId="{82DB1BBC-CC50-44C9-9FDA-D113DDBC78BC}" srcOrd="1" destOrd="0" presId="urn:microsoft.com/office/officeart/2005/8/layout/process1"/>
    <dgm:cxn modelId="{DCA02E0E-A1B2-4588-B083-D807CA039782}" type="presOf" srcId="{0A1A2C28-485B-4E31-AB9D-D6CE1954E004}" destId="{863AE0D6-FB56-4C94-8C7B-9C4DE01492CD}" srcOrd="0" destOrd="0" presId="urn:microsoft.com/office/officeart/2005/8/layout/process1"/>
    <dgm:cxn modelId="{8D10DA3B-23D0-457D-841D-57D521B2844E}" type="presOf" srcId="{49CD8135-011D-476C-B2CB-797C2196EFB5}" destId="{C6D48B10-AA34-49C5-9B1A-42C3DA159305}" srcOrd="0" destOrd="0" presId="urn:microsoft.com/office/officeart/2005/8/layout/process1"/>
    <dgm:cxn modelId="{98FAFA96-300A-46E2-A9FF-D20CFC32F9E2}" srcId="{B3992F5B-B5EF-44F7-819D-D1CD1DB8C6A7}" destId="{05F5C7C3-312B-40AE-8813-DC5486E1FC61}" srcOrd="1" destOrd="0" parTransId="{9C898D71-F47A-4132-8739-9785468C5243}" sibTransId="{FBCE9B84-0791-4DD3-B8D4-5C23B52976E6}"/>
    <dgm:cxn modelId="{158D58A1-A2D0-401D-84D0-718AEBA12FE0}" srcId="{B3992F5B-B5EF-44F7-819D-D1CD1DB8C6A7}" destId="{49CD8135-011D-476C-B2CB-797C2196EFB5}" srcOrd="0" destOrd="0" parTransId="{0B426C2E-F78B-44DC-958D-5447E3134EC8}" sibTransId="{0A1A2C28-485B-4E31-AB9D-D6CE1954E004}"/>
    <dgm:cxn modelId="{347013BE-B9D1-4F25-A930-CAF9DFD70B59}" type="presOf" srcId="{05F5C7C3-312B-40AE-8813-DC5486E1FC61}" destId="{E038CFF7-92B7-4CE1-A20E-4213DB859071}" srcOrd="0" destOrd="0" presId="urn:microsoft.com/office/officeart/2005/8/layout/process1"/>
    <dgm:cxn modelId="{6C2854DE-D086-42DA-BD6A-64F902902B08}" type="presOf" srcId="{B3992F5B-B5EF-44F7-819D-D1CD1DB8C6A7}" destId="{1A7F972C-EB14-44A4-B46D-9445D1C8E682}" srcOrd="0" destOrd="0" presId="urn:microsoft.com/office/officeart/2005/8/layout/process1"/>
    <dgm:cxn modelId="{8774C9E7-9F93-4CA1-B277-24C8F4CCB7BD}" type="presParOf" srcId="{1A7F972C-EB14-44A4-B46D-9445D1C8E682}" destId="{C6D48B10-AA34-49C5-9B1A-42C3DA159305}" srcOrd="0" destOrd="0" presId="urn:microsoft.com/office/officeart/2005/8/layout/process1"/>
    <dgm:cxn modelId="{7C862363-F303-4BF3-B58D-913FB1B72B8D}" type="presParOf" srcId="{1A7F972C-EB14-44A4-B46D-9445D1C8E682}" destId="{863AE0D6-FB56-4C94-8C7B-9C4DE01492CD}" srcOrd="1" destOrd="0" presId="urn:microsoft.com/office/officeart/2005/8/layout/process1"/>
    <dgm:cxn modelId="{72DD30F8-F22E-4841-B0F9-BC48CAF7AB17}" type="presParOf" srcId="{863AE0D6-FB56-4C94-8C7B-9C4DE01492CD}" destId="{82DB1BBC-CC50-44C9-9FDA-D113DDBC78BC}" srcOrd="0" destOrd="0" presId="urn:microsoft.com/office/officeart/2005/8/layout/process1"/>
    <dgm:cxn modelId="{D905FB2E-C7D7-4CB9-A0A1-2B21F1EE0F30}" type="presParOf" srcId="{1A7F972C-EB14-44A4-B46D-9445D1C8E682}" destId="{E038CFF7-92B7-4CE1-A20E-4213DB859071}" srcOrd="2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CFCE5C-BB30-42E7-8ED3-4F3514F3BDCE}">
      <dsp:nvSpPr>
        <dsp:cNvPr id="0" name=""/>
        <dsp:cNvSpPr/>
      </dsp:nvSpPr>
      <dsp:spPr>
        <a:xfrm>
          <a:off x="679556" y="2186277"/>
          <a:ext cx="534950" cy="7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C0CE386-B8B6-4FBB-911E-B4B343481EFE}">
      <dsp:nvSpPr>
        <dsp:cNvPr id="0" name=""/>
        <dsp:cNvSpPr/>
      </dsp:nvSpPr>
      <dsp:spPr>
        <a:xfrm>
          <a:off x="1246603" y="2141333"/>
          <a:ext cx="61519" cy="115639"/>
        </a:xfrm>
        <a:prstGeom prst="chevron">
          <a:avLst>
            <a:gd name="adj" fmla="val 9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F718CB-91B1-4F6F-95F9-1B219118400E}">
      <dsp:nvSpPr>
        <dsp:cNvPr id="0" name=""/>
        <dsp:cNvSpPr/>
      </dsp:nvSpPr>
      <dsp:spPr>
        <a:xfrm>
          <a:off x="374203" y="1947829"/>
          <a:ext cx="476968" cy="47696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509" tIns="18509" rIns="18509" bIns="1850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1</a:t>
          </a:r>
        </a:p>
      </dsp:txBody>
      <dsp:txXfrm>
        <a:off x="444053" y="2017679"/>
        <a:ext cx="337268" cy="337268"/>
      </dsp:txXfrm>
    </dsp:sp>
    <dsp:sp modelId="{46DE1712-F291-434F-BDEB-3C96A26894CA}">
      <dsp:nvSpPr>
        <dsp:cNvPr id="0" name=""/>
        <dsp:cNvSpPr/>
      </dsp:nvSpPr>
      <dsp:spPr>
        <a:xfrm>
          <a:off x="10867" y="2590381"/>
          <a:ext cx="120363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944" tIns="165100" rIns="94944" bIns="1651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How individuals acted when leading</a:t>
          </a:r>
        </a:p>
      </dsp:txBody>
      <dsp:txXfrm>
        <a:off x="10867" y="2831109"/>
        <a:ext cx="1203638" cy="1724872"/>
      </dsp:txXfrm>
    </dsp:sp>
    <dsp:sp modelId="{305A1028-C7D6-491F-9E2D-98D6666DE8C9}">
      <dsp:nvSpPr>
        <dsp:cNvPr id="0" name=""/>
        <dsp:cNvSpPr/>
      </dsp:nvSpPr>
      <dsp:spPr>
        <a:xfrm>
          <a:off x="1348244" y="2186265"/>
          <a:ext cx="1203638" cy="7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3A3B94-2AC1-443D-A53F-4500A1C13C2A}">
      <dsp:nvSpPr>
        <dsp:cNvPr id="0" name=""/>
        <dsp:cNvSpPr/>
      </dsp:nvSpPr>
      <dsp:spPr>
        <a:xfrm>
          <a:off x="2583980" y="2141321"/>
          <a:ext cx="61519" cy="115656"/>
        </a:xfrm>
        <a:prstGeom prst="chevron">
          <a:avLst>
            <a:gd name="adj" fmla="val 9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22D2736-4D51-4D3A-9501-2059C771DDF5}">
      <dsp:nvSpPr>
        <dsp:cNvPr id="0" name=""/>
        <dsp:cNvSpPr/>
      </dsp:nvSpPr>
      <dsp:spPr>
        <a:xfrm>
          <a:off x="1711579" y="1947817"/>
          <a:ext cx="476968" cy="47696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509" tIns="18509" rIns="18509" bIns="1850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2</a:t>
          </a:r>
        </a:p>
      </dsp:txBody>
      <dsp:txXfrm>
        <a:off x="1781429" y="2017667"/>
        <a:ext cx="337268" cy="337268"/>
      </dsp:txXfrm>
    </dsp:sp>
    <dsp:sp modelId="{0071755C-4BCA-46E9-961B-31AF3633409C}">
      <dsp:nvSpPr>
        <dsp:cNvPr id="0" name=""/>
        <dsp:cNvSpPr/>
      </dsp:nvSpPr>
      <dsp:spPr>
        <a:xfrm>
          <a:off x="1348244" y="2590381"/>
          <a:ext cx="120363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944" tIns="165100" rIns="94944" bIns="1651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Asked followers to complete questionnaire about leaders..1,800 items </a:t>
          </a:r>
        </a:p>
      </dsp:txBody>
      <dsp:txXfrm>
        <a:off x="1348244" y="2831109"/>
        <a:ext cx="1203638" cy="1724872"/>
      </dsp:txXfrm>
    </dsp:sp>
    <dsp:sp modelId="{734B1B18-90E2-4D25-A11B-A537046C6D95}">
      <dsp:nvSpPr>
        <dsp:cNvPr id="0" name=""/>
        <dsp:cNvSpPr/>
      </dsp:nvSpPr>
      <dsp:spPr>
        <a:xfrm>
          <a:off x="2685620" y="2186262"/>
          <a:ext cx="1203638" cy="7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D843D0-735C-4222-8965-20BE2E29F0C0}">
      <dsp:nvSpPr>
        <dsp:cNvPr id="0" name=""/>
        <dsp:cNvSpPr/>
      </dsp:nvSpPr>
      <dsp:spPr>
        <a:xfrm>
          <a:off x="3921356" y="2141318"/>
          <a:ext cx="61519" cy="115660"/>
        </a:xfrm>
        <a:prstGeom prst="chevron">
          <a:avLst>
            <a:gd name="adj" fmla="val 9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D75585-4D4D-459A-8F8E-119C42A41506}">
      <dsp:nvSpPr>
        <dsp:cNvPr id="0" name=""/>
        <dsp:cNvSpPr/>
      </dsp:nvSpPr>
      <dsp:spPr>
        <a:xfrm>
          <a:off x="3048956" y="1947814"/>
          <a:ext cx="476968" cy="47696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509" tIns="18509" rIns="18509" bIns="1850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3</a:t>
          </a:r>
        </a:p>
      </dsp:txBody>
      <dsp:txXfrm>
        <a:off x="3118806" y="2017664"/>
        <a:ext cx="337268" cy="337268"/>
      </dsp:txXfrm>
    </dsp:sp>
    <dsp:sp modelId="{6F78580C-988D-4C79-BC08-94C8B6796D5A}">
      <dsp:nvSpPr>
        <dsp:cNvPr id="0" name=""/>
        <dsp:cNvSpPr/>
      </dsp:nvSpPr>
      <dsp:spPr>
        <a:xfrm>
          <a:off x="2685620" y="2590381"/>
          <a:ext cx="120363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944" tIns="165100" rIns="94944" bIns="1651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Questionnaire composed of 150 Questions devised. LBDQ </a:t>
          </a:r>
        </a:p>
      </dsp:txBody>
      <dsp:txXfrm>
        <a:off x="2685620" y="2831109"/>
        <a:ext cx="1203638" cy="1724872"/>
      </dsp:txXfrm>
    </dsp:sp>
    <dsp:sp modelId="{DCA9AFF8-71F3-41B8-91EF-584B837250E2}">
      <dsp:nvSpPr>
        <dsp:cNvPr id="0" name=""/>
        <dsp:cNvSpPr/>
      </dsp:nvSpPr>
      <dsp:spPr>
        <a:xfrm>
          <a:off x="4022997" y="2186261"/>
          <a:ext cx="1203638" cy="7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C8A940-9642-43C6-9E80-065DEA2A7EE9}">
      <dsp:nvSpPr>
        <dsp:cNvPr id="0" name=""/>
        <dsp:cNvSpPr/>
      </dsp:nvSpPr>
      <dsp:spPr>
        <a:xfrm>
          <a:off x="5258733" y="2141317"/>
          <a:ext cx="61519" cy="115661"/>
        </a:xfrm>
        <a:prstGeom prst="chevron">
          <a:avLst>
            <a:gd name="adj" fmla="val 9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C164D7-E37B-41AA-8235-EC2FD5DDE1E0}">
      <dsp:nvSpPr>
        <dsp:cNvPr id="0" name=""/>
        <dsp:cNvSpPr/>
      </dsp:nvSpPr>
      <dsp:spPr>
        <a:xfrm>
          <a:off x="4386332" y="1947813"/>
          <a:ext cx="476968" cy="47696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509" tIns="18509" rIns="18509" bIns="1850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4</a:t>
          </a:r>
        </a:p>
      </dsp:txBody>
      <dsp:txXfrm>
        <a:off x="4456182" y="2017663"/>
        <a:ext cx="337268" cy="337268"/>
      </dsp:txXfrm>
    </dsp:sp>
    <dsp:sp modelId="{4E83C840-178B-4244-A089-B9B3EDEB0070}">
      <dsp:nvSpPr>
        <dsp:cNvPr id="0" name=""/>
        <dsp:cNvSpPr/>
      </dsp:nvSpPr>
      <dsp:spPr>
        <a:xfrm>
          <a:off x="4022997" y="2590381"/>
          <a:ext cx="120363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944" tIns="165100" rIns="94944" bIns="1651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Distributed to Military, education and industry</a:t>
          </a:r>
        </a:p>
      </dsp:txBody>
      <dsp:txXfrm>
        <a:off x="4022997" y="2831109"/>
        <a:ext cx="1203638" cy="1724872"/>
      </dsp:txXfrm>
    </dsp:sp>
    <dsp:sp modelId="{814E7995-CB5E-4E9F-99F4-55879328AA40}">
      <dsp:nvSpPr>
        <dsp:cNvPr id="0" name=""/>
        <dsp:cNvSpPr/>
      </dsp:nvSpPr>
      <dsp:spPr>
        <a:xfrm>
          <a:off x="5360373" y="2186261"/>
          <a:ext cx="1203638" cy="71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461C2F-39F1-41F2-B224-74B3F64D698B}">
      <dsp:nvSpPr>
        <dsp:cNvPr id="0" name=""/>
        <dsp:cNvSpPr/>
      </dsp:nvSpPr>
      <dsp:spPr>
        <a:xfrm>
          <a:off x="6596109" y="2141317"/>
          <a:ext cx="61519" cy="115662"/>
        </a:xfrm>
        <a:prstGeom prst="chevron">
          <a:avLst>
            <a:gd name="adj" fmla="val 9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D7F95E-B1A3-43BE-9FF0-0F8032C361B5}">
      <dsp:nvSpPr>
        <dsp:cNvPr id="0" name=""/>
        <dsp:cNvSpPr/>
      </dsp:nvSpPr>
      <dsp:spPr>
        <a:xfrm>
          <a:off x="5723709" y="1947813"/>
          <a:ext cx="476968" cy="47696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509" tIns="18509" rIns="18509" bIns="1850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5</a:t>
          </a:r>
        </a:p>
      </dsp:txBody>
      <dsp:txXfrm>
        <a:off x="5793559" y="2017663"/>
        <a:ext cx="337268" cy="337268"/>
      </dsp:txXfrm>
    </dsp:sp>
    <dsp:sp modelId="{06D2DE18-734C-4F73-AF0D-110C807A7A86}">
      <dsp:nvSpPr>
        <dsp:cNvPr id="0" name=""/>
        <dsp:cNvSpPr/>
      </dsp:nvSpPr>
      <dsp:spPr>
        <a:xfrm>
          <a:off x="5360373" y="2590381"/>
          <a:ext cx="120363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944" tIns="165100" rIns="94944" bIns="1651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FF0000"/>
              </a:solidFill>
            </a:rPr>
            <a:t>Results: There were certain sets of clusters of behaviour that were typical to leaders </a:t>
          </a:r>
        </a:p>
      </dsp:txBody>
      <dsp:txXfrm>
        <a:off x="5360373" y="2831109"/>
        <a:ext cx="1203638" cy="1724872"/>
      </dsp:txXfrm>
    </dsp:sp>
    <dsp:sp modelId="{8DF3442D-4312-4522-A385-6963C09F90E5}">
      <dsp:nvSpPr>
        <dsp:cNvPr id="0" name=""/>
        <dsp:cNvSpPr/>
      </dsp:nvSpPr>
      <dsp:spPr>
        <a:xfrm>
          <a:off x="6697750" y="2186261"/>
          <a:ext cx="1203638" cy="7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CCD229E-EAA2-4958-878D-3BFC71C04D6C}">
      <dsp:nvSpPr>
        <dsp:cNvPr id="0" name=""/>
        <dsp:cNvSpPr/>
      </dsp:nvSpPr>
      <dsp:spPr>
        <a:xfrm>
          <a:off x="7933486" y="2141317"/>
          <a:ext cx="61519" cy="115662"/>
        </a:xfrm>
        <a:prstGeom prst="chevron">
          <a:avLst>
            <a:gd name="adj" fmla="val 9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EC10A6-7B3A-4EEF-8D15-56FA2616FB1E}">
      <dsp:nvSpPr>
        <dsp:cNvPr id="0" name=""/>
        <dsp:cNvSpPr/>
      </dsp:nvSpPr>
      <dsp:spPr>
        <a:xfrm>
          <a:off x="7061085" y="1947813"/>
          <a:ext cx="476968" cy="47696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509" tIns="18509" rIns="18509" bIns="1850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6</a:t>
          </a:r>
        </a:p>
      </dsp:txBody>
      <dsp:txXfrm>
        <a:off x="7130935" y="2017663"/>
        <a:ext cx="337268" cy="337268"/>
      </dsp:txXfrm>
    </dsp:sp>
    <dsp:sp modelId="{AA9B3799-1E83-4D7B-B8D3-153A1B140A3F}">
      <dsp:nvSpPr>
        <dsp:cNvPr id="0" name=""/>
        <dsp:cNvSpPr/>
      </dsp:nvSpPr>
      <dsp:spPr>
        <a:xfrm>
          <a:off x="6697750" y="2590381"/>
          <a:ext cx="1203638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4944" tIns="165100" rIns="94944" bIns="1651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6 </a:t>
          </a:r>
          <a:r>
            <a:rPr lang="en-GB" sz="1400" kern="1200" dirty="0" err="1"/>
            <a:t>yrs</a:t>
          </a:r>
          <a:r>
            <a:rPr lang="en-GB" sz="1400" kern="1200" dirty="0"/>
            <a:t> later: </a:t>
          </a:r>
          <a:r>
            <a:rPr lang="en-GB" sz="1400" kern="1200" dirty="0" err="1"/>
            <a:t>Stodgill</a:t>
          </a:r>
          <a:r>
            <a:rPr lang="en-GB" sz="1400" kern="1200" dirty="0"/>
            <a:t> published a shorter </a:t>
          </a:r>
          <a:r>
            <a:rPr lang="en-GB" sz="1400" kern="1200" dirty="0" err="1"/>
            <a:t>versio</a:t>
          </a:r>
          <a:r>
            <a:rPr lang="en-GB" sz="1400" kern="1200" dirty="0"/>
            <a:t> of the LBDQ</a:t>
          </a:r>
        </a:p>
      </dsp:txBody>
      <dsp:txXfrm>
        <a:off x="6697750" y="2831109"/>
        <a:ext cx="1203638" cy="1724872"/>
      </dsp:txXfrm>
    </dsp:sp>
    <dsp:sp modelId="{652CEC95-0578-49B6-8939-3BFE328139CF}">
      <dsp:nvSpPr>
        <dsp:cNvPr id="0" name=""/>
        <dsp:cNvSpPr/>
      </dsp:nvSpPr>
      <dsp:spPr>
        <a:xfrm>
          <a:off x="8035127" y="2186261"/>
          <a:ext cx="602407" cy="72"/>
        </a:xfrm>
        <a:prstGeom prst="rect">
          <a:avLst/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3DADB0-74EA-4C8F-AC5C-EA2253C3D056}">
      <dsp:nvSpPr>
        <dsp:cNvPr id="0" name=""/>
        <dsp:cNvSpPr/>
      </dsp:nvSpPr>
      <dsp:spPr>
        <a:xfrm>
          <a:off x="8399050" y="1947813"/>
          <a:ext cx="476968" cy="476968"/>
        </a:xfrm>
        <a:prstGeom prst="ellips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8509" tIns="18509" rIns="18509" bIns="18509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7</a:t>
          </a:r>
        </a:p>
      </dsp:txBody>
      <dsp:txXfrm>
        <a:off x="8468900" y="2017663"/>
        <a:ext cx="337268" cy="337268"/>
      </dsp:txXfrm>
    </dsp:sp>
    <dsp:sp modelId="{07F9F34A-6D52-496A-8B9B-D71331E6F0EE}">
      <dsp:nvSpPr>
        <dsp:cNvPr id="0" name=""/>
        <dsp:cNvSpPr/>
      </dsp:nvSpPr>
      <dsp:spPr>
        <a:xfrm>
          <a:off x="8035127" y="2590381"/>
          <a:ext cx="1252450" cy="1965600"/>
        </a:xfrm>
        <a:prstGeom prst="upArrowCallout">
          <a:avLst>
            <a:gd name="adj1" fmla="val 50000"/>
            <a:gd name="adj2" fmla="val 20000"/>
            <a:gd name="adj3" fmla="val 20000"/>
            <a:gd name="adj4" fmla="val 100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8795" tIns="165100" rIns="98795" bIns="16510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solidFill>
                <a:srgbClr val="FF0000"/>
              </a:solidFill>
            </a:rPr>
            <a:t>Results: responses clustered around 2 leader behaviours: Initiating Structure and Consideration</a:t>
          </a:r>
        </a:p>
      </dsp:txBody>
      <dsp:txXfrm>
        <a:off x="8035127" y="2840871"/>
        <a:ext cx="1252450" cy="171511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D48B10-AA34-49C5-9B1A-42C3DA159305}">
      <dsp:nvSpPr>
        <dsp:cNvPr id="0" name=""/>
        <dsp:cNvSpPr/>
      </dsp:nvSpPr>
      <dsp:spPr>
        <a:xfrm>
          <a:off x="1755" y="703983"/>
          <a:ext cx="3743288" cy="224597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Diagnose the Situation</a:t>
          </a:r>
        </a:p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How?</a:t>
          </a:r>
        </a:p>
      </dsp:txBody>
      <dsp:txXfrm>
        <a:off x="67537" y="769765"/>
        <a:ext cx="3611724" cy="2114409"/>
      </dsp:txXfrm>
    </dsp:sp>
    <dsp:sp modelId="{863AE0D6-FB56-4C94-8C7B-9C4DE01492CD}">
      <dsp:nvSpPr>
        <dsp:cNvPr id="0" name=""/>
        <dsp:cNvSpPr/>
      </dsp:nvSpPr>
      <dsp:spPr>
        <a:xfrm>
          <a:off x="4119373" y="1362802"/>
          <a:ext cx="793577" cy="928335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3000" kern="1200"/>
        </a:p>
      </dsp:txBody>
      <dsp:txXfrm>
        <a:off x="4119373" y="1548469"/>
        <a:ext cx="555504" cy="557001"/>
      </dsp:txXfrm>
    </dsp:sp>
    <dsp:sp modelId="{E038CFF7-92B7-4CE1-A20E-4213DB859071}">
      <dsp:nvSpPr>
        <dsp:cNvPr id="0" name=""/>
        <dsp:cNvSpPr/>
      </dsp:nvSpPr>
      <dsp:spPr>
        <a:xfrm>
          <a:off x="5242359" y="703983"/>
          <a:ext cx="3743288" cy="224597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4780" tIns="144780" rIns="144780" bIns="144780" numCol="1" spcCol="1270" anchor="ctr" anchorCtr="0">
          <a:noAutofit/>
        </a:bodyPr>
        <a:lstStyle/>
        <a:p>
          <a:pPr marL="0" lvl="0" indent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800" kern="1200"/>
            <a:t>Adapt style</a:t>
          </a:r>
        </a:p>
      </dsp:txBody>
      <dsp:txXfrm>
        <a:off x="5308141" y="769765"/>
        <a:ext cx="3611724" cy="211440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LinearArrowProcessNumbered">
  <dgm:title val="Linear Arrow Process Numbered"/>
  <dgm:desc val="Used to show a progression; a timeline; sequential steps in a task, process, or workflow; or to emphasize movement or direction. Automatic numbers have been introduced to show the steps of the process which appears in a circle. Level 1 and Level 2 text appear in a shape called UpArrowCallout. Also the nodes are connected by an arrow like shape emphasizing the process nature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101" type="sibTrans" cxnId="4">
          <dgm:prSet phldrT="1"/>
          <dgm:t>
            <a:bodyPr/>
            <a:lstStyle/>
            <a:p>
              <a:r>
                <a:t>1</a:t>
              </a:r>
            </a:p>
          </dgm:t>
        </dgm:pt>
        <dgm:pt modelId="201" type="sibTrans" cxnId="5">
          <dgm:prSet phldrT="2"/>
          <dgm:t>
            <a:bodyPr/>
            <a:lstStyle/>
            <a:p>
              <a:r>
                <a:t>2</a:t>
              </a:r>
            </a:p>
          </dgm:t>
        </dgm:pt>
        <dgm:pt modelId="301" type="sibTrans" cxnId="6">
          <dgm:prSet phldrT="3"/>
          <dgm:t>
            <a:bodyPr/>
            <a:lstStyle/>
            <a:p>
              <a:r>
                <a:t>3</a:t>
              </a:r>
            </a:p>
          </dgm:t>
        </dgm:pt>
      </dgm:ptLst>
      <dgm:cxnLst>
        <dgm:cxn modelId="4" srcId="0" destId="1" srcOrd="0" destOrd="0" sibTransId="101"/>
        <dgm:cxn modelId="5" srcId="0" destId="2" srcOrd="1" destOrd="0" sibTransId="201"/>
        <dgm:cxn modelId="6" srcId="0" destId="3" srcOrd="3" destOrd="0" sibTransId="301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L"/>
      <dgm:param type="nodeVertAlign" val="t"/>
    </dgm:alg>
    <dgm:shape xmlns:r="http://schemas.openxmlformats.org/officeDocument/2006/relationships" r:blip="">
      <dgm:adjLst/>
    </dgm:shape>
    <dgm:presOf/>
    <dgm:constrLst>
      <dgm:constr type="w" for="ch" forName="compositeNode" refType="w"/>
      <dgm:constr type="h" for="ch" forName="compositeNode" op="equ"/>
      <dgm:constr type="w" for="ch" forName="sibTransComposite" refType="w" refFor="ch" refForName="compositeNode" fact="0"/>
      <dgm:constr type="w" for="des" forName="parTx"/>
      <dgm:constr type="h" for="des" forName="parTx" op="equ"/>
      <dgm:constr type="h" for="des" forName="parSh" op="equ"/>
      <dgm:constr type="w" for="des" forName="nodeText"/>
      <dgm:constr type="h" for="des" forName="nodeText" op="equ"/>
      <dgm:constr type="w" for="des" forName="parSh"/>
      <dgm:constr type="w" for="des" forName="parSh" op="equ"/>
      <dgm:constr type="primFontSz" for="des" forName="parTx" val="26"/>
      <dgm:constr type="primFontSz" for="des" forName="parTx" op="equ"/>
      <dgm:constr type="primFontSz" for="des" forName="parSh" op="equ"/>
      <dgm:constr type="primFontSz" for="des" forName="nodeText" op="equ"/>
      <dgm:constr type="secFontSz" for="des" forName="nodeText" op="equ"/>
      <dgm:constr type="primFontSz" for="des" forName="sibTransNodeCircle" op="equ"/>
      <dgm:constr type="h" for="des" forName="sibTransNodeCircle" op="equ"/>
      <dgm:constr type="w" for="des" forName="sibTransNodeCircle" op="equ"/>
      <dgm:constr type="h" for="des" forName="parTx" refType="primFontSz" refFor="des" refForName="parTx" fact="1.5"/>
      <dgm:constr type="h" for="ch" forName="compositeNode" refType="h"/>
      <dgm:constr type="h" for="des" forName="parSh" refType="w"/>
      <dgm:constr type="h" for="des" forName="nodeText" refType="primFontSz" refFor="des" refForName="parTx" fact="2.1"/>
      <dgm:constr type="h" for="des" forName="parSh" refType="h" refFor="des" refForName="parTx" op="lte" fact="1.2"/>
      <dgm:constr type="h" for="des" forName="parSh" refType="h" refFor="des" refForName="parTx" op="gte" fact="1.2"/>
    </dgm:constrLst>
    <dgm:ruleLst>
      <dgm:rule type="primFontSz" for="des" forName="parSh" val="5" fact="NaN" max="NaN"/>
    </dgm:ruleLst>
    <dgm:forEach name="Name3" axis="ch" ptType="node">
      <dgm:layoutNode name="compositeNode">
        <dgm:alg type="composite"/>
        <dgm:shape xmlns:r="http://schemas.openxmlformats.org/officeDocument/2006/relationships" r:blip="">
          <dgm:adjLst/>
        </dgm:shape>
        <dgm:presOf/>
        <dgm:choose name="Name004">
          <dgm:if name="Name5" axis="self" ptType="node" func="cnt" op="equ" val="0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/>
              <dgm:constr type="t" for="ch" forName="nodeText" refType="b" refFor="ch" refForName="parSh"/>
            </dgm:constrLst>
          </dgm:if>
          <dgm:else name="Name6">
            <dgm:constrLst>
              <dgm:constr type="w" for="ch" forName="parTx" refType="w"/>
              <dgm:constr type="w" for="ch" forName="parSh" refType="w" refFor="ch" refForName="parTx"/>
              <dgm:constr type="w" for="ch" forName="nodeText" refType="w" refFor="ch" refForName="parTx" fact="0.9"/>
              <dgm:constr type="t" for="ch" forName="nodeText" refType="b" refFor="ch" refForName="parSh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zOrderOff="1" hideGeom="1">
            <dgm:adjLst/>
          </dgm:shape>
          <dgm:presOf/>
          <dgm:constrLst>
            <dgm:constr type="h" refType="w" op="lte" fact="0.4"/>
            <dgm:constr type="h"/>
          </dgm:constrLst>
          <dgm:ruleLst>
            <dgm:rule type="h" val="INF" fact="NaN" max="NaN"/>
          </dgm:ruleLst>
        </dgm:layoutNode>
        <dgm:layoutNode name="parSh">
          <dgm:alg type="composite"/>
          <dgm:shape xmlns:r="http://schemas.openxmlformats.org/officeDocument/2006/relationships" r:blip="">
            <dgm:adjLst/>
          </dgm:shape>
          <dgm:presOf axis="self" ptType="node"/>
          <dgm:choose name="casesForFirstAndLastNode">
            <dgm:if name="ifFirstNode" axis="self" ptType="node" func="pos" op="equ" val="1">
              <dgm:choose name="removeLineWhenOnlyOneNode">
                <dgm:if name="ifOnlyOneNode" axis="followSib" ptType="node" func="cnt" op="equ" val="0">
                  <dgm:constrLst>
                    <dgm:constr type="h"/>
                    <dgm:constr type="h" for="ch" forName="lineNode" val="0.002"/>
                    <dgm:constr type="w" for="ch" forName="lineNode" refType="w" fact="0"/>
                    <dgm:constr type="w" for="ch" forName="lineArrowNode" refType="w" fact="0"/>
                    <dgm:constr type="h" for="ch" forName="lineArrowNode" refType="h" fact="0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if>
                <dgm:else name="ifMoreThanOneNode">
                  <dgm:constrLst>
                    <dgm:constr type="h"/>
                    <dgm:constr type="h" for="ch" forName="lineNode" val="0.002"/>
                    <dgm:constr type="w" for="ch" forName="lineNode" refType="w" fact="0.4"/>
                    <dgm:constr type="l" for="ch" forName="lineNode" refType="w" fact="0.5"/>
                    <dgm:constr type="w" for="ch" forName="lineArrowNode" refType="w" fact="0.046"/>
                    <dgm:constr type="h" for="ch" forName="lineArrowNode" refType="h" fact="0.18"/>
                    <dgm:constr type="l" for="ch" forName="lineArrowNode" refType="w" fact="0.924"/>
                    <dgm:constr type="t" for="ch" forName="lineArrowNode" refType="h" fact="0.18"/>
                    <dgm:constr type="ctrY" for="ch" forName="lineNode" refType="ctrY" refFor="ch" refForName="sibTransNodeCircle"/>
                    <dgm:constr type="h" for="ch" forName="sibTransNodeCircle" refType="h" fact="0.9"/>
                    <dgm:constr type="w" for="ch" forName="sibTransNodeCircle" refType="h" refFor="ch" refForName="sibTransNodeCircle"/>
                    <dgm:constr type="ctrX" for="ch" forName="sibTransNodeCircle" refType="w" fact="0.45"/>
                    <dgm:constr type="ctrY" for="ch" forName="sibTransNodeCircle" refType="h" fact="0.25"/>
                    <dgm:constr type="t" for="ch" forName="spacerBetweenCircleAndCallout" refType="b" refFor="ch" refForName="sibTransNodeCircle"/>
                    <dgm:constr type="h" for="ch" forName="spacerBetweenCircleAndCallout" val="4.6"/>
                  </dgm:constrLst>
                </dgm:else>
              </dgm:choose>
            </dgm:if>
            <dgm:if name="ifLastNode" axis="self" ptType="node" func="revPos" op="equ" val="1">
              <dgm:constrLst>
                <dgm:constr type="h"/>
                <dgm:constr type="h" for="ch" forName="lineNode" val="0.002"/>
                <dgm:constr type="w" for="ch" forName="lineNode" refType="w" fact="0.45"/>
                <dgm:constr type="w" for="ch" forName="lineArrowNode" refType="w" fact="0"/>
                <dgm:constr type="h" for="ch" forName="lineArrowNode" refType="h" fact="0"/>
                <dgm:constr type="ctrY" for="ch" forName="lineNode" refType="ctrY" refFor="ch" refForName="sibTransNodeCircle"/>
                <dgm:constr type="h" for="ch" forName="sibTransNodeCircle" refType="h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if>
            <dgm:else name="allOtherNodes">
              <dgm:constrLst>
                <dgm:constr type="h"/>
                <dgm:constr type="h" for="ch" forName="lineNode" val="0.002"/>
                <dgm:constr type="w" for="ch" forName="lineNode" refType="w" fact="0.9"/>
                <dgm:constr type="w" for="ch" forName="lineArrowNode" refType="w" fact="0.046"/>
                <dgm:constr type="h" for="ch" forName="lineArrowNode" refType="h" fact="0.18"/>
                <dgm:constr type="l" for="ch" forName="lineArrowNode" refType="w" fact="0.924"/>
                <dgm:constr type="t" for="ch" forName="lineArrowNode" refType="h" fact="0.18"/>
                <dgm:constr type="ctrY" for="ch" forName="lineNode" refType="ctrY" refFor="ch" refForName="sibTransNodeCircle"/>
                <dgm:constr type="h" for="ch" forName="sibTransNodeCircle" refType="h" fact="0.9"/>
                <dgm:constr type="w" for="ch" forName="sibTransNodeCircle" refType="h" refFor="ch" refForName="sibTransNodeCircle"/>
                <dgm:constr type="ctrX" for="ch" forName="sibTransNodeCircle" refType="w" fact="0.45"/>
                <dgm:constr type="ctrY" for="ch" forName="sibTransNodeCircle" refType="h" fact="0.25"/>
                <dgm:constr type="t" for="ch" forName="spacerBetweenCircleAndCallout" refType="b" refFor="ch" refForName="sibTransNodeCircle"/>
                <dgm:constr type="h" for="ch" forName="spacerBetweenCircleAndCallout" val="4.6"/>
              </dgm:constrLst>
            </dgm:else>
          </dgm:choose>
          <dgm:layoutNode name="lineNode" styleLbl="alignAccFollowNode1">
            <dgm:alg type="sp"/>
            <dgm:shape xmlns:r="http://schemas.openxmlformats.org/officeDocument/2006/relationships" type="rect" r:blip="">
              <dgm:adjLst/>
            </dgm:shape>
            <dgm:presOf/>
            <dgm:constrLst/>
            <dgm:ruleLst/>
          </dgm:layoutNode>
          <dgm:layoutNode name="lineArrowNode" styleLbl="alignAccFollowNode1">
            <dgm:alg type="sp"/>
            <dgm:shape xmlns:r="http://schemas.openxmlformats.org/officeDocument/2006/relationships" type="chevron" r:blip="">
              <dgm:adjLst>
                <dgm:adj idx="1" val="0.9"/>
              </dgm:adjLst>
            </dgm:shape>
            <dgm:presOf/>
            <dgm:ruleLst/>
          </dgm:layoutNode>
          <dgm:forEach name="Name19" axis="followSib" ptType="sibTrans" hideLastTrans="0" cnt="1">
            <dgm:layoutNode name="sibTransNodeCircle" styleLbl="alignNode1">
              <dgm:varLst>
                <dgm:chMax val="0"/>
                <dgm:bulletEnabled/>
              </dgm:varLst>
              <dgm:presOf axis="self" ptType="sibTrans"/>
              <dgm:alg type="tx">
                <dgm:param type="txAnchorVert" val="mid"/>
                <dgm:param type="txAnchorHorzCh" val="ctr"/>
                <dgm:param type="parTxRTLAlign" val="l"/>
              </dgm:alg>
              <dgm:shape xmlns:r="http://schemas.openxmlformats.org/officeDocument/2006/relationships" type="ellipse" r:blip="">
                <dgm:adjLst/>
              </dgm:shape>
              <dgm:constrLst>
                <dgm:constr type="w" refType="h" op="equ"/>
                <dgm:constr type="primFontSz" val="60"/>
                <dgm:constr type="tMarg" refType="w" fact="0.11"/>
                <dgm:constr type="lMarg" refType="w" fact="0.11"/>
                <dgm:constr type="rMarg" refType="w" fact="0.11"/>
                <dgm:constr type="bMarg" refType="w" fact="0.11"/>
              </dgm:constrLst>
              <dgm:ruleLst>
                <dgm:rule type="primFontSz" val="14" fact="NaN" max="NaN"/>
              </dgm:ruleLst>
            </dgm:layoutNode>
            <dgm:layoutNode name="spacerBetweenCircleAndCallout">
              <dgm:varLst/>
              <dgm:presOf/>
              <dgm:alg type="sp"/>
              <dgm:shape xmlns:r="http://schemas.openxmlformats.org/officeDocument/2006/relationships" r:blip="">
                <dgm:adjLst/>
              </dgm:shape>
              <dgm:constrLst/>
              <dgm:ruleLst/>
            </dgm:layoutNode>
          </dgm:forEach>
          <dgm:presOf/>
          <dgm:ruleLst/>
        </dgm:layoutNode>
        <dgm:layoutNode name="nodeText" styleLbl="alignAccFollowNode1">
          <dgm:varLst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upArrowCallout" r:blip="">
            <dgm:adjLst>
              <dgm:adj idx="1" val="0.5"/>
              <dgm:adj idx="2" val="0.2"/>
              <dgm:adj idx="3" val="0.2"/>
              <dgm:adj idx="4" val="1"/>
            </dgm:adjLst>
          </dgm:shape>
          <dgm:presOf axis="desOrSelf" ptType="node"/>
          <dgm:constrLst>
            <dgm:constr type="secFontSz" val="16"/>
            <dgm:constr type="primFontSz" val="26"/>
            <dgm:constr type="h"/>
            <dgm:constr type="tMarg" val="13"/>
            <dgm:constr type="lMarg" refType="w" fact="0.2236"/>
            <dgm:constr type="rMarg" refType="w" fact="0.2236"/>
            <dgm:constr type="bMarg" val="13"/>
          </dgm:constrLst>
          <dgm:ruleLst>
            <dgm:rule type="secFontSz" val="11" fact="NaN" max="NaN"/>
            <dgm:rule type="primFontSz" val="11" fact="NaN" max="NaN"/>
            <dgm:rule type="h" val="INF" fact="NaN" max="NaN"/>
          </dgm:ruleLst>
        </dgm:layoutNode>
      </dgm:layoutNode>
      <dgm:forEach name="sibTransForEach" axis="followSib" ptType="sibTrans" cnt="1">
        <dgm:layoutNode name="sibTransComposite" styleLbl="alignAccFollowNode1">
          <dgm:alg type="sp"/>
          <dgm:shape xmlns:r="http://schemas.openxmlformats.org/officeDocument/2006/relationships" r:blip="">
            <dgm:adjLst/>
          </dgm:shape>
          <dgm:ruleLst/>
        </dgm:layoutNode>
        <dgm:ruleLst>
          <dgm:rule type="h" val="INF" fact="NaN" max="NaN"/>
        </dgm:ruleLst>
      </dgm:forEach>
    </dgm:forEach>
  </dgm:layoutNode>
  <dgm:extLst>
    <a:ext uri="{4F341089-5ED1-44EC-B178-C955D00A3D55}">
      <dgm1611:autoBuNodeInfoLst xmlns:dgm1611="http://schemas.microsoft.com/office/drawing/2016/11/diagram">
        <dgm1611:autoBuNodeInfo lvl="1" ptType="sibTrans">
          <dgm1611:buPr prefix="" leadZeros="0">
            <a:buAutoNum type="arabicParenBoth"/>
          </dgm1611:buPr>
        </dgm1611:autoBuNodeInfo>
      </dgm1611:autoBuNodeInfoLst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6D4765-A714-44DA-AE13-E8A05EAC67F3}" type="datetimeFigureOut">
              <a:rPr lang="en-GB" smtClean="0"/>
              <a:t>05/02/2018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DB78A3-EE11-45A8-9FE5-9295CA2213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1417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Many studies have been conducted to investigate the style approach: for example, The Ohio State University Study, The University of Michigan Study and Blake and Mouton's Leadership Grid. Adair (1983), Likert (1967) and Mintzberg (1973) have advocated this approach.</a:t>
            </a:r>
          </a:p>
          <a:p>
            <a:r>
              <a:rPr lang="en-GB" dirty="0"/>
              <a:t>The key point is to explain how leaders combine the two behaviours to influence followers in the overall efforts and to achieve the goals set.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DB78A3-EE11-45A8-9FE5-9295CA2213A2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692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There have been many studies conducted investigating this approach.</a:t>
            </a:r>
          </a:p>
          <a:p>
            <a:r>
              <a:rPr lang="en-GB" dirty="0"/>
              <a:t>The first studies in this areas were conducted at Ohio State University in the 40’s.  They were following on from </a:t>
            </a:r>
            <a:r>
              <a:rPr lang="en-GB" dirty="0" err="1"/>
              <a:t>Stodgilll’s</a:t>
            </a:r>
            <a:r>
              <a:rPr lang="en-GB" dirty="0"/>
              <a:t> 1948 work which highlighted the importance of considering more than just leads traits.</a:t>
            </a:r>
          </a:p>
          <a:p>
            <a:r>
              <a:rPr lang="en-GB" dirty="0"/>
              <a:t>Around the same time researchers at Michigan University were addressing how leadership functioned in small groups.</a:t>
            </a:r>
          </a:p>
          <a:p>
            <a:r>
              <a:rPr lang="en-GB" dirty="0"/>
              <a:t>Other researchers such as, Blake and Mouton in the 60’s assessed how mangers used task and relationship </a:t>
            </a:r>
            <a:r>
              <a:rPr lang="en-GB" dirty="0" err="1"/>
              <a:t>behaviors</a:t>
            </a:r>
            <a:r>
              <a:rPr lang="en-GB" dirty="0"/>
              <a:t> in organizational settings.</a:t>
            </a:r>
          </a:p>
          <a:p>
            <a:r>
              <a:rPr lang="en-GB" dirty="0"/>
              <a:t>It is these three studies and their findings that strongly represent the idea for the </a:t>
            </a:r>
            <a:r>
              <a:rPr lang="en-GB" dirty="0" err="1"/>
              <a:t>behavior</a:t>
            </a:r>
            <a:r>
              <a:rPr lang="en-GB" dirty="0"/>
              <a:t> approach to leadership.</a:t>
            </a:r>
          </a:p>
          <a:p>
            <a:endParaRPr lang="en-GB" dirty="0"/>
          </a:p>
          <a:p>
            <a:r>
              <a:rPr lang="en-GB" dirty="0"/>
              <a:t>Researchers at Ohio State Uni were not convinced by traits alone.</a:t>
            </a:r>
          </a:p>
          <a:p>
            <a:r>
              <a:rPr lang="en-GB" dirty="0"/>
              <a:t>They decided to study how individuals acted when they were leading a group or an enterprise.</a:t>
            </a:r>
          </a:p>
          <a:p>
            <a:r>
              <a:rPr lang="en-GB" dirty="0"/>
              <a:t>They asked followers to complete questionnaires about leaders.</a:t>
            </a:r>
          </a:p>
          <a:p>
            <a:r>
              <a:rPr lang="en-GB" dirty="0"/>
              <a:t>The initial questionnaire consisted of more than 1,800 items describing different aspects of leadership.</a:t>
            </a:r>
          </a:p>
          <a:p>
            <a:r>
              <a:rPr lang="en-GB" dirty="0"/>
              <a:t>Finally, a questionnaire composed of 150 Q’s was devised and called the LBDQ (Hemphill &amp; Coons 1957)</a:t>
            </a:r>
          </a:p>
          <a:p>
            <a:r>
              <a:rPr lang="en-GB" dirty="0"/>
              <a:t>It was distributed to – military, education and industry – results – there were certain sets of clusters of </a:t>
            </a:r>
            <a:r>
              <a:rPr lang="en-GB" dirty="0" err="1"/>
              <a:t>behavior</a:t>
            </a:r>
            <a:r>
              <a:rPr lang="en-GB" dirty="0"/>
              <a:t> that were typical of leaders.</a:t>
            </a:r>
          </a:p>
          <a:p>
            <a:endParaRPr lang="en-GB" dirty="0"/>
          </a:p>
          <a:p>
            <a:r>
              <a:rPr lang="en-GB" dirty="0"/>
              <a:t>Six years later </a:t>
            </a:r>
            <a:r>
              <a:rPr lang="en-GB" dirty="0" err="1"/>
              <a:t>Stogdill</a:t>
            </a:r>
            <a:r>
              <a:rPr lang="en-GB" dirty="0"/>
              <a:t> (1963) published a shorted version of the LBDQ.</a:t>
            </a:r>
          </a:p>
          <a:p>
            <a:r>
              <a:rPr lang="en-GB" dirty="0"/>
              <a:t>It was called LBDQ – VII, and was a widely used instrument. We will try a similar one in the seminar.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DB78A3-EE11-45A8-9FE5-9295CA2213A2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1627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responses were clustered around two types of leader behaviours: Initiating structure and consideration – (</a:t>
            </a:r>
            <a:r>
              <a:rPr lang="en-GB" dirty="0" err="1"/>
              <a:t>Stogdill</a:t>
            </a:r>
            <a:r>
              <a:rPr lang="en-GB" dirty="0"/>
              <a:t> 1974)</a:t>
            </a:r>
          </a:p>
          <a:p>
            <a:r>
              <a:rPr lang="en-GB" dirty="0" err="1"/>
              <a:t>Initiatiating</a:t>
            </a:r>
            <a:r>
              <a:rPr lang="en-GB" dirty="0"/>
              <a:t> structures are  - Task </a:t>
            </a:r>
            <a:r>
              <a:rPr lang="en-GB" dirty="0" err="1"/>
              <a:t>Behviours</a:t>
            </a:r>
            <a:r>
              <a:rPr lang="en-GB" dirty="0"/>
              <a:t> – organising work, defining roles and responsibilities., scheduling work activities.</a:t>
            </a:r>
          </a:p>
          <a:p>
            <a:r>
              <a:rPr lang="en-GB" dirty="0"/>
              <a:t>Consideration are – relationship behaviours include team building, camaraderie, respect, trust and liking leaders and followers.</a:t>
            </a:r>
          </a:p>
          <a:p>
            <a:endParaRPr lang="en-GB" dirty="0"/>
          </a:p>
          <a:p>
            <a:r>
              <a:rPr lang="en-GB" dirty="0"/>
              <a:t>These two behaviours represent the core of the behaviours approach and recognized as central to what leaders do.</a:t>
            </a:r>
          </a:p>
          <a:p>
            <a:endParaRPr lang="en-GB" dirty="0"/>
          </a:p>
          <a:p>
            <a:r>
              <a:rPr lang="en-GB" dirty="0"/>
              <a:t>The two behaviours were recognized being distinct and independent. – the degree to which a leaders exhibits one </a:t>
            </a:r>
            <a:r>
              <a:rPr lang="en-GB" dirty="0" err="1"/>
              <a:t>behavior</a:t>
            </a:r>
            <a:r>
              <a:rPr lang="en-GB" dirty="0"/>
              <a:t> is not related to the degree to which they exhibit the other </a:t>
            </a:r>
            <a:r>
              <a:rPr lang="en-GB" dirty="0" err="1"/>
              <a:t>behavior</a:t>
            </a:r>
            <a:r>
              <a:rPr lang="en-GB" dirty="0"/>
              <a:t>.</a:t>
            </a:r>
          </a:p>
          <a:p>
            <a:r>
              <a:rPr lang="en-GB" dirty="0"/>
              <a:t>Other studies tried to ascertain which leadership </a:t>
            </a:r>
            <a:r>
              <a:rPr lang="en-GB" dirty="0" err="1"/>
              <a:t>behavior</a:t>
            </a:r>
            <a:r>
              <a:rPr lang="en-GB" dirty="0"/>
              <a:t> is more effective in a particular situation.</a:t>
            </a:r>
          </a:p>
          <a:p>
            <a:r>
              <a:rPr lang="en-GB" dirty="0"/>
              <a:t>In some situations high consideration was more important, in other situations high </a:t>
            </a:r>
            <a:r>
              <a:rPr lang="en-GB" dirty="0" err="1"/>
              <a:t>iniatiating</a:t>
            </a:r>
            <a:r>
              <a:rPr lang="en-GB" dirty="0"/>
              <a:t> was more important.</a:t>
            </a:r>
          </a:p>
          <a:p>
            <a:r>
              <a:rPr lang="en-GB" dirty="0"/>
              <a:t>Some studies showed high in both is best form of leadership but not conclusive.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DB78A3-EE11-45A8-9FE5-9295CA2213A2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4411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 while the researchers at Ohio were concentrating on building the LBDQ, </a:t>
            </a:r>
          </a:p>
          <a:p>
            <a:r>
              <a:rPr lang="en-GB" dirty="0"/>
              <a:t>at the </a:t>
            </a:r>
            <a:r>
              <a:rPr lang="en-GB" dirty="0" err="1"/>
              <a:t>Univ</a:t>
            </a:r>
            <a:r>
              <a:rPr lang="en-GB" dirty="0"/>
              <a:t> of Michigan researchers were addressing the impact of leaders </a:t>
            </a:r>
            <a:r>
              <a:rPr lang="en-GB" dirty="0" err="1"/>
              <a:t>behavior</a:t>
            </a:r>
            <a:r>
              <a:rPr lang="en-GB" dirty="0"/>
              <a:t> on the performance of (Cartwright &amp; Zander, 1960, Katz &amp; Kahn, 1951, Likert, 1961, 1967)  small groups.</a:t>
            </a:r>
          </a:p>
          <a:p>
            <a:r>
              <a:rPr lang="en-GB" dirty="0"/>
              <a:t>They identified two types of leadership employees employee orientated and production orientated.</a:t>
            </a:r>
          </a:p>
          <a:p>
            <a:r>
              <a:rPr lang="en-GB" dirty="0"/>
              <a:t>Employee orientate – they approach the employees with a strong human relations emphasis value their individuality, pay attention to personal needs.</a:t>
            </a:r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Production orientated – is associated with the two cluster related to the Ohio State studies. – it stresses the technical and production aspects of the job.  Employees are viewed as the means to get the work done. So viewed similarly to the initiation structure cluster.</a:t>
            </a:r>
          </a:p>
          <a:p>
            <a:endParaRPr lang="en-GB" dirty="0"/>
          </a:p>
          <a:p>
            <a:r>
              <a:rPr lang="en-GB" dirty="0"/>
              <a:t>The Michigan studies viewed the two types as different ends pf the continuum, suggesting that leaders oriented toward the product were less orientated to the employee.</a:t>
            </a:r>
          </a:p>
          <a:p>
            <a:r>
              <a:rPr lang="en-GB" dirty="0"/>
              <a:t>As time passed the researchers viewed the two types as independent leadership orientations 9Kahn, 1956)</a:t>
            </a:r>
          </a:p>
          <a:p>
            <a:endParaRPr lang="en-GB" dirty="0"/>
          </a:p>
          <a:p>
            <a:r>
              <a:rPr lang="en-GB" dirty="0"/>
              <a:t>Researchers continued studies to try to test if leaders could combine the their task and relationship </a:t>
            </a:r>
            <a:r>
              <a:rPr lang="en-GB" dirty="0" err="1"/>
              <a:t>behavior</a:t>
            </a:r>
            <a:r>
              <a:rPr lang="en-GB" dirty="0"/>
              <a:t> to max. the impact of the behaviours on the satisfaction and performance of the followers.  The researchers were looking for a universal theory of leadership to explain effective leadership in every situation.   The research papers to follow were contradictory (</a:t>
            </a:r>
            <a:r>
              <a:rPr lang="en-GB" dirty="0" err="1"/>
              <a:t>Yukl</a:t>
            </a:r>
            <a:r>
              <a:rPr lang="en-GB" dirty="0"/>
              <a:t> 1994).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DB78A3-EE11-45A8-9FE5-9295CA2213A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35092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DB78A3-EE11-45A8-9FE5-9295CA2213A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0519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Each group will be given an</a:t>
            </a:r>
            <a:r>
              <a:rPr lang="en-GB" baseline="0" dirty="0"/>
              <a:t> empty grid and cut-outs of individual components. The groups will be given time to discuss and create the grid according to where they think the components lie.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DB78A3-EE11-45A8-9FE5-9295CA2213A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265929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DB78A3-EE11-45A8-9FE5-9295CA2213A2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51984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 groups, using the flipchart paper and markers, consider and critique what you think the main strengths and criticisms of Behavioural approach are.</a:t>
            </a:r>
          </a:p>
          <a:p>
            <a:r>
              <a:rPr lang="en-GB" dirty="0"/>
              <a:t>Some I have identified:</a:t>
            </a:r>
          </a:p>
          <a:p>
            <a:r>
              <a:rPr lang="en-GB" b="1" u="sng" dirty="0"/>
              <a:t>Strengths: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 err="1"/>
              <a:t>Behavioral</a:t>
            </a:r>
            <a:r>
              <a:rPr lang="en-GB" b="0" u="none" dirty="0"/>
              <a:t> approach marked a major shift in leadership research from exclusively trait focused to include </a:t>
            </a:r>
            <a:r>
              <a:rPr lang="en-GB" b="0" u="none" dirty="0" err="1"/>
              <a:t>behaviors</a:t>
            </a:r>
            <a:r>
              <a:rPr lang="en-GB" b="0" u="none" dirty="0"/>
              <a:t> and actions of leaders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Broad range of studies on leadership style validates and gives credibility to the basic tenets of the approach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At conceptual level, a leader’s style is composed of two major types of </a:t>
            </a:r>
            <a:r>
              <a:rPr lang="en-GB" b="0" u="none" dirty="0" err="1"/>
              <a:t>behaviors</a:t>
            </a:r>
            <a:r>
              <a:rPr lang="en-GB" b="0" u="none" dirty="0"/>
              <a:t>: task and relationship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The </a:t>
            </a:r>
            <a:r>
              <a:rPr lang="en-GB" b="0" u="none" dirty="0" err="1"/>
              <a:t>behavioral</a:t>
            </a:r>
            <a:r>
              <a:rPr lang="en-GB" b="0" u="none" dirty="0"/>
              <a:t> approach is heuristic—leaders can learn a lot about themselves and how they come across to others by trying to see their </a:t>
            </a:r>
            <a:r>
              <a:rPr lang="en-GB" b="0" u="none" dirty="0" err="1"/>
              <a:t>behaviors</a:t>
            </a:r>
            <a:r>
              <a:rPr lang="en-GB" b="0" u="none" dirty="0"/>
              <a:t> in light of the task and relationship dimensions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="0" u="none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b="1" u="sng" dirty="0"/>
              <a:t>Criticisms: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Research has not adequately demonstrated how leaders’ styles are associated with performance outcomes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No universal style of leadership that could be effective in almost every situation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0" u="none" dirty="0"/>
              <a:t>Implies that the most effective leadership style is High-High style (i.e., high task/high relationship); research finding support is limited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b="0" u="none" dirty="0"/>
          </a:p>
          <a:p>
            <a:endParaRPr lang="en-GB" b="1" u="sng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DB78A3-EE11-45A8-9FE5-9295CA2213A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674939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premise of the approach suggests that different situations demand different kinds of leadership.</a:t>
            </a:r>
          </a:p>
          <a:p>
            <a:r>
              <a:rPr lang="en-GB" dirty="0"/>
              <a:t>To be an effective leader the person needs to adapt his or her style to the demands of different situations.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DB78A3-EE11-45A8-9FE5-9295CA2213A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30419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approach consists of a directive and supportive dimension that have to be applied appropriately to a situation.</a:t>
            </a:r>
          </a:p>
          <a:p>
            <a:r>
              <a:rPr lang="en-GB" dirty="0"/>
              <a:t>In any situation a leaders must evaluate his/her followers and assess how committed they are to perform a goal.</a:t>
            </a:r>
          </a:p>
          <a:p>
            <a:r>
              <a:rPr lang="en-GB" dirty="0"/>
              <a:t>There is the assumption that followers skills and motivations vary over time, and leaders need to change from directive to supportive to meet the changing needs of followers.</a:t>
            </a:r>
          </a:p>
          <a:p>
            <a:endParaRPr lang="en-GB" dirty="0"/>
          </a:p>
          <a:p>
            <a:r>
              <a:rPr lang="en-GB" dirty="0"/>
              <a:t>Hersey and Blanchard say the level of maturity of a worker plays a role in leadership </a:t>
            </a:r>
            <a:r>
              <a:rPr lang="en-GB" dirty="0" err="1"/>
              <a:t>behavior</a:t>
            </a:r>
            <a:endParaRPr lang="en-GB" dirty="0"/>
          </a:p>
          <a:p>
            <a:r>
              <a:rPr lang="en-GB" dirty="0"/>
              <a:t>Maturity consists of:</a:t>
            </a:r>
          </a:p>
          <a:p>
            <a:r>
              <a:rPr lang="en-GB" dirty="0"/>
              <a:t>Job maturity – talks-related abilities, skills and knowledge</a:t>
            </a:r>
          </a:p>
          <a:p>
            <a:r>
              <a:rPr lang="en-GB" dirty="0"/>
              <a:t>Psychological maturity – feelings of confidence, willingness and motivation</a:t>
            </a:r>
          </a:p>
          <a:p>
            <a:r>
              <a:rPr lang="en-GB" dirty="0"/>
              <a:t>Follower readiness</a:t>
            </a:r>
          </a:p>
          <a:p>
            <a:r>
              <a:rPr lang="en-GB" dirty="0"/>
              <a:t>Leader </a:t>
            </a:r>
            <a:r>
              <a:rPr lang="en-GB" dirty="0" err="1"/>
              <a:t>behavior</a:t>
            </a:r>
            <a:endParaRPr lang="en-GB" dirty="0"/>
          </a:p>
          <a:p>
            <a:endParaRPr lang="en-GB" dirty="0"/>
          </a:p>
          <a:p>
            <a:r>
              <a:rPr lang="en-GB" dirty="0"/>
              <a:t>Directive – clarify what is to be done</a:t>
            </a:r>
          </a:p>
          <a:p>
            <a:r>
              <a:rPr lang="en-GB" dirty="0"/>
              <a:t>Supportive – ask for input, share information.</a:t>
            </a:r>
          </a:p>
          <a:p>
            <a:r>
              <a:rPr lang="en-GB" dirty="0"/>
              <a:t>The approach is illustrated in the SLII® model.</a:t>
            </a:r>
          </a:p>
          <a:p>
            <a:r>
              <a:rPr lang="en-GB" dirty="0"/>
              <a:t>The model is composed of two dimensions : leadership style and development level of followers.</a:t>
            </a:r>
          </a:p>
          <a:p>
            <a:r>
              <a:rPr lang="en-GB" dirty="0"/>
              <a:t>High directive low supportive – called directing (old description is telling style)</a:t>
            </a:r>
          </a:p>
          <a:p>
            <a:r>
              <a:rPr lang="en-GB" dirty="0"/>
              <a:t>Leader focus communication on goal achievement.</a:t>
            </a:r>
          </a:p>
          <a:p>
            <a:r>
              <a:rPr lang="en-GB" dirty="0"/>
              <a:t>High directive high supportive  - Coaching (or old description is selling style)</a:t>
            </a:r>
          </a:p>
          <a:p>
            <a:r>
              <a:rPr lang="en-GB" dirty="0"/>
              <a:t>Leader focuses on achieve goals and meet follower needs.</a:t>
            </a:r>
          </a:p>
          <a:p>
            <a:r>
              <a:rPr lang="en-GB" dirty="0"/>
              <a:t>The leader has to make the final decision about what and how to achieve the goal even though he/she as a leader encourages follower input.</a:t>
            </a:r>
          </a:p>
          <a:p>
            <a:r>
              <a:rPr lang="en-GB" dirty="0"/>
              <a:t>Participating – Supportive approach – high support – low directing.</a:t>
            </a:r>
          </a:p>
          <a:p>
            <a:r>
              <a:rPr lang="en-GB" dirty="0"/>
              <a:t>Use supportive behaviour to bring out follower skills around a task.</a:t>
            </a:r>
          </a:p>
          <a:p>
            <a:r>
              <a:rPr lang="en-GB" dirty="0"/>
              <a:t>The leader gives followers control of day-to-day decisions but remains available to aid with problem solving , build confidence and motivation.</a:t>
            </a:r>
          </a:p>
          <a:p>
            <a:r>
              <a:rPr lang="en-GB" dirty="0"/>
              <a:t>A leader gives recognition and support to followers.</a:t>
            </a:r>
          </a:p>
          <a:p>
            <a:r>
              <a:rPr lang="en-GB" dirty="0"/>
              <a:t>Delegating approach – Low support – Low directing</a:t>
            </a:r>
          </a:p>
          <a:p>
            <a:r>
              <a:rPr lang="en-GB" dirty="0"/>
              <a:t>The leader gives control to the followers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DB78A3-EE11-45A8-9FE5-9295CA2213A2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73380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Directive </a:t>
            </a:r>
            <a:r>
              <a:rPr lang="en-GB" dirty="0" err="1"/>
              <a:t>behavious</a:t>
            </a:r>
            <a:r>
              <a:rPr lang="en-GB" dirty="0"/>
              <a:t> are high S1 and S2 quadrants and low in S3 and S4 quadrants – whereas</a:t>
            </a:r>
          </a:p>
          <a:p>
            <a:r>
              <a:rPr lang="en-GB" dirty="0"/>
              <a:t>Supportive behaviours are high in S2 and S3 and low in S1 and S4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DB78A3-EE11-45A8-9FE5-9295CA2213A2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954421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How could a leader diagnose the situation? Ask questions like: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What is the task subordinates are being asked to perform?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How complicated is it?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What is their skill set/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Do they have the desire to complete the job?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Adapt style: To prescribed Leadership style in the SLII model. Leadership style must correspond to the </a:t>
            </a:r>
            <a:r>
              <a:rPr lang="en-GB" dirty="0" err="1"/>
              <a:t>emplyees</a:t>
            </a:r>
            <a:r>
              <a:rPr lang="en-GB" dirty="0"/>
              <a:t> development level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There is a relationship between the development of followers (D1, D2 etc) and the leaders style’s (S1, S2 etc) </a:t>
            </a:r>
            <a:r>
              <a:rPr lang="en-GB" dirty="0" err="1"/>
              <a:t>e.g</a:t>
            </a: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If the follower is at the first level of development, D1, the leader needs to adopt a high-directive low-support role, S1 (directing)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DB78A3-EE11-45A8-9FE5-9295CA2213A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439762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STRENGTHS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Marketplace approval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. Situational leadership is perceived as providing a credible model for training employees to become effective leaders.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Practicality.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Situational leadership is a straightforward approach that is easily understood and applied in a variety of settings.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Prescriptive value. </a:t>
            </a: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Situational leadership clearly outlines what you should and should not do in various settings.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Reported to have been in training programmes for more than 400 of the Fortune 500 companies.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Easy to apply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Easy to understand.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Intuitively sensible.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Abstract level easily grasped.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It is prescriptive – it tells the user what you should and should not do in various contexts, whereas other approaches are descriptive.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Suggesting if followers are low in competence – prescribe a directing style.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If followers are competent but lack confidence prescribe leading with a supporting style.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It is a flexible approach – stresses that leaders need to find out about their followers needs and adapt to support them (Yukl 1989)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Leader flexibility. Situational leadership stresses that effective leaders are those who can change their styles based on task requirements and subordinate needs.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Differential treatment. Situational leadership is based on the premise that leaders need to treat each subordinate according to his/her unique needs.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CRITICISMS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Lack of an empirical foundation raises theoretical considerations regarding the validity of the approach.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Further research is required to determine how commitment and competence are conceptualized for each developmental level.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Conceptualization of commitment itself and why it varies is very unclear.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Replication studies fail to support basic prescriptions of situational leadership model.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Few studies have been conducted to justify the assumptions and propositions.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Questions raised about the theoretical basis of the approach.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Does this approach improve performance ?  We ask this question time and time again, right?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The academic community is not convinced!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Ambiguous conceptualization – how is commitment combined with competence? It is not made clear at all.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Does not account for how particular demographics influence the leader-subordinate prescriptions of the model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Fails to adequately address the issue of one-to-one versus group leadership in an organizational setting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Questionnaires are biased in </a:t>
            </a:r>
            <a:r>
              <a:rPr kumimoji="0" lang="en-GB" sz="2400" b="0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favor</a:t>
            </a: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of situational leadership</a:t>
            </a: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90000"/>
              </a:lnSpc>
              <a:spcBef>
                <a:spcPts val="600"/>
              </a:spcBef>
              <a:spcAft>
                <a:spcPts val="3000"/>
              </a:spcAft>
              <a:buClr>
                <a:srgbClr val="0070C0"/>
              </a:buClr>
              <a:buSzPct val="85000"/>
              <a:buFont typeface="Wingdings 2" pitchFamily="18" charset="2"/>
              <a:buChar char="÷"/>
              <a:tabLst/>
              <a:defRPr/>
            </a:pPr>
            <a:endParaRPr kumimoji="0" lang="en-US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1DB78A3-EE11-45A8-9FE5-9295CA2213A2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2624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2/5/2018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5qD_6yIKXbo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GCxEP8R6MQ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7">
            <a:extLst>
              <a:ext uri="{FF2B5EF4-FFF2-40B4-BE49-F238E27FC236}">
                <a16:creationId xmlns:a16="http://schemas.microsoft.com/office/drawing/2014/main" id="{57ABABA7-0420-4200-9B65-1C1967CE937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795735" cy="685800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9">
            <a:extLst>
              <a:ext uri="{FF2B5EF4-FFF2-40B4-BE49-F238E27FC236}">
                <a16:creationId xmlns:a16="http://schemas.microsoft.com/office/drawing/2014/main" id="{1F0BB6E0-44F4-4938-8070-5992040BD1D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solidFill>
            <a:schemeClr val="bg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46F1E992-B14A-4FD5-8E41-E19C83492C2A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bg2"/>
          </a:solidFill>
        </p:grpSpPr>
        <p:sp>
          <p:nvSpPr>
            <p:cNvPr id="13" name="Freeform 27">
              <a:extLst>
                <a:ext uri="{FF2B5EF4-FFF2-40B4-BE49-F238E27FC236}">
                  <a16:creationId xmlns:a16="http://schemas.microsoft.com/office/drawing/2014/main" id="{69C544B6-3EB8-40C0-BBA0-D6825A33997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28">
              <a:extLst>
                <a:ext uri="{FF2B5EF4-FFF2-40B4-BE49-F238E27FC236}">
                  <a16:creationId xmlns:a16="http://schemas.microsoft.com/office/drawing/2014/main" id="{008ED5F3-C2B0-4C4B-864A-381723C8753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29">
              <a:extLst>
                <a:ext uri="{FF2B5EF4-FFF2-40B4-BE49-F238E27FC236}">
                  <a16:creationId xmlns:a16="http://schemas.microsoft.com/office/drawing/2014/main" id="{23CC4B0B-BFBC-4B5D-87E1-9E6415263BB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0">
              <a:extLst>
                <a:ext uri="{FF2B5EF4-FFF2-40B4-BE49-F238E27FC236}">
                  <a16:creationId xmlns:a16="http://schemas.microsoft.com/office/drawing/2014/main" id="{C346C5BB-C560-432B-B712-CC4188B6BE8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1">
              <a:extLst>
                <a:ext uri="{FF2B5EF4-FFF2-40B4-BE49-F238E27FC236}">
                  <a16:creationId xmlns:a16="http://schemas.microsoft.com/office/drawing/2014/main" id="{A5D527C1-B6DA-42CF-8499-7561AF3C1C7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2">
              <a:extLst>
                <a:ext uri="{FF2B5EF4-FFF2-40B4-BE49-F238E27FC236}">
                  <a16:creationId xmlns:a16="http://schemas.microsoft.com/office/drawing/2014/main" id="{79811171-A408-48D1-B498-29EEB218D84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3">
              <a:extLst>
                <a:ext uri="{FF2B5EF4-FFF2-40B4-BE49-F238E27FC236}">
                  <a16:creationId xmlns:a16="http://schemas.microsoft.com/office/drawing/2014/main" id="{CAB35AA3-C384-40C1-972D-E9CF2ECEB0D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4">
              <a:extLst>
                <a:ext uri="{FF2B5EF4-FFF2-40B4-BE49-F238E27FC236}">
                  <a16:creationId xmlns:a16="http://schemas.microsoft.com/office/drawing/2014/main" id="{F1FB2FB4-BDB4-49C0-B229-C44C3A652AD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5">
              <a:extLst>
                <a:ext uri="{FF2B5EF4-FFF2-40B4-BE49-F238E27FC236}">
                  <a16:creationId xmlns:a16="http://schemas.microsoft.com/office/drawing/2014/main" id="{911B13BF-C299-4EDA-AC49-B43C6E01B0C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6">
              <a:extLst>
                <a:ext uri="{FF2B5EF4-FFF2-40B4-BE49-F238E27FC236}">
                  <a16:creationId xmlns:a16="http://schemas.microsoft.com/office/drawing/2014/main" id="{46744126-7C1B-4B5B-BBB2-8F25CE55731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37">
              <a:extLst>
                <a:ext uri="{FF2B5EF4-FFF2-40B4-BE49-F238E27FC236}">
                  <a16:creationId xmlns:a16="http://schemas.microsoft.com/office/drawing/2014/main" id="{5DCDFB75-55EC-4221-A026-2DF2C8ACB4B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38">
              <a:extLst>
                <a:ext uri="{FF2B5EF4-FFF2-40B4-BE49-F238E27FC236}">
                  <a16:creationId xmlns:a16="http://schemas.microsoft.com/office/drawing/2014/main" id="{F9DB045F-5C45-45BF-AFCB-2EA8DE1445E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31" name="Freeform 11">
            <a:extLst>
              <a:ext uri="{FF2B5EF4-FFF2-40B4-BE49-F238E27FC236}">
                <a16:creationId xmlns:a16="http://schemas.microsoft.com/office/drawing/2014/main" id="{1E86F813-D67B-409D-AA77-FA8878C28E4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330A8D-4A69-4DF5-AA65-A4C4BC426B5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18969" y="804335"/>
            <a:ext cx="5768697" cy="5249332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Leadership and Management, Theory and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7F17DE-6DA7-4794-BC99-43CDA582EB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098035" y="804334"/>
            <a:ext cx="3348069" cy="5249332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Week 3: Behavioural and Situational Approaches </a:t>
            </a:r>
          </a:p>
        </p:txBody>
      </p:sp>
    </p:spTree>
    <p:extLst>
      <p:ext uri="{BB962C8B-B14F-4D97-AF65-F5344CB8AC3E}">
        <p14:creationId xmlns:p14="http://schemas.microsoft.com/office/powerpoint/2010/main" val="5382551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887209-68EF-4555-B86F-8C8D9239E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CED7-0681-4E7F-A51D-78F91B93B8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062" y="2133600"/>
            <a:ext cx="8131550" cy="3777622"/>
          </a:xfrm>
        </p:spPr>
        <p:txBody>
          <a:bodyPr>
            <a:normAutofit/>
          </a:bodyPr>
          <a:lstStyle/>
          <a:p>
            <a:r>
              <a:rPr lang="en-GB" dirty="0"/>
              <a:t>Define what Behavioural approach to leadership is</a:t>
            </a:r>
          </a:p>
          <a:p>
            <a:r>
              <a:rPr lang="en-GB" dirty="0"/>
              <a:t>Understand and critique the Ohio State Studies</a:t>
            </a:r>
          </a:p>
          <a:p>
            <a:r>
              <a:rPr lang="en-GB" dirty="0"/>
              <a:t>Understand and critique the University of Michigan Studies</a:t>
            </a:r>
          </a:p>
          <a:p>
            <a:r>
              <a:rPr lang="en-GB" dirty="0"/>
              <a:t>Evaluate and use Blake &amp; Mouton’s Managerial Leadership Grid</a:t>
            </a:r>
          </a:p>
          <a:p>
            <a:r>
              <a:rPr lang="en-GB" dirty="0"/>
              <a:t>Discuss the strengths and criticisms of Behavioural Approach</a:t>
            </a:r>
          </a:p>
          <a:p>
            <a:r>
              <a:rPr lang="en-GB" dirty="0"/>
              <a:t>Define what Situational Approach is and how it works</a:t>
            </a:r>
          </a:p>
          <a:p>
            <a:r>
              <a:rPr lang="en-GB" dirty="0"/>
              <a:t>Understand and critique how situational approach is used</a:t>
            </a:r>
          </a:p>
          <a:p>
            <a:r>
              <a:rPr lang="en-GB" dirty="0"/>
              <a:t>Discuss the strengths and criticisms of Situational Approach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053977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B27FC7-F497-4B78-B60C-701A42BF73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27862" y="2005839"/>
            <a:ext cx="8911687" cy="1280890"/>
          </a:xfrm>
        </p:spPr>
        <p:txBody>
          <a:bodyPr/>
          <a:lstStyle/>
          <a:p>
            <a:r>
              <a:rPr lang="en-GB" dirty="0"/>
              <a:t>What is Behavioural approach?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D97FDC-526D-4EC0-B5D6-2ACE1AEE8758}"/>
              </a:ext>
            </a:extLst>
          </p:cNvPr>
          <p:cNvSpPr txBox="1"/>
          <p:nvPr/>
        </p:nvSpPr>
        <p:spPr>
          <a:xfrm>
            <a:off x="2178756" y="654756"/>
            <a:ext cx="3149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Emphasised the behaviour of the leader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E03F65A-2A35-409B-A0E8-DE87B1AEC1B1}"/>
              </a:ext>
            </a:extLst>
          </p:cNvPr>
          <p:cNvSpPr txBox="1"/>
          <p:nvPr/>
        </p:nvSpPr>
        <p:spPr>
          <a:xfrm>
            <a:off x="8483690" y="433647"/>
            <a:ext cx="31383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Focuses exclusively on what the leaders do and how they act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C2A2136-D4AA-4F70-9ABA-DD3F43511154}"/>
              </a:ext>
            </a:extLst>
          </p:cNvPr>
          <p:cNvSpPr txBox="1"/>
          <p:nvPr/>
        </p:nvSpPr>
        <p:spPr>
          <a:xfrm>
            <a:off x="6264825" y="3310830"/>
            <a:ext cx="355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Composed of two general kinds of behaviours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9AD28CC-9C8F-4924-B565-92C9F4EC7FE7}"/>
              </a:ext>
            </a:extLst>
          </p:cNvPr>
          <p:cNvSpPr txBox="1"/>
          <p:nvPr/>
        </p:nvSpPr>
        <p:spPr>
          <a:xfrm>
            <a:off x="5796934" y="4944211"/>
            <a:ext cx="321733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dirty="0"/>
              <a:t>Task behaviours;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Facilitate goal accomplishment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Help group members achieve objectives</a:t>
            </a:r>
          </a:p>
          <a:p>
            <a:pPr marL="342900" indent="-342900">
              <a:buAutoNum type="arabicPeriod"/>
            </a:pP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8A3863E-2812-48D3-A18F-0129C13DF361}"/>
              </a:ext>
            </a:extLst>
          </p:cNvPr>
          <p:cNvSpPr txBox="1"/>
          <p:nvPr/>
        </p:nvSpPr>
        <p:spPr>
          <a:xfrm>
            <a:off x="9014268" y="4393028"/>
            <a:ext cx="2607733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2. Relationship Behaviours</a:t>
            </a: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dirty="0"/>
              <a:t>Help subordinates feel comfortable with themselves, each other and the situation.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6E423E-BF80-4BFB-8F96-0ED821E57EFA}"/>
              </a:ext>
            </a:extLst>
          </p:cNvPr>
          <p:cNvSpPr txBox="1"/>
          <p:nvPr/>
        </p:nvSpPr>
        <p:spPr>
          <a:xfrm>
            <a:off x="289367" y="6424353"/>
            <a:ext cx="34029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(Northouse, 2007)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A4E7F0D-C928-4652-B21A-1CD673704177}"/>
              </a:ext>
            </a:extLst>
          </p:cNvPr>
          <p:cNvSpPr txBox="1"/>
          <p:nvPr/>
        </p:nvSpPr>
        <p:spPr>
          <a:xfrm>
            <a:off x="649705" y="2358189"/>
            <a:ext cx="197815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Also referred to as the ‘Style Approach’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E6B14F9-21D8-4D36-BFCF-B609D0C61E9E}"/>
              </a:ext>
            </a:extLst>
          </p:cNvPr>
          <p:cNvSpPr txBox="1"/>
          <p:nvPr/>
        </p:nvSpPr>
        <p:spPr>
          <a:xfrm>
            <a:off x="1014413" y="3991481"/>
            <a:ext cx="352901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 studies that represent the idea of Behavioural;</a:t>
            </a:r>
          </a:p>
          <a:p>
            <a:r>
              <a:rPr lang="en-GB" dirty="0"/>
              <a:t>Ohio State University (1940’s)</a:t>
            </a:r>
          </a:p>
          <a:p>
            <a:r>
              <a:rPr lang="en-GB" dirty="0"/>
              <a:t>Michigan University (1940’s)</a:t>
            </a:r>
          </a:p>
          <a:p>
            <a:r>
              <a:rPr lang="en-GB" dirty="0"/>
              <a:t>Blake and Mouton (1960’s)</a:t>
            </a:r>
          </a:p>
        </p:txBody>
      </p:sp>
    </p:spTree>
    <p:extLst>
      <p:ext uri="{BB962C8B-B14F-4D97-AF65-F5344CB8AC3E}">
        <p14:creationId xmlns:p14="http://schemas.microsoft.com/office/powerpoint/2010/main" val="33035297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83CFBA6-CE65-403A-9402-96B75FC89916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59AF335C-09EE-4959-A2C9-B32F3C6C1D3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94CCE8C7-E8BB-47EB-BBC7-5E8948F89F2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2665878D-6479-49F4-BD1C-D1BE63CABAA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C6400AEB-4991-4E07-8599-C36A9E3543C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0C2AEB7A-70D9-4DE7-B97A-0325DBC9F2F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FC03DDD2-9CC7-40B7-A632-50BF3E3F6AB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7F0B3262-F0EC-44D3-AA37-9552D248C71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1839BD80-9BF2-49B4-BB03-B5AAB359BF2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BDC00C45-9216-4702-A31A-391B1D89C47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5FB0F70F-34B9-4938-B487-312A0BF0E0E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791D1EE1-5A08-47A7-8D44-0940DEF5B4A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E04F3404-E41A-43F9-AC45-52EB0874B43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C1BC7BDB-967A-4559-AA14-041BCB872DF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A39F46EA-3E4A-46CA-BCB8-CA695ED3F4C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491A4A32-7F8C-4CA7-9281-9761F035716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46B02D76-3CD9-4DF5-A3AD-793E7204E0D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E579A2FB-E98B-4144-9D52-3A72BD8D1B7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65E500DD-EB71-44B5-A2FA-88E99643578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04D6AAD6-45AE-454A-9206-8B90E8A264B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F7399B13-8510-45F6-98C4-0F14C0B3785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CA595445-6A38-4465-9A5D-9705388D933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21D40BAF-4AE0-46F4-BD65-057F0DC6685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B17F2D73-16DF-4138-B72D-E5B204717AC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DB8ABBC2-6C0C-4F6E-97EB-55B3B7B2F38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7A49885E-6B05-41B6-B47F-9D24456FE7A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BDADA868-08FE-425A-AEF9-B622F93730A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11">
            <a:extLst>
              <a:ext uri="{FF2B5EF4-FFF2-40B4-BE49-F238E27FC236}">
                <a16:creationId xmlns:a16="http://schemas.microsoft.com/office/drawing/2014/main" id="{4AE17B7F-6C2F-42A9-946F-8FF49617D1E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2C6246ED-0535-4496-A8F6-1E80CC4EB85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A3D9AEEE-1CCD-43C0-BA3E-16D60A6E23C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26DFB4-37B6-44F4-A7BC-4C2C1D3CB6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3426" y="2857289"/>
            <a:ext cx="2454052" cy="30293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Ohio State Studies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03B448A-DEB4-4EB1-8892-EA046C65782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636707268"/>
              </p:ext>
            </p:extLst>
          </p:nvPr>
        </p:nvGraphicFramePr>
        <p:xfrm>
          <a:off x="2625786" y="26093"/>
          <a:ext cx="9437606" cy="65037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723904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AB9D9C-1CD4-4B6B-AF8E-D57DD505D8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Consideration and Initiating Structure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E2B899-00EC-4EDE-B642-90DA406F888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u="sng" dirty="0"/>
              <a:t>Consideration:</a:t>
            </a:r>
          </a:p>
          <a:p>
            <a:r>
              <a:rPr lang="en-GB" dirty="0"/>
              <a:t>Leaders nurture subordinates</a:t>
            </a:r>
          </a:p>
          <a:p>
            <a:r>
              <a:rPr lang="en-GB" dirty="0"/>
              <a:t>relationship behaviours include team building, camaraderie, respect, trust and liking leaders and followers.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32EF1FF-083F-4869-AC76-011A3061DFD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u="sng" dirty="0"/>
              <a:t>Initiating Structure:</a:t>
            </a:r>
          </a:p>
          <a:p>
            <a:r>
              <a:rPr lang="en-GB" dirty="0"/>
              <a:t>Leaders provide structure for subordinates</a:t>
            </a:r>
          </a:p>
          <a:p>
            <a:endParaRPr lang="en-GB" dirty="0"/>
          </a:p>
          <a:p>
            <a:r>
              <a:rPr lang="en-GB" dirty="0"/>
              <a:t>Task </a:t>
            </a:r>
            <a:r>
              <a:rPr lang="en-GB" dirty="0" err="1"/>
              <a:t>Behviours</a:t>
            </a:r>
            <a:r>
              <a:rPr lang="en-GB" dirty="0"/>
              <a:t> – organising work, defining roles and responsibilities., scheduling work activities.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03904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8CD25866-F15D-40A4-AEC5-47C044637AB7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C4A17ED-96AA-44A6-A050-E1A7A1CDD9E7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CE6C63DC-BAE4-42B6-8FDF-F6467C2D23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Freeform 11">
            <a:extLst>
              <a:ext uri="{FF2B5EF4-FFF2-40B4-BE49-F238E27FC236}">
                <a16:creationId xmlns:a16="http://schemas.microsoft.com/office/drawing/2014/main" id="{BFE4781A-41C7-4F27-8792-A74EFB8E5CF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CD306B45-25EE-434D-ABA9-A27B79320CF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5D2B17EF-74EB-4C33-B2E2-8E727B2E7D68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1">
              <a:alpha val="30000"/>
            </a:schemeClr>
          </a:solidFill>
        </p:grpSpPr>
        <p:sp>
          <p:nvSpPr>
            <p:cNvPr id="43" name="Freeform 11">
              <a:extLst>
                <a:ext uri="{FF2B5EF4-FFF2-40B4-BE49-F238E27FC236}">
                  <a16:creationId xmlns:a16="http://schemas.microsoft.com/office/drawing/2014/main" id="{0A5F1F8A-3206-4B86-883F-65E98BB6E47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4" name="Freeform 12">
              <a:extLst>
                <a:ext uri="{FF2B5EF4-FFF2-40B4-BE49-F238E27FC236}">
                  <a16:creationId xmlns:a16="http://schemas.microsoft.com/office/drawing/2014/main" id="{6935F8C7-CC88-4243-9786-F3CDBF04A09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5" name="Freeform 13">
              <a:extLst>
                <a:ext uri="{FF2B5EF4-FFF2-40B4-BE49-F238E27FC236}">
                  <a16:creationId xmlns:a16="http://schemas.microsoft.com/office/drawing/2014/main" id="{9AF7BAD9-71B3-40D8-A089-EFF7FE67BD6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14">
              <a:extLst>
                <a:ext uri="{FF2B5EF4-FFF2-40B4-BE49-F238E27FC236}">
                  <a16:creationId xmlns:a16="http://schemas.microsoft.com/office/drawing/2014/main" id="{6467094F-AEF0-4D3B-BB76-8B3C1F08B93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7" name="Freeform 15">
              <a:extLst>
                <a:ext uri="{FF2B5EF4-FFF2-40B4-BE49-F238E27FC236}">
                  <a16:creationId xmlns:a16="http://schemas.microsoft.com/office/drawing/2014/main" id="{36F56AF9-DEF1-44E7-BF42-6AAC1AA9D19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8" name="Freeform 16">
              <a:extLst>
                <a:ext uri="{FF2B5EF4-FFF2-40B4-BE49-F238E27FC236}">
                  <a16:creationId xmlns:a16="http://schemas.microsoft.com/office/drawing/2014/main" id="{A43EBE71-20BA-4A40-A513-516678089D1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9" name="Freeform 17">
              <a:extLst>
                <a:ext uri="{FF2B5EF4-FFF2-40B4-BE49-F238E27FC236}">
                  <a16:creationId xmlns:a16="http://schemas.microsoft.com/office/drawing/2014/main" id="{1DB39648-7B38-4D0B-93C5-048EC4A45C9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18">
              <a:extLst>
                <a:ext uri="{FF2B5EF4-FFF2-40B4-BE49-F238E27FC236}">
                  <a16:creationId xmlns:a16="http://schemas.microsoft.com/office/drawing/2014/main" id="{8DD2661F-DE5F-45EA-B30B-7C658963883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19">
              <a:extLst>
                <a:ext uri="{FF2B5EF4-FFF2-40B4-BE49-F238E27FC236}">
                  <a16:creationId xmlns:a16="http://schemas.microsoft.com/office/drawing/2014/main" id="{ABF0A0E5-E68E-4183-A913-228692FD85E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20">
              <a:extLst>
                <a:ext uri="{FF2B5EF4-FFF2-40B4-BE49-F238E27FC236}">
                  <a16:creationId xmlns:a16="http://schemas.microsoft.com/office/drawing/2014/main" id="{615D8F55-8ACD-4EFE-A832-06E785479EA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21">
              <a:extLst>
                <a:ext uri="{FF2B5EF4-FFF2-40B4-BE49-F238E27FC236}">
                  <a16:creationId xmlns:a16="http://schemas.microsoft.com/office/drawing/2014/main" id="{0FDF4201-8CEC-474B-A6B1-88039B70416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4" name="Freeform 22">
              <a:extLst>
                <a:ext uri="{FF2B5EF4-FFF2-40B4-BE49-F238E27FC236}">
                  <a16:creationId xmlns:a16="http://schemas.microsoft.com/office/drawing/2014/main" id="{0F60AEA4-B25F-417E-93FC-59686DFBE56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27EBB3F9-D6F7-4F6A-8843-9FEBA15E4969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71831"/>
            <a:ext cx="0" cy="3200400"/>
          </a:xfrm>
          <a:prstGeom prst="line">
            <a:avLst/>
          </a:prstGeom>
          <a:ln w="15875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Rectangle 57">
            <a:extLst>
              <a:ext uri="{FF2B5EF4-FFF2-40B4-BE49-F238E27FC236}">
                <a16:creationId xmlns:a16="http://schemas.microsoft.com/office/drawing/2014/main" id="{0A42F85E-4939-431E-8B4A-EC07C8E0AB65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0090A5-144E-4445-8693-7FE8F44F79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6019" y="942108"/>
            <a:ext cx="3256550" cy="496911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chemeClr val="tx2">
                    <a:lumMod val="75000"/>
                  </a:schemeClr>
                </a:solidFill>
              </a:rPr>
              <a:t>University of Michigan Studies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049062" y="942108"/>
            <a:ext cx="6455549" cy="496911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>
                <a:solidFill>
                  <a:schemeClr val="tx2">
                    <a:lumMod val="75000"/>
                  </a:schemeClr>
                </a:solidFill>
              </a:rPr>
              <a:t>University of Michigan researchers were addressing the impact of leaders behaviour on the performance of small groups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>
              <a:solidFill>
                <a:schemeClr val="tx2">
                  <a:lumMod val="7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>
                <a:solidFill>
                  <a:schemeClr val="tx2">
                    <a:lumMod val="75000"/>
                  </a:schemeClr>
                </a:solidFill>
              </a:rPr>
              <a:t>They identified two types of leadership: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>
              <a:solidFill>
                <a:schemeClr val="tx2">
                  <a:lumMod val="7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b="1">
                <a:solidFill>
                  <a:schemeClr val="tx2">
                    <a:lumMod val="75000"/>
                  </a:schemeClr>
                </a:solidFill>
              </a:rPr>
              <a:t>Employee orientation</a:t>
            </a:r>
            <a:r>
              <a:rPr lang="en-US">
                <a:solidFill>
                  <a:schemeClr val="tx2">
                    <a:lumMod val="75000"/>
                  </a:schemeClr>
                </a:solidFill>
              </a:rPr>
              <a:t>: Strong human relations emphasis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 b="1">
                <a:solidFill>
                  <a:schemeClr val="tx2">
                    <a:lumMod val="75000"/>
                  </a:schemeClr>
                </a:solidFill>
              </a:rPr>
              <a:t>Production orientation</a:t>
            </a:r>
            <a:r>
              <a:rPr lang="en-US">
                <a:solidFill>
                  <a:schemeClr val="tx2">
                    <a:lumMod val="75000"/>
                  </a:schemeClr>
                </a:solidFill>
              </a:rPr>
              <a:t>: Stresses the technical aspects of a job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endParaRPr lang="en-US">
              <a:solidFill>
                <a:schemeClr val="tx2">
                  <a:lumMod val="75000"/>
                </a:schemeClr>
              </a:solidFill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Font typeface="Wingdings 3" charset="2"/>
              <a:buChar char=""/>
            </a:pPr>
            <a:r>
              <a:rPr lang="en-US">
                <a:solidFill>
                  <a:schemeClr val="tx2">
                    <a:lumMod val="75000"/>
                  </a:schemeClr>
                </a:solidFill>
              </a:rPr>
              <a:t>The studies viewed the two types as different ends of the continuum and suggested that leaders oriented toward the product were less oriented toward the employee.</a:t>
            </a:r>
          </a:p>
        </p:txBody>
      </p:sp>
    </p:spTree>
    <p:extLst>
      <p:ext uri="{BB962C8B-B14F-4D97-AF65-F5344CB8AC3E}">
        <p14:creationId xmlns:p14="http://schemas.microsoft.com/office/powerpoint/2010/main" val="24900517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F481FA-4510-4214-BBD6-4992CE6900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Blake and Mouton’s Grid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3209026" y="1264555"/>
            <a:ext cx="71081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Managerial Leadership Grid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66019" y="1819673"/>
            <a:ext cx="4524375" cy="42386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69344" y="2208362"/>
            <a:ext cx="6055744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Developed in early 1960’s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Designed to explain how leaders help organisations to reach their purposes</a:t>
            </a:r>
          </a:p>
          <a:p>
            <a:pPr marL="285750" indent="-285750">
              <a:buFont typeface="Courier New" panose="02070309020205020404" pitchFamily="49" charset="0"/>
              <a:buChar char="o"/>
            </a:pPr>
            <a:r>
              <a:rPr lang="en-GB" sz="2000" dirty="0"/>
              <a:t>Two factors: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/>
              <a:t>Concern for production: How a leader is concerned with achieving organisational tasks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2000" dirty="0"/>
              <a:t>Concern for people: How a leader attends to the members of the organisation who are trying to achieve its goals</a:t>
            </a:r>
          </a:p>
        </p:txBody>
      </p:sp>
    </p:spTree>
    <p:extLst>
      <p:ext uri="{BB962C8B-B14F-4D97-AF65-F5344CB8AC3E}">
        <p14:creationId xmlns:p14="http://schemas.microsoft.com/office/powerpoint/2010/main" val="28697763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Blake &amp; Mouton Activity 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3751891" y="1905000"/>
            <a:ext cx="4688217" cy="37543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3322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932317" y="500332"/>
            <a:ext cx="960982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 addition to the five major styles, Blake and his colleagues have identified two other styles that incorporate </a:t>
            </a:r>
            <a:r>
              <a:rPr lang="en-GB" b="1" dirty="0"/>
              <a:t>multiple </a:t>
            </a:r>
            <a:r>
              <a:rPr lang="en-GB" dirty="0"/>
              <a:t>aspects of the grid;</a:t>
            </a:r>
          </a:p>
        </p:txBody>
      </p:sp>
      <p:sp>
        <p:nvSpPr>
          <p:cNvPr id="4" name="Rectangle 3"/>
          <p:cNvSpPr/>
          <p:nvPr/>
        </p:nvSpPr>
        <p:spPr>
          <a:xfrm>
            <a:off x="1656272" y="1587260"/>
            <a:ext cx="4468483" cy="460650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u="sng" dirty="0"/>
              <a:t>Paternalism/</a:t>
            </a:r>
            <a:r>
              <a:rPr lang="en-GB" b="1" u="sng" dirty="0" err="1"/>
              <a:t>Maternalism</a:t>
            </a:r>
            <a:endParaRPr lang="en-GB" b="1" u="sng" dirty="0"/>
          </a:p>
          <a:p>
            <a:pPr algn="ctr"/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737230" y="1587260"/>
            <a:ext cx="4468483" cy="4606506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u="sng" dirty="0"/>
              <a:t>Opportunism</a:t>
            </a:r>
          </a:p>
        </p:txBody>
      </p:sp>
    </p:spTree>
    <p:extLst>
      <p:ext uri="{BB962C8B-B14F-4D97-AF65-F5344CB8AC3E}">
        <p14:creationId xmlns:p14="http://schemas.microsoft.com/office/powerpoint/2010/main" val="34643481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6" name="Group 7">
            <a:extLst>
              <a:ext uri="{FF2B5EF4-FFF2-40B4-BE49-F238E27FC236}">
                <a16:creationId xmlns:a16="http://schemas.microsoft.com/office/drawing/2014/main" id="{7398C59F-5A18-487B-91D6-B955AACF2E50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77" name="Group 21">
            <a:extLst>
              <a:ext uri="{FF2B5EF4-FFF2-40B4-BE49-F238E27FC236}">
                <a16:creationId xmlns:a16="http://schemas.microsoft.com/office/drawing/2014/main" id="{520234FB-542E-4550-9C2F-1B56FD41A1CA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8" name="Rectangle 35">
            <a:extLst>
              <a:ext uri="{FF2B5EF4-FFF2-40B4-BE49-F238E27FC236}">
                <a16:creationId xmlns:a16="http://schemas.microsoft.com/office/drawing/2014/main" id="{DE91395A-2D18-4AF6-A0AC-AAA7189FED1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3" name="Picture 2"/>
          <p:cNvPicPr>
            <a:picLocks noChangeAspect="1"/>
          </p:cNvPicPr>
          <p:nvPr/>
        </p:nvPicPr>
        <p:blipFill rotWithShape="1">
          <a:blip r:embed="rId3"/>
          <a:srcRect t="13896" r="2" b="8892"/>
          <a:stretch/>
        </p:blipFill>
        <p:spPr>
          <a:xfrm>
            <a:off x="2589212" y="634963"/>
            <a:ext cx="8915400" cy="385497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775200"/>
            <a:ext cx="8915399" cy="8234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/>
              <a:t>Behavioural Approach…Strengths and Criticisms</a:t>
            </a:r>
          </a:p>
        </p:txBody>
      </p:sp>
    </p:spTree>
    <p:extLst>
      <p:ext uri="{BB962C8B-B14F-4D97-AF65-F5344CB8AC3E}">
        <p14:creationId xmlns:p14="http://schemas.microsoft.com/office/powerpoint/2010/main" val="2463921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8CD25866-F15D-40A4-AEC5-47C044637AB7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8" name="Freeform 11">
              <a:extLst>
                <a:ext uri="{FF2B5EF4-FFF2-40B4-BE49-F238E27FC236}">
                  <a16:creationId xmlns:a16="http://schemas.microsoft.com/office/drawing/2014/main" id="{DCB8E995-36E8-40B6-82D4-F52DE2987B5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9" name="Freeform 12">
              <a:extLst>
                <a:ext uri="{FF2B5EF4-FFF2-40B4-BE49-F238E27FC236}">
                  <a16:creationId xmlns:a16="http://schemas.microsoft.com/office/drawing/2014/main" id="{DF54AEB5-68B5-46AE-B8F0-EEBE5DFED80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3">
              <a:extLst>
                <a:ext uri="{FF2B5EF4-FFF2-40B4-BE49-F238E27FC236}">
                  <a16:creationId xmlns:a16="http://schemas.microsoft.com/office/drawing/2014/main" id="{E3F708CB-F094-4EE7-8AD5-A462F1DF8B8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4">
              <a:extLst>
                <a:ext uri="{FF2B5EF4-FFF2-40B4-BE49-F238E27FC236}">
                  <a16:creationId xmlns:a16="http://schemas.microsoft.com/office/drawing/2014/main" id="{ECFCFB22-E8B5-4FAC-A354-E7E0CE6F2B6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5">
              <a:extLst>
                <a:ext uri="{FF2B5EF4-FFF2-40B4-BE49-F238E27FC236}">
                  <a16:creationId xmlns:a16="http://schemas.microsoft.com/office/drawing/2014/main" id="{ED1DB3B4-A6DC-476F-986E-DF361EE8421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6">
              <a:extLst>
                <a:ext uri="{FF2B5EF4-FFF2-40B4-BE49-F238E27FC236}">
                  <a16:creationId xmlns:a16="http://schemas.microsoft.com/office/drawing/2014/main" id="{4EE13DFA-3489-4DE6-9154-34D9CB40054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7">
              <a:extLst>
                <a:ext uri="{FF2B5EF4-FFF2-40B4-BE49-F238E27FC236}">
                  <a16:creationId xmlns:a16="http://schemas.microsoft.com/office/drawing/2014/main" id="{5CD12D51-F9A8-4CC9-B9C9-206EAFD8C16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8">
              <a:extLst>
                <a:ext uri="{FF2B5EF4-FFF2-40B4-BE49-F238E27FC236}">
                  <a16:creationId xmlns:a16="http://schemas.microsoft.com/office/drawing/2014/main" id="{266B326C-1178-40F9-A265-6067D363B4B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9">
              <a:extLst>
                <a:ext uri="{FF2B5EF4-FFF2-40B4-BE49-F238E27FC236}">
                  <a16:creationId xmlns:a16="http://schemas.microsoft.com/office/drawing/2014/main" id="{12F3B319-F00B-4755-BC54-95511E21DB2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20">
              <a:extLst>
                <a:ext uri="{FF2B5EF4-FFF2-40B4-BE49-F238E27FC236}">
                  <a16:creationId xmlns:a16="http://schemas.microsoft.com/office/drawing/2014/main" id="{3079D7BD-8A3F-47F6-8407-D9DA96FF351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1">
              <a:extLst>
                <a:ext uri="{FF2B5EF4-FFF2-40B4-BE49-F238E27FC236}">
                  <a16:creationId xmlns:a16="http://schemas.microsoft.com/office/drawing/2014/main" id="{1F97C31C-8585-43FB-924B-8ADD6512332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2">
              <a:extLst>
                <a:ext uri="{FF2B5EF4-FFF2-40B4-BE49-F238E27FC236}">
                  <a16:creationId xmlns:a16="http://schemas.microsoft.com/office/drawing/2014/main" id="{A33E1C89-7E74-49BF-A5D1-9A352ED03E2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1" name="Group 20">
            <a:extLst>
              <a:ext uri="{FF2B5EF4-FFF2-40B4-BE49-F238E27FC236}">
                <a16:creationId xmlns:a16="http://schemas.microsoft.com/office/drawing/2014/main" id="{0C4A17ED-96AA-44A6-A050-E1A7A1CDD9E7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2" name="Freeform 27">
              <a:extLst>
                <a:ext uri="{FF2B5EF4-FFF2-40B4-BE49-F238E27FC236}">
                  <a16:creationId xmlns:a16="http://schemas.microsoft.com/office/drawing/2014/main" id="{FBB2A87E-3E24-4A6F-9FD8-0F1436D4D35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3" name="Freeform 28">
              <a:extLst>
                <a:ext uri="{FF2B5EF4-FFF2-40B4-BE49-F238E27FC236}">
                  <a16:creationId xmlns:a16="http://schemas.microsoft.com/office/drawing/2014/main" id="{257F945B-2AA3-4328-BFF5-20DE64011B0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9">
              <a:extLst>
                <a:ext uri="{FF2B5EF4-FFF2-40B4-BE49-F238E27FC236}">
                  <a16:creationId xmlns:a16="http://schemas.microsoft.com/office/drawing/2014/main" id="{E1A7230F-6A6F-403C-9D83-7176E285251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30">
              <a:extLst>
                <a:ext uri="{FF2B5EF4-FFF2-40B4-BE49-F238E27FC236}">
                  <a16:creationId xmlns:a16="http://schemas.microsoft.com/office/drawing/2014/main" id="{E33E315A-9CB0-460E-A8B7-0A064BBFA05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1">
              <a:extLst>
                <a:ext uri="{FF2B5EF4-FFF2-40B4-BE49-F238E27FC236}">
                  <a16:creationId xmlns:a16="http://schemas.microsoft.com/office/drawing/2014/main" id="{22CAAD33-CFAD-4E61-82AE-0C6F838530D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2">
              <a:extLst>
                <a:ext uri="{FF2B5EF4-FFF2-40B4-BE49-F238E27FC236}">
                  <a16:creationId xmlns:a16="http://schemas.microsoft.com/office/drawing/2014/main" id="{1A20E13C-2540-4000-A13B-8F781100E38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3">
              <a:extLst>
                <a:ext uri="{FF2B5EF4-FFF2-40B4-BE49-F238E27FC236}">
                  <a16:creationId xmlns:a16="http://schemas.microsoft.com/office/drawing/2014/main" id="{51EF0A01-E03D-448B-B12E-D5BFC6D0D22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4">
              <a:extLst>
                <a:ext uri="{FF2B5EF4-FFF2-40B4-BE49-F238E27FC236}">
                  <a16:creationId xmlns:a16="http://schemas.microsoft.com/office/drawing/2014/main" id="{58286A03-168E-477B-8876-2C53E4950DB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5">
              <a:extLst>
                <a:ext uri="{FF2B5EF4-FFF2-40B4-BE49-F238E27FC236}">
                  <a16:creationId xmlns:a16="http://schemas.microsoft.com/office/drawing/2014/main" id="{3DFFC705-1899-4E4C-AE76-F85BAF2F66E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6">
              <a:extLst>
                <a:ext uri="{FF2B5EF4-FFF2-40B4-BE49-F238E27FC236}">
                  <a16:creationId xmlns:a16="http://schemas.microsoft.com/office/drawing/2014/main" id="{01C9598D-BDF6-4A24-83B6-4DCA4D13494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7">
              <a:extLst>
                <a:ext uri="{FF2B5EF4-FFF2-40B4-BE49-F238E27FC236}">
                  <a16:creationId xmlns:a16="http://schemas.microsoft.com/office/drawing/2014/main" id="{950C8213-67CD-4DEF-AA44-8BB31013924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8">
              <a:extLst>
                <a:ext uri="{FF2B5EF4-FFF2-40B4-BE49-F238E27FC236}">
                  <a16:creationId xmlns:a16="http://schemas.microsoft.com/office/drawing/2014/main" id="{2016FE1D-E3EB-4CF6-809B-159872CC787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CE6C63DC-BAE4-42B6-8FDF-F6467C2D23A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7" name="Freeform 6">
            <a:extLst>
              <a:ext uri="{FF2B5EF4-FFF2-40B4-BE49-F238E27FC236}">
                <a16:creationId xmlns:a16="http://schemas.microsoft.com/office/drawing/2014/main" id="{5BD23F8E-2E78-4C84-8EFB-FE6C8ACB7F1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57ABABA7-0420-4200-9B65-1C1967CE937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1" name="Group 40">
            <a:extLst>
              <a:ext uri="{FF2B5EF4-FFF2-40B4-BE49-F238E27FC236}">
                <a16:creationId xmlns:a16="http://schemas.microsoft.com/office/drawing/2014/main" id="{7A03E380-9CD1-4ABA-A763-9F9D252B8908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009967" y="0"/>
            <a:ext cx="6176982" cy="6853245"/>
            <a:chOff x="2487613" y="285750"/>
            <a:chExt cx="2428876" cy="5654676"/>
          </a:xfrm>
          <a:solidFill>
            <a:schemeClr val="bg2">
              <a:lumMod val="90000"/>
            </a:schemeClr>
          </a:solidFill>
        </p:grpSpPr>
        <p:sp>
          <p:nvSpPr>
            <p:cNvPr id="42" name="Freeform 11">
              <a:extLst>
                <a:ext uri="{FF2B5EF4-FFF2-40B4-BE49-F238E27FC236}">
                  <a16:creationId xmlns:a16="http://schemas.microsoft.com/office/drawing/2014/main" id="{66E01B84-4C2B-4DE5-90C8-9C4001A75B1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3" name="Freeform 12">
              <a:extLst>
                <a:ext uri="{FF2B5EF4-FFF2-40B4-BE49-F238E27FC236}">
                  <a16:creationId xmlns:a16="http://schemas.microsoft.com/office/drawing/2014/main" id="{64CE5A7A-D5C5-4FE5-860C-0B5748FDEED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4" name="Freeform 13">
              <a:extLst>
                <a:ext uri="{FF2B5EF4-FFF2-40B4-BE49-F238E27FC236}">
                  <a16:creationId xmlns:a16="http://schemas.microsoft.com/office/drawing/2014/main" id="{016A7D2A-6EEA-47B8-A763-7D82E41B3CE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5" name="Freeform 14">
              <a:extLst>
                <a:ext uri="{FF2B5EF4-FFF2-40B4-BE49-F238E27FC236}">
                  <a16:creationId xmlns:a16="http://schemas.microsoft.com/office/drawing/2014/main" id="{E758F6E7-6DEC-48D0-ACB1-E5E26B13E6C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6" name="Freeform 15">
              <a:extLst>
                <a:ext uri="{FF2B5EF4-FFF2-40B4-BE49-F238E27FC236}">
                  <a16:creationId xmlns:a16="http://schemas.microsoft.com/office/drawing/2014/main" id="{B56657FF-C027-42E7-859B-902929B6FA1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7" name="Freeform 16">
              <a:extLst>
                <a:ext uri="{FF2B5EF4-FFF2-40B4-BE49-F238E27FC236}">
                  <a16:creationId xmlns:a16="http://schemas.microsoft.com/office/drawing/2014/main" id="{79047F2A-5978-46C6-B3A2-54AAC2136B1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8" name="Freeform 17">
              <a:extLst>
                <a:ext uri="{FF2B5EF4-FFF2-40B4-BE49-F238E27FC236}">
                  <a16:creationId xmlns:a16="http://schemas.microsoft.com/office/drawing/2014/main" id="{F3BE8FD1-0A72-4640-AC7A-2E057273F87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49" name="Freeform 18">
              <a:extLst>
                <a:ext uri="{FF2B5EF4-FFF2-40B4-BE49-F238E27FC236}">
                  <a16:creationId xmlns:a16="http://schemas.microsoft.com/office/drawing/2014/main" id="{752FC782-A372-4D11-B20D-958955E5641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0" name="Freeform 19">
              <a:extLst>
                <a:ext uri="{FF2B5EF4-FFF2-40B4-BE49-F238E27FC236}">
                  <a16:creationId xmlns:a16="http://schemas.microsoft.com/office/drawing/2014/main" id="{AA00B2F1-BEE2-444A-8249-C8E3212CA1A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4" y="468286"/>
              <a:ext cx="1768475" cy="4262464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1" name="Freeform 20">
              <a:extLst>
                <a:ext uri="{FF2B5EF4-FFF2-40B4-BE49-F238E27FC236}">
                  <a16:creationId xmlns:a16="http://schemas.microsoft.com/office/drawing/2014/main" id="{E7F5747E-514B-4CF7-B6B0-DAD71490978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2" name="Freeform 21">
              <a:extLst>
                <a:ext uri="{FF2B5EF4-FFF2-40B4-BE49-F238E27FC236}">
                  <a16:creationId xmlns:a16="http://schemas.microsoft.com/office/drawing/2014/main" id="{931614BB-1593-40ED-8113-2BD11870556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53" name="Freeform 22">
              <a:extLst>
                <a:ext uri="{FF2B5EF4-FFF2-40B4-BE49-F238E27FC236}">
                  <a16:creationId xmlns:a16="http://schemas.microsoft.com/office/drawing/2014/main" id="{2691871F-F15C-4E19-BC9C-78E5748D744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55" name="Freeform 6">
            <a:extLst>
              <a:ext uri="{FF2B5EF4-FFF2-40B4-BE49-F238E27FC236}">
                <a16:creationId xmlns:a16="http://schemas.microsoft.com/office/drawing/2014/main" id="{8576F020-8157-45CE-B1D9-6FA47AFEB4F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59566"/>
            <a:ext cx="7560245" cy="453886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89000"/>
                </a:schemeClr>
              </a:gs>
              <a:gs pos="23000">
                <a:schemeClr val="accent1">
                  <a:lumMod val="89000"/>
                </a:schemeClr>
              </a:gs>
              <a:gs pos="69000">
                <a:schemeClr val="accent1">
                  <a:lumMod val="75000"/>
                </a:schemeClr>
              </a:gs>
              <a:gs pos="97000">
                <a:schemeClr val="accent1">
                  <a:lumMod val="7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7215" y="1318590"/>
            <a:ext cx="5102159" cy="42208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Break…</a:t>
            </a:r>
          </a:p>
        </p:txBody>
      </p:sp>
    </p:spTree>
    <p:extLst>
      <p:ext uri="{BB962C8B-B14F-4D97-AF65-F5344CB8AC3E}">
        <p14:creationId xmlns:p14="http://schemas.microsoft.com/office/powerpoint/2010/main" val="473720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nline Media 1">
            <a:hlinkClick r:id="" action="ppaction://media"/>
            <a:extLst>
              <a:ext uri="{FF2B5EF4-FFF2-40B4-BE49-F238E27FC236}">
                <a16:creationId xmlns:a16="http://schemas.microsoft.com/office/drawing/2014/main" id="{23235B96-37F4-469F-83EA-BD4EF817DAD2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572000" y="2286000"/>
            <a:ext cx="3048000" cy="2286000"/>
          </a:xfrm>
          <a:prstGeom prst="rect">
            <a:avLst/>
          </a:prstGeom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CF34958A-3212-4F6E-9104-4B2E92BDA2F8}"/>
              </a:ext>
            </a:extLst>
          </p:cNvPr>
          <p:cNvSpPr/>
          <p:nvPr/>
        </p:nvSpPr>
        <p:spPr>
          <a:xfrm>
            <a:off x="3173565" y="1063842"/>
            <a:ext cx="58448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https://www.youtube.com/watch?v=5qD_6yIKXbo</a:t>
            </a:r>
          </a:p>
        </p:txBody>
      </p:sp>
    </p:spTree>
    <p:extLst>
      <p:ext uri="{BB962C8B-B14F-4D97-AF65-F5344CB8AC3E}">
        <p14:creationId xmlns:p14="http://schemas.microsoft.com/office/powerpoint/2010/main" val="20428373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E1C52-8AA0-408D-9EB9-FFB113EAE5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Situational Approach </a:t>
            </a: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938A68F-288D-4EFB-809D-A43B9B8ABD64}"/>
              </a:ext>
            </a:extLst>
          </p:cNvPr>
          <p:cNvSpPr/>
          <p:nvPr/>
        </p:nvSpPr>
        <p:spPr>
          <a:xfrm>
            <a:off x="1375765" y="1904999"/>
            <a:ext cx="6172199" cy="4001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Font typeface="Courier New" panose="02070309020205020404" pitchFamily="49" charset="0"/>
              <a:buChar char="o"/>
            </a:pPr>
            <a:r>
              <a:rPr lang="en-US" sz="2800" dirty="0">
                <a:ea typeface="Calibri" pitchFamily="34" charset="0"/>
                <a:cs typeface="Calibri" pitchFamily="34" charset="0"/>
              </a:rPr>
              <a:t>Focuses on leadership in situations</a:t>
            </a:r>
            <a:endParaRPr lang="en-US" sz="2800" u="sng" dirty="0">
              <a:ea typeface="Calibri" pitchFamily="34" charset="0"/>
              <a:cs typeface="Calibri" pitchFamily="34" charset="0"/>
            </a:endParaRPr>
          </a:p>
          <a:p>
            <a:pPr marL="457200" indent="-457200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Font typeface="Courier New" panose="02070309020205020404" pitchFamily="49" charset="0"/>
              <a:buChar char="o"/>
            </a:pPr>
            <a:r>
              <a:rPr lang="en-US" sz="2800" dirty="0">
                <a:ea typeface="Calibri" pitchFamily="34" charset="0"/>
                <a:cs typeface="Calibri" pitchFamily="34" charset="0"/>
              </a:rPr>
              <a:t>Emphasizes </a:t>
            </a:r>
            <a:r>
              <a:rPr lang="en-US" sz="2800" b="1" dirty="0">
                <a:ea typeface="Calibri" pitchFamily="34" charset="0"/>
                <a:cs typeface="Calibri" pitchFamily="34" charset="0"/>
              </a:rPr>
              <a:t>adapting style </a:t>
            </a:r>
            <a:r>
              <a:rPr lang="en-US" sz="2800" dirty="0">
                <a:ea typeface="Calibri" pitchFamily="34" charset="0"/>
                <a:cs typeface="Calibri" pitchFamily="34" charset="0"/>
              </a:rPr>
              <a:t>- different situations demand different kinds of leadership</a:t>
            </a:r>
          </a:p>
          <a:p>
            <a:pPr marL="457200" indent="-457200">
              <a:spcBef>
                <a:spcPct val="0"/>
              </a:spcBef>
              <a:spcAft>
                <a:spcPts val="1800"/>
              </a:spcAft>
              <a:buClr>
                <a:srgbClr val="0070C0"/>
              </a:buClr>
              <a:buFont typeface="Courier New" panose="02070309020205020404" pitchFamily="49" charset="0"/>
              <a:buChar char="o"/>
            </a:pPr>
            <a:r>
              <a:rPr lang="en-US" sz="2800" dirty="0">
                <a:ea typeface="Calibri" pitchFamily="34" charset="0"/>
                <a:cs typeface="Calibri" pitchFamily="34" charset="0"/>
              </a:rPr>
              <a:t>Used extensively in organizational leadership training and development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51A4CAE-9C55-4C14-B4BF-2AC647B2391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21461" y="170537"/>
            <a:ext cx="3956647" cy="3468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685251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Situational Approach</a:t>
            </a:r>
          </a:p>
        </p:txBody>
      </p:sp>
      <p:sp>
        <p:nvSpPr>
          <p:cNvPr id="4" name="Rectangle 3"/>
          <p:cNvSpPr/>
          <p:nvPr/>
        </p:nvSpPr>
        <p:spPr>
          <a:xfrm>
            <a:off x="781155" y="2830266"/>
            <a:ext cx="1059617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dirty="0">
                <a:hlinkClick r:id="rId3"/>
              </a:rPr>
              <a:t>https://www.youtube.com/watch?v=sGCxEP8R6MQ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836818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4BCF7-6725-407D-AD50-A31992C94F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Situational Leadership continued</a:t>
            </a:r>
            <a:br>
              <a:rPr lang="en-GB" dirty="0"/>
            </a:br>
            <a:endParaRPr lang="en-GB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32E0119-E90A-409B-A808-868BDEF90AD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5368" y="1512674"/>
            <a:ext cx="9369489" cy="383265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24BFD429-C57B-469E-9851-C06303C021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5368" y="6233890"/>
            <a:ext cx="4359018" cy="3962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31718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83CFBA6-CE65-403A-9402-96B75FC89916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59AF335C-09EE-4959-A2C9-B32F3C6C1D3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94CCE8C7-E8BB-47EB-BBC7-5E8948F89F2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2665878D-6479-49F4-BD1C-D1BE63CABAA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C6400AEB-4991-4E07-8599-C36A9E3543C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0C2AEB7A-70D9-4DE7-B97A-0325DBC9F2F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FC03DDD2-9CC7-40B7-A632-50BF3E3F6AB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7F0B3262-F0EC-44D3-AA37-9552D248C71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1839BD80-9BF2-49B4-BB03-B5AAB359BF2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BDC00C45-9216-4702-A31A-391B1D89C47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5FB0F70F-34B9-4938-B487-312A0BF0E0E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791D1EE1-5A08-47A7-8D44-0940DEF5B4A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E04F3404-E41A-43F9-AC45-52EB0874B43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C1BC7BDB-967A-4559-AA14-041BCB872DF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A39F46EA-3E4A-46CA-BCB8-CA695ED3F4C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491A4A32-7F8C-4CA7-9281-9761F035716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46B02D76-3CD9-4DF5-A3AD-793E7204E0D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E579A2FB-E98B-4144-9D52-3A72BD8D1B7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65E500DD-EB71-44B5-A2FA-88E996435782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04D6AAD6-45AE-454A-9206-8B90E8A264B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F7399B13-8510-45F6-98C4-0F14C0B3785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CA595445-6A38-4465-9A5D-9705388D933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21D40BAF-4AE0-46F4-BD65-057F0DC6685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B17F2D73-16DF-4138-B72D-E5B204717AC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DB8ABBC2-6C0C-4F6E-97EB-55B3B7B2F38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7A49885E-6B05-41B6-B47F-9D24456FE7A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BDADA868-08FE-425A-AEF9-B622F93730A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Freeform 11">
            <a:extLst>
              <a:ext uri="{FF2B5EF4-FFF2-40B4-BE49-F238E27FC236}">
                <a16:creationId xmlns:a16="http://schemas.microsoft.com/office/drawing/2014/main" id="{4AE17B7F-6C2F-42A9-946F-8FF49617D1E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F966DD2F-FBF5-41CE-A3F4-565352D95DC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F46FCE2B-F2D2-466E-B0AA-8E341DB4981E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2BD31C98-199A-4722-A1A5-4393A43E740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37EB38-570E-4AFD-A55C-F8F45A1F5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4897" y="624110"/>
            <a:ext cx="9712998" cy="12808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How does it work?</a:t>
            </a:r>
          </a:p>
        </p:txBody>
      </p:sp>
      <p:graphicFrame>
        <p:nvGraphicFramePr>
          <p:cNvPr id="3" name="Diagram 2">
            <a:extLst>
              <a:ext uri="{FF2B5EF4-FFF2-40B4-BE49-F238E27FC236}">
                <a16:creationId xmlns:a16="http://schemas.microsoft.com/office/drawing/2014/main" id="{5EF6C101-E0F3-4424-95A2-9B5C43686F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8807064"/>
              </p:ext>
            </p:extLst>
          </p:nvPr>
        </p:nvGraphicFramePr>
        <p:xfrm>
          <a:off x="1794897" y="2222983"/>
          <a:ext cx="8987404" cy="36539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93623332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166BF9EE-F7AC-4FA5-AC7E-001B3A642F75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9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0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1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E312DBA5-56D8-42B2-BA94-28168C2A670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3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4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5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1996130F-9AB5-4DE9-8574-3AF891C5C17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3623DEAC-F39C-45D6-86DC-1033F642952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A692209D-B607-46C3-8560-07AF72291659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9A1B78A-652E-4534-9991-B0E2395302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87994" y="1173516"/>
            <a:ext cx="5640502" cy="4518269"/>
          </a:xfrm>
          <a:prstGeom prst="rect">
            <a:avLst/>
          </a:prstGeom>
        </p:spPr>
      </p:pic>
      <p:sp>
        <p:nvSpPr>
          <p:cNvPr id="42" name="Rectangle 41">
            <a:extLst>
              <a:ext uri="{FF2B5EF4-FFF2-40B4-BE49-F238E27FC236}">
                <a16:creationId xmlns:a16="http://schemas.microsoft.com/office/drawing/2014/main" id="{94874638-CF15-4908-BC4B-4908744D0BA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4639734" cy="6858000"/>
          </a:xfrm>
          <a:prstGeom prst="rect">
            <a:avLst/>
          </a:prstGeom>
          <a:solidFill>
            <a:schemeClr val="tx2">
              <a:lumMod val="50000"/>
              <a:alpha val="90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4" name="Freeform 5">
            <a:extLst>
              <a:ext uri="{FF2B5EF4-FFF2-40B4-BE49-F238E27FC236}">
                <a16:creationId xmlns:a16="http://schemas.microsoft.com/office/drawing/2014/main" id="{5F1B8348-CD6E-4561-A704-C232D9A2676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White">
          <a:xfrm>
            <a:off x="0" y="5033007"/>
            <a:ext cx="5404022" cy="857047"/>
          </a:xfrm>
          <a:custGeom>
            <a:avLst/>
            <a:gdLst>
              <a:gd name="T0" fmla="*/ 1114 w 1117"/>
              <a:gd name="T1" fmla="*/ 77 h 163"/>
              <a:gd name="T2" fmla="*/ 1040 w 1117"/>
              <a:gd name="T3" fmla="*/ 3 h 163"/>
              <a:gd name="T4" fmla="*/ 1039 w 1117"/>
              <a:gd name="T5" fmla="*/ 2 h 163"/>
              <a:gd name="T6" fmla="*/ 1034 w 1117"/>
              <a:gd name="T7" fmla="*/ 0 h 163"/>
              <a:gd name="T8" fmla="*/ 578 w 1117"/>
              <a:gd name="T9" fmla="*/ 0 h 163"/>
              <a:gd name="T10" fmla="*/ 562 w 1117"/>
              <a:gd name="T11" fmla="*/ 0 h 163"/>
              <a:gd name="T12" fmla="*/ 440 w 1117"/>
              <a:gd name="T13" fmla="*/ 0 h 163"/>
              <a:gd name="T14" fmla="*/ 106 w 1117"/>
              <a:gd name="T15" fmla="*/ 0 h 163"/>
              <a:gd name="T16" fmla="*/ 0 w 1117"/>
              <a:gd name="T17" fmla="*/ 0 h 163"/>
              <a:gd name="T18" fmla="*/ 0 w 1117"/>
              <a:gd name="T19" fmla="*/ 163 h 163"/>
              <a:gd name="T20" fmla="*/ 106 w 1117"/>
              <a:gd name="T21" fmla="*/ 163 h 163"/>
              <a:gd name="T22" fmla="*/ 440 w 1117"/>
              <a:gd name="T23" fmla="*/ 163 h 163"/>
              <a:gd name="T24" fmla="*/ 562 w 1117"/>
              <a:gd name="T25" fmla="*/ 163 h 163"/>
              <a:gd name="T26" fmla="*/ 578 w 1117"/>
              <a:gd name="T27" fmla="*/ 163 h 163"/>
              <a:gd name="T28" fmla="*/ 1034 w 1117"/>
              <a:gd name="T29" fmla="*/ 163 h 163"/>
              <a:gd name="T30" fmla="*/ 1039 w 1117"/>
              <a:gd name="T31" fmla="*/ 161 h 163"/>
              <a:gd name="T32" fmla="*/ 1040 w 1117"/>
              <a:gd name="T33" fmla="*/ 160 h 163"/>
              <a:gd name="T34" fmla="*/ 1114 w 1117"/>
              <a:gd name="T35" fmla="*/ 86 h 163"/>
              <a:gd name="T36" fmla="*/ 1114 w 1117"/>
              <a:gd name="T37" fmla="*/ 77 h 163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1117" h="163">
                <a:moveTo>
                  <a:pt x="1114" y="77"/>
                </a:moveTo>
                <a:cubicBezTo>
                  <a:pt x="1040" y="3"/>
                  <a:pt x="1040" y="3"/>
                  <a:pt x="1040" y="3"/>
                </a:cubicBezTo>
                <a:cubicBezTo>
                  <a:pt x="1040" y="2"/>
                  <a:pt x="1039" y="2"/>
                  <a:pt x="1039" y="2"/>
                </a:cubicBezTo>
                <a:cubicBezTo>
                  <a:pt x="1038" y="1"/>
                  <a:pt x="1036" y="0"/>
                  <a:pt x="1034" y="0"/>
                </a:cubicBezTo>
                <a:cubicBezTo>
                  <a:pt x="578" y="0"/>
                  <a:pt x="578" y="0"/>
                  <a:pt x="578" y="0"/>
                </a:cubicBezTo>
                <a:cubicBezTo>
                  <a:pt x="562" y="0"/>
                  <a:pt x="562" y="0"/>
                  <a:pt x="562" y="0"/>
                </a:cubicBezTo>
                <a:cubicBezTo>
                  <a:pt x="440" y="0"/>
                  <a:pt x="440" y="0"/>
                  <a:pt x="440" y="0"/>
                </a:cubicBezTo>
                <a:cubicBezTo>
                  <a:pt x="106" y="0"/>
                  <a:pt x="106" y="0"/>
                  <a:pt x="106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3"/>
                  <a:pt x="0" y="163"/>
                  <a:pt x="0" y="163"/>
                </a:cubicBezTo>
                <a:cubicBezTo>
                  <a:pt x="106" y="163"/>
                  <a:pt x="106" y="163"/>
                  <a:pt x="106" y="163"/>
                </a:cubicBezTo>
                <a:cubicBezTo>
                  <a:pt x="440" y="163"/>
                  <a:pt x="440" y="163"/>
                  <a:pt x="440" y="163"/>
                </a:cubicBezTo>
                <a:cubicBezTo>
                  <a:pt x="562" y="163"/>
                  <a:pt x="562" y="163"/>
                  <a:pt x="562" y="163"/>
                </a:cubicBezTo>
                <a:cubicBezTo>
                  <a:pt x="578" y="163"/>
                  <a:pt x="578" y="163"/>
                  <a:pt x="578" y="163"/>
                </a:cubicBezTo>
                <a:cubicBezTo>
                  <a:pt x="1034" y="163"/>
                  <a:pt x="1034" y="163"/>
                  <a:pt x="1034" y="163"/>
                </a:cubicBezTo>
                <a:cubicBezTo>
                  <a:pt x="1036" y="163"/>
                  <a:pt x="1038" y="162"/>
                  <a:pt x="1039" y="161"/>
                </a:cubicBezTo>
                <a:cubicBezTo>
                  <a:pt x="1039" y="160"/>
                  <a:pt x="1040" y="160"/>
                  <a:pt x="1040" y="160"/>
                </a:cubicBezTo>
                <a:cubicBezTo>
                  <a:pt x="1114" y="86"/>
                  <a:pt x="1114" y="86"/>
                  <a:pt x="1114" y="86"/>
                </a:cubicBezTo>
                <a:cubicBezTo>
                  <a:pt x="1117" y="83"/>
                  <a:pt x="1117" y="79"/>
                  <a:pt x="1114" y="77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E8F454-E001-4DBD-AD73-A923C3AFDB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279" y="967417"/>
            <a:ext cx="3778870" cy="394325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EFFFF"/>
                </a:solidFill>
              </a:rPr>
              <a:t>Activity: What are the strengths and criticisms of Situational Leadership?</a:t>
            </a:r>
          </a:p>
        </p:txBody>
      </p:sp>
    </p:spTree>
    <p:extLst>
      <p:ext uri="{BB962C8B-B14F-4D97-AF65-F5344CB8AC3E}">
        <p14:creationId xmlns:p14="http://schemas.microsoft.com/office/powerpoint/2010/main" val="31626141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A46F010-D160-4609-8979-FFD8C1EA6C4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8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1B8C4F6-C3AC-4C94-8EC7-E4F7B7E9CDB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2851515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789310-9859-4942-98C8-3D2F12AAAE73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  <a:solidFill>
            <a:schemeClr val="tx2">
              <a:lumMod val="60000"/>
              <a:lumOff val="40000"/>
              <a:alpha val="40000"/>
            </a:schemeClr>
          </a:solidFill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FE9E5460-2AA9-4786-B69C-23DBEF35680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E344A2AF-3860-4427-B13E-98021C17ABF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DDBDD44E-1DC0-48AB-8FEC-E098D919740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3151FF3E-5E3F-4D82-A684-0003BACEA85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C6CBF27E-7F0C-4489-95A7-82DE1C0460A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233BE304-221E-425E-A484-4B2E5F405B8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10D5734E-EAEA-4A08-86A9-39BD5563EC2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4D47FE86-98D1-4E35-86E4-16E9A19A64E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F00661F9-B224-4DB1-8EFB-ABF9402BDEF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679DCB4E-8D36-4B7A-AF0C-8399F113AE9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4FAD51F6-D24C-4FD6-BEAE-41F0E5A8253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87AC773F-6D31-458A-9DD7-76566C8A9CA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6F1CEC7A-E419-4950-AA57-B00546C29CAF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  <a:solidFill>
            <a:schemeClr val="tx2">
              <a:lumMod val="75000"/>
              <a:alpha val="70000"/>
            </a:schemeClr>
          </a:solidFill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E7DCD1-5235-45E8-B229-15A3E3962E7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C82E58C3-65A5-4079-BF94-E675AA410CD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7AABE1FA-6DC8-4A47-AC5C-F05B9C111C2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17BB7298-8900-4C67-B800-BD241F0199B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EE3442F8-53C2-490C-94EF-E423ECB957F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3DBEA916-8B10-493A-8CBF-9B5FA2A4A02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248DB27B-F9EA-4F81-A746-7D57B768E0A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998E5C90-2A81-4013-AE09-2023B4407C8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86A8318B-7607-4519-8EEB-C7DD5096531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5009FB1B-4865-45DB-8727-F012E3ACA55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5B209B64-3A98-4B1A-857A-2368AFED67C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EB3B5D03-7AE3-411C-A820-6844E7D0C61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40" name="Freeform 11">
            <a:extLst>
              <a:ext uri="{FF2B5EF4-FFF2-40B4-BE49-F238E27FC236}">
                <a16:creationId xmlns:a16="http://schemas.microsoft.com/office/drawing/2014/main" id="{91328346-8BAD-4616-B50B-5CFDA5648D6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411452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887209-68EF-4555-B86F-8C8D9239E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73062" y="624110"/>
            <a:ext cx="8131550" cy="1280890"/>
          </a:xfrm>
        </p:spPr>
        <p:txBody>
          <a:bodyPr>
            <a:normAutofit/>
          </a:bodyPr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19CED7-0681-4E7F-A51D-78F91B93B8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73062" y="2133600"/>
            <a:ext cx="8131550" cy="3777622"/>
          </a:xfrm>
        </p:spPr>
        <p:txBody>
          <a:bodyPr>
            <a:normAutofit/>
          </a:bodyPr>
          <a:lstStyle/>
          <a:p>
            <a:r>
              <a:rPr lang="en-GB" dirty="0"/>
              <a:t>Define what Behavioural approach to leadership is</a:t>
            </a:r>
          </a:p>
          <a:p>
            <a:r>
              <a:rPr lang="en-GB" dirty="0"/>
              <a:t>Understand and critique the Ohio State Studies</a:t>
            </a:r>
          </a:p>
          <a:p>
            <a:r>
              <a:rPr lang="en-GB" dirty="0"/>
              <a:t>Understand and critique the University of Michigan Studies</a:t>
            </a:r>
          </a:p>
          <a:p>
            <a:r>
              <a:rPr lang="en-GB" dirty="0"/>
              <a:t>Evaluate and use Blake &amp; Mouton’s Managerial Leadership Grid</a:t>
            </a:r>
          </a:p>
          <a:p>
            <a:r>
              <a:rPr lang="en-GB" dirty="0"/>
              <a:t>Discuss the strengths and criticisms of Behavioural Approach</a:t>
            </a:r>
          </a:p>
          <a:p>
            <a:r>
              <a:rPr lang="en-GB" dirty="0"/>
              <a:t>Define what Situational Approach is and how it works</a:t>
            </a:r>
          </a:p>
          <a:p>
            <a:r>
              <a:rPr lang="en-GB" dirty="0"/>
              <a:t>Understand and critique how situational approach is used</a:t>
            </a:r>
          </a:p>
          <a:p>
            <a:r>
              <a:rPr lang="en-GB" dirty="0"/>
              <a:t>Discuss the strengths and criticisms of Situational </a:t>
            </a:r>
            <a:r>
              <a:rPr lang="en-GB" dirty="0" err="1"/>
              <a:t>Appraoch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918045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8" name="Group 9">
            <a:extLst>
              <a:ext uri="{FF2B5EF4-FFF2-40B4-BE49-F238E27FC236}">
                <a16:creationId xmlns:a16="http://schemas.microsoft.com/office/drawing/2014/main" id="{EB9B5B69-A297-4D2F-8B89-529DA8A273B2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3E39D215-BF38-4094-82D7-61DED114527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7412700A-91C4-4126-8F17-3B9449DBB38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DF985802-25A8-4B99-89F0-2A42EC325FE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F54C35AF-DB92-4205-A779-2A385B71433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9F845211-1F53-4E0A-891E-B78A206F078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9149C7DD-9998-4805-BFC8-CEF5F5DF31A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47C8036D-3ECA-43DA-BAF5-3C65CF4112F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29C15912-CDE8-4DF3-9324-273FB4C86DC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37C68D51-B7DA-4572-AB7E-708540B3C66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1AF802CB-4E9E-4895-9363-C119914909A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615760E5-5F27-4735-B01C-78E05F3FBB5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DB9C6516-B2DB-432F-BD3A-A1792BD46F8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79" name="Group 23">
            <a:extLst>
              <a:ext uri="{FF2B5EF4-FFF2-40B4-BE49-F238E27FC236}">
                <a16:creationId xmlns:a16="http://schemas.microsoft.com/office/drawing/2014/main" id="{BC9C8D0D-644B-4B97-B83C-CC8E64361D44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F8BE1EA6-80CF-446B-A4FE-3F935A51C0E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10E39808-F4F7-43DE-AB53-82B7B55EA47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6ED5109A-600A-4C23-9BB3-C4C19C2D9FF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D76FF73F-8CA3-42B0-A680-353805CD2A5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B26A6949-3BEB-422A-854C-D4E26E4CF1D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FE07AD25-30AF-40CD-B901-DF1EDBD6820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5AA460AF-7760-4F15-881A-6F0BFDBCDF4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EE53C70E-5D92-4C42-A34F-9F7D16006BB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C27614EE-0086-4D34-99BD-52F03708DC49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326919B9-3ED4-4744-A713-326B3BAF628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898BDBF5-8AA3-49CD-999A-ABA1F7AE34A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AF8ED3E0-CBE7-48C4-8F9E-FF98079CDBD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80" name="Rectangle 37">
            <a:extLst>
              <a:ext uri="{FF2B5EF4-FFF2-40B4-BE49-F238E27FC236}">
                <a16:creationId xmlns:a16="http://schemas.microsoft.com/office/drawing/2014/main" id="{A84F153B-2093-4171-BD2D-1631695C9B8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Freeform 6">
            <a:extLst>
              <a:ext uri="{FF2B5EF4-FFF2-40B4-BE49-F238E27FC236}">
                <a16:creationId xmlns:a16="http://schemas.microsoft.com/office/drawing/2014/main" id="{DB5BC99D-7BEA-4F13-B82B-A956E2D097CA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82" name="Rectangle 41">
            <a:extLst>
              <a:ext uri="{FF2B5EF4-FFF2-40B4-BE49-F238E27FC236}">
                <a16:creationId xmlns:a16="http://schemas.microsoft.com/office/drawing/2014/main" id="{04FFCB0A-A21A-4D0F-AE1C-6EC8ED79A83F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3" name="Group 43">
            <a:extLst>
              <a:ext uri="{FF2B5EF4-FFF2-40B4-BE49-F238E27FC236}">
                <a16:creationId xmlns:a16="http://schemas.microsoft.com/office/drawing/2014/main" id="{481DDC0B-F2D9-4A55-A60C-E0532B46C902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60C4C88B-2AA4-43CA-9F8F-3FB2B5D7DC5C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6" name="Freeform 12">
              <a:extLst>
                <a:ext uri="{FF2B5EF4-FFF2-40B4-BE49-F238E27FC236}">
                  <a16:creationId xmlns:a16="http://schemas.microsoft.com/office/drawing/2014/main" id="{1E062DFF-2E6B-420E-AEFE-FB8082B29B8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37DD0A2B-B295-4280-B8DA-0DC58312CABA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83B6198C-5321-4CBD-A21D-B413234BF8DD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9" name="Freeform 15">
              <a:extLst>
                <a:ext uri="{FF2B5EF4-FFF2-40B4-BE49-F238E27FC236}">
                  <a16:creationId xmlns:a16="http://schemas.microsoft.com/office/drawing/2014/main" id="{CA21CB5E-7E99-4448-8DD0-FA87EAC3C0B0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0" name="Freeform 16">
              <a:extLst>
                <a:ext uri="{FF2B5EF4-FFF2-40B4-BE49-F238E27FC236}">
                  <a16:creationId xmlns:a16="http://schemas.microsoft.com/office/drawing/2014/main" id="{5675BC7F-097E-4C82-8B98-05F11E34FFB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1" name="Freeform 17">
              <a:extLst>
                <a:ext uri="{FF2B5EF4-FFF2-40B4-BE49-F238E27FC236}">
                  <a16:creationId xmlns:a16="http://schemas.microsoft.com/office/drawing/2014/main" id="{CF36D428-039F-4D57-83E9-C9E49A8EEFC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2" name="Freeform 18">
              <a:extLst>
                <a:ext uri="{FF2B5EF4-FFF2-40B4-BE49-F238E27FC236}">
                  <a16:creationId xmlns:a16="http://schemas.microsoft.com/office/drawing/2014/main" id="{9C846992-7277-412B-8F89-BF12BBBBEDC1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3" name="Freeform 19">
              <a:extLst>
                <a:ext uri="{FF2B5EF4-FFF2-40B4-BE49-F238E27FC236}">
                  <a16:creationId xmlns:a16="http://schemas.microsoft.com/office/drawing/2014/main" id="{2FFB1517-7128-4059-90D1-7FE4A5155DA5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4" name="Freeform 20">
              <a:extLst>
                <a:ext uri="{FF2B5EF4-FFF2-40B4-BE49-F238E27FC236}">
                  <a16:creationId xmlns:a16="http://schemas.microsoft.com/office/drawing/2014/main" id="{C0835D29-A969-4B36-823D-2041358537C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5" name="Freeform 21">
              <a:extLst>
                <a:ext uri="{FF2B5EF4-FFF2-40B4-BE49-F238E27FC236}">
                  <a16:creationId xmlns:a16="http://schemas.microsoft.com/office/drawing/2014/main" id="{E513FF63-116C-4620-AA46-03788BE5F1C6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6" name="Freeform 22">
              <a:extLst>
                <a:ext uri="{FF2B5EF4-FFF2-40B4-BE49-F238E27FC236}">
                  <a16:creationId xmlns:a16="http://schemas.microsoft.com/office/drawing/2014/main" id="{EF361EF8-880C-41F9-8051-9F05A8C2014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84" name="Group 57">
            <a:extLst>
              <a:ext uri="{FF2B5EF4-FFF2-40B4-BE49-F238E27FC236}">
                <a16:creationId xmlns:a16="http://schemas.microsoft.com/office/drawing/2014/main" id="{FBF9A995-2C32-4FB7-B5F3-E417B7DE06E1}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59" name="Freeform 27">
              <a:extLst>
                <a:ext uri="{FF2B5EF4-FFF2-40B4-BE49-F238E27FC236}">
                  <a16:creationId xmlns:a16="http://schemas.microsoft.com/office/drawing/2014/main" id="{0F4ECCFB-A0C2-4B4D-B6E2-77341F6FE11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28">
              <a:extLst>
                <a:ext uri="{FF2B5EF4-FFF2-40B4-BE49-F238E27FC236}">
                  <a16:creationId xmlns:a16="http://schemas.microsoft.com/office/drawing/2014/main" id="{5476CBB8-CCD6-4739-8729-8927DC09D2B4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29">
              <a:extLst>
                <a:ext uri="{FF2B5EF4-FFF2-40B4-BE49-F238E27FC236}">
                  <a16:creationId xmlns:a16="http://schemas.microsoft.com/office/drawing/2014/main" id="{695B716E-8BF4-4DD9-96A5-4238FDC07E6E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2" name="Freeform 30">
              <a:extLst>
                <a:ext uri="{FF2B5EF4-FFF2-40B4-BE49-F238E27FC236}">
                  <a16:creationId xmlns:a16="http://schemas.microsoft.com/office/drawing/2014/main" id="{6A3F7DBC-E3BC-4902-BE4C-6F3542E33DDF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3" name="Freeform 31">
              <a:extLst>
                <a:ext uri="{FF2B5EF4-FFF2-40B4-BE49-F238E27FC236}">
                  <a16:creationId xmlns:a16="http://schemas.microsoft.com/office/drawing/2014/main" id="{70379707-5601-41BA-8F25-82825A8E3C6B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4" name="Freeform 32">
              <a:extLst>
                <a:ext uri="{FF2B5EF4-FFF2-40B4-BE49-F238E27FC236}">
                  <a16:creationId xmlns:a16="http://schemas.microsoft.com/office/drawing/2014/main" id="{1C7E7640-A719-4104-8E66-10B2FB84872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5" name="Freeform 33">
              <a:extLst>
                <a:ext uri="{FF2B5EF4-FFF2-40B4-BE49-F238E27FC236}">
                  <a16:creationId xmlns:a16="http://schemas.microsoft.com/office/drawing/2014/main" id="{9A4C4222-3F93-463D-9B22-69ECBF8E05B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6" name="Freeform 34">
              <a:extLst>
                <a:ext uri="{FF2B5EF4-FFF2-40B4-BE49-F238E27FC236}">
                  <a16:creationId xmlns:a16="http://schemas.microsoft.com/office/drawing/2014/main" id="{B263D752-00B8-466F-A4DD-D4F58CAE122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7" name="Freeform 35">
              <a:extLst>
                <a:ext uri="{FF2B5EF4-FFF2-40B4-BE49-F238E27FC236}">
                  <a16:creationId xmlns:a16="http://schemas.microsoft.com/office/drawing/2014/main" id="{45470F50-BCB7-4793-B6EE-C07E57794647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8" name="Freeform 36">
              <a:extLst>
                <a:ext uri="{FF2B5EF4-FFF2-40B4-BE49-F238E27FC236}">
                  <a16:creationId xmlns:a16="http://schemas.microsoft.com/office/drawing/2014/main" id="{3FE3B154-4827-4A59-B611-C15FE0930328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9" name="Freeform 37">
              <a:extLst>
                <a:ext uri="{FF2B5EF4-FFF2-40B4-BE49-F238E27FC236}">
                  <a16:creationId xmlns:a16="http://schemas.microsoft.com/office/drawing/2014/main" id="{4856C74D-7893-4686-8C69-93ADFAD947B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0" name="Freeform 38">
              <a:extLst>
                <a:ext uri="{FF2B5EF4-FFF2-40B4-BE49-F238E27FC236}">
                  <a16:creationId xmlns:a16="http://schemas.microsoft.com/office/drawing/2014/main" id="{D9855B44-5A4E-48D3-B20E-74C69EF511B3}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85" name="Rectangle 71">
            <a:extLst>
              <a:ext uri="{FF2B5EF4-FFF2-40B4-BE49-F238E27FC236}">
                <a16:creationId xmlns:a16="http://schemas.microsoft.com/office/drawing/2014/main" id="{4DF306C4-90F2-4BFE-B2AD-FAFB31C4655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6" name="Freeform 33">
            <a:extLst>
              <a:ext uri="{FF2B5EF4-FFF2-40B4-BE49-F238E27FC236}">
                <a16:creationId xmlns:a16="http://schemas.microsoft.com/office/drawing/2014/main" id="{AA07F762-5743-4CB0-9102-37CFC56F268C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753578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5" name="Picture 4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85451B9F-ED37-4B88-A2D6-F62E3AE246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9212" y="791639"/>
            <a:ext cx="4399491" cy="3299618"/>
          </a:xfrm>
          <a:prstGeom prst="rect">
            <a:avLst/>
          </a:prstGeom>
        </p:spPr>
      </p:pic>
      <p:pic>
        <p:nvPicPr>
          <p:cNvPr id="4" name="Picture 3" descr="A screenshot of a cell phone&#10;&#10;Description generated with high confidence">
            <a:extLst>
              <a:ext uri="{FF2B5EF4-FFF2-40B4-BE49-F238E27FC236}">
                <a16:creationId xmlns:a16="http://schemas.microsoft.com/office/drawing/2014/main" id="{666AB727-235D-4DD5-B816-6A362AE50A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2428" y="1443966"/>
            <a:ext cx="4399491" cy="199496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BF8D10D-50C2-46AA-96BF-C4AA53F5B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9213" y="4529540"/>
            <a:ext cx="8915399" cy="116242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Next week….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5C0CB4-58AB-427D-9BED-CBD1E871C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3" y="5696711"/>
            <a:ext cx="8915399" cy="50718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PATH GOAL THEORY AND LME THEORY</a:t>
            </a:r>
          </a:p>
        </p:txBody>
      </p:sp>
    </p:spTree>
    <p:extLst>
      <p:ext uri="{BB962C8B-B14F-4D97-AF65-F5344CB8AC3E}">
        <p14:creationId xmlns:p14="http://schemas.microsoft.com/office/powerpoint/2010/main" val="272663029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370</TotalTime>
  <Words>2453</Words>
  <Application>Microsoft Office PowerPoint</Application>
  <PresentationFormat>Widescreen</PresentationFormat>
  <Paragraphs>235</Paragraphs>
  <Slides>19</Slides>
  <Notes>13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7" baseType="lpstr">
      <vt:lpstr>Arial</vt:lpstr>
      <vt:lpstr>Calibri</vt:lpstr>
      <vt:lpstr>Century Gothic</vt:lpstr>
      <vt:lpstr>Courier New</vt:lpstr>
      <vt:lpstr>Wingdings</vt:lpstr>
      <vt:lpstr>Wingdings 2</vt:lpstr>
      <vt:lpstr>Wingdings 3</vt:lpstr>
      <vt:lpstr>Wisp</vt:lpstr>
      <vt:lpstr>Leadership and Management, Theory and Practice</vt:lpstr>
      <vt:lpstr>Learning Objectives</vt:lpstr>
      <vt:lpstr>What is Behavioural approach?</vt:lpstr>
      <vt:lpstr>Ohio State Studies</vt:lpstr>
      <vt:lpstr>Consideration and Initiating Structure</vt:lpstr>
      <vt:lpstr>University of Michigan Studies</vt:lpstr>
      <vt:lpstr>Blake and Mouton’s Grid</vt:lpstr>
      <vt:lpstr>Blake &amp; Mouton Activity </vt:lpstr>
      <vt:lpstr>PowerPoint Presentation</vt:lpstr>
      <vt:lpstr>Behavioural Approach…Strengths and Criticisms</vt:lpstr>
      <vt:lpstr>Break…</vt:lpstr>
      <vt:lpstr>PowerPoint Presentation</vt:lpstr>
      <vt:lpstr>Situational Approach </vt:lpstr>
      <vt:lpstr>Situational Approach</vt:lpstr>
      <vt:lpstr>Situational Leadership continued </vt:lpstr>
      <vt:lpstr>How does it work?</vt:lpstr>
      <vt:lpstr>Activity: What are the strengths and criticisms of Situational Leadership?</vt:lpstr>
      <vt:lpstr>Learning Objectives</vt:lpstr>
      <vt:lpstr>Next week….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Management, Theory and Practice</dc:title>
  <dc:creator>Laura Jayne James</dc:creator>
  <cp:lastModifiedBy>Laura Jayne James</cp:lastModifiedBy>
  <cp:revision>40</cp:revision>
  <dcterms:created xsi:type="dcterms:W3CDTF">2018-01-30T12:42:51Z</dcterms:created>
  <dcterms:modified xsi:type="dcterms:W3CDTF">2018-02-05T14:03:37Z</dcterms:modified>
</cp:coreProperties>
</file>