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7" r:id="rId31"/>
    <p:sldId id="286" r:id="rId32"/>
    <p:sldId id="285" r:id="rId33"/>
    <p:sldId id="288" r:id="rId34"/>
    <p:sldId id="289" r:id="rId35"/>
    <p:sldId id="290" r:id="rId36"/>
    <p:sldId id="291" r:id="rId37"/>
    <p:sldId id="292" r:id="rId38"/>
    <p:sldId id="293" r:id="rId39"/>
    <p:sldId id="294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Medium Style 4 –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24"/>
    <p:restoredTop sz="94706"/>
  </p:normalViewPr>
  <p:slideViewPr>
    <p:cSldViewPr snapToGrid="0">
      <p:cViewPr>
        <p:scale>
          <a:sx n="101" d="100"/>
          <a:sy n="101" d="100"/>
        </p:scale>
        <p:origin x="-1048" y="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1BFCAD-880D-4E5E-A161-3BE37314C765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B8963F8-7B12-41BA-B4A8-2D733716AEF5}">
      <dgm:prSet/>
      <dgm:spPr/>
      <dgm:t>
        <a:bodyPr/>
        <a:lstStyle/>
        <a:p>
          <a:r>
            <a:rPr lang="en-US"/>
            <a:t>Singing teacher for 15 years – primary to collage age </a:t>
          </a:r>
        </a:p>
      </dgm:t>
    </dgm:pt>
    <dgm:pt modelId="{65B41A40-5E17-4ADA-98A4-BE565DF816D9}" type="parTrans" cxnId="{61703767-B665-4C57-B148-7E4743BE7065}">
      <dgm:prSet/>
      <dgm:spPr/>
      <dgm:t>
        <a:bodyPr/>
        <a:lstStyle/>
        <a:p>
          <a:endParaRPr lang="en-US"/>
        </a:p>
      </dgm:t>
    </dgm:pt>
    <dgm:pt modelId="{5D4411CF-B957-49E7-9FF0-4B4A7C85D777}" type="sibTrans" cxnId="{61703767-B665-4C57-B148-7E4743BE7065}">
      <dgm:prSet/>
      <dgm:spPr/>
      <dgm:t>
        <a:bodyPr/>
        <a:lstStyle/>
        <a:p>
          <a:endParaRPr lang="en-US"/>
        </a:p>
      </dgm:t>
    </dgm:pt>
    <dgm:pt modelId="{4A359C65-164C-48F0-90E4-FC1F4884AD79}">
      <dgm:prSet/>
      <dgm:spPr/>
      <dgm:t>
        <a:bodyPr/>
        <a:lstStyle/>
        <a:p>
          <a:r>
            <a:rPr lang="en-US" dirty="0"/>
            <a:t>Groups and individuals </a:t>
          </a:r>
        </a:p>
      </dgm:t>
    </dgm:pt>
    <dgm:pt modelId="{D76AB663-BAFF-4903-9AC0-C2A75B23B66C}" type="parTrans" cxnId="{107EA437-D5EE-49E6-BB37-DEF276934379}">
      <dgm:prSet/>
      <dgm:spPr/>
      <dgm:t>
        <a:bodyPr/>
        <a:lstStyle/>
        <a:p>
          <a:endParaRPr lang="en-US"/>
        </a:p>
      </dgm:t>
    </dgm:pt>
    <dgm:pt modelId="{E92F8D98-E0BA-44FB-B6DF-1E69908F712A}" type="sibTrans" cxnId="{107EA437-D5EE-49E6-BB37-DEF276934379}">
      <dgm:prSet/>
      <dgm:spPr/>
      <dgm:t>
        <a:bodyPr/>
        <a:lstStyle/>
        <a:p>
          <a:endParaRPr lang="en-US"/>
        </a:p>
      </dgm:t>
    </dgm:pt>
    <dgm:pt modelId="{DF11D43E-C303-4AEA-9CD8-7229B4A79B5B}">
      <dgm:prSet/>
      <dgm:spPr/>
      <dgm:t>
        <a:bodyPr/>
        <a:lstStyle/>
        <a:p>
          <a:r>
            <a:rPr lang="en-US"/>
            <a:t>Imagery, gestures, movement and focus of attention </a:t>
          </a:r>
        </a:p>
      </dgm:t>
    </dgm:pt>
    <dgm:pt modelId="{9D29298F-B4E0-4384-9595-9A7D37674429}" type="parTrans" cxnId="{32E4AE74-D5CE-44A8-92A3-9202F27D728E}">
      <dgm:prSet/>
      <dgm:spPr/>
      <dgm:t>
        <a:bodyPr/>
        <a:lstStyle/>
        <a:p>
          <a:endParaRPr lang="en-US"/>
        </a:p>
      </dgm:t>
    </dgm:pt>
    <dgm:pt modelId="{225E6230-DE75-427C-B437-B427F9E0EE60}" type="sibTrans" cxnId="{32E4AE74-D5CE-44A8-92A3-9202F27D728E}">
      <dgm:prSet/>
      <dgm:spPr/>
      <dgm:t>
        <a:bodyPr/>
        <a:lstStyle/>
        <a:p>
          <a:endParaRPr lang="en-US"/>
        </a:p>
      </dgm:t>
    </dgm:pt>
    <dgm:pt modelId="{CC03E488-3953-B542-A202-1230A22DDE74}" type="pres">
      <dgm:prSet presAssocID="{E31BFCAD-880D-4E5E-A161-3BE37314C76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ABA0A31-F877-F840-9134-A72D26680211}" type="pres">
      <dgm:prSet presAssocID="{7B8963F8-7B12-41BA-B4A8-2D733716AEF5}" presName="hierRoot1" presStyleCnt="0"/>
      <dgm:spPr/>
    </dgm:pt>
    <dgm:pt modelId="{ACC2E66B-9F54-814C-ABFC-005DD598E20F}" type="pres">
      <dgm:prSet presAssocID="{7B8963F8-7B12-41BA-B4A8-2D733716AEF5}" presName="composite" presStyleCnt="0"/>
      <dgm:spPr/>
    </dgm:pt>
    <dgm:pt modelId="{5383A681-4997-F64D-9905-21205CAD44F2}" type="pres">
      <dgm:prSet presAssocID="{7B8963F8-7B12-41BA-B4A8-2D733716AEF5}" presName="background" presStyleLbl="node0" presStyleIdx="0" presStyleCnt="3"/>
      <dgm:spPr/>
    </dgm:pt>
    <dgm:pt modelId="{3C88253E-9477-1C40-8BCC-03A92C52ED6C}" type="pres">
      <dgm:prSet presAssocID="{7B8963F8-7B12-41BA-B4A8-2D733716AEF5}" presName="text" presStyleLbl="fgAcc0" presStyleIdx="0" presStyleCnt="3">
        <dgm:presLayoutVars>
          <dgm:chPref val="3"/>
        </dgm:presLayoutVars>
      </dgm:prSet>
      <dgm:spPr/>
    </dgm:pt>
    <dgm:pt modelId="{DB1B6E55-4D6D-2348-A867-18FF9309B8B6}" type="pres">
      <dgm:prSet presAssocID="{7B8963F8-7B12-41BA-B4A8-2D733716AEF5}" presName="hierChild2" presStyleCnt="0"/>
      <dgm:spPr/>
    </dgm:pt>
    <dgm:pt modelId="{E82ED748-04EA-CB40-899B-4AD136348076}" type="pres">
      <dgm:prSet presAssocID="{4A359C65-164C-48F0-90E4-FC1F4884AD79}" presName="hierRoot1" presStyleCnt="0"/>
      <dgm:spPr/>
    </dgm:pt>
    <dgm:pt modelId="{ACEF0547-70B9-8A46-92B2-9A83B4D96FE3}" type="pres">
      <dgm:prSet presAssocID="{4A359C65-164C-48F0-90E4-FC1F4884AD79}" presName="composite" presStyleCnt="0"/>
      <dgm:spPr/>
    </dgm:pt>
    <dgm:pt modelId="{524B5AD0-21FE-3F4F-881E-EE495EF94B99}" type="pres">
      <dgm:prSet presAssocID="{4A359C65-164C-48F0-90E4-FC1F4884AD79}" presName="background" presStyleLbl="node0" presStyleIdx="1" presStyleCnt="3"/>
      <dgm:spPr/>
    </dgm:pt>
    <dgm:pt modelId="{062F7324-7534-6A4D-BAE7-7A0BFBCEC071}" type="pres">
      <dgm:prSet presAssocID="{4A359C65-164C-48F0-90E4-FC1F4884AD79}" presName="text" presStyleLbl="fgAcc0" presStyleIdx="1" presStyleCnt="3">
        <dgm:presLayoutVars>
          <dgm:chPref val="3"/>
        </dgm:presLayoutVars>
      </dgm:prSet>
      <dgm:spPr/>
    </dgm:pt>
    <dgm:pt modelId="{F2358950-790E-E341-99CB-1874864C0418}" type="pres">
      <dgm:prSet presAssocID="{4A359C65-164C-48F0-90E4-FC1F4884AD79}" presName="hierChild2" presStyleCnt="0"/>
      <dgm:spPr/>
    </dgm:pt>
    <dgm:pt modelId="{4DD2AB62-15F6-B740-B480-1170F9D2D572}" type="pres">
      <dgm:prSet presAssocID="{DF11D43E-C303-4AEA-9CD8-7229B4A79B5B}" presName="hierRoot1" presStyleCnt="0"/>
      <dgm:spPr/>
    </dgm:pt>
    <dgm:pt modelId="{D406A12A-176E-F64D-8424-6B99E079066C}" type="pres">
      <dgm:prSet presAssocID="{DF11D43E-C303-4AEA-9CD8-7229B4A79B5B}" presName="composite" presStyleCnt="0"/>
      <dgm:spPr/>
    </dgm:pt>
    <dgm:pt modelId="{1841334F-5F96-BD40-B6F1-68496E22C77A}" type="pres">
      <dgm:prSet presAssocID="{DF11D43E-C303-4AEA-9CD8-7229B4A79B5B}" presName="background" presStyleLbl="node0" presStyleIdx="2" presStyleCnt="3"/>
      <dgm:spPr/>
    </dgm:pt>
    <dgm:pt modelId="{5B7F661B-FFC3-9D41-BAC4-AC2C1350F4B6}" type="pres">
      <dgm:prSet presAssocID="{DF11D43E-C303-4AEA-9CD8-7229B4A79B5B}" presName="text" presStyleLbl="fgAcc0" presStyleIdx="2" presStyleCnt="3">
        <dgm:presLayoutVars>
          <dgm:chPref val="3"/>
        </dgm:presLayoutVars>
      </dgm:prSet>
      <dgm:spPr/>
    </dgm:pt>
    <dgm:pt modelId="{026A72DF-5414-ED40-9377-06DC035E046E}" type="pres">
      <dgm:prSet presAssocID="{DF11D43E-C303-4AEA-9CD8-7229B4A79B5B}" presName="hierChild2" presStyleCnt="0"/>
      <dgm:spPr/>
    </dgm:pt>
  </dgm:ptLst>
  <dgm:cxnLst>
    <dgm:cxn modelId="{BC24DC25-61A8-DB4F-8F86-9555CF683489}" type="presOf" srcId="{7B8963F8-7B12-41BA-B4A8-2D733716AEF5}" destId="{3C88253E-9477-1C40-8BCC-03A92C52ED6C}" srcOrd="0" destOrd="0" presId="urn:microsoft.com/office/officeart/2005/8/layout/hierarchy1"/>
    <dgm:cxn modelId="{107EA437-D5EE-49E6-BB37-DEF276934379}" srcId="{E31BFCAD-880D-4E5E-A161-3BE37314C765}" destId="{4A359C65-164C-48F0-90E4-FC1F4884AD79}" srcOrd="1" destOrd="0" parTransId="{D76AB663-BAFF-4903-9AC0-C2A75B23B66C}" sibTransId="{E92F8D98-E0BA-44FB-B6DF-1E69908F712A}"/>
    <dgm:cxn modelId="{8030205C-9D5E-9942-9A75-7101EF59768B}" type="presOf" srcId="{4A359C65-164C-48F0-90E4-FC1F4884AD79}" destId="{062F7324-7534-6A4D-BAE7-7A0BFBCEC071}" srcOrd="0" destOrd="0" presId="urn:microsoft.com/office/officeart/2005/8/layout/hierarchy1"/>
    <dgm:cxn modelId="{61703767-B665-4C57-B148-7E4743BE7065}" srcId="{E31BFCAD-880D-4E5E-A161-3BE37314C765}" destId="{7B8963F8-7B12-41BA-B4A8-2D733716AEF5}" srcOrd="0" destOrd="0" parTransId="{65B41A40-5E17-4ADA-98A4-BE565DF816D9}" sibTransId="{5D4411CF-B957-49E7-9FF0-4B4A7C85D777}"/>
    <dgm:cxn modelId="{32E4AE74-D5CE-44A8-92A3-9202F27D728E}" srcId="{E31BFCAD-880D-4E5E-A161-3BE37314C765}" destId="{DF11D43E-C303-4AEA-9CD8-7229B4A79B5B}" srcOrd="2" destOrd="0" parTransId="{9D29298F-B4E0-4384-9595-9A7D37674429}" sibTransId="{225E6230-DE75-427C-B437-B427F9E0EE60}"/>
    <dgm:cxn modelId="{878BC8B4-99B7-134D-8549-DE37DCF4FD0D}" type="presOf" srcId="{DF11D43E-C303-4AEA-9CD8-7229B4A79B5B}" destId="{5B7F661B-FFC3-9D41-BAC4-AC2C1350F4B6}" srcOrd="0" destOrd="0" presId="urn:microsoft.com/office/officeart/2005/8/layout/hierarchy1"/>
    <dgm:cxn modelId="{48702AC5-A9B7-0F41-AC62-B958CB2DDE79}" type="presOf" srcId="{E31BFCAD-880D-4E5E-A161-3BE37314C765}" destId="{CC03E488-3953-B542-A202-1230A22DDE74}" srcOrd="0" destOrd="0" presId="urn:microsoft.com/office/officeart/2005/8/layout/hierarchy1"/>
    <dgm:cxn modelId="{9BA65BA1-F5FE-E145-970C-0129ED275BD8}" type="presParOf" srcId="{CC03E488-3953-B542-A202-1230A22DDE74}" destId="{2ABA0A31-F877-F840-9134-A72D26680211}" srcOrd="0" destOrd="0" presId="urn:microsoft.com/office/officeart/2005/8/layout/hierarchy1"/>
    <dgm:cxn modelId="{75AE49B0-0EEB-CB4F-AAEF-9E48CB94F26D}" type="presParOf" srcId="{2ABA0A31-F877-F840-9134-A72D26680211}" destId="{ACC2E66B-9F54-814C-ABFC-005DD598E20F}" srcOrd="0" destOrd="0" presId="urn:microsoft.com/office/officeart/2005/8/layout/hierarchy1"/>
    <dgm:cxn modelId="{B6AD75B9-39AD-834D-A329-935520F78627}" type="presParOf" srcId="{ACC2E66B-9F54-814C-ABFC-005DD598E20F}" destId="{5383A681-4997-F64D-9905-21205CAD44F2}" srcOrd="0" destOrd="0" presId="urn:microsoft.com/office/officeart/2005/8/layout/hierarchy1"/>
    <dgm:cxn modelId="{758D298C-29CF-1F44-AEA8-921F82CC3EAB}" type="presParOf" srcId="{ACC2E66B-9F54-814C-ABFC-005DD598E20F}" destId="{3C88253E-9477-1C40-8BCC-03A92C52ED6C}" srcOrd="1" destOrd="0" presId="urn:microsoft.com/office/officeart/2005/8/layout/hierarchy1"/>
    <dgm:cxn modelId="{11033D47-4AA9-634A-8041-124E49D788C7}" type="presParOf" srcId="{2ABA0A31-F877-F840-9134-A72D26680211}" destId="{DB1B6E55-4D6D-2348-A867-18FF9309B8B6}" srcOrd="1" destOrd="0" presId="urn:microsoft.com/office/officeart/2005/8/layout/hierarchy1"/>
    <dgm:cxn modelId="{41F7A2D1-CDCF-4244-A8B0-D738D87FB0EC}" type="presParOf" srcId="{CC03E488-3953-B542-A202-1230A22DDE74}" destId="{E82ED748-04EA-CB40-899B-4AD136348076}" srcOrd="1" destOrd="0" presId="urn:microsoft.com/office/officeart/2005/8/layout/hierarchy1"/>
    <dgm:cxn modelId="{7429910E-51A0-7A47-A902-4C2AED54338B}" type="presParOf" srcId="{E82ED748-04EA-CB40-899B-4AD136348076}" destId="{ACEF0547-70B9-8A46-92B2-9A83B4D96FE3}" srcOrd="0" destOrd="0" presId="urn:microsoft.com/office/officeart/2005/8/layout/hierarchy1"/>
    <dgm:cxn modelId="{7EEFAC0A-650D-AD40-8C3B-6E1477C7E216}" type="presParOf" srcId="{ACEF0547-70B9-8A46-92B2-9A83B4D96FE3}" destId="{524B5AD0-21FE-3F4F-881E-EE495EF94B99}" srcOrd="0" destOrd="0" presId="urn:microsoft.com/office/officeart/2005/8/layout/hierarchy1"/>
    <dgm:cxn modelId="{28B5A9B1-1653-894E-AF4B-38115C3F07FD}" type="presParOf" srcId="{ACEF0547-70B9-8A46-92B2-9A83B4D96FE3}" destId="{062F7324-7534-6A4D-BAE7-7A0BFBCEC071}" srcOrd="1" destOrd="0" presId="urn:microsoft.com/office/officeart/2005/8/layout/hierarchy1"/>
    <dgm:cxn modelId="{F827F9AD-7D10-3948-9BC8-B3C2EE13E1A1}" type="presParOf" srcId="{E82ED748-04EA-CB40-899B-4AD136348076}" destId="{F2358950-790E-E341-99CB-1874864C0418}" srcOrd="1" destOrd="0" presId="urn:microsoft.com/office/officeart/2005/8/layout/hierarchy1"/>
    <dgm:cxn modelId="{0D1430ED-B339-B845-9380-805D230A3876}" type="presParOf" srcId="{CC03E488-3953-B542-A202-1230A22DDE74}" destId="{4DD2AB62-15F6-B740-B480-1170F9D2D572}" srcOrd="2" destOrd="0" presId="urn:microsoft.com/office/officeart/2005/8/layout/hierarchy1"/>
    <dgm:cxn modelId="{4505EB67-07F9-4144-ACDE-8C6DA1478435}" type="presParOf" srcId="{4DD2AB62-15F6-B740-B480-1170F9D2D572}" destId="{D406A12A-176E-F64D-8424-6B99E079066C}" srcOrd="0" destOrd="0" presId="urn:microsoft.com/office/officeart/2005/8/layout/hierarchy1"/>
    <dgm:cxn modelId="{281A8486-125A-994F-8C21-84F647367450}" type="presParOf" srcId="{D406A12A-176E-F64D-8424-6B99E079066C}" destId="{1841334F-5F96-BD40-B6F1-68496E22C77A}" srcOrd="0" destOrd="0" presId="urn:microsoft.com/office/officeart/2005/8/layout/hierarchy1"/>
    <dgm:cxn modelId="{419E5843-C54D-154D-AC60-EB464DA6CFA5}" type="presParOf" srcId="{D406A12A-176E-F64D-8424-6B99E079066C}" destId="{5B7F661B-FFC3-9D41-BAC4-AC2C1350F4B6}" srcOrd="1" destOrd="0" presId="urn:microsoft.com/office/officeart/2005/8/layout/hierarchy1"/>
    <dgm:cxn modelId="{0A03EE9F-1AFD-7244-9185-2C6AA66F91C0}" type="presParOf" srcId="{4DD2AB62-15F6-B740-B480-1170F9D2D572}" destId="{026A72DF-5414-ED40-9377-06DC035E046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525501-F58F-4263-89E2-BAB537EF193E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CDCA87-727C-472F-85BA-770B9A3401A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/>
            <a:t>We can only process so much therefore focusing on multiple internal mechanics is likely to backfire in performance (Desimone and Duncan 1995)</a:t>
          </a:r>
        </a:p>
      </dgm:t>
    </dgm:pt>
    <dgm:pt modelId="{8FAFE561-35C2-4FA2-AA1F-3AA209E270C7}" type="parTrans" cxnId="{BEC7CF28-A2EB-4375-9034-896B86009A7F}">
      <dgm:prSet/>
      <dgm:spPr/>
      <dgm:t>
        <a:bodyPr/>
        <a:lstStyle/>
        <a:p>
          <a:endParaRPr lang="en-US"/>
        </a:p>
      </dgm:t>
    </dgm:pt>
    <dgm:pt modelId="{0901AF54-AF6E-43B9-841A-04E606FB61B1}" type="sibTrans" cxnId="{BEC7CF28-A2EB-4375-9034-896B86009A7F}">
      <dgm:prSet/>
      <dgm:spPr/>
      <dgm:t>
        <a:bodyPr/>
        <a:lstStyle/>
        <a:p>
          <a:endParaRPr lang="en-US"/>
        </a:p>
      </dgm:t>
    </dgm:pt>
    <dgm:pt modelId="{26E426B7-B15A-43C4-91EA-6D2B4935BFF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Internal focus can trigger conscious control, slowing performance and increasing anxiety (Brand)</a:t>
          </a:r>
        </a:p>
      </dgm:t>
    </dgm:pt>
    <dgm:pt modelId="{1948BC65-6147-4029-9591-8BDE4B5750CC}" type="parTrans" cxnId="{50D6B2EA-1544-4B2C-84F7-422DA80D7C04}">
      <dgm:prSet/>
      <dgm:spPr/>
      <dgm:t>
        <a:bodyPr/>
        <a:lstStyle/>
        <a:p>
          <a:endParaRPr lang="en-US"/>
        </a:p>
      </dgm:t>
    </dgm:pt>
    <dgm:pt modelId="{5CD4E499-1FE7-4E11-846D-B8F12187074E}" type="sibTrans" cxnId="{50D6B2EA-1544-4B2C-84F7-422DA80D7C04}">
      <dgm:prSet/>
      <dgm:spPr/>
      <dgm:t>
        <a:bodyPr/>
        <a:lstStyle/>
        <a:p>
          <a:endParaRPr lang="en-US"/>
        </a:p>
      </dgm:t>
    </dgm:pt>
    <dgm:pt modelId="{52D7E18D-6D73-4D4B-8856-4DDB7B5D2D9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 the early stages of learning, internal focus helps build awareness – a shift towards external focus is more effective in performance </a:t>
          </a:r>
        </a:p>
      </dgm:t>
    </dgm:pt>
    <dgm:pt modelId="{5D99D97F-6C00-4411-A6E3-099F3E99D537}" type="parTrans" cxnId="{631921E8-8E95-4D40-AC08-FB80B733DC68}">
      <dgm:prSet/>
      <dgm:spPr/>
      <dgm:t>
        <a:bodyPr/>
        <a:lstStyle/>
        <a:p>
          <a:endParaRPr lang="en-US"/>
        </a:p>
      </dgm:t>
    </dgm:pt>
    <dgm:pt modelId="{F7A6F055-6137-45FF-968A-50E3A9A286E1}" type="sibTrans" cxnId="{631921E8-8E95-4D40-AC08-FB80B733DC68}">
      <dgm:prSet/>
      <dgm:spPr/>
      <dgm:t>
        <a:bodyPr/>
        <a:lstStyle/>
        <a:p>
          <a:endParaRPr lang="en-US"/>
        </a:p>
      </dgm:t>
    </dgm:pt>
    <dgm:pt modelId="{DDA50360-430C-4162-8AC5-968AC4668A1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Shift attention strategically as students progress </a:t>
          </a:r>
        </a:p>
      </dgm:t>
    </dgm:pt>
    <dgm:pt modelId="{D8356A84-F20C-4AAE-8B1D-A34436A5F91B}" type="parTrans" cxnId="{CCC90243-1A68-461D-B78A-2603990D581F}">
      <dgm:prSet/>
      <dgm:spPr/>
      <dgm:t>
        <a:bodyPr/>
        <a:lstStyle/>
        <a:p>
          <a:endParaRPr lang="en-US"/>
        </a:p>
      </dgm:t>
    </dgm:pt>
    <dgm:pt modelId="{229BA234-9BB7-4E5E-A17F-568B987902D1}" type="sibTrans" cxnId="{CCC90243-1A68-461D-B78A-2603990D581F}">
      <dgm:prSet/>
      <dgm:spPr/>
      <dgm:t>
        <a:bodyPr/>
        <a:lstStyle/>
        <a:p>
          <a:endParaRPr lang="en-US"/>
        </a:p>
      </dgm:t>
    </dgm:pt>
    <dgm:pt modelId="{A89764CE-B5DB-433D-84BD-F918B411BDA1}" type="pres">
      <dgm:prSet presAssocID="{70525501-F58F-4263-89E2-BAB537EF193E}" presName="root" presStyleCnt="0">
        <dgm:presLayoutVars>
          <dgm:dir/>
          <dgm:resizeHandles val="exact"/>
        </dgm:presLayoutVars>
      </dgm:prSet>
      <dgm:spPr/>
    </dgm:pt>
    <dgm:pt modelId="{6C8E0798-E21C-406D-BCED-817302A79707}" type="pres">
      <dgm:prSet presAssocID="{D4CDCA87-727C-472F-85BA-770B9A3401A9}" presName="compNode" presStyleCnt="0"/>
      <dgm:spPr/>
    </dgm:pt>
    <dgm:pt modelId="{852AF427-D56B-4EB0-82FC-5F153E1C8DF4}" type="pres">
      <dgm:prSet presAssocID="{D4CDCA87-727C-472F-85BA-770B9A3401A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106D8959-DFBF-4670-8C6C-1797727C8DEB}" type="pres">
      <dgm:prSet presAssocID="{D4CDCA87-727C-472F-85BA-770B9A3401A9}" presName="spaceRect" presStyleCnt="0"/>
      <dgm:spPr/>
    </dgm:pt>
    <dgm:pt modelId="{D3D428B2-1BBA-4F50-80CD-2477453D36F4}" type="pres">
      <dgm:prSet presAssocID="{D4CDCA87-727C-472F-85BA-770B9A3401A9}" presName="textRect" presStyleLbl="revTx" presStyleIdx="0" presStyleCnt="4">
        <dgm:presLayoutVars>
          <dgm:chMax val="1"/>
          <dgm:chPref val="1"/>
        </dgm:presLayoutVars>
      </dgm:prSet>
      <dgm:spPr/>
    </dgm:pt>
    <dgm:pt modelId="{9DBC237C-59C9-45AF-8669-9E511063372B}" type="pres">
      <dgm:prSet presAssocID="{0901AF54-AF6E-43B9-841A-04E606FB61B1}" presName="sibTrans" presStyleCnt="0"/>
      <dgm:spPr/>
    </dgm:pt>
    <dgm:pt modelId="{0C5A7C26-7362-4857-B47C-928297C1E84E}" type="pres">
      <dgm:prSet presAssocID="{26E426B7-B15A-43C4-91EA-6D2B4935BFF0}" presName="compNode" presStyleCnt="0"/>
      <dgm:spPr/>
    </dgm:pt>
    <dgm:pt modelId="{BB40BB7F-746E-4AA2-8B34-AC3C692124E6}" type="pres">
      <dgm:prSet presAssocID="{26E426B7-B15A-43C4-91EA-6D2B4935BFF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CC722187-A247-40E1-9288-85DB27E86FAA}" type="pres">
      <dgm:prSet presAssocID="{26E426B7-B15A-43C4-91EA-6D2B4935BFF0}" presName="spaceRect" presStyleCnt="0"/>
      <dgm:spPr/>
    </dgm:pt>
    <dgm:pt modelId="{A0CCD7AB-CB4D-4CA8-8E65-EC6724FC8578}" type="pres">
      <dgm:prSet presAssocID="{26E426B7-B15A-43C4-91EA-6D2B4935BFF0}" presName="textRect" presStyleLbl="revTx" presStyleIdx="1" presStyleCnt="4">
        <dgm:presLayoutVars>
          <dgm:chMax val="1"/>
          <dgm:chPref val="1"/>
        </dgm:presLayoutVars>
      </dgm:prSet>
      <dgm:spPr/>
    </dgm:pt>
    <dgm:pt modelId="{26FE512A-4F9C-4A43-A57F-0D0CE9BA410E}" type="pres">
      <dgm:prSet presAssocID="{5CD4E499-1FE7-4E11-846D-B8F12187074E}" presName="sibTrans" presStyleCnt="0"/>
      <dgm:spPr/>
    </dgm:pt>
    <dgm:pt modelId="{0B531729-CF14-496B-8C4A-53B7439FA7BE}" type="pres">
      <dgm:prSet presAssocID="{52D7E18D-6D73-4D4B-8856-4DDB7B5D2D9B}" presName="compNode" presStyleCnt="0"/>
      <dgm:spPr/>
    </dgm:pt>
    <dgm:pt modelId="{7F0F07CF-4F23-46E0-A21C-8F3A2AF80114}" type="pres">
      <dgm:prSet presAssocID="{52D7E18D-6D73-4D4B-8856-4DDB7B5D2D9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DBCBE64-042B-4FC7-A1CC-A425D087EC66}" type="pres">
      <dgm:prSet presAssocID="{52D7E18D-6D73-4D4B-8856-4DDB7B5D2D9B}" presName="spaceRect" presStyleCnt="0"/>
      <dgm:spPr/>
    </dgm:pt>
    <dgm:pt modelId="{EF4E7E9D-84C4-4819-A056-042125D32AEF}" type="pres">
      <dgm:prSet presAssocID="{52D7E18D-6D73-4D4B-8856-4DDB7B5D2D9B}" presName="textRect" presStyleLbl="revTx" presStyleIdx="2" presStyleCnt="4">
        <dgm:presLayoutVars>
          <dgm:chMax val="1"/>
          <dgm:chPref val="1"/>
        </dgm:presLayoutVars>
      </dgm:prSet>
      <dgm:spPr/>
    </dgm:pt>
    <dgm:pt modelId="{F796909B-E4D8-402F-B827-B5E6A7DA510A}" type="pres">
      <dgm:prSet presAssocID="{F7A6F055-6137-45FF-968A-50E3A9A286E1}" presName="sibTrans" presStyleCnt="0"/>
      <dgm:spPr/>
    </dgm:pt>
    <dgm:pt modelId="{2C0C90A5-D775-412D-B25E-3A3A539CC142}" type="pres">
      <dgm:prSet presAssocID="{DDA50360-430C-4162-8AC5-968AC4668A19}" presName="compNode" presStyleCnt="0"/>
      <dgm:spPr/>
    </dgm:pt>
    <dgm:pt modelId="{2177C249-E960-484B-8BBF-17E2D90E9EC7}" type="pres">
      <dgm:prSet presAssocID="{DDA50360-430C-4162-8AC5-968AC4668A1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7D4AE88-59F6-42E3-924F-84D026EF83C1}" type="pres">
      <dgm:prSet presAssocID="{DDA50360-430C-4162-8AC5-968AC4668A19}" presName="spaceRect" presStyleCnt="0"/>
      <dgm:spPr/>
    </dgm:pt>
    <dgm:pt modelId="{F025DB78-4968-41C6-8A5E-B6B51D2A4143}" type="pres">
      <dgm:prSet presAssocID="{DDA50360-430C-4162-8AC5-968AC4668A1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79F0C08-D448-42CD-9081-41719035503F}" type="presOf" srcId="{52D7E18D-6D73-4D4B-8856-4DDB7B5D2D9B}" destId="{EF4E7E9D-84C4-4819-A056-042125D32AEF}" srcOrd="0" destOrd="0" presId="urn:microsoft.com/office/officeart/2018/2/layout/IconLabelList"/>
    <dgm:cxn modelId="{BEC7CF28-A2EB-4375-9034-896B86009A7F}" srcId="{70525501-F58F-4263-89E2-BAB537EF193E}" destId="{D4CDCA87-727C-472F-85BA-770B9A3401A9}" srcOrd="0" destOrd="0" parTransId="{8FAFE561-35C2-4FA2-AA1F-3AA209E270C7}" sibTransId="{0901AF54-AF6E-43B9-841A-04E606FB61B1}"/>
    <dgm:cxn modelId="{DC36F32A-A9AD-4B4B-AAEC-0B2D1D87ADE7}" type="presOf" srcId="{26E426B7-B15A-43C4-91EA-6D2B4935BFF0}" destId="{A0CCD7AB-CB4D-4CA8-8E65-EC6724FC8578}" srcOrd="0" destOrd="0" presId="urn:microsoft.com/office/officeart/2018/2/layout/IconLabelList"/>
    <dgm:cxn modelId="{CCC90243-1A68-461D-B78A-2603990D581F}" srcId="{70525501-F58F-4263-89E2-BAB537EF193E}" destId="{DDA50360-430C-4162-8AC5-968AC4668A19}" srcOrd="3" destOrd="0" parTransId="{D8356A84-F20C-4AAE-8B1D-A34436A5F91B}" sibTransId="{229BA234-9BB7-4E5E-A17F-568B987902D1}"/>
    <dgm:cxn modelId="{36B9014D-7F8E-4D2A-8423-175DC84D643C}" type="presOf" srcId="{70525501-F58F-4263-89E2-BAB537EF193E}" destId="{A89764CE-B5DB-433D-84BD-F918B411BDA1}" srcOrd="0" destOrd="0" presId="urn:microsoft.com/office/officeart/2018/2/layout/IconLabelList"/>
    <dgm:cxn modelId="{71676BAF-BA1D-4B6B-A9FD-861CFC84A9D7}" type="presOf" srcId="{D4CDCA87-727C-472F-85BA-770B9A3401A9}" destId="{D3D428B2-1BBA-4F50-80CD-2477453D36F4}" srcOrd="0" destOrd="0" presId="urn:microsoft.com/office/officeart/2018/2/layout/IconLabelList"/>
    <dgm:cxn modelId="{5F0BA9C9-C03C-4BAA-84FB-F4D4FDF472F6}" type="presOf" srcId="{DDA50360-430C-4162-8AC5-968AC4668A19}" destId="{F025DB78-4968-41C6-8A5E-B6B51D2A4143}" srcOrd="0" destOrd="0" presId="urn:microsoft.com/office/officeart/2018/2/layout/IconLabelList"/>
    <dgm:cxn modelId="{631921E8-8E95-4D40-AC08-FB80B733DC68}" srcId="{70525501-F58F-4263-89E2-BAB537EF193E}" destId="{52D7E18D-6D73-4D4B-8856-4DDB7B5D2D9B}" srcOrd="2" destOrd="0" parTransId="{5D99D97F-6C00-4411-A6E3-099F3E99D537}" sibTransId="{F7A6F055-6137-45FF-968A-50E3A9A286E1}"/>
    <dgm:cxn modelId="{50D6B2EA-1544-4B2C-84F7-422DA80D7C04}" srcId="{70525501-F58F-4263-89E2-BAB537EF193E}" destId="{26E426B7-B15A-43C4-91EA-6D2B4935BFF0}" srcOrd="1" destOrd="0" parTransId="{1948BC65-6147-4029-9591-8BDE4B5750CC}" sibTransId="{5CD4E499-1FE7-4E11-846D-B8F12187074E}"/>
    <dgm:cxn modelId="{459AAC38-44E7-48AE-8363-C39980331EA8}" type="presParOf" srcId="{A89764CE-B5DB-433D-84BD-F918B411BDA1}" destId="{6C8E0798-E21C-406D-BCED-817302A79707}" srcOrd="0" destOrd="0" presId="urn:microsoft.com/office/officeart/2018/2/layout/IconLabelList"/>
    <dgm:cxn modelId="{6E5804E7-0D6E-40CE-A899-4CA4D4C5B9BB}" type="presParOf" srcId="{6C8E0798-E21C-406D-BCED-817302A79707}" destId="{852AF427-D56B-4EB0-82FC-5F153E1C8DF4}" srcOrd="0" destOrd="0" presId="urn:microsoft.com/office/officeart/2018/2/layout/IconLabelList"/>
    <dgm:cxn modelId="{68727F8B-1BF9-4882-B148-5B15E71B8FC0}" type="presParOf" srcId="{6C8E0798-E21C-406D-BCED-817302A79707}" destId="{106D8959-DFBF-4670-8C6C-1797727C8DEB}" srcOrd="1" destOrd="0" presId="urn:microsoft.com/office/officeart/2018/2/layout/IconLabelList"/>
    <dgm:cxn modelId="{2812EADA-307D-4094-BBF7-E236DC5EB14B}" type="presParOf" srcId="{6C8E0798-E21C-406D-BCED-817302A79707}" destId="{D3D428B2-1BBA-4F50-80CD-2477453D36F4}" srcOrd="2" destOrd="0" presId="urn:microsoft.com/office/officeart/2018/2/layout/IconLabelList"/>
    <dgm:cxn modelId="{5E3B999E-A30E-467C-B1E6-9AF86F0C4D45}" type="presParOf" srcId="{A89764CE-B5DB-433D-84BD-F918B411BDA1}" destId="{9DBC237C-59C9-45AF-8669-9E511063372B}" srcOrd="1" destOrd="0" presId="urn:microsoft.com/office/officeart/2018/2/layout/IconLabelList"/>
    <dgm:cxn modelId="{5DC9F98B-6A34-4157-9CFB-DA345D02D1EC}" type="presParOf" srcId="{A89764CE-B5DB-433D-84BD-F918B411BDA1}" destId="{0C5A7C26-7362-4857-B47C-928297C1E84E}" srcOrd="2" destOrd="0" presId="urn:microsoft.com/office/officeart/2018/2/layout/IconLabelList"/>
    <dgm:cxn modelId="{EBC60897-9C79-46E7-9110-7471C94293F1}" type="presParOf" srcId="{0C5A7C26-7362-4857-B47C-928297C1E84E}" destId="{BB40BB7F-746E-4AA2-8B34-AC3C692124E6}" srcOrd="0" destOrd="0" presId="urn:microsoft.com/office/officeart/2018/2/layout/IconLabelList"/>
    <dgm:cxn modelId="{38E7545B-8456-4C7B-9BA0-4CBCD53F13FD}" type="presParOf" srcId="{0C5A7C26-7362-4857-B47C-928297C1E84E}" destId="{CC722187-A247-40E1-9288-85DB27E86FAA}" srcOrd="1" destOrd="0" presId="urn:microsoft.com/office/officeart/2018/2/layout/IconLabelList"/>
    <dgm:cxn modelId="{B4A3FA11-4D27-4A6E-8C88-AF64245198B7}" type="presParOf" srcId="{0C5A7C26-7362-4857-B47C-928297C1E84E}" destId="{A0CCD7AB-CB4D-4CA8-8E65-EC6724FC8578}" srcOrd="2" destOrd="0" presId="urn:microsoft.com/office/officeart/2018/2/layout/IconLabelList"/>
    <dgm:cxn modelId="{3B3CA407-02BD-4EC4-A06E-B34630383497}" type="presParOf" srcId="{A89764CE-B5DB-433D-84BD-F918B411BDA1}" destId="{26FE512A-4F9C-4A43-A57F-0D0CE9BA410E}" srcOrd="3" destOrd="0" presId="urn:microsoft.com/office/officeart/2018/2/layout/IconLabelList"/>
    <dgm:cxn modelId="{EFB52279-8459-4CEB-8F2B-2C23FF5C428B}" type="presParOf" srcId="{A89764CE-B5DB-433D-84BD-F918B411BDA1}" destId="{0B531729-CF14-496B-8C4A-53B7439FA7BE}" srcOrd="4" destOrd="0" presId="urn:microsoft.com/office/officeart/2018/2/layout/IconLabelList"/>
    <dgm:cxn modelId="{FDB6B03D-E1F9-4D41-929E-1FBE6EDBA1A9}" type="presParOf" srcId="{0B531729-CF14-496B-8C4A-53B7439FA7BE}" destId="{7F0F07CF-4F23-46E0-A21C-8F3A2AF80114}" srcOrd="0" destOrd="0" presId="urn:microsoft.com/office/officeart/2018/2/layout/IconLabelList"/>
    <dgm:cxn modelId="{D133B8DD-8C7E-458E-95EB-11BD1016B5F9}" type="presParOf" srcId="{0B531729-CF14-496B-8C4A-53B7439FA7BE}" destId="{BDBCBE64-042B-4FC7-A1CC-A425D087EC66}" srcOrd="1" destOrd="0" presId="urn:microsoft.com/office/officeart/2018/2/layout/IconLabelList"/>
    <dgm:cxn modelId="{20A4F8CC-F553-4414-94A5-25F1A59FC852}" type="presParOf" srcId="{0B531729-CF14-496B-8C4A-53B7439FA7BE}" destId="{EF4E7E9D-84C4-4819-A056-042125D32AEF}" srcOrd="2" destOrd="0" presId="urn:microsoft.com/office/officeart/2018/2/layout/IconLabelList"/>
    <dgm:cxn modelId="{67944FEC-CA3A-4176-98DF-99D2C50469BD}" type="presParOf" srcId="{A89764CE-B5DB-433D-84BD-F918B411BDA1}" destId="{F796909B-E4D8-402F-B827-B5E6A7DA510A}" srcOrd="5" destOrd="0" presId="urn:microsoft.com/office/officeart/2018/2/layout/IconLabelList"/>
    <dgm:cxn modelId="{E32039AF-6C4B-4E73-88E5-4DF4FCA6AF2A}" type="presParOf" srcId="{A89764CE-B5DB-433D-84BD-F918B411BDA1}" destId="{2C0C90A5-D775-412D-B25E-3A3A539CC142}" srcOrd="6" destOrd="0" presId="urn:microsoft.com/office/officeart/2018/2/layout/IconLabelList"/>
    <dgm:cxn modelId="{8CE191CF-6BAA-4BE7-8F1D-94857ED107C3}" type="presParOf" srcId="{2C0C90A5-D775-412D-B25E-3A3A539CC142}" destId="{2177C249-E960-484B-8BBF-17E2D90E9EC7}" srcOrd="0" destOrd="0" presId="urn:microsoft.com/office/officeart/2018/2/layout/IconLabelList"/>
    <dgm:cxn modelId="{83FF7EDF-7BCA-4A25-B2EE-218F1B1FD90F}" type="presParOf" srcId="{2C0C90A5-D775-412D-B25E-3A3A539CC142}" destId="{77D4AE88-59F6-42E3-924F-84D026EF83C1}" srcOrd="1" destOrd="0" presId="urn:microsoft.com/office/officeart/2018/2/layout/IconLabelList"/>
    <dgm:cxn modelId="{482C7715-9F17-4477-85FE-6CAB2CBF53FC}" type="presParOf" srcId="{2C0C90A5-D775-412D-B25E-3A3A539CC142}" destId="{F025DB78-4968-41C6-8A5E-B6B51D2A414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E00B10-A4CA-4462-A16A-CA2301A0C1A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151C14E-02C5-4869-BC8A-2F512088B41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Thank you for listening to my presentation </a:t>
          </a:r>
        </a:p>
      </dgm:t>
    </dgm:pt>
    <dgm:pt modelId="{21927BE1-D71F-49F8-A58F-F9A9D4742396}" type="parTrans" cxnId="{2BB6BCDE-49AA-49FC-B7AD-3F5749A67DF8}">
      <dgm:prSet/>
      <dgm:spPr/>
      <dgm:t>
        <a:bodyPr/>
        <a:lstStyle/>
        <a:p>
          <a:endParaRPr lang="en-US"/>
        </a:p>
      </dgm:t>
    </dgm:pt>
    <dgm:pt modelId="{D7CC11CC-8B31-4AB8-8C46-F7D978B5E261}" type="sibTrans" cxnId="{2BB6BCDE-49AA-49FC-B7AD-3F5749A67DF8}">
      <dgm:prSet/>
      <dgm:spPr/>
      <dgm:t>
        <a:bodyPr/>
        <a:lstStyle/>
        <a:p>
          <a:endParaRPr lang="en-US"/>
        </a:p>
      </dgm:t>
    </dgm:pt>
    <dgm:pt modelId="{64BF310A-5953-431E-8EE3-3BEFC291CA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 welcome any questions </a:t>
          </a:r>
        </a:p>
      </dgm:t>
    </dgm:pt>
    <dgm:pt modelId="{3456ACF5-0DE5-44EB-911B-F087F19C0155}" type="parTrans" cxnId="{7FE7B0C7-E295-43E9-B092-36A97D23F738}">
      <dgm:prSet/>
      <dgm:spPr/>
      <dgm:t>
        <a:bodyPr/>
        <a:lstStyle/>
        <a:p>
          <a:endParaRPr lang="en-US"/>
        </a:p>
      </dgm:t>
    </dgm:pt>
    <dgm:pt modelId="{CF49DEE9-ED98-47BD-A65C-ECE3D1222D27}" type="sibTrans" cxnId="{7FE7B0C7-E295-43E9-B092-36A97D23F738}">
      <dgm:prSet/>
      <dgm:spPr/>
      <dgm:t>
        <a:bodyPr/>
        <a:lstStyle/>
        <a:p>
          <a:endParaRPr lang="en-US"/>
        </a:p>
      </dgm:t>
    </dgm:pt>
    <dgm:pt modelId="{A512779B-0E5B-443F-BEE6-A0978B913024}" type="pres">
      <dgm:prSet presAssocID="{76E00B10-A4CA-4462-A16A-CA2301A0C1AA}" presName="root" presStyleCnt="0">
        <dgm:presLayoutVars>
          <dgm:dir/>
          <dgm:resizeHandles val="exact"/>
        </dgm:presLayoutVars>
      </dgm:prSet>
      <dgm:spPr/>
    </dgm:pt>
    <dgm:pt modelId="{FA62FC3E-1BFF-4F4D-B4D4-C32B2D276DDE}" type="pres">
      <dgm:prSet presAssocID="{0151C14E-02C5-4869-BC8A-2F512088B41A}" presName="compNode" presStyleCnt="0"/>
      <dgm:spPr/>
    </dgm:pt>
    <dgm:pt modelId="{1A66CBD7-5365-4D01-8AEC-316C0AB23680}" type="pres">
      <dgm:prSet presAssocID="{0151C14E-02C5-4869-BC8A-2F512088B41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6E9610D4-BC18-4DD8-9871-CC3265C11F10}" type="pres">
      <dgm:prSet presAssocID="{0151C14E-02C5-4869-BC8A-2F512088B41A}" presName="spaceRect" presStyleCnt="0"/>
      <dgm:spPr/>
    </dgm:pt>
    <dgm:pt modelId="{74523BA5-0DC2-4BD0-9244-36AAA67B5C89}" type="pres">
      <dgm:prSet presAssocID="{0151C14E-02C5-4869-BC8A-2F512088B41A}" presName="textRect" presStyleLbl="revTx" presStyleIdx="0" presStyleCnt="2">
        <dgm:presLayoutVars>
          <dgm:chMax val="1"/>
          <dgm:chPref val="1"/>
        </dgm:presLayoutVars>
      </dgm:prSet>
      <dgm:spPr/>
    </dgm:pt>
    <dgm:pt modelId="{687BB7CF-648F-472B-873E-C8BBA8594DAD}" type="pres">
      <dgm:prSet presAssocID="{D7CC11CC-8B31-4AB8-8C46-F7D978B5E261}" presName="sibTrans" presStyleCnt="0"/>
      <dgm:spPr/>
    </dgm:pt>
    <dgm:pt modelId="{BF7220BA-BB10-431C-8EE6-740D14EE00A6}" type="pres">
      <dgm:prSet presAssocID="{64BF310A-5953-431E-8EE3-3BEFC291CA4C}" presName="compNode" presStyleCnt="0"/>
      <dgm:spPr/>
    </dgm:pt>
    <dgm:pt modelId="{3A44ACB5-33AE-4790-8A79-CC7428B21CFA}" type="pres">
      <dgm:prSet presAssocID="{64BF310A-5953-431E-8EE3-3BEFC291CA4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2FF05952-E95B-4CF0-8211-1598278D9555}" type="pres">
      <dgm:prSet presAssocID="{64BF310A-5953-431E-8EE3-3BEFC291CA4C}" presName="spaceRect" presStyleCnt="0"/>
      <dgm:spPr/>
    </dgm:pt>
    <dgm:pt modelId="{C525BB8B-01C5-46AC-8ED4-DC416EE2DAC3}" type="pres">
      <dgm:prSet presAssocID="{64BF310A-5953-431E-8EE3-3BEFC291CA4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DA42518-3065-A641-A42F-9123B24DF599}" type="presOf" srcId="{76E00B10-A4CA-4462-A16A-CA2301A0C1AA}" destId="{A512779B-0E5B-443F-BEE6-A0978B913024}" srcOrd="0" destOrd="0" presId="urn:microsoft.com/office/officeart/2018/2/layout/IconLabelList"/>
    <dgm:cxn modelId="{1B31A829-D6F3-2749-BA85-2D4409612040}" type="presOf" srcId="{64BF310A-5953-431E-8EE3-3BEFC291CA4C}" destId="{C525BB8B-01C5-46AC-8ED4-DC416EE2DAC3}" srcOrd="0" destOrd="0" presId="urn:microsoft.com/office/officeart/2018/2/layout/IconLabelList"/>
    <dgm:cxn modelId="{C51645B9-3BB7-0943-BD5B-55A6BBDB3C57}" type="presOf" srcId="{0151C14E-02C5-4869-BC8A-2F512088B41A}" destId="{74523BA5-0DC2-4BD0-9244-36AAA67B5C89}" srcOrd="0" destOrd="0" presId="urn:microsoft.com/office/officeart/2018/2/layout/IconLabelList"/>
    <dgm:cxn modelId="{7FE7B0C7-E295-43E9-B092-36A97D23F738}" srcId="{76E00B10-A4CA-4462-A16A-CA2301A0C1AA}" destId="{64BF310A-5953-431E-8EE3-3BEFC291CA4C}" srcOrd="1" destOrd="0" parTransId="{3456ACF5-0DE5-44EB-911B-F087F19C0155}" sibTransId="{CF49DEE9-ED98-47BD-A65C-ECE3D1222D27}"/>
    <dgm:cxn modelId="{2BB6BCDE-49AA-49FC-B7AD-3F5749A67DF8}" srcId="{76E00B10-A4CA-4462-A16A-CA2301A0C1AA}" destId="{0151C14E-02C5-4869-BC8A-2F512088B41A}" srcOrd="0" destOrd="0" parTransId="{21927BE1-D71F-49F8-A58F-F9A9D4742396}" sibTransId="{D7CC11CC-8B31-4AB8-8C46-F7D978B5E261}"/>
    <dgm:cxn modelId="{E239A28A-3EE8-B545-834C-1D09D8DBF1F8}" type="presParOf" srcId="{A512779B-0E5B-443F-BEE6-A0978B913024}" destId="{FA62FC3E-1BFF-4F4D-B4D4-C32B2D276DDE}" srcOrd="0" destOrd="0" presId="urn:microsoft.com/office/officeart/2018/2/layout/IconLabelList"/>
    <dgm:cxn modelId="{3B030461-C0A0-0445-984E-0A396459F7FD}" type="presParOf" srcId="{FA62FC3E-1BFF-4F4D-B4D4-C32B2D276DDE}" destId="{1A66CBD7-5365-4D01-8AEC-316C0AB23680}" srcOrd="0" destOrd="0" presId="urn:microsoft.com/office/officeart/2018/2/layout/IconLabelList"/>
    <dgm:cxn modelId="{C577AECC-EE86-E245-94B3-3ECA243F45EF}" type="presParOf" srcId="{FA62FC3E-1BFF-4F4D-B4D4-C32B2D276DDE}" destId="{6E9610D4-BC18-4DD8-9871-CC3265C11F10}" srcOrd="1" destOrd="0" presId="urn:microsoft.com/office/officeart/2018/2/layout/IconLabelList"/>
    <dgm:cxn modelId="{75883055-A728-8E4A-8878-D0833E1155C1}" type="presParOf" srcId="{FA62FC3E-1BFF-4F4D-B4D4-C32B2D276DDE}" destId="{74523BA5-0DC2-4BD0-9244-36AAA67B5C89}" srcOrd="2" destOrd="0" presId="urn:microsoft.com/office/officeart/2018/2/layout/IconLabelList"/>
    <dgm:cxn modelId="{2FF59E03-48BA-8C4D-BE57-2A630913938E}" type="presParOf" srcId="{A512779B-0E5B-443F-BEE6-A0978B913024}" destId="{687BB7CF-648F-472B-873E-C8BBA8594DAD}" srcOrd="1" destOrd="0" presId="urn:microsoft.com/office/officeart/2018/2/layout/IconLabelList"/>
    <dgm:cxn modelId="{D06137E8-12BF-1D41-8FC1-40BE03CFA92B}" type="presParOf" srcId="{A512779B-0E5B-443F-BEE6-A0978B913024}" destId="{BF7220BA-BB10-431C-8EE6-740D14EE00A6}" srcOrd="2" destOrd="0" presId="urn:microsoft.com/office/officeart/2018/2/layout/IconLabelList"/>
    <dgm:cxn modelId="{0704B713-B1C4-B94C-AD37-89283BB06F8D}" type="presParOf" srcId="{BF7220BA-BB10-431C-8EE6-740D14EE00A6}" destId="{3A44ACB5-33AE-4790-8A79-CC7428B21CFA}" srcOrd="0" destOrd="0" presId="urn:microsoft.com/office/officeart/2018/2/layout/IconLabelList"/>
    <dgm:cxn modelId="{9A5BAE51-0BE8-B34D-BA21-D217EFCE3E3C}" type="presParOf" srcId="{BF7220BA-BB10-431C-8EE6-740D14EE00A6}" destId="{2FF05952-E95B-4CF0-8211-1598278D9555}" srcOrd="1" destOrd="0" presId="urn:microsoft.com/office/officeart/2018/2/layout/IconLabelList"/>
    <dgm:cxn modelId="{ED441829-9F85-2740-B05E-2CE7C5E4D81C}" type="presParOf" srcId="{BF7220BA-BB10-431C-8EE6-740D14EE00A6}" destId="{C525BB8B-01C5-46AC-8ED4-DC416EE2DAC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83A681-4997-F64D-9905-21205CAD44F2}">
      <dsp:nvSpPr>
        <dsp:cNvPr id="0" name=""/>
        <dsp:cNvSpPr/>
      </dsp:nvSpPr>
      <dsp:spPr>
        <a:xfrm>
          <a:off x="0" y="662041"/>
          <a:ext cx="2701230" cy="1715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88253E-9477-1C40-8BCC-03A92C52ED6C}">
      <dsp:nvSpPr>
        <dsp:cNvPr id="0" name=""/>
        <dsp:cNvSpPr/>
      </dsp:nvSpPr>
      <dsp:spPr>
        <a:xfrm>
          <a:off x="300136" y="947171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Singing teacher for 15 years – primary to collage age </a:t>
          </a:r>
        </a:p>
      </dsp:txBody>
      <dsp:txXfrm>
        <a:off x="350375" y="997410"/>
        <a:ext cx="2600752" cy="1614803"/>
      </dsp:txXfrm>
    </dsp:sp>
    <dsp:sp modelId="{524B5AD0-21FE-3F4F-881E-EE495EF94B99}">
      <dsp:nvSpPr>
        <dsp:cNvPr id="0" name=""/>
        <dsp:cNvSpPr/>
      </dsp:nvSpPr>
      <dsp:spPr>
        <a:xfrm>
          <a:off x="3301503" y="662041"/>
          <a:ext cx="2701230" cy="1715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62F7324-7534-6A4D-BAE7-7A0BFBCEC071}">
      <dsp:nvSpPr>
        <dsp:cNvPr id="0" name=""/>
        <dsp:cNvSpPr/>
      </dsp:nvSpPr>
      <dsp:spPr>
        <a:xfrm>
          <a:off x="3601640" y="947171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Groups and individuals </a:t>
          </a:r>
        </a:p>
      </dsp:txBody>
      <dsp:txXfrm>
        <a:off x="3651879" y="997410"/>
        <a:ext cx="2600752" cy="1614803"/>
      </dsp:txXfrm>
    </dsp:sp>
    <dsp:sp modelId="{1841334F-5F96-BD40-B6F1-68496E22C77A}">
      <dsp:nvSpPr>
        <dsp:cNvPr id="0" name=""/>
        <dsp:cNvSpPr/>
      </dsp:nvSpPr>
      <dsp:spPr>
        <a:xfrm>
          <a:off x="6603007" y="662041"/>
          <a:ext cx="2701230" cy="171528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1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B7F661B-FFC3-9D41-BAC4-AC2C1350F4B6}">
      <dsp:nvSpPr>
        <dsp:cNvPr id="0" name=""/>
        <dsp:cNvSpPr/>
      </dsp:nvSpPr>
      <dsp:spPr>
        <a:xfrm>
          <a:off x="6903144" y="947171"/>
          <a:ext cx="2701230" cy="171528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Imagery, gestures, movement and focus of attention </a:t>
          </a:r>
        </a:p>
      </dsp:txBody>
      <dsp:txXfrm>
        <a:off x="6953383" y="997410"/>
        <a:ext cx="2600752" cy="16148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2AF427-D56B-4EB0-82FC-5F153E1C8DF4}">
      <dsp:nvSpPr>
        <dsp:cNvPr id="0" name=""/>
        <dsp:cNvSpPr/>
      </dsp:nvSpPr>
      <dsp:spPr>
        <a:xfrm>
          <a:off x="739480" y="456333"/>
          <a:ext cx="919733" cy="9197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D428B2-1BBA-4F50-80CD-2477453D36F4}">
      <dsp:nvSpPr>
        <dsp:cNvPr id="0" name=""/>
        <dsp:cNvSpPr/>
      </dsp:nvSpPr>
      <dsp:spPr>
        <a:xfrm>
          <a:off x="177421" y="1756779"/>
          <a:ext cx="204385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We can only process so much therefore focusing on multiple internal mechanics is likely to backfire in performance (Desimone and Duncan 1995)</a:t>
          </a:r>
        </a:p>
      </dsp:txBody>
      <dsp:txXfrm>
        <a:off x="177421" y="1756779"/>
        <a:ext cx="2043852" cy="1237500"/>
      </dsp:txXfrm>
    </dsp:sp>
    <dsp:sp modelId="{BB40BB7F-746E-4AA2-8B34-AC3C692124E6}">
      <dsp:nvSpPr>
        <dsp:cNvPr id="0" name=""/>
        <dsp:cNvSpPr/>
      </dsp:nvSpPr>
      <dsp:spPr>
        <a:xfrm>
          <a:off x="3141007" y="456333"/>
          <a:ext cx="919733" cy="9197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CCD7AB-CB4D-4CA8-8E65-EC6724FC8578}">
      <dsp:nvSpPr>
        <dsp:cNvPr id="0" name=""/>
        <dsp:cNvSpPr/>
      </dsp:nvSpPr>
      <dsp:spPr>
        <a:xfrm>
          <a:off x="2578948" y="1756779"/>
          <a:ext cx="204385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Internal focus can trigger conscious control, slowing performance and increasing anxiety (Brand)</a:t>
          </a:r>
        </a:p>
      </dsp:txBody>
      <dsp:txXfrm>
        <a:off x="2578948" y="1756779"/>
        <a:ext cx="2043852" cy="1237500"/>
      </dsp:txXfrm>
    </dsp:sp>
    <dsp:sp modelId="{7F0F07CF-4F23-46E0-A21C-8F3A2AF80114}">
      <dsp:nvSpPr>
        <dsp:cNvPr id="0" name=""/>
        <dsp:cNvSpPr/>
      </dsp:nvSpPr>
      <dsp:spPr>
        <a:xfrm>
          <a:off x="5542533" y="456333"/>
          <a:ext cx="919733" cy="9197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4E7E9D-84C4-4819-A056-042125D32AEF}">
      <dsp:nvSpPr>
        <dsp:cNvPr id="0" name=""/>
        <dsp:cNvSpPr/>
      </dsp:nvSpPr>
      <dsp:spPr>
        <a:xfrm>
          <a:off x="4980474" y="1756779"/>
          <a:ext cx="204385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 the early stages of learning, internal focus helps build awareness – a shift towards external focus is more effective in performance </a:t>
          </a:r>
        </a:p>
      </dsp:txBody>
      <dsp:txXfrm>
        <a:off x="4980474" y="1756779"/>
        <a:ext cx="2043852" cy="1237500"/>
      </dsp:txXfrm>
    </dsp:sp>
    <dsp:sp modelId="{2177C249-E960-484B-8BBF-17E2D90E9EC7}">
      <dsp:nvSpPr>
        <dsp:cNvPr id="0" name=""/>
        <dsp:cNvSpPr/>
      </dsp:nvSpPr>
      <dsp:spPr>
        <a:xfrm>
          <a:off x="7944060" y="456333"/>
          <a:ext cx="919733" cy="9197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25DB78-4968-41C6-8A5E-B6B51D2A4143}">
      <dsp:nvSpPr>
        <dsp:cNvPr id="0" name=""/>
        <dsp:cNvSpPr/>
      </dsp:nvSpPr>
      <dsp:spPr>
        <a:xfrm>
          <a:off x="7382001" y="1756779"/>
          <a:ext cx="204385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Shift attention strategically as students progress </a:t>
          </a:r>
        </a:p>
      </dsp:txBody>
      <dsp:txXfrm>
        <a:off x="7382001" y="1756779"/>
        <a:ext cx="2043852" cy="1237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66CBD7-5365-4D01-8AEC-316C0AB23680}">
      <dsp:nvSpPr>
        <dsp:cNvPr id="0" name=""/>
        <dsp:cNvSpPr/>
      </dsp:nvSpPr>
      <dsp:spPr>
        <a:xfrm>
          <a:off x="1292187" y="29443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523BA5-0DC2-4BD0-9244-36AAA67B5C89}">
      <dsp:nvSpPr>
        <dsp:cNvPr id="0" name=""/>
        <dsp:cNvSpPr/>
      </dsp:nvSpPr>
      <dsp:spPr>
        <a:xfrm>
          <a:off x="104187" y="270878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Thank you for listening to my presentation </a:t>
          </a:r>
        </a:p>
      </dsp:txBody>
      <dsp:txXfrm>
        <a:off x="104187" y="2708787"/>
        <a:ext cx="4320000" cy="720000"/>
      </dsp:txXfrm>
    </dsp:sp>
    <dsp:sp modelId="{3A44ACB5-33AE-4790-8A79-CC7428B21CFA}">
      <dsp:nvSpPr>
        <dsp:cNvPr id="0" name=""/>
        <dsp:cNvSpPr/>
      </dsp:nvSpPr>
      <dsp:spPr>
        <a:xfrm>
          <a:off x="6368187" y="29443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5BB8B-01C5-46AC-8ED4-DC416EE2DAC3}">
      <dsp:nvSpPr>
        <dsp:cNvPr id="0" name=""/>
        <dsp:cNvSpPr/>
      </dsp:nvSpPr>
      <dsp:spPr>
        <a:xfrm>
          <a:off x="5180187" y="2708787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 welcome any questions </a:t>
          </a:r>
        </a:p>
      </dsp:txBody>
      <dsp:txXfrm>
        <a:off x="5180187" y="2708787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9/8/25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sv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estillvoice.docebosaas.com/learn/courses/24/foundations-of-estill-voice-trainingr" TargetMode="External"/><Relationship Id="rId2" Type="http://schemas.openxmlformats.org/officeDocument/2006/relationships/hyperlink" Target="https://www.researchgate.net/figure/The-speech-chain-speech-production-and-speech-perception-web-ref2_fig3_262730106" TargetMode="Externa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oiceworkshop.co.uk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9DECB-9446-4420-0897-E72A705CE2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5019" y="802298"/>
            <a:ext cx="10389834" cy="3229375"/>
          </a:xfrm>
        </p:spPr>
        <p:txBody>
          <a:bodyPr>
            <a:normAutofit/>
          </a:bodyPr>
          <a:lstStyle/>
          <a:p>
            <a:r>
              <a:rPr lang="en-US" sz="3600"/>
              <a:t>Module 6 </a:t>
            </a:r>
            <a:br>
              <a:rPr lang="en-US" sz="3600"/>
            </a:br>
            <a:r>
              <a:rPr lang="en-GB" sz="3600"/>
              <a:t>Work-based Learning Project (Extended) </a:t>
            </a:r>
            <a:br>
              <a:rPr lang="en-GB" sz="3600"/>
            </a:br>
            <a:r>
              <a:rPr lang="en-GB" sz="3600"/>
              <a:t>BMPF7010D </a:t>
            </a:r>
            <a:br>
              <a:rPr lang="en-US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0576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07ECA-29E5-EF9B-6532-927DAEA38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About me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E49D46-3BB3-2170-BA4B-712487026D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2826898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07593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10EEE9-6E61-D4E0-8E96-94D295446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Context and Justification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07EB1-68B8-5A0D-A8F9-FE3A4713C4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College students’ fixation on intrinsic muscles </a:t>
            </a:r>
          </a:p>
          <a:p>
            <a:r>
              <a:rPr lang="en-US" dirty="0"/>
              <a:t>Overfocus on this hindered freedom – Leading to tension and overthinking </a:t>
            </a:r>
          </a:p>
          <a:p>
            <a:r>
              <a:rPr lang="en-US" dirty="0"/>
              <a:t>The Estill method – “control and isolate the intrinsic muscles” </a:t>
            </a:r>
            <a:r>
              <a:rPr lang="en-US" sz="1600" dirty="0"/>
              <a:t>(</a:t>
            </a:r>
            <a:r>
              <a:rPr lang="en-GB" sz="1600" dirty="0"/>
              <a:t>Steinhauer, K, </a:t>
            </a:r>
            <a:r>
              <a:rPr lang="en-GB" sz="1600" dirty="0" err="1"/>
              <a:t>Mcdonald</a:t>
            </a:r>
            <a:r>
              <a:rPr lang="en-GB" sz="1600" dirty="0"/>
              <a:t> Klimek, M and Estill, J. 2017) </a:t>
            </a:r>
            <a:endParaRPr lang="en-US" sz="1600" dirty="0"/>
          </a:p>
          <a:p>
            <a:r>
              <a:rPr lang="en-US" dirty="0"/>
              <a:t>Dalcroze method – encourages external movement </a:t>
            </a:r>
          </a:p>
          <a:p>
            <a:r>
              <a:rPr lang="en-US" dirty="0"/>
              <a:t>Previous literature review highlighted Focus of Attention</a:t>
            </a:r>
          </a:p>
          <a:p>
            <a:r>
              <a:rPr lang="en-US" dirty="0"/>
              <a:t>All led to my research question…</a:t>
            </a:r>
          </a:p>
        </p:txBody>
      </p:sp>
    </p:spTree>
    <p:extLst>
      <p:ext uri="{BB962C8B-B14F-4D97-AF65-F5344CB8AC3E}">
        <p14:creationId xmlns:p14="http://schemas.microsoft.com/office/powerpoint/2010/main" val="1545042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82B9B2-68DA-D2DE-DCAE-85DE1EB83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071" y="1584552"/>
            <a:ext cx="9099255" cy="2537251"/>
          </a:xfrm>
        </p:spPr>
        <p:txBody>
          <a:bodyPr vert="horz" lIns="91440" tIns="45720" rIns="91440" bIns="0" rtlCol="0" anchor="ctr">
            <a:normAutofit/>
          </a:bodyPr>
          <a:lstStyle/>
          <a:p>
            <a:pPr algn="ctr"/>
            <a:br>
              <a:rPr lang="en-US" sz="2900">
                <a:solidFill>
                  <a:srgbClr val="454545"/>
                </a:solidFill>
              </a:rPr>
            </a:br>
            <a:br>
              <a:rPr lang="en-US" sz="2900">
                <a:solidFill>
                  <a:srgbClr val="454545"/>
                </a:solidFill>
              </a:rPr>
            </a:br>
            <a:br>
              <a:rPr lang="en-US" sz="2900">
                <a:solidFill>
                  <a:srgbClr val="454545"/>
                </a:solidFill>
              </a:rPr>
            </a:br>
            <a:r>
              <a:rPr lang="en-US" sz="2900">
                <a:solidFill>
                  <a:srgbClr val="454545"/>
                </a:solidFill>
              </a:rPr>
              <a:t>How does shifting focus of attention encourage students to bring awareness to different aspects of singing?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39151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E7A6F0-5CD3-481E-B0F2-E7F99FE67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1290DF-4975-4FCD-8B8D-BBC86B83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0B7BC8-6208-ADEE-6A1A-F7C9292B9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612" y="1138228"/>
            <a:ext cx="3793685" cy="3858767"/>
          </a:xfrm>
        </p:spPr>
        <p:txBody>
          <a:bodyPr anchor="ctr">
            <a:normAutofit/>
          </a:bodyPr>
          <a:lstStyle/>
          <a:p>
            <a:r>
              <a:rPr lang="en-US" sz="3600"/>
              <a:t>Aims</a:t>
            </a:r>
            <a:br>
              <a:rPr lang="en-US" sz="3600"/>
            </a:br>
            <a:endParaRPr lang="en-US" sz="36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7CA18A-A333-4DCB-842B-76827D2EC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00021" y="638300"/>
            <a:ext cx="6409605" cy="4858625"/>
            <a:chOff x="7807230" y="2012810"/>
            <a:chExt cx="3251252" cy="3459865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E785FC3-CE7B-46F8-8C7A-EBBF001ED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5069D9A-30C7-4159-880C-DD2BDC510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9FE1511-6E1B-4F0E-8FF0-958527181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9891" y="973636"/>
            <a:ext cx="5769864" cy="4187952"/>
          </a:xfrm>
          <a:prstGeom prst="rect">
            <a:avLst/>
          </a:prstGeom>
          <a:solidFill>
            <a:srgbClr val="FFFFFF"/>
          </a:solidFill>
          <a:ln w="6350">
            <a:solidFill>
              <a:srgbClr val="DFDB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68EC9-80DE-DBD4-F724-39553B433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483" y="1138228"/>
            <a:ext cx="5440680" cy="3858768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700">
                <a:solidFill>
                  <a:srgbClr val="000000"/>
                </a:solidFill>
              </a:rPr>
              <a:t>The aims of this project research were to; </a:t>
            </a:r>
          </a:p>
          <a:p>
            <a:pPr>
              <a:lnSpc>
                <a:spcPct val="110000"/>
              </a:lnSpc>
            </a:pPr>
            <a:r>
              <a:rPr lang="en-US" sz="1700">
                <a:solidFill>
                  <a:srgbClr val="000000"/>
                </a:solidFill>
              </a:rPr>
              <a:t>Explore the concept of ‘focus of attention’ </a:t>
            </a:r>
          </a:p>
          <a:p>
            <a:pPr>
              <a:lnSpc>
                <a:spcPct val="110000"/>
              </a:lnSpc>
            </a:pPr>
            <a:r>
              <a:rPr lang="en-US" sz="1700">
                <a:solidFill>
                  <a:srgbClr val="000000"/>
                </a:solidFill>
              </a:rPr>
              <a:t>Discover whether shifting focus externally has an effect on efficiency</a:t>
            </a:r>
          </a:p>
          <a:p>
            <a:pPr>
              <a:lnSpc>
                <a:spcPct val="110000"/>
              </a:lnSpc>
            </a:pPr>
            <a:r>
              <a:rPr lang="en-US" sz="1700">
                <a:solidFill>
                  <a:srgbClr val="000000"/>
                </a:solidFill>
              </a:rPr>
              <a:t>Determine which form of external focus is the most effective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700">
                <a:solidFill>
                  <a:srgbClr val="000000"/>
                </a:solidFill>
              </a:rPr>
              <a:t>eg focusing near the body (near), further away (mid) or their sound (distal)</a:t>
            </a:r>
          </a:p>
          <a:p>
            <a:pPr>
              <a:lnSpc>
                <a:spcPct val="110000"/>
              </a:lnSpc>
            </a:pPr>
            <a:r>
              <a:rPr lang="en-US" sz="1700">
                <a:solidFill>
                  <a:srgbClr val="000000"/>
                </a:solidFill>
              </a:rPr>
              <a:t> Broaden awareness of this as a teaching technique </a:t>
            </a:r>
          </a:p>
          <a:p>
            <a:pPr>
              <a:lnSpc>
                <a:spcPct val="110000"/>
              </a:lnSpc>
            </a:pPr>
            <a:r>
              <a:rPr lang="en-US" sz="1700">
                <a:solidFill>
                  <a:srgbClr val="000000"/>
                </a:solidFill>
              </a:rPr>
              <a:t>Put forward examples of focus of attention 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25CEF6D-5E98-4B5C-A10F-7459C1EEF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5C73161-1E4E-4E6A-91B2-E885CF8FF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8206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FEF93-9031-DB02-BD4D-6999212AC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findings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22D99-FFF5-283F-9089-2F6077D200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2800" dirty="0"/>
              <a:t>Benefits of external focus</a:t>
            </a:r>
          </a:p>
          <a:p>
            <a:r>
              <a:rPr lang="en-US" dirty="0"/>
              <a:t>External focus leads to better outcomes and consistently improves performance (McNevin et al 2003, Duke et al. 2011)</a:t>
            </a:r>
            <a:endParaRPr lang="en-US" sz="2800" dirty="0"/>
          </a:p>
          <a:p>
            <a:r>
              <a:rPr lang="en-US" dirty="0"/>
              <a:t>Focusing on the outcome of a movement is more effective for learning and performance than focusing internally (Wulf and Lewthwaite 2021) </a:t>
            </a:r>
          </a:p>
          <a:p>
            <a:r>
              <a:rPr lang="en-US" dirty="0"/>
              <a:t>Applying it to singing (rather than sport) isn’t straightforward </a:t>
            </a:r>
          </a:p>
          <a:p>
            <a:r>
              <a:rPr lang="en-US" dirty="0"/>
              <a:t>No visual cues to direct attention externally like there is in sports or with instrumentalists (</a:t>
            </a:r>
            <a:r>
              <a:rPr lang="en-US" dirty="0" err="1"/>
              <a:t>Mornell</a:t>
            </a:r>
            <a:r>
              <a:rPr lang="en-US" dirty="0"/>
              <a:t> and Wulf 2019)</a:t>
            </a:r>
          </a:p>
          <a:p>
            <a:r>
              <a:rPr lang="en-US" dirty="0"/>
              <a:t>Singers produce a better tone when imagining the sound travelling to a distant point </a:t>
            </a:r>
          </a:p>
          <a:p>
            <a:r>
              <a:rPr lang="en-US" dirty="0"/>
              <a:t>Singers may need a different definition of “external”. </a:t>
            </a:r>
          </a:p>
        </p:txBody>
      </p:sp>
    </p:spTree>
    <p:extLst>
      <p:ext uri="{BB962C8B-B14F-4D97-AF65-F5344CB8AC3E}">
        <p14:creationId xmlns:p14="http://schemas.microsoft.com/office/powerpoint/2010/main" val="1604543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C59B7-5FE6-F6EA-EDC8-5C26820D7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Limited capacity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1B8B52-90D9-04BB-6960-107346B392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6368576"/>
              </p:ext>
            </p:extLst>
          </p:nvPr>
        </p:nvGraphicFramePr>
        <p:xfrm>
          <a:off x="1451579" y="2015732"/>
          <a:ext cx="9603275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3642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C513B-E424-22AC-773F-E2AC8BE44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Merging models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7F3E1-66D4-3E7C-C44F-1768455B71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Teachers could merge different models and experiment more with types of focus</a:t>
            </a:r>
          </a:p>
          <a:p>
            <a:r>
              <a:rPr lang="en-US" dirty="0"/>
              <a:t>Estill and Dalcroze both involve internal focus but in different ways </a:t>
            </a:r>
          </a:p>
          <a:p>
            <a:r>
              <a:rPr lang="en-US" dirty="0"/>
              <a:t>Estill – Prioritizes internal control </a:t>
            </a:r>
          </a:p>
          <a:p>
            <a:r>
              <a:rPr lang="en-US" dirty="0"/>
              <a:t>Dalcroze – focuses on movement and sensation </a:t>
            </a:r>
          </a:p>
          <a:p>
            <a:r>
              <a:rPr lang="en-US" dirty="0"/>
              <a:t>Exploring both could have benefits </a:t>
            </a:r>
          </a:p>
        </p:txBody>
      </p:sp>
    </p:spTree>
    <p:extLst>
      <p:ext uri="{BB962C8B-B14F-4D97-AF65-F5344CB8AC3E}">
        <p14:creationId xmlns:p14="http://schemas.microsoft.com/office/powerpoint/2010/main" val="8243670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1CB472-2B27-B88C-1561-1AA7C6775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US" sz="3000"/>
              <a:t>Other considerations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EAFBD-1CA1-F7EB-9DC1-D6F33CCC3D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Personality type </a:t>
            </a:r>
          </a:p>
          <a:p>
            <a:r>
              <a:rPr lang="en-US" dirty="0"/>
              <a:t>Self consciousness can affect attention and performance </a:t>
            </a:r>
          </a:p>
          <a:p>
            <a:r>
              <a:rPr lang="en-US" dirty="0"/>
              <a:t>Language used </a:t>
            </a:r>
          </a:p>
          <a:p>
            <a:r>
              <a:rPr lang="en-US" dirty="0"/>
              <a:t>“Press into the floor” vs “press down with your feet”</a:t>
            </a:r>
          </a:p>
        </p:txBody>
      </p:sp>
    </p:spTree>
    <p:extLst>
      <p:ext uri="{BB962C8B-B14F-4D97-AF65-F5344CB8AC3E}">
        <p14:creationId xmlns:p14="http://schemas.microsoft.com/office/powerpoint/2010/main" val="19475594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F891EB-ED45-44C3-95D6-FFB2EC07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A385B8-7C85-4CE0-AE3A-00EB627B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7E60AF-4577-2F55-1C56-3BFD1B38A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205" y="804519"/>
            <a:ext cx="3241820" cy="4431360"/>
          </a:xfrm>
        </p:spPr>
        <p:txBody>
          <a:bodyPr anchor="ctr">
            <a:normAutofit/>
          </a:bodyPr>
          <a:lstStyle/>
          <a:p>
            <a:r>
              <a:rPr lang="en-US" sz="3000"/>
              <a:t>Methodology and methods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9AF263B-E208-40DF-A182-5193478DC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45156" y="890353"/>
            <a:ext cx="0" cy="457200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DD10B-28DE-E411-C8FC-D67BB944E6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7863" y="804520"/>
            <a:ext cx="6102559" cy="4431359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US" dirty="0"/>
              <a:t>Knowledge is subjective and it’s unrealistic to eliminate all bias 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Pragmatic paradigm guides my holistic approach to teaching 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Quantitative data alone would not suffice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Qualitative data alone would be too lengthy 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Mixed method approach chosen 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A thematic approach to data analysis used (Braun and Clarke) 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4 students at college recruited</a:t>
            </a:r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CC0100C-A457-45B1-8A8B-8740F43EC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2595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87402491-126E-9937-8134-E327EE43118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-1" b="15728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46DC79-09C8-6181-2ACB-64C28B428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US" dirty="0"/>
              <a:t>Methods	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6AA4B-8E56-EABD-3822-7C4519BAB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My methods included; </a:t>
            </a:r>
          </a:p>
          <a:p>
            <a:r>
              <a:rPr lang="en-US" dirty="0"/>
              <a:t>Questionnaires – with multiple choice questions </a:t>
            </a:r>
          </a:p>
          <a:p>
            <a:r>
              <a:rPr lang="en-US" dirty="0"/>
              <a:t>Interviews – with open-ended questions </a:t>
            </a:r>
          </a:p>
          <a:p>
            <a:r>
              <a:rPr lang="en-US" dirty="0"/>
              <a:t>Observations </a:t>
            </a:r>
          </a:p>
          <a:p>
            <a:r>
              <a:rPr lang="en-US" dirty="0"/>
              <a:t>Video recordings</a:t>
            </a:r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636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C5FB8-1C85-7D0E-B1E4-15586E960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Ethics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F9F8D-B55E-E1C8-9D36-7C175792D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 gained ethical approval from UWTSD before research began </a:t>
            </a:r>
          </a:p>
          <a:p>
            <a:pPr marL="0" indent="0">
              <a:buNone/>
            </a:pPr>
            <a:r>
              <a:rPr lang="en-US" dirty="0"/>
              <a:t>Ethical considerations included; </a:t>
            </a:r>
          </a:p>
          <a:p>
            <a:r>
              <a:rPr lang="en-US" dirty="0"/>
              <a:t>Students being encouraged out of their comfort zone </a:t>
            </a:r>
          </a:p>
          <a:p>
            <a:r>
              <a:rPr lang="en-US" dirty="0"/>
              <a:t>Participants were told they could stop at any time </a:t>
            </a:r>
          </a:p>
          <a:p>
            <a:r>
              <a:rPr lang="en-US" dirty="0"/>
              <a:t>Names were </a:t>
            </a:r>
            <a:r>
              <a:rPr lang="en-US" dirty="0" err="1"/>
              <a:t>anonymised</a:t>
            </a:r>
            <a:endParaRPr lang="en-US" dirty="0"/>
          </a:p>
          <a:p>
            <a:r>
              <a:rPr lang="en-US" dirty="0"/>
              <a:t>No effect on their college grades  </a:t>
            </a:r>
          </a:p>
          <a:p>
            <a:r>
              <a:rPr lang="en-US" dirty="0"/>
              <a:t>Consent to partake and be video recorded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70505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AFE74-5806-0EA4-E98E-0C259C987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/>
              <a:t>Insider researcher impact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64BC1-9944-68EE-9886-F6738B852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450613"/>
          </a:xfrm>
        </p:spPr>
        <p:txBody>
          <a:bodyPr>
            <a:normAutofit/>
          </a:bodyPr>
          <a:lstStyle/>
          <a:p>
            <a:r>
              <a:rPr lang="en-US" sz="2800" dirty="0"/>
              <a:t>Advantages – I know the topic well</a:t>
            </a:r>
          </a:p>
          <a:p>
            <a:r>
              <a:rPr lang="en-US" sz="2800" dirty="0"/>
              <a:t>Disadvantages – difficult to remain entirely impartial</a:t>
            </a:r>
          </a:p>
        </p:txBody>
      </p:sp>
    </p:spTree>
    <p:extLst>
      <p:ext uri="{BB962C8B-B14F-4D97-AF65-F5344CB8AC3E}">
        <p14:creationId xmlns:p14="http://schemas.microsoft.com/office/powerpoint/2010/main" val="3267409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F916BD-8CFF-32E0-DEAE-3FADE9166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071" y="1584552"/>
            <a:ext cx="9099255" cy="2537251"/>
          </a:xfrm>
        </p:spPr>
        <p:txBody>
          <a:bodyPr vert="horz" lIns="91440" tIns="45720" rIns="91440" bIns="0" rtlCol="0" anchor="ctr">
            <a:normAutofit/>
          </a:bodyPr>
          <a:lstStyle/>
          <a:p>
            <a:pPr algn="ctr"/>
            <a:r>
              <a:rPr lang="en-US" sz="7200">
                <a:solidFill>
                  <a:srgbClr val="454545"/>
                </a:solidFill>
              </a:rPr>
              <a:t>Findings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33895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646991-9166-4402-8FE9-C8414387A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The experiment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E16BC-4BD3-9811-840A-26638E71BB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Participants sang a prechosen song 6 times </a:t>
            </a:r>
          </a:p>
          <a:p>
            <a:r>
              <a:rPr lang="en-US" dirty="0"/>
              <a:t>Focused internally </a:t>
            </a:r>
          </a:p>
          <a:p>
            <a:pPr lvl="2"/>
            <a:r>
              <a:rPr lang="en-US"/>
              <a:t>on the breath </a:t>
            </a:r>
          </a:p>
          <a:p>
            <a:r>
              <a:rPr lang="en-US"/>
              <a:t>Externally</a:t>
            </a:r>
            <a:endParaRPr lang="en-US" dirty="0"/>
          </a:p>
          <a:p>
            <a:pPr lvl="2"/>
            <a:r>
              <a:rPr lang="en-US"/>
              <a:t>on the beanbag in </a:t>
            </a:r>
            <a:r>
              <a:rPr lang="en-US" i="1"/>
              <a:t>their</a:t>
            </a:r>
            <a:r>
              <a:rPr lang="en-US"/>
              <a:t> hands (near focus)</a:t>
            </a:r>
          </a:p>
          <a:p>
            <a:pPr lvl="2"/>
            <a:r>
              <a:rPr lang="en-US"/>
              <a:t>on the bean bag in </a:t>
            </a:r>
            <a:r>
              <a:rPr lang="en-US" i="1"/>
              <a:t>my </a:t>
            </a:r>
            <a:r>
              <a:rPr lang="en-US"/>
              <a:t>hands (mid focus)</a:t>
            </a:r>
          </a:p>
          <a:p>
            <a:pPr lvl="2"/>
            <a:r>
              <a:rPr lang="en-US"/>
              <a:t>on the sound of their voice (distal focus)</a:t>
            </a:r>
          </a:p>
          <a:p>
            <a:pPr lvl="2">
              <a:buFontTx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8253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2C3BF-A18D-3D64-0748-25F9CCF06E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097280"/>
            <a:ext cx="9603275" cy="4369065"/>
          </a:xfrm>
        </p:spPr>
        <p:txBody>
          <a:bodyPr/>
          <a:lstStyle/>
          <a:p>
            <a:pPr marL="0" indent="0">
              <a:buNone/>
            </a:pPr>
            <a:r>
              <a:rPr lang="en-US" sz="2800"/>
              <a:t>The session was laid out as follows </a:t>
            </a:r>
          </a:p>
          <a:p>
            <a:pPr marL="0" indent="0">
              <a:buNone/>
            </a:pPr>
            <a:endParaRPr lang="en-US" sz="280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1DFC9C-B2C9-D5B6-8B37-759F4FC4DC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2387570"/>
              </p:ext>
            </p:extLst>
          </p:nvPr>
        </p:nvGraphicFramePr>
        <p:xfrm>
          <a:off x="1611630" y="2183130"/>
          <a:ext cx="9014329" cy="3657602"/>
        </p:xfrm>
        <a:graphic>
          <a:graphicData uri="http://schemas.openxmlformats.org/drawingml/2006/table">
            <a:tbl>
              <a:tblPr firstRow="1" firstCol="1" bandRow="1">
                <a:tableStyleId>{16D9F66E-5EB9-4882-86FB-DCBF35E3C3E4}</a:tableStyleId>
              </a:tblPr>
              <a:tblGrid>
                <a:gridCol w="3017520">
                  <a:extLst>
                    <a:ext uri="{9D8B030D-6E8A-4147-A177-3AD203B41FA5}">
                      <a16:colId xmlns:a16="http://schemas.microsoft.com/office/drawing/2014/main" val="780372425"/>
                    </a:ext>
                  </a:extLst>
                </a:gridCol>
                <a:gridCol w="5996809">
                  <a:extLst>
                    <a:ext uri="{9D8B030D-6E8A-4147-A177-3AD203B41FA5}">
                      <a16:colId xmlns:a16="http://schemas.microsoft.com/office/drawing/2014/main" val="2667079735"/>
                    </a:ext>
                  </a:extLst>
                </a:gridCol>
              </a:tblGrid>
              <a:tr h="38058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Sing-through number </a:t>
                      </a:r>
                      <a:endParaRPr lang="en-GB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kern="100" dirty="0">
                          <a:effectLst/>
                        </a:rPr>
                        <a:t>Focus </a:t>
                      </a:r>
                      <a:endParaRPr lang="en-GB" sz="20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55217301"/>
                  </a:ext>
                </a:extLst>
              </a:tr>
              <a:tr h="4607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kern="100" dirty="0">
                          <a:effectLst/>
                        </a:rPr>
                        <a:t>1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00" dirty="0">
                          <a:effectLst/>
                        </a:rPr>
                        <a:t>Breath (Internal)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62749718"/>
                  </a:ext>
                </a:extLst>
              </a:tr>
              <a:tr h="563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kern="100">
                          <a:effectLst/>
                        </a:rPr>
                        <a:t>2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kern="100" dirty="0">
                          <a:effectLst/>
                        </a:rPr>
                        <a:t>Beanbag in their hands (External – Near)</a:t>
                      </a:r>
                    </a:p>
                    <a:p>
                      <a:pPr>
                        <a:buNone/>
                      </a:pP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64069653"/>
                  </a:ext>
                </a:extLst>
              </a:tr>
              <a:tr h="563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kern="100">
                          <a:effectLst/>
                        </a:rPr>
                        <a:t>3</a:t>
                      </a:r>
                      <a:endParaRPr lang="en-GB" sz="18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kern="100" dirty="0">
                          <a:effectLst/>
                        </a:rPr>
                        <a:t>Breath (Internal)</a:t>
                      </a:r>
                    </a:p>
                    <a:p>
                      <a:pPr>
                        <a:buNone/>
                      </a:pP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2621664"/>
                  </a:ext>
                </a:extLst>
              </a:tr>
              <a:tr h="563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kern="100" dirty="0">
                          <a:effectLst/>
                        </a:rPr>
                        <a:t>4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kern="100" dirty="0">
                          <a:effectLst/>
                        </a:rPr>
                        <a:t>Beanbag in my hands (External – Mid)</a:t>
                      </a:r>
                    </a:p>
                    <a:p>
                      <a:pPr>
                        <a:buNone/>
                      </a:pP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22162472"/>
                  </a:ext>
                </a:extLst>
              </a:tr>
              <a:tr h="563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kern="100" dirty="0">
                          <a:effectLst/>
                        </a:rPr>
                        <a:t>5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kern="100" dirty="0">
                          <a:effectLst/>
                        </a:rPr>
                        <a:t>Breath (Internal)</a:t>
                      </a:r>
                    </a:p>
                    <a:p>
                      <a:pPr>
                        <a:buNone/>
                      </a:pP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79479848"/>
                  </a:ext>
                </a:extLst>
              </a:tr>
              <a:tr h="563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kern="100" dirty="0">
                          <a:effectLst/>
                        </a:rPr>
                        <a:t>6</a:t>
                      </a: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kern="100" dirty="0">
                          <a:effectLst/>
                        </a:rPr>
                        <a:t>Sound – (External – Distal)</a:t>
                      </a:r>
                    </a:p>
                    <a:p>
                      <a:pPr>
                        <a:buNone/>
                      </a:pPr>
                      <a:endParaRPr lang="en-GB" sz="18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89639772"/>
                  </a:ext>
                </a:extLst>
              </a:tr>
            </a:tbl>
          </a:graphicData>
        </a:graphic>
      </p:graphicFrame>
      <p:sp>
        <p:nvSpPr>
          <p:cNvPr id="6" name="Rectangle 1">
            <a:extLst>
              <a:ext uri="{FF2B5EF4-FFF2-40B4-BE49-F238E27FC236}">
                <a16:creationId xmlns:a16="http://schemas.microsoft.com/office/drawing/2014/main" id="{BD42A747-309D-473F-60EA-61254A87FF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0900" y="310038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2437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60" name="Picture 59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4" name="Picture 23" descr="Codes on papers">
            <a:extLst>
              <a:ext uri="{FF2B5EF4-FFF2-40B4-BE49-F238E27FC236}">
                <a16:creationId xmlns:a16="http://schemas.microsoft.com/office/drawing/2014/main" id="{30778028-9C27-9220-C497-25D6C93572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091" t="9291" b="14098"/>
          <a:stretch>
            <a:fillRect/>
          </a:stretch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6A0FFA78-985C-4F50-B21A-77045C7DF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7F12E-9A8F-E0C1-0C67-48A1E3430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5511" y="3236470"/>
            <a:ext cx="6832500" cy="125260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400">
                <a:solidFill>
                  <a:srgbClr val="FFFFFE"/>
                </a:solidFill>
              </a:rPr>
              <a:t> RESULTS</a:t>
            </a:r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65409EC7-69B1-45CC-8FB7-1964C1AB6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509" y="4666480"/>
            <a:ext cx="6832499" cy="0"/>
          </a:xfrm>
          <a:prstGeom prst="line">
            <a:avLst/>
          </a:prstGeom>
          <a:ln w="31750">
            <a:solidFill>
              <a:srgbClr val="FF0254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56AA71E5-162D-E77F-039F-1E2843B051FF}"/>
              </a:ext>
            </a:extLst>
          </p:cNvPr>
          <p:cNvSpPr txBox="1"/>
          <p:nvPr/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67076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6C3F0-48AA-DFF2-5F08-D8263227C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371381"/>
            <a:ext cx="9603275" cy="555049"/>
          </a:xfrm>
        </p:spPr>
        <p:txBody>
          <a:bodyPr>
            <a:normAutofit/>
          </a:bodyPr>
          <a:lstStyle/>
          <a:p>
            <a:r>
              <a:rPr lang="en-US" sz="2800"/>
              <a:t>Quantitative data  </a:t>
            </a:r>
            <a:endParaRPr lang="en-US" sz="2800" dirty="0"/>
          </a:p>
        </p:txBody>
      </p:sp>
      <p:pic>
        <p:nvPicPr>
          <p:cNvPr id="6" name="Picture 5" descr="A graph showing a number of people&#10;&#10;AI-generated content may be incorrect.">
            <a:extLst>
              <a:ext uri="{FF2B5EF4-FFF2-40B4-BE49-F238E27FC236}">
                <a16:creationId xmlns:a16="http://schemas.microsoft.com/office/drawing/2014/main" id="{BD419A89-06CA-C309-3FD2-BA6B3105B5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092" y="926431"/>
            <a:ext cx="8879305" cy="40793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EC91E26-CAF4-4C3A-09AF-2D70A6CC3138}"/>
              </a:ext>
            </a:extLst>
          </p:cNvPr>
          <p:cNvSpPr txBox="1"/>
          <p:nvPr/>
        </p:nvSpPr>
        <p:spPr>
          <a:xfrm>
            <a:off x="1451579" y="5005781"/>
            <a:ext cx="93603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/>
              <a:t>Question 1 = After focusing on the beanbag in </a:t>
            </a:r>
            <a:r>
              <a:rPr lang="en-GB" sz="2000" i="1"/>
              <a:t>their</a:t>
            </a:r>
            <a:r>
              <a:rPr lang="en-GB" sz="2000"/>
              <a:t> hands (near)</a:t>
            </a:r>
          </a:p>
          <a:p>
            <a:pPr algn="ctr"/>
            <a:r>
              <a:rPr lang="en-GB" sz="2000"/>
              <a:t>Question 2 = After focusing on the beanbag in </a:t>
            </a:r>
            <a:r>
              <a:rPr lang="en-GB" sz="2000" i="1"/>
              <a:t>my </a:t>
            </a:r>
            <a:r>
              <a:rPr lang="en-GB" sz="2000"/>
              <a:t>hands (mid)</a:t>
            </a:r>
          </a:p>
          <a:p>
            <a:pPr algn="ctr"/>
            <a:r>
              <a:rPr lang="en-GB" sz="2000"/>
              <a:t>Question 3 = After focusing on their sound (distal)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928989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972B93-4603-1856-EAF7-C477351EC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Qualitative data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F843B-A1E8-555B-6D23-F4DF15501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Themes </a:t>
            </a:r>
          </a:p>
          <a:p>
            <a:pPr lvl="0"/>
            <a:r>
              <a:rPr lang="en-GB" dirty="0"/>
              <a:t>Level of focus and limited capacity </a:t>
            </a:r>
          </a:p>
          <a:p>
            <a:pPr lvl="0"/>
            <a:r>
              <a:rPr lang="en-GB" dirty="0"/>
              <a:t>Overthinking </a:t>
            </a:r>
          </a:p>
          <a:p>
            <a:pPr lvl="0"/>
            <a:r>
              <a:rPr lang="en-GB" dirty="0"/>
              <a:t>External vs Internal</a:t>
            </a:r>
          </a:p>
          <a:p>
            <a:pPr lvl="0"/>
            <a:r>
              <a:rPr lang="en-GB" dirty="0"/>
              <a:t>Technique – Improvement and awareness </a:t>
            </a:r>
          </a:p>
          <a:p>
            <a:pPr lvl="0"/>
            <a:r>
              <a:rPr lang="en-GB" dirty="0"/>
              <a:t>Technique – Articulation, execution and the breath</a:t>
            </a:r>
          </a:p>
          <a:p>
            <a:pPr lvl="0"/>
            <a:r>
              <a:rPr lang="en-GB" dirty="0"/>
              <a:t>Sensations / Proprioception – Physical impact and posture </a:t>
            </a:r>
          </a:p>
          <a:p>
            <a:pPr lvl="0"/>
            <a:r>
              <a:rPr lang="en-GB" dirty="0"/>
              <a:t>Confidence – Trust, ease and freedom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05309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6B6424-B060-DBA3-1DB8-4F7F2B643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Level of focus and limited capacity </a:t>
            </a:r>
            <a:br>
              <a:rPr lang="en-GB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EAA5D-C0DF-D363-C85F-7C03D75661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dirty="0"/>
              <a:t>Attention has limited capacity – we must make choices about what to focus on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Selective attention was strongly reflected in participants experiences 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Difficult to commit to a single focus – attention divided or wandering 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Focusing on an external object (mid) reduced mental pressure, improved performance and allowed less overthinking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Difficult to focus on technique and expression at the same time, reflecting literature 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Adjust level of focus to suit task at hand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8347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31C72E-8ECF-4063-59B3-9EE6DFA7A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sz="2700">
                <a:solidFill>
                  <a:srgbClr val="FFFFFF"/>
                </a:solidFill>
              </a:rPr>
              <a:t>Overthinking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F57AA-1426-0076-14C0-DA51899BE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US" dirty="0"/>
              <a:t>Focusing internally – more self critical and overwhelmed with thoughts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dirty="0"/>
              <a:t>“I was overthinking all of the breaths that I took... So it made it harder”</a:t>
            </a:r>
          </a:p>
          <a:p>
            <a:pPr>
              <a:lnSpc>
                <a:spcPct val="110000"/>
              </a:lnSpc>
            </a:pPr>
            <a:r>
              <a:rPr lang="en-US" dirty="0"/>
              <a:t>Difficult to detach from critical thinking resulting in tension or unstable performance </a:t>
            </a:r>
          </a:p>
          <a:p>
            <a:pPr>
              <a:lnSpc>
                <a:spcPct val="110000"/>
              </a:lnSpc>
            </a:pPr>
            <a:r>
              <a:rPr lang="en-US" dirty="0"/>
              <a:t>Focusing externally – reduced overthinking about sound, leading to relaxed, efficient singing</a:t>
            </a:r>
          </a:p>
          <a:p>
            <a:pPr>
              <a:lnSpc>
                <a:spcPct val="110000"/>
              </a:lnSpc>
            </a:pPr>
            <a:r>
              <a:rPr lang="en-US" dirty="0"/>
              <a:t>Aligns with research by Master and Mc Nevin et al (1992)</a:t>
            </a:r>
          </a:p>
          <a:p>
            <a:pPr>
              <a:lnSpc>
                <a:spcPct val="110000"/>
              </a:lnSpc>
            </a:pPr>
            <a:r>
              <a:rPr lang="en-US" dirty="0"/>
              <a:t>Internal focus – increases overthinking </a:t>
            </a:r>
          </a:p>
          <a:p>
            <a:pPr>
              <a:lnSpc>
                <a:spcPct val="110000"/>
              </a:lnSpc>
            </a:pPr>
            <a:r>
              <a:rPr lang="en-US" dirty="0"/>
              <a:t>External focus – let go of unnecessary control, trust their technique and perform more naturally</a:t>
            </a:r>
          </a:p>
        </p:txBody>
      </p:sp>
    </p:spTree>
    <p:extLst>
      <p:ext uri="{BB962C8B-B14F-4D97-AF65-F5344CB8AC3E}">
        <p14:creationId xmlns:p14="http://schemas.microsoft.com/office/powerpoint/2010/main" val="2456015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824107-2487-D54B-6788-D46F67D6D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External vs internal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04227-C536-6660-7E27-EE050A799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dirty="0"/>
              <a:t>Participants said they generally focused internally (breath, tongue, larynx </a:t>
            </a:r>
            <a:r>
              <a:rPr lang="en-US" dirty="0" err="1"/>
              <a:t>etc</a:t>
            </a:r>
            <a:r>
              <a:rPr lang="en-US" dirty="0"/>
              <a:t>)</a:t>
            </a:r>
          </a:p>
          <a:p>
            <a:pPr>
              <a:lnSpc>
                <a:spcPct val="110000"/>
              </a:lnSpc>
            </a:pPr>
            <a:r>
              <a:rPr lang="en-US" dirty="0"/>
              <a:t>This mirrors research (by Brand 2021) - singers tend to focus internally </a:t>
            </a:r>
          </a:p>
          <a:p>
            <a:pPr>
              <a:lnSpc>
                <a:spcPct val="110000"/>
              </a:lnSpc>
            </a:pPr>
            <a:r>
              <a:rPr lang="en-US" dirty="0"/>
              <a:t>Difficult to focus solely internally without the mind wandering</a:t>
            </a:r>
          </a:p>
          <a:p>
            <a:pPr>
              <a:lnSpc>
                <a:spcPct val="110000"/>
              </a:lnSpc>
            </a:pPr>
            <a:r>
              <a:rPr lang="en-US" dirty="0"/>
              <a:t>External focus felt less familiar and harder to engage with, for one</a:t>
            </a:r>
          </a:p>
          <a:p>
            <a:pPr>
              <a:lnSpc>
                <a:spcPct val="110000"/>
              </a:lnSpc>
            </a:pPr>
            <a:r>
              <a:rPr lang="en-US" dirty="0"/>
              <a:t>However, when focused on the beanbag in my hands (mid) they had “room to think about the song” </a:t>
            </a:r>
          </a:p>
          <a:p>
            <a:pPr>
              <a:lnSpc>
                <a:spcPct val="110000"/>
              </a:lnSpc>
            </a:pPr>
            <a:r>
              <a:rPr lang="en-US" dirty="0"/>
              <a:t>Highlights how difficult It is to pinpoint where our focus lies </a:t>
            </a:r>
          </a:p>
        </p:txBody>
      </p:sp>
    </p:spTree>
    <p:extLst>
      <p:ext uri="{BB962C8B-B14F-4D97-AF65-F5344CB8AC3E}">
        <p14:creationId xmlns:p14="http://schemas.microsoft.com/office/powerpoint/2010/main" val="31070276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F6FF6-2AEC-D51B-EC05-79EF50649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External vs internal</a:t>
            </a: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4ACE9-BB6C-DBD3-0557-1E882BAF7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endParaRPr lang="en-US" dirty="0"/>
          </a:p>
          <a:p>
            <a:r>
              <a:rPr lang="en-US" dirty="0"/>
              <a:t>External focus – more enjoyable, more relaxed, less self critical </a:t>
            </a:r>
          </a:p>
          <a:p>
            <a:r>
              <a:rPr lang="en-US" dirty="0"/>
              <a:t>However technically demanding sections were harder </a:t>
            </a:r>
          </a:p>
          <a:p>
            <a:r>
              <a:rPr lang="en-US" dirty="0"/>
              <a:t>Balance is important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4990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5F3117-C762-BA71-A862-171505F43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sz="3000">
                <a:solidFill>
                  <a:srgbClr val="FFFFFF"/>
                </a:solidFill>
              </a:rPr>
              <a:t>Technique: improvement and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A9511-8598-8452-40E8-8B8D95804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r>
              <a:rPr lang="en-US" dirty="0"/>
              <a:t>External focus: </a:t>
            </a:r>
          </a:p>
          <a:p>
            <a:pPr lvl="1"/>
            <a:r>
              <a:rPr lang="en-US" dirty="0"/>
              <a:t>Improved tension, </a:t>
            </a:r>
          </a:p>
          <a:p>
            <a:pPr lvl="1"/>
            <a:r>
              <a:rPr lang="en-US" dirty="0"/>
              <a:t>Improved vocal freedom</a:t>
            </a:r>
          </a:p>
          <a:p>
            <a:pPr lvl="1"/>
            <a:r>
              <a:rPr lang="en-US" dirty="0"/>
              <a:t>Improved intention</a:t>
            </a:r>
          </a:p>
          <a:p>
            <a:pPr lvl="1"/>
            <a:r>
              <a:rPr lang="en-US" dirty="0"/>
              <a:t>Felt less pushed</a:t>
            </a:r>
          </a:p>
          <a:p>
            <a:pPr lvl="1"/>
            <a:r>
              <a:rPr lang="en-US" dirty="0"/>
              <a:t>Felt more relaxed </a:t>
            </a:r>
          </a:p>
          <a:p>
            <a:pPr lvl="1"/>
            <a:r>
              <a:rPr lang="en-US" dirty="0"/>
              <a:t>Stopped them trying to force a particular sound - “I stopped looking for sounds”</a:t>
            </a:r>
          </a:p>
          <a:p>
            <a:pPr lvl="1"/>
            <a:r>
              <a:rPr lang="en-US" dirty="0"/>
              <a:t>Made challenging sections easier </a:t>
            </a:r>
          </a:p>
          <a:p>
            <a:pPr lvl="1"/>
            <a:r>
              <a:rPr lang="en-US" dirty="0"/>
              <a:t>Helped them identify what was working and what wasn’t </a:t>
            </a:r>
          </a:p>
        </p:txBody>
      </p:sp>
    </p:spTree>
    <p:extLst>
      <p:ext uri="{BB962C8B-B14F-4D97-AF65-F5344CB8AC3E}">
        <p14:creationId xmlns:p14="http://schemas.microsoft.com/office/powerpoint/2010/main" val="40582538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49ACD9-60DF-43FA-9FA8-ED54A7D81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sz="3000" dirty="0">
                <a:solidFill>
                  <a:srgbClr val="FFFFFF"/>
                </a:solidFill>
              </a:rPr>
              <a:t>Technique: improvement and awareness</a:t>
            </a:r>
            <a:br>
              <a:rPr lang="en-US" sz="3000" dirty="0">
                <a:solidFill>
                  <a:srgbClr val="FFFFFF"/>
                </a:solidFill>
              </a:rPr>
            </a:br>
            <a:br>
              <a:rPr lang="en-US" sz="3000" dirty="0">
                <a:solidFill>
                  <a:srgbClr val="FFFFFF"/>
                </a:solidFill>
              </a:rPr>
            </a:br>
            <a:r>
              <a:rPr lang="en-US" sz="3000" dirty="0">
                <a:solidFill>
                  <a:srgbClr val="FFFFFF"/>
                </a:solidFill>
              </a:rPr>
              <a:t>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A7945-2188-44C6-6EE5-DFD0010EC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r>
              <a:rPr lang="en-US" dirty="0"/>
              <a:t>Participant 4 struggled to focus on sound (external – distal) – it felt uncomfortable and unfamiliar </a:t>
            </a:r>
          </a:p>
          <a:p>
            <a:r>
              <a:rPr lang="en-US" dirty="0"/>
              <a:t>External focus did not always translate to improved sound quality </a:t>
            </a:r>
          </a:p>
          <a:p>
            <a:r>
              <a:rPr lang="en-US" dirty="0"/>
              <a:t>Exploring different focuses can increase self-awareness</a:t>
            </a:r>
          </a:p>
        </p:txBody>
      </p:sp>
    </p:spTree>
    <p:extLst>
      <p:ext uri="{BB962C8B-B14F-4D97-AF65-F5344CB8AC3E}">
        <p14:creationId xmlns:p14="http://schemas.microsoft.com/office/powerpoint/2010/main" val="23329735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886772-1346-DA02-0E75-CAEDEB8E2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sz="2700">
                <a:solidFill>
                  <a:srgbClr val="FFFFFF"/>
                </a:solidFill>
              </a:rPr>
              <a:t>Technique – Articulation, execution and the breath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EA6A2-6C88-AC03-6096-0E08924C8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r>
              <a:rPr lang="en-US" dirty="0"/>
              <a:t>‘Breath’ is easier than some other internal sensations (</a:t>
            </a:r>
            <a:r>
              <a:rPr lang="en-US" dirty="0" err="1"/>
              <a:t>ie</a:t>
            </a:r>
            <a:r>
              <a:rPr lang="en-US" dirty="0"/>
              <a:t> lifting the soft palate, shaping the tongue)</a:t>
            </a:r>
          </a:p>
          <a:p>
            <a:r>
              <a:rPr lang="en-US" dirty="0"/>
              <a:t>‘Breath’ was identified as a personal challenge for some</a:t>
            </a:r>
          </a:p>
          <a:p>
            <a:r>
              <a:rPr lang="en-US" dirty="0"/>
              <a:t>Some welcomed the chance to isolate the breath whereas for others it triggered negative self talk</a:t>
            </a:r>
          </a:p>
          <a:p>
            <a:r>
              <a:rPr lang="en-US" dirty="0"/>
              <a:t>Focusing on remembered flaws can limit progress and reinforce negative habits (Chun et al 2011)</a:t>
            </a:r>
          </a:p>
          <a:p>
            <a:r>
              <a:rPr lang="en-US" dirty="0"/>
              <a:t>External focus improved articulation for one participant – “the words were just coming out”. </a:t>
            </a:r>
          </a:p>
          <a:p>
            <a:r>
              <a:rPr lang="en-US" dirty="0"/>
              <a:t>Easier to reach the top and easier breathing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5378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C9ACC2-90AB-9B77-4F57-4790C6B43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sz="2200">
                <a:solidFill>
                  <a:srgbClr val="FFFFFF"/>
                </a:solidFill>
              </a:rPr>
              <a:t>Sensations, proprioception and physical impact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7F87E-47D9-1710-3B58-48300E90E2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600" dirty="0"/>
              <a:t>External focus (mid) tended to reduce physical impact – “it felt more comfy singing… when you were throwing the beanbag it just felt easier”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Less tension, focused on the beanbag 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Reinforced research (Wulf et al 1998 and Styles 2006) that external focus can lead to more efficient and less tense motor execution 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Not all external focus produced the same positive effect - compromised posture with ‘near’ focus (beanbag in their hands) and disrupted vocal alignment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dirty="0"/>
              <a:t>“I couldn’t ground or anything because I had the beanbag in my hand”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Focusing on sound allowed participants to detach from overthinking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600" dirty="0"/>
              <a:t>“I could non-critically think… just about the sound, not about what I’m doing”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3247008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95BF79-2EC4-F3A1-0F7F-BD06FEC11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US" sz="3000">
                <a:solidFill>
                  <a:srgbClr val="FFFFFF"/>
                </a:solidFill>
              </a:rPr>
              <a:t>Confidence: trust, ease and freedom </a:t>
            </a:r>
            <a:br>
              <a:rPr lang="en-US" sz="3000">
                <a:solidFill>
                  <a:srgbClr val="FFFFFF"/>
                </a:solidFill>
              </a:rPr>
            </a:br>
            <a:endParaRPr lang="en-US" sz="3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678C2-FCFD-7F2C-03C0-189823409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/>
          </a:bodyPr>
          <a:lstStyle/>
          <a:p>
            <a:r>
              <a:rPr lang="en-US" dirty="0"/>
              <a:t>Trust – a surprising theme to emerge</a:t>
            </a:r>
          </a:p>
          <a:p>
            <a:r>
              <a:rPr lang="en-US" dirty="0"/>
              <a:t>A greater sense of trust when focusing externally (especially mid and distal)</a:t>
            </a:r>
          </a:p>
          <a:p>
            <a:pPr marL="0" indent="0">
              <a:buNone/>
            </a:pPr>
            <a:r>
              <a:rPr lang="en-US" dirty="0"/>
              <a:t>”I just felt more relaxed… I think I trusted myself to not focus on it”</a:t>
            </a:r>
          </a:p>
          <a:p>
            <a:r>
              <a:rPr lang="en-US" dirty="0"/>
              <a:t>Reduced overthinking allowing for automatic processing to take over (Maxfield and </a:t>
            </a:r>
            <a:r>
              <a:rPr lang="en-US" dirty="0" err="1"/>
              <a:t>Treinkman</a:t>
            </a:r>
            <a:r>
              <a:rPr lang="en-US" dirty="0"/>
              <a:t> 2021) </a:t>
            </a:r>
          </a:p>
          <a:p>
            <a:r>
              <a:rPr lang="en-US" dirty="0"/>
              <a:t>Less self monitoring – more confident singing</a:t>
            </a:r>
          </a:p>
          <a:p>
            <a:r>
              <a:rPr lang="en-US" dirty="0"/>
              <a:t>One participant found internal focus more helpful in these areas </a:t>
            </a:r>
          </a:p>
        </p:txBody>
      </p:sp>
    </p:spTree>
    <p:extLst>
      <p:ext uri="{BB962C8B-B14F-4D97-AF65-F5344CB8AC3E}">
        <p14:creationId xmlns:p14="http://schemas.microsoft.com/office/powerpoint/2010/main" val="37304481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F8D9C-3072-1B80-6D85-63CBFF789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To conclude these findings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A7397-1569-D7B0-0B05-FE2027CE1E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External focus generally easier than internal </a:t>
            </a:r>
          </a:p>
          <a:p>
            <a:r>
              <a:rPr lang="en-US" dirty="0"/>
              <a:t>Various factors effected participants experiences:</a:t>
            </a:r>
          </a:p>
          <a:p>
            <a:pPr lvl="1"/>
            <a:r>
              <a:rPr lang="en-US" dirty="0"/>
              <a:t>Distraction</a:t>
            </a:r>
          </a:p>
          <a:p>
            <a:pPr lvl="1"/>
            <a:r>
              <a:rPr lang="en-US" dirty="0"/>
              <a:t>Inability or difficulty to focus fully on one thing</a:t>
            </a:r>
          </a:p>
          <a:p>
            <a:pPr lvl="1"/>
            <a:r>
              <a:rPr lang="en-US" dirty="0"/>
              <a:t>Pre- conceived ideas of their own voice</a:t>
            </a:r>
          </a:p>
          <a:p>
            <a:pPr lvl="1"/>
            <a:r>
              <a:rPr lang="en-US" dirty="0"/>
              <a:t>Self criticism </a:t>
            </a:r>
          </a:p>
          <a:p>
            <a:pPr lvl="1"/>
            <a:r>
              <a:rPr lang="en-US" dirty="0"/>
              <a:t>Participant bias </a:t>
            </a:r>
          </a:p>
          <a:p>
            <a:r>
              <a:rPr lang="en-US" dirty="0"/>
              <a:t>No clear ‘best’ way to focus which suited all participants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87670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05F09F-6816-47F3-CF67-35139D49F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Conclusion of findings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continued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0B7BA-6132-33A1-E8D9-D842B492E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Research question – How does shifting focus of attention encourage students to bring awareness to different aspects of singing? </a:t>
            </a:r>
          </a:p>
          <a:p>
            <a:r>
              <a:rPr lang="en-US" dirty="0"/>
              <a:t>It brings awareness to;</a:t>
            </a:r>
          </a:p>
          <a:p>
            <a:pPr lvl="1"/>
            <a:r>
              <a:rPr lang="en-US" dirty="0"/>
              <a:t>Expressive freedom</a:t>
            </a:r>
          </a:p>
          <a:p>
            <a:pPr lvl="1"/>
            <a:r>
              <a:rPr lang="en-US" dirty="0"/>
              <a:t>Technique </a:t>
            </a:r>
          </a:p>
          <a:p>
            <a:pPr lvl="1"/>
            <a:r>
              <a:rPr lang="en-US" dirty="0"/>
              <a:t>Personal learning styles </a:t>
            </a:r>
          </a:p>
          <a:p>
            <a:pPr marL="289800" lvl="1"/>
            <a:r>
              <a:rPr lang="en-US" dirty="0"/>
              <a:t>It also builds confidence and trust in the voice </a:t>
            </a:r>
          </a:p>
        </p:txBody>
      </p:sp>
    </p:spTree>
    <p:extLst>
      <p:ext uri="{BB962C8B-B14F-4D97-AF65-F5344CB8AC3E}">
        <p14:creationId xmlns:p14="http://schemas.microsoft.com/office/powerpoint/2010/main" val="809408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8C78A-10AE-236E-D68C-677562C85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On reflection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FA1A9-135D-FC05-61E8-08FDDA62B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889122"/>
          </a:xfrm>
        </p:spPr>
        <p:txBody>
          <a:bodyPr/>
          <a:lstStyle/>
          <a:p>
            <a:r>
              <a:rPr lang="en-US" dirty="0"/>
              <a:t>Definition of ‘attention’ became overwhelming when choosing my own definitions for the research </a:t>
            </a:r>
          </a:p>
          <a:p>
            <a:r>
              <a:rPr lang="en-US" dirty="0"/>
              <a:t>Difficult to remain impartial </a:t>
            </a:r>
          </a:p>
          <a:p>
            <a:r>
              <a:rPr lang="en-US" dirty="0"/>
              <a:t>If I were to do this research again I would;</a:t>
            </a:r>
          </a:p>
          <a:p>
            <a:pPr lvl="1"/>
            <a:r>
              <a:rPr lang="en-US" dirty="0"/>
              <a:t>Define ‘focus’ more clearly </a:t>
            </a:r>
          </a:p>
          <a:p>
            <a:pPr lvl="1"/>
            <a:r>
              <a:rPr lang="en-US" dirty="0"/>
              <a:t>Be more careful and consistent with wording</a:t>
            </a:r>
          </a:p>
          <a:p>
            <a:pPr lvl="1"/>
            <a:r>
              <a:rPr lang="en-US" dirty="0"/>
              <a:t>Consider participant bias</a:t>
            </a:r>
          </a:p>
          <a:p>
            <a:pPr lvl="1"/>
            <a:r>
              <a:rPr lang="en-US" dirty="0"/>
              <a:t>Hone in on one aspect rather than tackle too much </a:t>
            </a:r>
          </a:p>
          <a:p>
            <a:pPr lvl="1"/>
            <a:r>
              <a:rPr lang="en-US" dirty="0"/>
              <a:t>Consider a different internal focus to ‘breath’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9296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859A4-5DCC-B173-C811-B06169C52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next?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C13D9-995C-F4BF-5C05-9B999F6074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Compare different types of external focus – ‘near’ / ‘mid’</a:t>
            </a:r>
          </a:p>
          <a:p>
            <a:r>
              <a:rPr lang="en-US" dirty="0"/>
              <a:t>Gather more participant information for greater understanding, for example: </a:t>
            </a:r>
          </a:p>
          <a:p>
            <a:pPr lvl="1"/>
            <a:r>
              <a:rPr lang="en-US" dirty="0"/>
              <a:t>skill level</a:t>
            </a:r>
          </a:p>
          <a:p>
            <a:pPr lvl="1"/>
            <a:r>
              <a:rPr lang="en-US" dirty="0"/>
              <a:t>previous vocal technical difficulties </a:t>
            </a:r>
          </a:p>
          <a:p>
            <a:pPr lvl="1"/>
            <a:r>
              <a:rPr lang="en-US" dirty="0"/>
              <a:t>any learning differences like ADHD or aphantasia</a:t>
            </a:r>
          </a:p>
          <a:p>
            <a:pPr lvl="1"/>
            <a:r>
              <a:rPr lang="en-US" dirty="0"/>
              <a:t>personality type </a:t>
            </a:r>
          </a:p>
          <a:p>
            <a:pPr marL="37800" lvl="1"/>
            <a:r>
              <a:rPr lang="en-US" dirty="0"/>
              <a:t>Scope for further research is vast – tonality, expression, pitch accuracy</a:t>
            </a:r>
          </a:p>
          <a:p>
            <a:pPr marL="37800" lvl="1"/>
            <a:r>
              <a:rPr lang="en-US" dirty="0"/>
              <a:t>Use of a stroboscope or MRI – physical effect on intrinsic muscles? </a:t>
            </a:r>
          </a:p>
        </p:txBody>
      </p:sp>
    </p:spTree>
    <p:extLst>
      <p:ext uri="{BB962C8B-B14F-4D97-AF65-F5344CB8AC3E}">
        <p14:creationId xmlns:p14="http://schemas.microsoft.com/office/powerpoint/2010/main" val="1234062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5C4B1F-C072-5118-C9ED-8A3C9B363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/>
              <a:t>Thank you! Any questions?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03E899-F055-2E95-3B0D-BEC2CB5D48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774765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96918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2DAF0-7793-16F6-F4D8-A0646202B9A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52616" y="962902"/>
            <a:ext cx="4176384" cy="2380828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800"/>
              <a:t>References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6" name="Graphic 5" descr="Books">
            <a:extLst>
              <a:ext uri="{FF2B5EF4-FFF2-40B4-BE49-F238E27FC236}">
                <a16:creationId xmlns:a16="http://schemas.microsoft.com/office/drawing/2014/main" id="{EB08306C-7C69-A7EF-C802-333B8E9CB8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8365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69AB1EA-294D-1489-D2EA-7BB9F44920FE}"/>
              </a:ext>
            </a:extLst>
          </p:cNvPr>
          <p:cNvSpPr txBox="1"/>
          <p:nvPr/>
        </p:nvSpPr>
        <p:spPr>
          <a:xfrm>
            <a:off x="288758" y="498715"/>
            <a:ext cx="11903242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  <a:tabLst>
                <a:tab pos="1491615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Alexander, F. (2018)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Use of The Self. 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2n Ed. London: Orion Publishing Group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buNone/>
            </a:pPr>
            <a:r>
              <a:rPr lang="en-GB" sz="12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Allingham, E., Burger, B. and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Wöllner</a:t>
            </a: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 (2021) ‘Motor performance in violin bowing: Effects of attentional focus on acoustical, physiological and physical parameters of a sound-producing action’.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New Music Research</a:t>
            </a: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50(5), pp. 428–446. Available at: doi:10.1080/09298215.2021.1978506.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Anderson, W.T. (2012) ‘The Dalcroze Approach to Music Education’.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General Music Today</a:t>
            </a: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26(1), pp. 27–33. Available at: doi:10.1177/1048371311428979.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Atkins, R.L. (2017) ‘Effects of Focus of Attention on Tone Production in Trained Singers’.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Research in Music Education</a:t>
            </a: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64(4), pp. 421–434. Available at: doi:10.1177/0022429416673842.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Atkins, R.L. (2018) ‘Focus of Attention in singing- expert listeners’ description of change in trained singers’ tone quality ’.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Research in Choral Singing</a:t>
            </a: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6(1)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Author, L. and Frey Stegman, S. (2003)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Choral Warm-ups: Preparation to Sing, Listen, and Learn</a:t>
            </a: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Baron, Annette. and McNeal, Kelly. (2020)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Case study methodology in higher education</a:t>
            </a: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IGI Global.</a:t>
            </a:r>
          </a:p>
          <a:p>
            <a:pPr>
              <a:buNone/>
            </a:pP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Bater, L.R. and Jordan, S.S. (2019) ‘Selective Attention’. in </a:t>
            </a:r>
            <a:r>
              <a:rPr lang="en-GB" sz="1200" i="1" kern="1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Encyclopedia</a:t>
            </a:r>
            <a:r>
              <a:rPr lang="en-GB" sz="1200" i="1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Personality and Individual Differences</a:t>
            </a: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Cham: Springer International Publishing, pp. 1–4. Available at: doi:10.1007/978-3-319-28099-8_1904-1.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Bowyer, J. (2015) ‘More than Solfège and Hand Signs’. </a:t>
            </a:r>
            <a:r>
              <a:rPr lang="en-GB" sz="1200" i="1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Music Educators Journal</a:t>
            </a: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102(2), pp. 69–76. Available at: doi:10.1177/0027432115611232.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Brand, S. (2021) ‘Attentional Focus Effects and Singing Enhancing Vocal Performance through Body Movements and Gestures as External Foci of Attention’. </a:t>
            </a:r>
            <a:r>
              <a:rPr lang="en-GB" sz="1200" i="1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International Journal of Arts Education</a:t>
            </a: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16(1). Available at: doi:10.18848/2326-9944/CGP.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Braun, V. and Clarke, V. (2006) ‘Using thematic analysis in psychology’. </a:t>
            </a:r>
            <a:r>
              <a:rPr lang="en-GB" sz="1200" i="1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Qualitative Research in Psychology</a:t>
            </a: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3(2), pp. 77–101. Available at: doi:10.1191/1478088706qp063oa.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Brunkan</a:t>
            </a: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M.C. (2016) ‘Relationships of a Circular Singer Arm Gesture to Acoustical and Perceptual Measures of Singing’. </a:t>
            </a:r>
            <a:r>
              <a:rPr lang="en-GB" sz="1200" i="1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Update: Applications of Research in Music Education</a:t>
            </a: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34(3), pp. 56–62. Available at: doi:10.1177/8755123314567782.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Burke Johnson, R. and Onwuegbuzie, A.J. (2004) </a:t>
            </a:r>
            <a:r>
              <a:rPr lang="en-GB" sz="1200" i="1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Mixed Methods Research: A Research Paradigm Whose Time Has Come</a:t>
            </a: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18390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924111C-D422-F5DB-C56E-B025039BD4E1}"/>
              </a:ext>
            </a:extLst>
          </p:cNvPr>
          <p:cNvSpPr txBox="1"/>
          <p:nvPr/>
        </p:nvSpPr>
        <p:spPr>
          <a:xfrm>
            <a:off x="308810" y="464086"/>
            <a:ext cx="11574379" cy="59298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Caldwell, T. and Jaques-Dalcroze, E. (1993) ‘A Dalcroze Perspective on Skills for Learning’.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Music Educators Journal</a:t>
            </a: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79(7), pp. 27–28.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Carver, C.S., Coleman, A.E. and Glass, D.C. (1976)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Coronary-Prone </a:t>
            </a:r>
            <a:r>
              <a:rPr lang="en-GB" sz="1200" i="1" kern="1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Pattern and the Suppression of Fatigue on a Treadmill Test</a:t>
            </a: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Chua, L.-K., Jimenez-Diaz Judith, Lewthwaite, R., Kim, T. and Wulf, G. (2021) ‘Superiority of External Attentional Focus for Motor Performance and Learning: Systematic Reviews and Meta-Analyses’.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Psychological Bulletin</a:t>
            </a: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147(6), pp. 618–645. Available at: doi:10.1037/bul0000335.supp.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Chun, M.M., Golomb, J.D. and Turk-Browne, N.B. (2011) ‘A Taxonomy of external and internal attention’.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Annual Review of Psychology</a:t>
            </a: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62, pp. 73–101. Available at: doi:10.1146/annurev.psych.093008.100427.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Clarke, V. and Braun, V. (2017) ‘Thematic analysis’.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Positive Psychology</a:t>
            </a: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12(3), pp. 297–298. Available at: doi:10.1080/17439760.2016.1262613.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Cook, S.W., Mitchell, Z. and Goldin-Meadow, S. (2008) ‘Gesturing makes learning last’.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Cognition</a:t>
            </a: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106(2), pp. 1047–1058. Available at: doi:10.1016/j.cognition.2007.04.010.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Daly, D.K. (2022) ‘Creativity, autonomy and Dalcroze Eurhythmics: An arts practice exploration’.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Music Education</a:t>
            </a:r>
            <a:r>
              <a:rPr lang="en-GB" sz="1200" kern="1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40(1), pp. 105–117. Available at: doi:10.1177/02557614211028600.</a:t>
            </a:r>
          </a:p>
          <a:p>
            <a:pPr>
              <a:buNone/>
            </a:pP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buNone/>
              <a:tabLst>
                <a:tab pos="1491615" algn="l"/>
              </a:tabLst>
            </a:pPr>
            <a:r>
              <a:rPr lang="en-GB" sz="1100" kern="1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Denes, P.B. and Pinson, E., (1993). </a:t>
            </a:r>
            <a:r>
              <a:rPr lang="en-GB" sz="1100" i="1" kern="1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speech chain</a:t>
            </a:r>
            <a:r>
              <a:rPr lang="en-GB" sz="1100" kern="1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100" u="sng" kern="100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https://www.researchgate.net/figure/The-speech-chain-speech-production-and-speech-perception-web-ref2_fig3_262730106</a:t>
            </a:r>
            <a:r>
              <a:rPr lang="en-GB" sz="1100" kern="1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20/05/25)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Desimone, R. and Duncan, J. (1995) </a:t>
            </a:r>
            <a:r>
              <a:rPr lang="en-GB" sz="1200" i="1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NEURAL MECHANISMS OF SELECTIVE VISUAL ATTENTION</a:t>
            </a: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kern="1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www.annualreviews.org</a:t>
            </a: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200" kern="1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aronline</a:t>
            </a: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Duke, R.A., Cash, C.D. and Allen, S.E. (2011) </a:t>
            </a:r>
            <a:r>
              <a:rPr lang="en-GB" sz="1200" i="1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Focus of Attention Affects Performance of Motor Skills in Music</a:t>
            </a: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Aft>
                <a:spcPts val="1575"/>
              </a:spcAft>
              <a:buNone/>
            </a:pPr>
            <a:r>
              <a:rPr lang="en-GB" sz="1100" kern="18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Estill Voice Academy Online, Foundations of Estill voice training, </a:t>
            </a:r>
            <a:r>
              <a:rPr lang="en-GB" sz="1100" u="sng" kern="1800" dirty="0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https://estillvoice.docebosaas.com/learn/courses/24/foundations-of-estill-voice-trainingr</a:t>
            </a:r>
            <a:r>
              <a:rPr lang="en-GB" sz="1100" kern="1800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 April 2024.)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buNone/>
            </a:pPr>
            <a:r>
              <a:rPr lang="en-GB" sz="11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Estill Voice International, (2020) </a:t>
            </a:r>
            <a:r>
              <a:rPr lang="en-GB" sz="1100" i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Estill Exercises App</a:t>
            </a:r>
            <a:r>
              <a:rPr lang="en-GB" sz="11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Version 1.0.56. (Accessed 10/11/24)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100" kern="1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1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Feldenkrais, M. (1990) </a:t>
            </a:r>
            <a:r>
              <a:rPr lang="en-GB" sz="1100" i="1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Awareness Through Movement. </a:t>
            </a:r>
            <a:r>
              <a:rPr lang="en-GB" sz="11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York: HarperCollins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Fant, G. (1981) ‘The source ﬁlter concept in voice production’. </a:t>
            </a:r>
            <a:r>
              <a:rPr lang="en-GB" sz="1200" i="1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STL-QPSR</a:t>
            </a: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22, pp. 21–37. Available at: http://</a:t>
            </a:r>
            <a:r>
              <a:rPr lang="en-GB" sz="1200" kern="1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www.speech.kth.se</a:t>
            </a: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200" kern="100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qpsr</a:t>
            </a:r>
            <a:r>
              <a:rPr lang="en-GB" sz="1200" kern="1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endParaRPr lang="en-GB" sz="1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06641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AD6E478-32F6-B168-8253-26257BCF8B87}"/>
              </a:ext>
            </a:extLst>
          </p:cNvPr>
          <p:cNvSpPr txBox="1"/>
          <p:nvPr/>
        </p:nvSpPr>
        <p:spPr>
          <a:xfrm>
            <a:off x="385011" y="192504"/>
            <a:ext cx="11020926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Feilzer</a:t>
            </a:r>
            <a:r>
              <a:rPr lang="en-GB" sz="1200" dirty="0"/>
              <a:t>, M.Y. (2010) ‘Doing mixed methods research pragmatically: Implications for the rediscovery of pragmatism as a research paradigm’. </a:t>
            </a:r>
            <a:r>
              <a:rPr lang="en-GB" sz="1200" i="1" dirty="0"/>
              <a:t>Journal of Mixed Methods Research</a:t>
            </a:r>
            <a:r>
              <a:rPr lang="en-GB" sz="1200" dirty="0"/>
              <a:t> 4(1), pp. 6–16. Available at: doi:10.1177/1558689809349691.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 err="1"/>
              <a:t>Fenigstein</a:t>
            </a:r>
            <a:r>
              <a:rPr lang="en-GB" sz="1200" dirty="0"/>
              <a:t>, A., Scheier, M.F., Buss, A.H. and Buss, H. (1975) </a:t>
            </a:r>
            <a:r>
              <a:rPr lang="en-GB" sz="1200" i="1" dirty="0"/>
              <a:t>Public and Private Self-Consciousness: Assessment and Theory</a:t>
            </a:r>
            <a:r>
              <a:rPr lang="en-GB" sz="1200" dirty="0"/>
              <a:t>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Fillingim, R.B. and Fine, M.A. (1986) </a:t>
            </a:r>
            <a:r>
              <a:rPr lang="en-GB" sz="1200" i="1" dirty="0"/>
              <a:t>The Effects of Internal Versus External Information Processing on Symptom Perception in an Exercise Setting</a:t>
            </a:r>
            <a:r>
              <a:rPr lang="en-GB" sz="1200" dirty="0"/>
              <a:t>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Ghazanfar, A.A. and Schroeder, C.E. (2006) ‘Is neocortex essentially multisensory?’. </a:t>
            </a:r>
            <a:r>
              <a:rPr lang="en-GB" sz="1200" i="1" dirty="0"/>
              <a:t>Trends in Cognitive Sciences</a:t>
            </a:r>
            <a:r>
              <a:rPr lang="en-GB" sz="1200" dirty="0"/>
              <a:t> 10(6), pp. 278–285. Available at: doi:10.1016/j.tics.2006.04.008.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Gottwald, Owen, Lawrence and McNevin (2020) ‘An internal focus of attention is optimal when congruent with afferent proprioceptive task information’. </a:t>
            </a:r>
            <a:r>
              <a:rPr lang="en-GB" sz="1200" i="1" dirty="0"/>
              <a:t>Psychology of Sport and Exercise</a:t>
            </a:r>
            <a:r>
              <a:rPr lang="en-GB" sz="1200" dirty="0"/>
              <a:t> 47. Available at: doi:10.1016/j.psychsport.2019.101634.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Jackson, E. (2013) </a:t>
            </a:r>
            <a:r>
              <a:rPr lang="en-GB" sz="1200" i="1" dirty="0"/>
              <a:t>Choosing a Methodology: Philosophical Underpinning</a:t>
            </a:r>
            <a:r>
              <a:rPr lang="en-GB" sz="1200" dirty="0"/>
              <a:t>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Johnston, W.A. and Dark, V.J. (1986) ‘Selective Attention ’. </a:t>
            </a:r>
            <a:r>
              <a:rPr lang="en-GB" sz="1200" i="1" dirty="0"/>
              <a:t>Annual Review of Psychology</a:t>
            </a:r>
            <a:r>
              <a:rPr lang="en-GB" sz="1200" dirty="0"/>
              <a:t> (37 43-75)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Jones, J.D. (2018) ‘Scaffolding the Dalcroze Approach’. </a:t>
            </a:r>
            <a:r>
              <a:rPr lang="en-GB" sz="1200" i="1" dirty="0"/>
              <a:t>General Music Today</a:t>
            </a:r>
            <a:r>
              <a:rPr lang="en-GB" sz="1200" dirty="0"/>
              <a:t> 32(1), pp. 5–12. Available at: doi:10.1177/1048371318770821.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Juntunen, M.-L. (2002) </a:t>
            </a:r>
            <a:r>
              <a:rPr lang="en-GB" sz="1200" i="1" dirty="0"/>
              <a:t>The practical applications of Dalcroze Eurhythmics</a:t>
            </a:r>
            <a:r>
              <a:rPr lang="en-GB" sz="1200" dirty="0"/>
              <a:t>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Juntunen, M.-L. (2016) </a:t>
            </a:r>
            <a:r>
              <a:rPr lang="en-GB" sz="1200" i="1" dirty="0"/>
              <a:t>The Dalcroze Approach Experiencing and Knowing Music Through Embodied Exploration</a:t>
            </a:r>
            <a:r>
              <a:rPr lang="en-GB" sz="1200" dirty="0"/>
              <a:t>. Oxford University Press. Available at: doi:10.1093/</a:t>
            </a:r>
            <a:r>
              <a:rPr lang="en-GB" sz="1200" dirty="0" err="1"/>
              <a:t>acprof:oso</a:t>
            </a:r>
            <a:r>
              <a:rPr lang="en-GB" sz="1200" dirty="0"/>
              <a:t>/9780199328093.001.0001.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Leech, N.L. and Onwuegbuzie, A.J. (2009) ‘A typology of mixed methods research designs’. </a:t>
            </a:r>
            <a:r>
              <a:rPr lang="en-GB" sz="1200" i="1" dirty="0"/>
              <a:t>Quality and Quantity</a:t>
            </a:r>
            <a:r>
              <a:rPr lang="en-GB" sz="1200" dirty="0"/>
              <a:t> 43(2), pp. 265–275. Available at: doi:10.1007/s11135-007-9105-3.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Lohse, K.R., Jones, M., Healy, A.F. and Sherwood, D.E. (2014) ‘The role of attention in motor control’. </a:t>
            </a:r>
            <a:r>
              <a:rPr lang="en-GB" sz="1200" i="1" dirty="0"/>
              <a:t>Journal of Experimental Psychology: General</a:t>
            </a:r>
            <a:r>
              <a:rPr lang="en-GB" sz="1200" dirty="0"/>
              <a:t> 143(2), pp. 930–948. Available at: doi:10.1037/a0032817.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Lohse, K.R., Sherwood, D.E. and Healy, A.F. (2010) ‘How changing the focus of attention affects performance, kinematics, and electromyography in dart throwing’. </a:t>
            </a:r>
            <a:r>
              <a:rPr lang="en-GB" sz="1200" i="1" dirty="0"/>
              <a:t>Human Movement Science</a:t>
            </a:r>
            <a:r>
              <a:rPr lang="en-GB" sz="1200" dirty="0"/>
              <a:t> 29(4), pp. 542–555. Available at: doi:10.1016/j.humov.2010.05.001.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Masters, R.S.W. (1992) ‘Knowledge, </a:t>
            </a:r>
            <a:r>
              <a:rPr lang="en-GB" sz="1200" dirty="0" err="1"/>
              <a:t>knerves</a:t>
            </a:r>
            <a:r>
              <a:rPr lang="en-GB" sz="1200" dirty="0"/>
              <a:t> and know-how- The role of explicit versus implicit knowledge in the breakdown of a complex motor skill under pressure’. </a:t>
            </a:r>
            <a:r>
              <a:rPr lang="en-GB" sz="1200" i="1" dirty="0"/>
              <a:t>British Journal of Psychology</a:t>
            </a:r>
            <a:r>
              <a:rPr lang="en-GB" sz="1200" dirty="0"/>
              <a:t> 343–358(83)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0636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48324A7-51C3-1E13-ABC1-F12F82CC65F9}"/>
              </a:ext>
            </a:extLst>
          </p:cNvPr>
          <p:cNvSpPr txBox="1"/>
          <p:nvPr/>
        </p:nvSpPr>
        <p:spPr>
          <a:xfrm>
            <a:off x="409074" y="151179"/>
            <a:ext cx="11782926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Maxfield, L. and </a:t>
            </a:r>
            <a:r>
              <a:rPr lang="en-GB" sz="1200" dirty="0" err="1"/>
              <a:t>Treinkman</a:t>
            </a:r>
            <a:r>
              <a:rPr lang="en-GB" sz="1200" dirty="0"/>
              <a:t>, M. (2021) ‘MINDFUL VOICE Focus of Attention Research: A Review and Update for Teachers of Singing’. </a:t>
            </a:r>
            <a:r>
              <a:rPr lang="en-GB" sz="1200" i="1" dirty="0"/>
              <a:t>Journal of Singing</a:t>
            </a:r>
            <a:r>
              <a:rPr lang="en-GB" sz="1200" dirty="0"/>
              <a:t> 77(3), pp. 407–418.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McNevin, N.H., Shea, C.H. and Wulf, G. (2003) ‘Increasing the distance of an external focus of attention enhances learning’. </a:t>
            </a:r>
            <a:r>
              <a:rPr lang="en-GB" sz="1200" i="1" dirty="0"/>
              <a:t>Psychological Research</a:t>
            </a:r>
            <a:r>
              <a:rPr lang="en-GB" sz="1200" dirty="0"/>
              <a:t> 67(1), pp. 22–29. Available at: doi:10.1007/s00426-002-0093-6.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Mead, V.H. (1996) </a:t>
            </a:r>
            <a:r>
              <a:rPr lang="en-GB" sz="1200" i="1" dirty="0"/>
              <a:t>More than Mere Movement Dalcroze Eurhythmics</a:t>
            </a:r>
            <a:r>
              <a:rPr lang="en-GB" sz="1200" dirty="0"/>
              <a:t>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Mete, M. and Dündar, M. (2020) ‘The effect of </a:t>
            </a:r>
            <a:r>
              <a:rPr lang="en-GB" sz="1200" dirty="0" err="1"/>
              <a:t>kodaly</a:t>
            </a:r>
            <a:r>
              <a:rPr lang="en-GB" sz="1200" dirty="0"/>
              <a:t> method on the musical knowledge and </a:t>
            </a:r>
          </a:p>
          <a:p>
            <a:r>
              <a:rPr lang="en-GB" sz="1200" dirty="0"/>
              <a:t>skills of preservice teachers’. </a:t>
            </a:r>
            <a:r>
              <a:rPr lang="en-GB" sz="1200" i="1" dirty="0"/>
              <a:t>Elementary Education Online</a:t>
            </a:r>
            <a:r>
              <a:rPr lang="en-GB" sz="1200" dirty="0"/>
              <a:t> 19(4), pp. 2053–2073. Available at: doi:10.17051/ilkonline.2020.763316.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 err="1"/>
              <a:t>Mornell</a:t>
            </a:r>
            <a:r>
              <a:rPr lang="en-GB" sz="1200" dirty="0"/>
              <a:t>, A. and Wulf, G. (2019) ‘Adopting an External Focus of Attention Enhances Musical Performance’. </a:t>
            </a:r>
            <a:r>
              <a:rPr lang="en-GB" sz="1200" i="1" dirty="0"/>
              <a:t>Source: Journal of Research in Music Education</a:t>
            </a:r>
            <a:r>
              <a:rPr lang="en-GB" sz="1200" dirty="0"/>
              <a:t> 66(4), pp. 375–391. Available at: doi:10.2307/48588750.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Navon, D., Gopher, D., Kahneman, D., </a:t>
            </a:r>
            <a:r>
              <a:rPr lang="en-GB" sz="1200" dirty="0" err="1"/>
              <a:t>Leshovitz</a:t>
            </a:r>
            <a:r>
              <a:rPr lang="en-GB" sz="1200" dirty="0"/>
              <a:t>, B. and Levin, J. (1979) </a:t>
            </a:r>
            <a:r>
              <a:rPr lang="en-GB" sz="1200" i="1" dirty="0"/>
              <a:t>On the Economy of the Human-Processing System</a:t>
            </a:r>
            <a:r>
              <a:rPr lang="en-GB" sz="1200" dirty="0"/>
              <a:t>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Pretnar Žagar, A. and </a:t>
            </a:r>
            <a:r>
              <a:rPr lang="en-GB" sz="1200" dirty="0" err="1"/>
              <a:t>Podjed</a:t>
            </a:r>
            <a:r>
              <a:rPr lang="en-GB" sz="1200" dirty="0"/>
              <a:t>, D. (2024) ‘Ethnography beyond thick data’. </a:t>
            </a:r>
            <a:r>
              <a:rPr lang="en-GB" sz="1200" i="1" dirty="0"/>
              <a:t>Annals of Anthropological Practice</a:t>
            </a:r>
            <a:r>
              <a:rPr lang="en-GB" sz="1200" dirty="0"/>
              <a:t> 48(2), pp. 272–288. Available at: doi:10.1111/napa.12226.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Sadan, V. (2014) ‘Mixed Methods Research: A New Approach’. </a:t>
            </a:r>
            <a:r>
              <a:rPr lang="en-GB" sz="1200" i="1" dirty="0"/>
              <a:t>International Journal of Nursing Education</a:t>
            </a:r>
            <a:r>
              <a:rPr lang="en-GB" sz="1200" dirty="0"/>
              <a:t> 6(1), p. 254. Available at: doi:10.5958/j.0974-9357.6.1.052.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Singer, R.N., Lidor, R. and </a:t>
            </a:r>
            <a:r>
              <a:rPr lang="en-GB" sz="1200" dirty="0" err="1"/>
              <a:t>Cauraugh</a:t>
            </a:r>
            <a:r>
              <a:rPr lang="en-GB" sz="1200" dirty="0"/>
              <a:t>, J.H. (1993) ‘To Be Aware or Not Aware? What to Think About While Learning and Performing a Motor Skill’. </a:t>
            </a:r>
            <a:r>
              <a:rPr lang="en-GB" sz="1200" i="1" dirty="0"/>
              <a:t>The Sport Psychologist</a:t>
            </a:r>
            <a:r>
              <a:rPr lang="en-GB" sz="1200" dirty="0"/>
              <a:t> 7, pp. 19–30.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Spector, I., Jaques-Dalcroze, E. and Odom, S.L. (1992) </a:t>
            </a:r>
            <a:r>
              <a:rPr lang="en-GB" sz="1200" i="1" dirty="0"/>
              <a:t>What Is </a:t>
            </a:r>
            <a:r>
              <a:rPr lang="en-GB" sz="1200" i="1" dirty="0" err="1"/>
              <a:t>Dalcrozian</a:t>
            </a:r>
            <a:r>
              <a:rPr lang="en-GB" sz="1200" i="1" dirty="0"/>
              <a:t>?</a:t>
            </a:r>
            <a:endParaRPr lang="en-GB" sz="1200" dirty="0"/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Stambaugh, L.A. (2019) ‘MENC: The National Association for Music Education Effects of Focus of Attention on Performance by Second-Year Band Students’. </a:t>
            </a:r>
            <a:r>
              <a:rPr lang="en-GB" sz="1200" i="1" dirty="0"/>
              <a:t>Source: Journal of Research in Music Education</a:t>
            </a:r>
            <a:r>
              <a:rPr lang="en-GB" sz="1200" dirty="0"/>
              <a:t> 67(2), pp. 233–246. Available at: doi:10.2307/48595378.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Steinhauer, K, </a:t>
            </a:r>
            <a:r>
              <a:rPr lang="en-GB" sz="1200" dirty="0" err="1"/>
              <a:t>Mcdonald</a:t>
            </a:r>
            <a:r>
              <a:rPr lang="en-GB" sz="1200" dirty="0"/>
              <a:t> Klimek, M and Estill, J. (2017) </a:t>
            </a:r>
            <a:r>
              <a:rPr lang="en-GB" sz="1200" i="1" dirty="0"/>
              <a:t>The Estill Voice Model Theory and Translation, </a:t>
            </a:r>
            <a:r>
              <a:rPr lang="en-GB" sz="1200" dirty="0"/>
              <a:t>Pittsburgh: Estill Voice International.</a:t>
            </a:r>
          </a:p>
          <a:p>
            <a:r>
              <a:rPr lang="en-GB" sz="1200" i="1" dirty="0"/>
              <a:t> </a:t>
            </a:r>
            <a:endParaRPr lang="en-GB" sz="1200" dirty="0"/>
          </a:p>
          <a:p>
            <a:r>
              <a:rPr lang="en-GB" sz="1200" dirty="0"/>
              <a:t>Styles, E, (2006) </a:t>
            </a:r>
            <a:r>
              <a:rPr lang="en-GB" sz="1200" i="1" dirty="0"/>
              <a:t>The Psychology of Attention</a:t>
            </a:r>
            <a:r>
              <a:rPr lang="en-GB" sz="1200" dirty="0"/>
              <a:t>. Hove: Psychology Press</a:t>
            </a:r>
          </a:p>
          <a:p>
            <a:r>
              <a:rPr lang="en-GB" sz="1200" dirty="0"/>
              <a:t>White, A.R. (2017) ‘Vocal traditions: Somatic </a:t>
            </a:r>
            <a:r>
              <a:rPr lang="en-GB" sz="1200" dirty="0" err="1"/>
              <a:t>Voicework</a:t>
            </a:r>
            <a:r>
              <a:rPr lang="en-GB" sz="1200" baseline="30000" dirty="0" err="1"/>
              <a:t>TM</a:t>
            </a:r>
            <a:r>
              <a:rPr lang="en-GB" sz="1200" dirty="0"/>
              <a:t> The </a:t>
            </a:r>
            <a:r>
              <a:rPr lang="en-GB" sz="1200" dirty="0" err="1"/>
              <a:t>LoVetri</a:t>
            </a:r>
            <a:r>
              <a:rPr lang="en-GB" sz="1200" dirty="0"/>
              <a:t> Method’. </a:t>
            </a:r>
            <a:r>
              <a:rPr lang="en-GB" sz="1200" i="1" dirty="0"/>
              <a:t>Voice and Speech Review</a:t>
            </a:r>
            <a:r>
              <a:rPr lang="en-GB" sz="1200" dirty="0"/>
              <a:t> 11(2), pp. 240–248. Available at: doi:10.1080/23268263.2017.1383559.</a:t>
            </a:r>
          </a:p>
          <a:p>
            <a:r>
              <a:rPr lang="en-GB" sz="1200" dirty="0"/>
              <a:t> 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89749918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96EC48C-299F-7D30-3BC4-71ECCBAF9BFB}"/>
              </a:ext>
            </a:extLst>
          </p:cNvPr>
          <p:cNvSpPr txBox="1"/>
          <p:nvPr/>
        </p:nvSpPr>
        <p:spPr>
          <a:xfrm>
            <a:off x="360947" y="289627"/>
            <a:ext cx="11429999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Williams, S.G., van Ketel, J.E. and Schaefer, R.S. (2023) ‘Practicing Musical Intention: The Effects of External Focus of Attention on Musicians’ Skill Acquisition’. </a:t>
            </a:r>
            <a:r>
              <a:rPr lang="en-GB" sz="1200" i="1" dirty="0"/>
              <a:t>Music and Science</a:t>
            </a:r>
            <a:r>
              <a:rPr lang="en-GB" sz="1200" dirty="0"/>
              <a:t> 6. Available at: doi:10.1177/20592043231151416.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Winter, D. (2021) </a:t>
            </a:r>
            <a:r>
              <a:rPr lang="en-GB" sz="1200" i="1" dirty="0"/>
              <a:t>UNDERSTANDING RESEARCH METHODS: FROM COACH TO PRACTITIONER RESEARCHER</a:t>
            </a:r>
            <a:r>
              <a:rPr lang="en-GB" sz="1200" dirty="0"/>
              <a:t>. Available at: </a:t>
            </a:r>
            <a:r>
              <a:rPr lang="en-GB" sz="1200" u="sng" dirty="0">
                <a:hlinkClick r:id="rId2"/>
              </a:rPr>
              <a:t>www.voiceworkshop.co.uk</a:t>
            </a:r>
            <a:r>
              <a:rPr lang="en-GB" sz="1200" dirty="0"/>
              <a:t>.</a:t>
            </a:r>
          </a:p>
          <a:p>
            <a:endParaRPr lang="en-GB" sz="1200" dirty="0"/>
          </a:p>
          <a:p>
            <a:r>
              <a:rPr lang="en-GB" sz="1200" dirty="0"/>
              <a:t>Wulf, G. (2013) ‘Attentional focus and motor learning: a review of 15 years’. </a:t>
            </a:r>
            <a:r>
              <a:rPr lang="en-GB" sz="1200" i="1" dirty="0"/>
              <a:t>International Review of Sport and Exercises Psychology </a:t>
            </a:r>
            <a:r>
              <a:rPr lang="en-GB" sz="1200" dirty="0"/>
              <a:t>6(1), pp. 77–104. Available at: doi:10.1080/1750984X.2012.723728.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Wulf, G., </a:t>
            </a:r>
            <a:r>
              <a:rPr lang="en-GB" sz="1200" dirty="0" err="1"/>
              <a:t>Höß</a:t>
            </a:r>
            <a:r>
              <a:rPr lang="en-GB" sz="1200" dirty="0"/>
              <a:t>, M. and Prinz, W. (1998) ‘Instructions for Motor Learning- Differential Effects of Internal Versus External Focus of Attention’. </a:t>
            </a:r>
            <a:r>
              <a:rPr lang="en-GB" sz="1200" i="1" dirty="0"/>
              <a:t>Journal of Motor Behaviour</a:t>
            </a:r>
            <a:r>
              <a:rPr lang="en-GB" sz="1200" dirty="0"/>
              <a:t> 30(2), pp. 169–179.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Wulf, G., Lauterbach, B. and Toole, T. (1999) ‘Learning advantages  of an external focus of attention in golf’. </a:t>
            </a:r>
            <a:r>
              <a:rPr lang="en-GB" sz="1200" i="1" dirty="0"/>
              <a:t>Research quarterly for exercise and sport</a:t>
            </a:r>
            <a:r>
              <a:rPr lang="en-GB" sz="1200" dirty="0"/>
              <a:t> 70, pp. 120–26.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Wulf, G. and Lewthwaite, R. (2016) ‘Optimizing performance through intrinsic motivation and attention for learning: The OPTIMAL theory of motor learning’. </a:t>
            </a:r>
            <a:r>
              <a:rPr lang="en-GB" sz="1200" i="1" dirty="0"/>
              <a:t>Psychonomic Bulletin and Review</a:t>
            </a:r>
            <a:r>
              <a:rPr lang="en-GB" sz="1200" dirty="0"/>
              <a:t> 23(5), pp. 1382–1414. Available at: doi:10.3758/s13423-015-0999-9.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Wulf, G. and Lewthwaite, R. (2021) ‘Translating Thoughts Into Action: Optimizing Motor Performance and Learning Through Brief Motivational and Attentional Influences’. </a:t>
            </a:r>
            <a:r>
              <a:rPr lang="en-GB" sz="1200" i="1" dirty="0"/>
              <a:t>Current Directions in Psychological Science</a:t>
            </a:r>
            <a:r>
              <a:rPr lang="en-GB" sz="1200" dirty="0"/>
              <a:t> 30(6), pp. 535–541. Available at: doi:10.1177/09637214211046199.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Wulf, G., McConnel, N., Gärtner, M. and Schwarz, A. (2002) ‘Enhancing the Learning of Sport Skills Through External-Focus Feedback’. </a:t>
            </a:r>
            <a:r>
              <a:rPr lang="en-GB" sz="1200" i="1" dirty="0"/>
              <a:t>Journal of Motor </a:t>
            </a:r>
            <a:r>
              <a:rPr lang="en-GB" sz="1200" i="1" dirty="0" err="1"/>
              <a:t>Behavior</a:t>
            </a:r>
            <a:r>
              <a:rPr lang="en-GB" sz="1200" dirty="0"/>
              <a:t> 34, pp. 171–182.</a:t>
            </a:r>
          </a:p>
          <a:p>
            <a:r>
              <a:rPr lang="en-GB" sz="1200" dirty="0"/>
              <a:t> </a:t>
            </a:r>
          </a:p>
          <a:p>
            <a:r>
              <a:rPr lang="en-GB" sz="1200" dirty="0"/>
              <a:t>Wulf, G., Shea, C. and Park, J.-H. (2001) ‘Attention and motor performance- Preferences for and advantages of an external focus’. </a:t>
            </a:r>
            <a:r>
              <a:rPr lang="en-GB" sz="1200" i="1" dirty="0"/>
              <a:t>Motor Control and Learning</a:t>
            </a:r>
            <a:r>
              <a:rPr lang="en-GB" sz="1200" dirty="0"/>
              <a:t> 72(4), pp. 335–344.</a:t>
            </a:r>
          </a:p>
          <a:p>
            <a:r>
              <a:rPr lang="en-GB" b="1" dirty="0"/>
              <a:t> </a:t>
            </a:r>
            <a:endParaRPr lang="en-GB" dirty="0"/>
          </a:p>
          <a:p>
            <a:r>
              <a:rPr lang="en-GB" b="1" dirty="0"/>
              <a:t> 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85658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3390</TotalTime>
  <Words>4158</Words>
  <Application>Microsoft Macintosh PowerPoint</Application>
  <PresentationFormat>Widescreen</PresentationFormat>
  <Paragraphs>335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Arial</vt:lpstr>
      <vt:lpstr>Calibri</vt:lpstr>
      <vt:lpstr>Gill Sans MT</vt:lpstr>
      <vt:lpstr>Gallery</vt:lpstr>
      <vt:lpstr>Module 6  Work-based Learning Project (Extended)  BMPF7010D  </vt:lpstr>
      <vt:lpstr>About me </vt:lpstr>
      <vt:lpstr>Context and Justification </vt:lpstr>
      <vt:lpstr>   How does shifting focus of attention encourage students to bring awareness to different aspects of singing? </vt:lpstr>
      <vt:lpstr>Aims </vt:lpstr>
      <vt:lpstr>Literature review findings </vt:lpstr>
      <vt:lpstr>Limited capacity </vt:lpstr>
      <vt:lpstr>Merging models </vt:lpstr>
      <vt:lpstr>Other considerations </vt:lpstr>
      <vt:lpstr>Methodology and methods </vt:lpstr>
      <vt:lpstr>Methods </vt:lpstr>
      <vt:lpstr>Ethics </vt:lpstr>
      <vt:lpstr>Insider researcher impact </vt:lpstr>
      <vt:lpstr>Findings </vt:lpstr>
      <vt:lpstr>The experiment </vt:lpstr>
      <vt:lpstr>PowerPoint Presentation</vt:lpstr>
      <vt:lpstr> RESULTS</vt:lpstr>
      <vt:lpstr>Quantitative data  </vt:lpstr>
      <vt:lpstr>Qualitative data</vt:lpstr>
      <vt:lpstr>Level of focus and limited capacity  </vt:lpstr>
      <vt:lpstr>Overthinking</vt:lpstr>
      <vt:lpstr>External vs internal </vt:lpstr>
      <vt:lpstr>External vs internal  continued</vt:lpstr>
      <vt:lpstr>Technique: improvement and awareness</vt:lpstr>
      <vt:lpstr>Technique: improvement and awareness   continued</vt:lpstr>
      <vt:lpstr>Technique – Articulation, execution and the breath </vt:lpstr>
      <vt:lpstr>Sensations, proprioception and physical impact </vt:lpstr>
      <vt:lpstr>Confidence: trust, ease and freedom  </vt:lpstr>
      <vt:lpstr>To conclude these findings </vt:lpstr>
      <vt:lpstr>Conclusion of findings  continued</vt:lpstr>
      <vt:lpstr>On reflection </vt:lpstr>
      <vt:lpstr>What next?</vt:lpstr>
      <vt:lpstr>Thank you! Any questions?</vt:lpstr>
      <vt:lpstr>References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Libby Williamson</dc:creator>
  <cp:lastModifiedBy>Libby Williamson</cp:lastModifiedBy>
  <cp:revision>83</cp:revision>
  <dcterms:created xsi:type="dcterms:W3CDTF">2025-09-08T10:20:32Z</dcterms:created>
  <dcterms:modified xsi:type="dcterms:W3CDTF">2025-09-10T18:50:51Z</dcterms:modified>
</cp:coreProperties>
</file>