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8" r:id="rId3"/>
    <p:sldId id="261" r:id="rId4"/>
    <p:sldId id="263" r:id="rId5"/>
    <p:sldId id="266" r:id="rId6"/>
    <p:sldId id="267" r:id="rId7"/>
    <p:sldId id="264" r:id="rId8"/>
    <p:sldId id="265" r:id="rId9"/>
    <p:sldId id="269" r:id="rId10"/>
    <p:sldId id="26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56019" autoAdjust="0"/>
  </p:normalViewPr>
  <p:slideViewPr>
    <p:cSldViewPr>
      <p:cViewPr varScale="1">
        <p:scale>
          <a:sx n="59" d="100"/>
          <a:sy n="59" d="100"/>
        </p:scale>
        <p:origin x="3160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DD1EC2-B342-45F5-A44E-808B6DE8E7A0}" type="datetimeFigureOut">
              <a:rPr lang="en-US" smtClean="0"/>
              <a:t>2/15/18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A0CA1A-3B7D-4C03-8707-7B12AC2CBE9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A0CA1A-3B7D-4C03-8707-7B12AC2CBE9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6171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A0CA1A-3B7D-4C03-8707-7B12AC2CBE9D}" type="slidenum">
              <a:rPr lang="en-GB" smtClean="0"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A0CA1A-3B7D-4C03-8707-7B12AC2CBE9D}" type="slidenum">
              <a:rPr lang="en-GB" smtClean="0"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A0CA1A-3B7D-4C03-8707-7B12AC2CBE9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355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A0CA1A-3B7D-4C03-8707-7B12AC2CBE9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513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A0CA1A-3B7D-4C03-8707-7B12AC2CBE9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1679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u="sng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A0CA1A-3B7D-4C03-8707-7B12AC2CBE9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8890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32500" lnSpcReduction="20000"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A0CA1A-3B7D-4C03-8707-7B12AC2CBE9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711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A0CA1A-3B7D-4C03-8707-7B12AC2CBE9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918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03FCB9C-0C54-4365-8699-2323ECE01CBE}" type="datetimeFigureOut">
              <a:rPr lang="en-US" smtClean="0"/>
              <a:t>2/15/18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876DC2D-0198-4D0E-AB26-13895B8CE0D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03FCB9C-0C54-4365-8699-2323ECE01CBE}" type="datetimeFigureOut">
              <a:rPr lang="en-US" smtClean="0"/>
              <a:t>2/15/18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876DC2D-0198-4D0E-AB26-13895B8CE0DD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03FCB9C-0C54-4365-8699-2323ECE01CBE}" type="datetimeFigureOut">
              <a:rPr lang="en-US" smtClean="0"/>
              <a:t>2/15/18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876DC2D-0198-4D0E-AB26-13895B8CE0D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CB9C-0C54-4365-8699-2323ECE01CBE}" type="datetimeFigureOut">
              <a:rPr lang="en-US" smtClean="0"/>
              <a:t>2/15/18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6DC2D-0198-4D0E-AB26-13895B8CE0D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CB9C-0C54-4365-8699-2323ECE01CBE}" type="datetimeFigureOut">
              <a:rPr lang="en-US" smtClean="0"/>
              <a:t>2/15/18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6DC2D-0198-4D0E-AB26-13895B8CE0DD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03FCB9C-0C54-4365-8699-2323ECE01CBE}" type="datetimeFigureOut">
              <a:rPr lang="en-US" smtClean="0"/>
              <a:t>2/15/18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876DC2D-0198-4D0E-AB26-13895B8CE0DD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CB9C-0C54-4365-8699-2323ECE01CBE}" type="datetimeFigureOut">
              <a:rPr lang="en-US" smtClean="0"/>
              <a:t>2/15/18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6DC2D-0198-4D0E-AB26-13895B8CE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03FCB9C-0C54-4365-8699-2323ECE01CBE}" type="datetimeFigureOut">
              <a:rPr lang="en-US" smtClean="0"/>
              <a:t>2/15/18</a:t>
            </a:fld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876DC2D-0198-4D0E-AB26-13895B8CE0DD}" type="slidenum">
              <a:rPr lang="en-GB" smtClean="0"/>
              <a:t>‹#›</a:t>
            </a:fld>
            <a:endParaRPr lang="en-GB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03FCB9C-0C54-4365-8699-2323ECE01CBE}" type="datetimeFigureOut">
              <a:rPr lang="en-US" smtClean="0"/>
              <a:t>2/15/18</a:t>
            </a:fld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876DC2D-0198-4D0E-AB26-13895B8CE0DD}" type="slidenum">
              <a:rPr lang="en-GB" smtClean="0"/>
              <a:t>‹#›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CB9C-0C54-4365-8699-2323ECE01CBE}" type="datetimeFigureOut">
              <a:rPr lang="en-US" smtClean="0"/>
              <a:t>2/15/18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6DC2D-0198-4D0E-AB26-13895B8CE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FCB9C-0C54-4365-8699-2323ECE01CBE}" type="datetimeFigureOut">
              <a:rPr lang="en-US" smtClean="0"/>
              <a:t>2/15/18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6DC2D-0198-4D0E-AB26-13895B8CE0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03FCB9C-0C54-4365-8699-2323ECE01CBE}" type="datetimeFigureOut">
              <a:rPr lang="en-US" smtClean="0"/>
              <a:t>2/15/18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876DC2D-0198-4D0E-AB26-13895B8CE0D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tif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tif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4" Type="http://schemas.openxmlformats.org/officeDocument/2006/relationships/image" Target="../media/image7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tif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cambridge-community.org.uk/professional-development/gswafl/index.html" TargetMode="External"/><Relationship Id="rId4" Type="http://schemas.openxmlformats.org/officeDocument/2006/relationships/hyperlink" Target="http://www.lancsngfl.ac.uk/curriculum/assessment/index.php?category_id=102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aaia.org.uk/content/uploads/2010/06/Assessment-for-Learning-10-principles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5984" y="2786058"/>
            <a:ext cx="6172200" cy="1894362"/>
          </a:xfrm>
        </p:spPr>
        <p:txBody>
          <a:bodyPr>
            <a:normAutofit/>
          </a:bodyPr>
          <a:lstStyle/>
          <a:p>
            <a:r>
              <a:rPr lang="en-US" sz="5400" dirty="0" smtClean="0"/>
              <a:t>Assessment </a:t>
            </a:r>
            <a:br>
              <a:rPr lang="en-US" sz="5400" dirty="0" smtClean="0"/>
            </a:br>
            <a:r>
              <a:rPr lang="en-US" sz="5400" dirty="0" smtClean="0"/>
              <a:t>for Learning </a:t>
            </a:r>
            <a:endParaRPr lang="en-GB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Hannah John 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is Assessment?</a:t>
            </a:r>
            <a:endParaRPr lang="en-GB" dirty="0"/>
          </a:p>
        </p:txBody>
      </p:sp>
      <p:pic>
        <p:nvPicPr>
          <p:cNvPr id="4" name="Content Placeholder 3" descr="picture1_zou6yyf.png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-514747" y="1700808"/>
            <a:ext cx="9411493" cy="3874752"/>
          </a:xfrm>
        </p:spPr>
      </p:pic>
      <p:sp>
        <p:nvSpPr>
          <p:cNvPr id="3" name="Rectangle 2"/>
          <p:cNvSpPr/>
          <p:nvPr/>
        </p:nvSpPr>
        <p:spPr>
          <a:xfrm>
            <a:off x="4200938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/>
              <a:t>Cambridge Assessment International Education (no date)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467600" cy="631844"/>
          </a:xfrm>
        </p:spPr>
        <p:txBody>
          <a:bodyPr/>
          <a:lstStyle/>
          <a:p>
            <a:r>
              <a:rPr lang="en-US" dirty="0" smtClean="0"/>
              <a:t>Principles of AFL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85720" y="500042"/>
            <a:ext cx="8501122" cy="5929354"/>
          </a:xfrm>
        </p:spPr>
        <p:txBody>
          <a:bodyPr>
            <a:normAutofit/>
          </a:bodyPr>
          <a:lstStyle/>
          <a:p>
            <a:endParaRPr lang="en-US" sz="1600" dirty="0" smtClean="0"/>
          </a:p>
          <a:p>
            <a:pPr>
              <a:buNone/>
            </a:pPr>
            <a:endParaRPr lang="en-GB" sz="1600" dirty="0"/>
          </a:p>
          <a:p>
            <a:pPr>
              <a:buNone/>
            </a:pPr>
            <a:endParaRPr lang="en-GB" sz="1600" dirty="0" smtClean="0"/>
          </a:p>
          <a:p>
            <a:pPr>
              <a:buNone/>
            </a:pPr>
            <a:endParaRPr lang="en-GB" sz="1600" dirty="0" smtClean="0"/>
          </a:p>
          <a:p>
            <a:pPr marL="457200" indent="-457200">
              <a:buAutoNum type="arabicPeriod"/>
            </a:pPr>
            <a:r>
              <a:rPr lang="en-US" dirty="0"/>
              <a:t>P</a:t>
            </a:r>
            <a:r>
              <a:rPr lang="en-US" dirty="0" smtClean="0"/>
              <a:t>art of effective planning</a:t>
            </a:r>
          </a:p>
          <a:p>
            <a:pPr marL="457200" indent="-457200">
              <a:buAutoNum type="arabicPeriod"/>
            </a:pPr>
            <a:r>
              <a:rPr lang="en-US" dirty="0"/>
              <a:t>C</a:t>
            </a:r>
            <a:r>
              <a:rPr lang="en-US" dirty="0" smtClean="0"/>
              <a:t>entral to classroom practice</a:t>
            </a:r>
          </a:p>
          <a:p>
            <a:pPr marL="457200" indent="-457200">
              <a:buAutoNum type="arabicPeriod"/>
            </a:pPr>
            <a:r>
              <a:rPr lang="en-US" dirty="0"/>
              <a:t>P</a:t>
            </a:r>
            <a:r>
              <a:rPr lang="en-US" dirty="0" smtClean="0"/>
              <a:t>romotes understanding of goals and criteria</a:t>
            </a:r>
          </a:p>
          <a:p>
            <a:pPr marL="457200" indent="-457200">
              <a:buAutoNum type="arabicPeriod"/>
            </a:pPr>
            <a:r>
              <a:rPr lang="en-US" dirty="0"/>
              <a:t>S</a:t>
            </a:r>
            <a:r>
              <a:rPr lang="en-US" dirty="0" smtClean="0"/>
              <a:t>ensitive and constructive</a:t>
            </a:r>
          </a:p>
          <a:p>
            <a:pPr marL="457200" indent="-457200">
              <a:buAutoNum type="arabicPeriod"/>
            </a:pPr>
            <a:r>
              <a:rPr lang="en-US" dirty="0"/>
              <a:t>F</a:t>
            </a:r>
            <a:r>
              <a:rPr lang="en-US" dirty="0" smtClean="0"/>
              <a:t>osters motivation</a:t>
            </a:r>
          </a:p>
          <a:p>
            <a:pPr marL="457200" indent="-457200">
              <a:buAutoNum type="arabicPeriod"/>
            </a:pPr>
            <a:r>
              <a:rPr lang="en-US" dirty="0" err="1"/>
              <a:t>R</a:t>
            </a:r>
            <a:r>
              <a:rPr lang="en-US" dirty="0" err="1" smtClean="0"/>
              <a:t>ecognises</a:t>
            </a:r>
            <a:r>
              <a:rPr lang="en-US" dirty="0" smtClean="0"/>
              <a:t> all educational achievement</a:t>
            </a:r>
          </a:p>
          <a:p>
            <a:pPr marL="457200" indent="-457200">
              <a:buAutoNum type="arabicPeriod"/>
            </a:pPr>
            <a:r>
              <a:rPr lang="en-US" dirty="0"/>
              <a:t>F</a:t>
            </a:r>
            <a:r>
              <a:rPr lang="en-US" dirty="0" smtClean="0"/>
              <a:t>ocuses on how pupils learn</a:t>
            </a:r>
          </a:p>
          <a:p>
            <a:pPr marL="457200" indent="-457200">
              <a:buAutoNum type="arabicPeriod"/>
            </a:pPr>
            <a:r>
              <a:rPr lang="en-US" dirty="0"/>
              <a:t>H</a:t>
            </a:r>
            <a:r>
              <a:rPr lang="en-US" dirty="0" smtClean="0"/>
              <a:t>elps learners know how to improve </a:t>
            </a:r>
          </a:p>
          <a:p>
            <a:pPr marL="457200" indent="-457200">
              <a:buAutoNum type="arabicPeriod"/>
            </a:pPr>
            <a:r>
              <a:rPr lang="en-US" dirty="0"/>
              <a:t>D</a:t>
            </a:r>
            <a:r>
              <a:rPr lang="en-US" dirty="0" smtClean="0"/>
              <a:t>evelops the capacity for peer and self-assessment</a:t>
            </a:r>
          </a:p>
          <a:p>
            <a:pPr marL="457200" indent="-457200">
              <a:buAutoNum type="arabicPeriod"/>
            </a:pPr>
            <a:r>
              <a:rPr lang="en-US" dirty="0"/>
              <a:t>A</a:t>
            </a:r>
            <a:r>
              <a:rPr lang="en-US" dirty="0" smtClean="0"/>
              <a:t> key professional skill </a:t>
            </a:r>
            <a:endParaRPr lang="en-GB" dirty="0"/>
          </a:p>
        </p:txBody>
      </p:sp>
      <p:sp>
        <p:nvSpPr>
          <p:cNvPr id="5" name="Left Brace 4"/>
          <p:cNvSpPr/>
          <p:nvPr/>
        </p:nvSpPr>
        <p:spPr>
          <a:xfrm>
            <a:off x="214282" y="1857364"/>
            <a:ext cx="214314" cy="121444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ft Brace 5"/>
          <p:cNvSpPr/>
          <p:nvPr/>
        </p:nvSpPr>
        <p:spPr>
          <a:xfrm>
            <a:off x="214282" y="3143248"/>
            <a:ext cx="214314" cy="121444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Left Brace 6"/>
          <p:cNvSpPr/>
          <p:nvPr/>
        </p:nvSpPr>
        <p:spPr>
          <a:xfrm>
            <a:off x="214282" y="4429132"/>
            <a:ext cx="214314" cy="121444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Left Brace 8"/>
          <p:cNvSpPr/>
          <p:nvPr/>
        </p:nvSpPr>
        <p:spPr>
          <a:xfrm>
            <a:off x="214282" y="5786454"/>
            <a:ext cx="214314" cy="35719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777408" y="6365376"/>
            <a:ext cx="3358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Frutiger" charset="0"/>
              </a:rPr>
              <a:t>Assessment Reform </a:t>
            </a:r>
            <a:r>
              <a:rPr lang="en-US">
                <a:latin typeface="Frutiger" charset="0"/>
              </a:rPr>
              <a:t>Group </a:t>
            </a:r>
            <a:r>
              <a:rPr lang="en-US" smtClean="0">
                <a:latin typeface="Frutiger" charset="0"/>
              </a:rPr>
              <a:t>(2002)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-272617"/>
            <a:ext cx="7467600" cy="1143000"/>
          </a:xfrm>
        </p:spPr>
        <p:txBody>
          <a:bodyPr/>
          <a:lstStyle/>
          <a:p>
            <a:r>
              <a:rPr lang="en-US" dirty="0" smtClean="0"/>
              <a:t>Types of assessment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804959"/>
            <a:ext cx="7427756" cy="575752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572067" y="623932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Lancashire Assessment </a:t>
            </a:r>
            <a:r>
              <a:rPr lang="en-US" dirty="0"/>
              <a:t>Support Team (2018)</a:t>
            </a:r>
          </a:p>
        </p:txBody>
      </p:sp>
    </p:spTree>
    <p:extLst>
      <p:ext uri="{BB962C8B-B14F-4D97-AF65-F5344CB8AC3E}">
        <p14:creationId xmlns:p14="http://schemas.microsoft.com/office/powerpoint/2010/main" val="1177454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122" y="0"/>
            <a:ext cx="7467600" cy="1143000"/>
          </a:xfrm>
        </p:spPr>
        <p:txBody>
          <a:bodyPr/>
          <a:lstStyle/>
          <a:p>
            <a:r>
              <a:rPr lang="en-US" dirty="0" smtClean="0"/>
              <a:t>WHAT ARE THE BENEFITS?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122" y="4088860"/>
            <a:ext cx="2540000" cy="2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 rot="20250021">
            <a:off x="266022" y="1961807"/>
            <a:ext cx="383630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Improves outcomes</a:t>
            </a:r>
            <a:endParaRPr lang="en-GB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 rot="647533">
            <a:off x="4534106" y="2149927"/>
            <a:ext cx="408316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Increases confidence</a:t>
            </a:r>
            <a:endParaRPr lang="en-GB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 rot="21030131">
            <a:off x="214164" y="3339350"/>
            <a:ext cx="480452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Increases independence </a:t>
            </a:r>
            <a:endParaRPr lang="en-GB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 rot="1236572">
            <a:off x="3504336" y="4476353"/>
            <a:ext cx="4370459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Changes </a:t>
            </a:r>
            <a:r>
              <a:rPr lang="en-GB" sz="32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culture in the classroom</a:t>
            </a:r>
            <a:endParaRPr lang="en-GB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1675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81" y="-79852"/>
            <a:ext cx="7467600" cy="1143000"/>
          </a:xfrm>
        </p:spPr>
        <p:txBody>
          <a:bodyPr/>
          <a:lstStyle/>
          <a:p>
            <a:r>
              <a:rPr lang="en-US" dirty="0" smtClean="0"/>
              <a:t>Misconceptions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176" y="238919"/>
            <a:ext cx="2540000" cy="254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0250021">
            <a:off x="524903" y="1961807"/>
            <a:ext cx="331853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Same as testing </a:t>
            </a:r>
            <a:endParaRPr lang="en-GB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 rot="1029788">
            <a:off x="4354924" y="2920950"/>
            <a:ext cx="417774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Teachers lose control</a:t>
            </a:r>
            <a:br>
              <a:rPr lang="en-GB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GB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of the class</a:t>
            </a:r>
            <a:endParaRPr lang="en-GB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 rot="20616672">
            <a:off x="235668" y="4562032"/>
            <a:ext cx="461055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Peer feedback involves </a:t>
            </a:r>
          </a:p>
          <a:p>
            <a:pPr algn="ctr"/>
            <a:r>
              <a:rPr lang="en-GB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chatting</a:t>
            </a:r>
            <a:endParaRPr lang="en-GB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 rot="20452095">
            <a:off x="4945849" y="5326077"/>
            <a:ext cx="233910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 grades</a:t>
            </a:r>
            <a:endParaRPr lang="en-GB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 rot="20433118">
            <a:off x="1691137" y="2993948"/>
            <a:ext cx="240803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 exams </a:t>
            </a:r>
            <a:endParaRPr lang="en-GB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3245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635" y="-232620"/>
            <a:ext cx="7467600" cy="1143000"/>
          </a:xfrm>
        </p:spPr>
        <p:txBody>
          <a:bodyPr/>
          <a:lstStyle/>
          <a:p>
            <a:r>
              <a:rPr lang="en-US" dirty="0" smtClean="0"/>
              <a:t>Target setting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766" y="1189823"/>
            <a:ext cx="3521451" cy="4843256"/>
          </a:xfrm>
          <a:prstGeom prst="rect">
            <a:avLst/>
          </a:prstGeom>
        </p:spPr>
      </p:pic>
      <p:sp>
        <p:nvSpPr>
          <p:cNvPr id="5" name="Frame 4"/>
          <p:cNvSpPr/>
          <p:nvPr/>
        </p:nvSpPr>
        <p:spPr>
          <a:xfrm>
            <a:off x="4716016" y="1417638"/>
            <a:ext cx="3384376" cy="4387626"/>
          </a:xfrm>
          <a:prstGeom prst="fram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5945" y="2986734"/>
            <a:ext cx="1064518" cy="124943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543840" y="4547081"/>
            <a:ext cx="572872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Name:__________</a:t>
            </a:r>
            <a:br>
              <a:rPr lang="en-GB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GB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Class: _________</a:t>
            </a:r>
            <a:endParaRPr lang="en-GB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537613" y="1844824"/>
            <a:ext cx="174118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Target </a:t>
            </a:r>
            <a:br>
              <a:rPr lang="en-GB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GB" sz="36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Book</a:t>
            </a:r>
            <a:endParaRPr lang="en-GB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1635" y="5989356"/>
            <a:ext cx="406553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Foundation Phase</a:t>
            </a:r>
            <a:endParaRPr lang="en-GB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849302" y="5989356"/>
            <a:ext cx="274145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Key Stage 2</a:t>
            </a:r>
            <a:endParaRPr lang="en-GB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 rot="2376610">
            <a:off x="997512" y="4908968"/>
            <a:ext cx="113685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Literacy </a:t>
            </a:r>
            <a:endParaRPr lang="en-GB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 rot="18864399">
            <a:off x="2392032" y="4923732"/>
            <a:ext cx="129073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Numeracy</a:t>
            </a:r>
            <a:endParaRPr lang="en-GB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890016" y="2631830"/>
            <a:ext cx="114165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Photo</a:t>
            </a:r>
            <a:endParaRPr lang="en-GB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6444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Talk Partners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0428" y="1628800"/>
            <a:ext cx="6037382" cy="453400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483768" y="583963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www.tes.com</a:t>
            </a:r>
            <a:r>
              <a:rPr lang="en-US" dirty="0"/>
              <a:t>/teaching-resource/talk-partners-poster-11685921</a:t>
            </a:r>
          </a:p>
        </p:txBody>
      </p:sp>
    </p:spTree>
    <p:extLst>
      <p:ext uri="{BB962C8B-B14F-4D97-AF65-F5344CB8AC3E}">
        <p14:creationId xmlns:p14="http://schemas.microsoft.com/office/powerpoint/2010/main" val="1666533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Any questions?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182" y="1988840"/>
            <a:ext cx="6898618" cy="3627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690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Assessment </a:t>
            </a:r>
            <a:r>
              <a:rPr lang="en-US" dirty="0"/>
              <a:t>Reform Group (2002</a:t>
            </a:r>
            <a:r>
              <a:rPr lang="en-US" dirty="0" smtClean="0"/>
              <a:t>) </a:t>
            </a:r>
            <a:r>
              <a:rPr lang="en-US" i="1" dirty="0" smtClean="0"/>
              <a:t>Assessment for learning: 10 principles,</a:t>
            </a:r>
            <a:r>
              <a:rPr lang="en-US" dirty="0" smtClean="0"/>
              <a:t> </a:t>
            </a:r>
            <a:r>
              <a:rPr lang="en-US" dirty="0"/>
              <a:t>Available at: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www.aaia.org.uk/content/uploads/2010/06/Assessment-for-Learning-10-principles.pdf</a:t>
            </a:r>
            <a:r>
              <a:rPr lang="en-US" dirty="0"/>
              <a:t> </a:t>
            </a:r>
            <a:r>
              <a:rPr lang="en-US" dirty="0" smtClean="0"/>
              <a:t>(Accessed 11th February 2018) </a:t>
            </a:r>
            <a:endParaRPr lang="en-US" dirty="0"/>
          </a:p>
          <a:p>
            <a:r>
              <a:rPr lang="en-US" dirty="0" smtClean="0"/>
              <a:t>Black</a:t>
            </a:r>
            <a:r>
              <a:rPr lang="en-US" dirty="0"/>
              <a:t>, P. and </a:t>
            </a:r>
            <a:r>
              <a:rPr lang="en-US" dirty="0" err="1"/>
              <a:t>Wiliam</a:t>
            </a:r>
            <a:r>
              <a:rPr lang="en-US" dirty="0"/>
              <a:t>, D. (1998) Inside the Black Box: </a:t>
            </a:r>
            <a:r>
              <a:rPr lang="en-US" i="1" dirty="0"/>
              <a:t>Raising Standards through Classroom Assessment</a:t>
            </a:r>
            <a:r>
              <a:rPr lang="en-US" dirty="0"/>
              <a:t>. </a:t>
            </a:r>
            <a:r>
              <a:rPr lang="en-US" dirty="0" smtClean="0"/>
              <a:t>London</a:t>
            </a:r>
            <a:r>
              <a:rPr lang="en-US" dirty="0"/>
              <a:t>: School of Education, King’s College </a:t>
            </a:r>
            <a:endParaRPr lang="en-US" dirty="0" smtClean="0"/>
          </a:p>
          <a:p>
            <a:r>
              <a:rPr lang="en-US" dirty="0" smtClean="0"/>
              <a:t>Cambridge Assessment International Education (no date) Available at: </a:t>
            </a: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cambridge-community.org.uk/professional-development/gswafl/index.html</a:t>
            </a:r>
            <a:r>
              <a:rPr lang="en-US" dirty="0" smtClean="0"/>
              <a:t> (Accessed 2nd February 2018)</a:t>
            </a:r>
          </a:p>
          <a:p>
            <a:r>
              <a:rPr lang="en-US" dirty="0" smtClean="0"/>
              <a:t>Lancashire Assessment Support Team (2018) </a:t>
            </a:r>
            <a:r>
              <a:rPr lang="en-US" dirty="0"/>
              <a:t>Available at: </a:t>
            </a:r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www.lancsngfl.ac.uk/curriculum/assessment/index.php?category_id=102</a:t>
            </a:r>
            <a:r>
              <a:rPr lang="en-US" dirty="0" smtClean="0"/>
              <a:t> (Accessed 4</a:t>
            </a:r>
            <a:r>
              <a:rPr lang="en-US" baseline="30000" dirty="0" smtClean="0"/>
              <a:t>th</a:t>
            </a:r>
            <a:r>
              <a:rPr lang="en-US" dirty="0" smtClean="0"/>
              <a:t> February 2018)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6343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445</TotalTime>
  <Words>237</Words>
  <Application>Microsoft Macintosh PowerPoint</Application>
  <PresentationFormat>On-screen Show (4:3)</PresentationFormat>
  <Paragraphs>61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Calibri</vt:lpstr>
      <vt:lpstr>Century Schoolbook</vt:lpstr>
      <vt:lpstr>Frutiger</vt:lpstr>
      <vt:lpstr>Wingdings</vt:lpstr>
      <vt:lpstr>Wingdings 2</vt:lpstr>
      <vt:lpstr>Oriel</vt:lpstr>
      <vt:lpstr>Assessment  for Learning </vt:lpstr>
      <vt:lpstr>What is Assessment?</vt:lpstr>
      <vt:lpstr>Principles of AFL</vt:lpstr>
      <vt:lpstr>Types of assessment </vt:lpstr>
      <vt:lpstr>WHAT ARE THE BENEFITS?</vt:lpstr>
      <vt:lpstr>Misconceptions</vt:lpstr>
      <vt:lpstr>Target setting </vt:lpstr>
      <vt:lpstr>Talk Partners</vt:lpstr>
      <vt:lpstr>Any questions?</vt:lpstr>
      <vt:lpstr>references</vt:lpstr>
    </vt:vector>
  </TitlesOfParts>
  <Company>Microsoft</Company>
  <LinksUpToDate>false</LinksUpToDate>
  <SharedDoc>false</SharedDoc>
  <HyperlinksChanged>false</HyperlinksChanged>
  <AppVersion>15.0041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Rhian John</dc:creator>
  <cp:lastModifiedBy>Hannah John (1700062)</cp:lastModifiedBy>
  <cp:revision>46</cp:revision>
  <dcterms:created xsi:type="dcterms:W3CDTF">2018-02-09T09:12:45Z</dcterms:created>
  <dcterms:modified xsi:type="dcterms:W3CDTF">2018-02-15T18:34:31Z</dcterms:modified>
</cp:coreProperties>
</file>