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68" r:id="rId3"/>
    <p:sldId id="285" r:id="rId4"/>
    <p:sldId id="323" r:id="rId5"/>
    <p:sldId id="286" r:id="rId6"/>
    <p:sldId id="287" r:id="rId7"/>
    <p:sldId id="288" r:id="rId8"/>
    <p:sldId id="289" r:id="rId9"/>
    <p:sldId id="290" r:id="rId10"/>
    <p:sldId id="291" r:id="rId11"/>
    <p:sldId id="292" r:id="rId12"/>
    <p:sldId id="293" r:id="rId13"/>
    <p:sldId id="296" r:id="rId14"/>
    <p:sldId id="321" r:id="rId15"/>
    <p:sldId id="294" r:id="rId16"/>
    <p:sldId id="32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aFTjuFpWWAwZL18kLfaWA==" hashData="zDhcBH11LbNC0s1aedQbdQ+rsmol8wk40XZNJkqA9P2wdS0o98A/9wyzVye3dEwCrpbBiidFeXTAHdeqN/vq5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467"/>
    <p:restoredTop sz="96327"/>
  </p:normalViewPr>
  <p:slideViewPr>
    <p:cSldViewPr snapToGrid="0">
      <p:cViewPr varScale="1">
        <p:scale>
          <a:sx n="160" d="100"/>
          <a:sy n="160" d="100"/>
        </p:scale>
        <p:origin x="9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8E136-8978-614A-AC2F-F8650916F4CB}" type="datetimeFigureOut">
              <a:rPr lang="en-US" smtClean="0"/>
              <a:t>11/24/22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E83361-B734-B545-800E-4741EE81BE77}" type="slidenum">
              <a:rPr lang="en-US" smtClean="0"/>
              <a:t>‹#›</a:t>
            </a:fld>
            <a:endParaRPr lang="en-US"/>
          </a:p>
        </p:txBody>
      </p:sp>
    </p:spTree>
    <p:extLst>
      <p:ext uri="{BB962C8B-B14F-4D97-AF65-F5344CB8AC3E}">
        <p14:creationId xmlns:p14="http://schemas.microsoft.com/office/powerpoint/2010/main" val="970302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90125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8788" y="163513"/>
            <a:ext cx="3171825" cy="1784350"/>
          </a:xfrm>
        </p:spPr>
      </p:sp>
      <p:sp>
        <p:nvSpPr>
          <p:cNvPr id="3" name="Notes Placeholder 2"/>
          <p:cNvSpPr>
            <a:spLocks noGrp="1"/>
          </p:cNvSpPr>
          <p:nvPr>
            <p:ph type="body" idx="1"/>
          </p:nvPr>
        </p:nvSpPr>
        <p:spPr>
          <a:xfrm>
            <a:off x="674914" y="2201635"/>
            <a:ext cx="5486400" cy="6637565"/>
          </a:xfrm>
        </p:spPr>
        <p:txBody>
          <a:bodyPr/>
          <a:lstStyle/>
          <a:p>
            <a:pPr>
              <a:defRPr/>
            </a:pPr>
            <a:r>
              <a:rPr lang="en-GB" altLang="en-US" sz="1100" dirty="0">
                <a:latin typeface="Arial" charset="0"/>
                <a:ea typeface="ＭＳ Ｐゴシック" pitchFamily="34" charset="-128"/>
              </a:rPr>
              <a:t>Whether a person was driving or not at the relevant time was a question of fact, dependant on the degree and extent to which the person has control of the direction and movement of the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There must be evidence of these features.</a:t>
            </a:r>
          </a:p>
          <a:p>
            <a:pPr>
              <a:defRPr/>
            </a:pPr>
            <a:r>
              <a:rPr lang="en-GB" altLang="en-US" sz="1100" dirty="0">
                <a:latin typeface="Arial" charset="0"/>
                <a:ea typeface="ＭＳ Ｐゴシック" pitchFamily="34" charset="-128"/>
              </a:rPr>
              <a:t>Mere suspicion on the part of the officer is not sufficient to prove that a person was in fact ‘driving’.</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In addition, what a person was doing must fall within the ordinary meaning of the word ‘driving’</a:t>
            </a:r>
          </a:p>
          <a:p>
            <a:pPr>
              <a:defRPr/>
            </a:pPr>
            <a:r>
              <a:rPr lang="en-GB" altLang="en-US" sz="1100" dirty="0">
                <a:latin typeface="Arial" charset="0"/>
                <a:ea typeface="ＭＳ Ｐゴシック" pitchFamily="34" charset="-128"/>
              </a:rPr>
              <a:t>Other factors which will be considered by the Court will be: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The degree to which the person had control over the direction and movement of the vehicle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How long the defendant had control </a:t>
            </a:r>
          </a:p>
          <a:p>
            <a:pPr marL="287779" indent="-287779">
              <a:buFont typeface="Arial" panose="020B0604020202020204" pitchFamily="34" charset="0"/>
              <a:buChar char="•"/>
              <a:defRPr/>
            </a:pPr>
            <a:r>
              <a:rPr lang="en-GB" altLang="en-US" sz="1100" dirty="0">
                <a:latin typeface="Arial" charset="0"/>
                <a:ea typeface="ＭＳ Ｐゴシック" pitchFamily="34" charset="-128"/>
              </a:rPr>
              <a:t>Whether the person actually used the controls to direct the movement of the vehicle.</a:t>
            </a:r>
          </a:p>
          <a:p>
            <a:pPr>
              <a:defRPr/>
            </a:pPr>
            <a:r>
              <a:rPr lang="en-GB" altLang="en-US" sz="1100" dirty="0">
                <a:latin typeface="Arial" charset="0"/>
                <a:ea typeface="ＭＳ Ｐゴシック" pitchFamily="34" charset="-128"/>
              </a:rPr>
              <a:t>Applying these principles;</a:t>
            </a:r>
          </a:p>
          <a:p>
            <a:pPr marL="285750" indent="-285750">
              <a:buFont typeface="Arial" panose="020B0604020202020204" pitchFamily="34" charset="0"/>
              <a:buChar char="•"/>
              <a:defRPr/>
            </a:pPr>
            <a:r>
              <a:rPr lang="en-GB" altLang="en-US" sz="1100" dirty="0">
                <a:latin typeface="Arial" charset="0"/>
                <a:ea typeface="ＭＳ Ｐゴシック" pitchFamily="34" charset="-128"/>
              </a:rPr>
              <a:t>Pushing a car along while steering it has been held </a:t>
            </a:r>
            <a:r>
              <a:rPr lang="en-GB" altLang="en-US" sz="1100" b="1" dirty="0">
                <a:solidFill>
                  <a:srgbClr val="FF0000"/>
                </a:solidFill>
                <a:latin typeface="Arial" charset="0"/>
                <a:ea typeface="ＭＳ Ｐゴシック" pitchFamily="34" charset="-128"/>
              </a:rPr>
              <a:t>NOT</a:t>
            </a:r>
            <a:r>
              <a:rPr lang="en-GB" altLang="en-US" sz="1100" dirty="0">
                <a:latin typeface="Arial" charset="0"/>
                <a:ea typeface="ＭＳ Ｐゴシック" pitchFamily="34" charset="-128"/>
              </a:rPr>
              <a:t> to be driving as far as the law in England &amp; Wales is concerned (</a:t>
            </a:r>
            <a:r>
              <a:rPr lang="en-GB" altLang="en-US" sz="1100" i="1" dirty="0">
                <a:latin typeface="Arial" charset="0"/>
                <a:ea typeface="ＭＳ Ｐゴシック" pitchFamily="34" charset="-128"/>
              </a:rPr>
              <a:t>R v </a:t>
            </a:r>
            <a:r>
              <a:rPr lang="en-GB" altLang="en-US" sz="1100" i="1" dirty="0" err="1">
                <a:latin typeface="Arial" charset="0"/>
                <a:ea typeface="ＭＳ Ｐゴシック" pitchFamily="34" charset="-128"/>
              </a:rPr>
              <a:t>McDonagh</a:t>
            </a:r>
            <a:r>
              <a:rPr lang="en-GB" altLang="en-US" sz="1100" i="1" dirty="0">
                <a:latin typeface="Arial" charset="0"/>
                <a:ea typeface="ＭＳ Ｐゴシック" pitchFamily="34" charset="-128"/>
              </a:rPr>
              <a:t> (1974))</a:t>
            </a:r>
          </a:p>
          <a:p>
            <a:pPr marL="285750" indent="-285750">
              <a:buFont typeface="Arial" panose="020B0604020202020204" pitchFamily="34" charset="0"/>
              <a:buChar char="•"/>
              <a:defRPr/>
            </a:pPr>
            <a:r>
              <a:rPr lang="en-GB" altLang="en-US" sz="1100" dirty="0">
                <a:latin typeface="Arial" charset="0"/>
                <a:ea typeface="ＭＳ Ｐゴシック" pitchFamily="34" charset="-128"/>
              </a:rPr>
              <a:t>Kneeling on the driver’s seat of a car and releasing the handbrake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a:latin typeface="Arial" charset="0"/>
                <a:ea typeface="ＭＳ Ｐゴシック" pitchFamily="34" charset="-128"/>
              </a:rPr>
              <a:t>Rowan v Chief Cons Merseyside 1985)</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person sitting in the driver’s seat of a car with the engine running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err="1">
                <a:latin typeface="Arial" charset="0"/>
                <a:ea typeface="ＭＳ Ｐゴシック" pitchFamily="34" charset="-128"/>
              </a:rPr>
              <a:t>Planton</a:t>
            </a:r>
            <a:r>
              <a:rPr lang="en-GB" altLang="en-US" sz="1100" i="1" dirty="0">
                <a:latin typeface="Arial" charset="0"/>
                <a:ea typeface="ＭＳ Ｐゴシック" pitchFamily="34" charset="-128"/>
              </a:rPr>
              <a:t> v DPP 2002)</a:t>
            </a: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Road Traffic law, motor cycles are ‘driven’ as opposed to ‘ridden’</a:t>
            </a:r>
          </a:p>
          <a:p>
            <a:pPr marL="285750" indent="-285750">
              <a:buFont typeface="Arial" panose="020B0604020202020204" pitchFamily="34" charset="0"/>
              <a:buChar char="•"/>
              <a:defRPr/>
            </a:pPr>
            <a:r>
              <a:rPr lang="en-GB" altLang="en-US" sz="1100" dirty="0">
                <a:latin typeface="Arial" charset="0"/>
                <a:ea typeface="ＭＳ Ｐゴシック" pitchFamily="34" charset="-128"/>
              </a:rPr>
              <a:t>Straddling a motorcycle and ‘pedalling’ it along with the feet </a:t>
            </a:r>
            <a:r>
              <a:rPr lang="en-GB" altLang="en-US" sz="1100" b="1" dirty="0">
                <a:solidFill>
                  <a:srgbClr val="0033CC"/>
                </a:solidFill>
                <a:latin typeface="Arial" charset="0"/>
                <a:ea typeface="ＭＳ Ｐゴシック" pitchFamily="34" charset="-128"/>
              </a:rPr>
              <a:t>CAN</a:t>
            </a:r>
            <a:r>
              <a:rPr lang="en-GB" altLang="en-US" sz="1100" dirty="0">
                <a:latin typeface="Arial" charset="0"/>
                <a:ea typeface="ＭＳ Ｐゴシック" pitchFamily="34" charset="-128"/>
              </a:rPr>
              <a:t> amount to driving </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It is possible for more than one person to be the ‘driver’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Where one person sits in the driving seat while another reaches across and operates the steering wheel, both can be ‘drivers’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learner driver and his or her instructor may both be the drivers of a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many road traffic offences, the person who takes out the vehicle remains the driver of it until they have finished that journey. If the vehicle has been stationary and has been for some time, a person may still be the driver of it if they have not completed the journey.</a:t>
            </a:r>
          </a:p>
          <a:p>
            <a:pPr>
              <a:defRPr/>
            </a:pPr>
            <a:r>
              <a:rPr lang="en-GB" altLang="en-US" sz="1100" dirty="0">
                <a:latin typeface="Arial" charset="0"/>
                <a:ea typeface="ＭＳ Ｐゴシック" pitchFamily="34" charset="-128"/>
              </a:rPr>
              <a:t>This is particularly relevant in the light of offences using mobile phones as simply pulling over to the side of the road can still amount to driving.</a:t>
            </a:r>
          </a:p>
          <a:p>
            <a:pPr>
              <a:defRPr/>
            </a:pPr>
            <a:endParaRPr lang="en-GB" altLang="en-US" sz="1100" dirty="0">
              <a:latin typeface="Arial" charset="0"/>
              <a:ea typeface="ＭＳ Ｐゴシック" pitchFamily="34" charset="-128"/>
            </a:endParaRPr>
          </a:p>
          <a:p>
            <a:pPr>
              <a:defRPr/>
            </a:pPr>
            <a:endParaRPr lang="en-GB" altLang="en-US" sz="1100" dirty="0">
              <a:latin typeface="Arial" charset="0"/>
              <a:ea typeface="ＭＳ Ｐゴシック"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743989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
        <p:nvSpPr>
          <p:cNvPr id="5" name="Notes Placeholder 4"/>
          <p:cNvSpPr>
            <a:spLocks noGrp="1"/>
          </p:cNvSpPr>
          <p:nvPr>
            <p:ph type="body" sz="quarter" idx="11"/>
          </p:nvPr>
        </p:nvSpPr>
        <p:spPr>
          <a:xfrm>
            <a:off x="685800" y="3595007"/>
            <a:ext cx="5486400" cy="4601936"/>
          </a:xfrm>
        </p:spPr>
        <p:txBody>
          <a:bodyPr/>
          <a:lstStyle/>
          <a:p>
            <a:pPr>
              <a:defRPr/>
            </a:pPr>
            <a:r>
              <a:rPr lang="en-GB" altLang="en-US" sz="1100" dirty="0">
                <a:latin typeface="Arial" charset="0"/>
              </a:rPr>
              <a:t>In order to prove that a place is in fact a ‘public place’ it must be shown that:</a:t>
            </a:r>
          </a:p>
          <a:p>
            <a:pPr marL="287779" indent="-287779">
              <a:buFont typeface="Arial" panose="020B0604020202020204" pitchFamily="34" charset="0"/>
              <a:buChar char="•"/>
              <a:defRPr/>
            </a:pPr>
            <a:r>
              <a:rPr lang="en-GB" altLang="en-US" sz="1100" dirty="0">
                <a:latin typeface="Arial" charset="0"/>
              </a:rPr>
              <a:t>those people who are admitted to the place in question are members of the public and are admitted as such, not as members of some special or particular ‘class’ of the public or as a result of some special characteristic not shared by the public at large; and</a:t>
            </a:r>
          </a:p>
          <a:p>
            <a:pPr marL="287779" indent="-287779">
              <a:buFont typeface="Arial" panose="020B0604020202020204" pitchFamily="34" charset="0"/>
              <a:buChar char="•"/>
              <a:defRPr/>
            </a:pPr>
            <a:r>
              <a:rPr lang="en-GB" altLang="en-US" sz="1100" dirty="0">
                <a:latin typeface="Arial" charset="0"/>
              </a:rPr>
              <a:t>those people are admitted with the permission, either express or implied, of the owner of the land in question.</a:t>
            </a:r>
          </a:p>
          <a:p>
            <a:pPr algn="r">
              <a:defRPr/>
            </a:pPr>
            <a:endParaRPr lang="en-GB" altLang="en-US" sz="1100" i="1" dirty="0">
              <a:latin typeface="Arial" charset="0"/>
            </a:endParaRPr>
          </a:p>
          <a:p>
            <a:pPr>
              <a:defRPr/>
            </a:pPr>
            <a:r>
              <a:rPr lang="en-GB" altLang="en-US" sz="1100" dirty="0">
                <a:latin typeface="Arial" charset="0"/>
              </a:rPr>
              <a:t>Some places which have been held to be a ‘public place’ include:</a:t>
            </a:r>
          </a:p>
          <a:p>
            <a:pPr>
              <a:buFontTx/>
              <a:buChar char="•"/>
              <a:defRPr/>
            </a:pPr>
            <a:r>
              <a:rPr lang="en-GB" altLang="en-US" sz="1100" dirty="0">
                <a:latin typeface="Arial" charset="0"/>
              </a:rPr>
              <a:t> A privately owned caravan site open to campers</a:t>
            </a:r>
          </a:p>
          <a:p>
            <a:pPr>
              <a:buFontTx/>
              <a:buChar char="•"/>
              <a:defRPr/>
            </a:pPr>
            <a:r>
              <a:rPr lang="en-GB" altLang="en-US" sz="1100" dirty="0">
                <a:latin typeface="Arial" charset="0"/>
              </a:rPr>
              <a:t> A school playground used outside of school hours as a leisure park by members of the public</a:t>
            </a:r>
          </a:p>
          <a:p>
            <a:pPr>
              <a:buFontTx/>
              <a:buChar char="•"/>
              <a:defRPr/>
            </a:pPr>
            <a:r>
              <a:rPr lang="en-GB" altLang="en-US" sz="1100" dirty="0">
                <a:latin typeface="Arial" charset="0"/>
              </a:rPr>
              <a:t> A field used in connection with an agricultural show</a:t>
            </a:r>
          </a:p>
          <a:p>
            <a:pPr>
              <a:buFontTx/>
              <a:buChar char="•"/>
              <a:defRPr/>
            </a:pPr>
            <a:r>
              <a:rPr lang="en-GB" altLang="en-US" sz="1100" dirty="0">
                <a:latin typeface="Arial" charset="0"/>
              </a:rPr>
              <a:t> A car park attached to commercial premises intended only for the use of customers but accessible </a:t>
            </a:r>
            <a:r>
              <a:rPr lang="en-GB" altLang="en-US" sz="1100" i="1" dirty="0">
                <a:latin typeface="Arial" charset="0"/>
              </a:rPr>
              <a:t>from</a:t>
            </a:r>
            <a:r>
              <a:rPr lang="en-GB" altLang="en-US" sz="1100" dirty="0">
                <a:latin typeface="Arial" charset="0"/>
              </a:rPr>
              <a:t> a public place and with no restrictions placed on people entering the car park.</a:t>
            </a:r>
          </a:p>
          <a:p>
            <a:pPr>
              <a:defRPr/>
            </a:pPr>
            <a:r>
              <a:rPr lang="en-GB" altLang="en-US" sz="1100" dirty="0">
                <a:latin typeface="Arial" charset="0"/>
              </a:rPr>
              <a:t>Whether a place is a ‘public place’ will be a question of fact for the Court.</a:t>
            </a:r>
          </a:p>
          <a:p>
            <a:pPr>
              <a:defRPr/>
            </a:pPr>
            <a:r>
              <a:rPr lang="en-GB" altLang="en-US" sz="1100" dirty="0">
                <a:latin typeface="Arial" charset="0"/>
              </a:rPr>
              <a:t>This means that different magistrates courts can arrive at different decisions when presented with the same facts.  Therefore, it is important for police officers  to provide enough evidence to show that a particular location amounted to a ‘public place’.</a:t>
            </a:r>
          </a:p>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454521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motor vehicle is defined as </a:t>
            </a:r>
            <a:r>
              <a:rPr lang="en-GB" altLang="en-US" b="1" dirty="0">
                <a:ea typeface="ＭＳ Ｐゴシック" panose="020B0600070205080204" pitchFamily="34" charset="-128"/>
              </a:rPr>
              <a:t>‘a mechanically propelled vehicle intended or adapted for use on roads’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 mechanically propelled vehicle 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738928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505557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158374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36763" y="141288"/>
            <a:ext cx="2806700" cy="1577975"/>
          </a:xfrm>
        </p:spPr>
      </p:sp>
      <p:sp>
        <p:nvSpPr>
          <p:cNvPr id="3" name="Notes Placeholder 2"/>
          <p:cNvSpPr>
            <a:spLocks noGrp="1"/>
          </p:cNvSpPr>
          <p:nvPr>
            <p:ph type="body" idx="1"/>
          </p:nvPr>
        </p:nvSpPr>
        <p:spPr>
          <a:xfrm>
            <a:off x="805543" y="1940378"/>
            <a:ext cx="5486400" cy="6844393"/>
          </a:xfrm>
        </p:spPr>
        <p:txBody>
          <a:bodyPr/>
          <a:lstStyle/>
          <a:p>
            <a:r>
              <a:rPr lang="en-US" altLang="en-US" b="1" dirty="0">
                <a:solidFill>
                  <a:srgbClr val="FF0000"/>
                </a:solidFill>
              </a:rPr>
              <a:t>Highway</a:t>
            </a:r>
            <a:r>
              <a:rPr lang="en-US" altLang="en-US" b="1" dirty="0"/>
              <a:t> – </a:t>
            </a:r>
            <a:r>
              <a:rPr lang="en-US" altLang="en-US" b="1" dirty="0">
                <a:solidFill>
                  <a:srgbClr val="0000FF"/>
                </a:solidFill>
              </a:rPr>
              <a:t>(Sec.328 of the Highway Act 1980) </a:t>
            </a:r>
            <a:r>
              <a:rPr lang="en-US" altLang="en-US" dirty="0"/>
              <a:t>– The whole or a part of a highway other than a ferry or waterway. Where a highway passes over a bridge or through a tunnel, that bridge or tunnel is to be taken for the purposes of the Act to be a part of the highway. </a:t>
            </a:r>
            <a:endParaRPr lang="en-GB" altLang="en-US" dirty="0"/>
          </a:p>
          <a:p>
            <a:r>
              <a:rPr lang="en-GB" altLang="en-US" dirty="0"/>
              <a:t>The general legal definition deals with right of use not the form of construction; this is distinct from e.g. the popular use of the word in the US. A highway is defined in English common law by a number of similarly-worded definitions such as "a way over which all members of the public have the right to pass and repass without hindrance" usually accompanied by "at all times"; ownership of the ground is for most purposes irrelevant thus the term encompasses all such ways from the widest trunk roads in public ownership to the narrowest footpath providing unlimited pedestrian access over private land.</a:t>
            </a:r>
          </a:p>
          <a:p>
            <a:r>
              <a:rPr lang="en-GB" altLang="en-US" dirty="0"/>
              <a:t>A highway might be open to all forms of lawful land traffic (i.e. vehicular, horse, pedestrian) or limited to specific types of traffic or combinations of types of traffic; usually a highway available to vehicles is available to foot or horse traffic, a highway available to horse traffic is available to pedestrians but exceptions can apply usually in the form of a highway only being available to vehicles or subdivided into dedicated parallel sections for different users.</a:t>
            </a:r>
          </a:p>
          <a:p>
            <a:r>
              <a:rPr lang="en-GB" altLang="en-US" dirty="0"/>
              <a:t>A highway can share ground with a private right of way for which full use is not available to the general public as often will be the case with farm roads which the owner may use for any purpose but for which the general public only has a right of use on foot or horseback. The status of </a:t>
            </a:r>
            <a:r>
              <a:rPr lang="en-GB" altLang="en-US" i="1" dirty="0"/>
              <a:t>highway</a:t>
            </a:r>
            <a:r>
              <a:rPr lang="en-GB" altLang="en-US" dirty="0"/>
              <a:t> on most older roads has been gained by established public use while newer roads are typically </a:t>
            </a:r>
            <a:r>
              <a:rPr lang="en-GB" altLang="en-US" i="1" dirty="0"/>
              <a:t>dedicated</a:t>
            </a:r>
            <a:r>
              <a:rPr lang="en-GB" altLang="en-US" dirty="0"/>
              <a:t> as highways from the time they are adopted (taken into the care and control of a council or other public authority). In England and Wales, a public highway is also known as "</a:t>
            </a:r>
            <a:r>
              <a:rPr lang="en-GB" altLang="en-US" i="1" dirty="0"/>
              <a:t>The Queen's Highway</a:t>
            </a:r>
            <a:r>
              <a:rPr lang="en-GB" altLang="en-US" dirty="0"/>
              <a:t>".</a:t>
            </a:r>
          </a:p>
          <a:p>
            <a:r>
              <a:rPr lang="en-GB" altLang="en-US" dirty="0"/>
              <a:t>The core definition of a highway is modified in various legislation for a number of purposes but only for the specific matters dealt with in each such piece of legislation. This is typically in the case of bridges, tunnels and other structures whose ownership, mode of use or availability would otherwise exclude them from the general definition of a highway, examples in recent years are commonly toll bridges and tunnels which have the definition of </a:t>
            </a:r>
            <a:r>
              <a:rPr lang="en-GB" altLang="en-US" i="1" dirty="0"/>
              <a:t>highway</a:t>
            </a:r>
            <a:r>
              <a:rPr lang="en-GB" altLang="en-US" dirty="0"/>
              <a:t> imposed upon them (in a legal order applying only to the individual structure) to allow application of most traffic laws to those using them but without causing all of the general obligations or rights of use otherwise applicable to a highway</a:t>
            </a:r>
          </a:p>
          <a:p>
            <a:endParaRPr lang="en-GB"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3156262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094622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cycle </a:t>
            </a:r>
            <a:r>
              <a:rPr lang="en-US" altLang="en-US" b="1" dirty="0"/>
              <a:t>– </a:t>
            </a:r>
            <a:r>
              <a:rPr lang="en-US" altLang="en-US" b="1" dirty="0">
                <a:solidFill>
                  <a:srgbClr val="0000FF"/>
                </a:solidFill>
              </a:rPr>
              <a:t>(Sec.108 (1) RTA 1988) </a:t>
            </a:r>
            <a:r>
              <a:rPr lang="en-US" altLang="en-US" dirty="0"/>
              <a:t>– A mechanically propelled vehicle, not being an invalid carriage, with less than four wheels and the weight of which </a:t>
            </a:r>
            <a:r>
              <a:rPr lang="en-US" altLang="en-US" dirty="0" err="1"/>
              <a:t>unladen</a:t>
            </a:r>
            <a:r>
              <a:rPr lang="en-US" altLang="en-US" dirty="0"/>
              <a:t> does not exceed 410 kilograms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22951096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car </a:t>
            </a:r>
            <a:r>
              <a:rPr lang="en-US" altLang="en-US" b="1" dirty="0">
                <a:solidFill>
                  <a:srgbClr val="0000FF"/>
                </a:solidFill>
              </a:rPr>
              <a:t>– (s185 (1) RTA 1988) </a:t>
            </a:r>
            <a:r>
              <a:rPr lang="en-US" altLang="en-US" dirty="0"/>
              <a:t>– A mechanically propelled vehicle, not being a motor cycle or an invalid carriage, which is constructed itself to carry a load or passengers. </a:t>
            </a:r>
          </a:p>
          <a:p>
            <a:pPr>
              <a:lnSpc>
                <a:spcPct val="80000"/>
              </a:lnSpc>
              <a:buClr>
                <a:srgbClr val="FF00FF"/>
              </a:buClr>
            </a:pPr>
            <a:endParaRPr lang="en-US" altLang="en-US" dirty="0"/>
          </a:p>
          <a:p>
            <a:pPr>
              <a:lnSpc>
                <a:spcPct val="80000"/>
              </a:lnSpc>
              <a:buClr>
                <a:srgbClr val="FF00FF"/>
              </a:buClr>
            </a:pPr>
            <a:r>
              <a:rPr lang="en-US" altLang="en-US" dirty="0"/>
              <a:t>Mechanically Propelled Vehicle, not being a   motor cycle, motor tractor or an invalid carriage, which is constructed itself to carry a load or passengers and of which the weight </a:t>
            </a:r>
            <a:r>
              <a:rPr lang="en-US" altLang="en-US" dirty="0" err="1"/>
              <a:t>unladen</a:t>
            </a:r>
            <a:r>
              <a:rPr lang="en-US" altLang="en-US" dirty="0"/>
              <a:t>: </a:t>
            </a:r>
          </a:p>
          <a:p>
            <a:pPr>
              <a:lnSpc>
                <a:spcPct val="80000"/>
              </a:lnSpc>
              <a:buClr>
                <a:srgbClr val="FF00FF"/>
              </a:buClr>
            </a:pPr>
            <a:endParaRPr lang="en-US" altLang="en-US" dirty="0"/>
          </a:p>
          <a:p>
            <a:r>
              <a:rPr lang="en-US" altLang="en-US" dirty="0"/>
              <a:t>    (a) if it is constructed solely for the carriage of passengers and their effects, is adapted to carry not more than 7 passengers exclusive of the driver, and is fitted with tyres of such type as may be specified in regulations made by the Secretary of State, does not exceed 3050 kilograms;</a:t>
            </a:r>
            <a:br>
              <a:rPr lang="en-US" altLang="en-US" dirty="0"/>
            </a:br>
            <a:r>
              <a:rPr lang="en-US" altLang="en-US" b="1" dirty="0">
                <a:solidFill>
                  <a:schemeClr val="bg1"/>
                </a:solidFill>
              </a:rPr>
              <a:t>(</a:t>
            </a:r>
            <a:r>
              <a:rPr lang="en-US" altLang="en-US" dirty="0"/>
              <a:t>b) if it is constructed or adapted for use for the conveyance of goods or burden of any description, does not exceed 3050 kilograms (or 3500 kilograms if the vehicle carries a container or containers for holding, for the purposes of its propulsion, any fuel which is wholly gaseous at 17.5 degrees Celsius under a pressure of 1.013 bar or plant and materials for producing such fuel); or</a:t>
            </a:r>
            <a:br>
              <a:rPr lang="en-US" altLang="en-US" dirty="0"/>
            </a:br>
            <a:endParaRPr lang="en-US" altLang="en-US" dirty="0"/>
          </a:p>
          <a:p>
            <a:r>
              <a:rPr lang="en-US" altLang="en-US" dirty="0"/>
              <a:t>(c) in a case falling within neither of the foregoing paragraphs, does not exceed 2540 kilograms</a:t>
            </a:r>
          </a:p>
          <a:p>
            <a:pPr>
              <a:lnSpc>
                <a:spcPct val="80000"/>
              </a:lnSpc>
            </a:pPr>
            <a:endParaRPr lang="en-US" altLang="en-US" dirty="0"/>
          </a:p>
          <a:p>
            <a:pPr>
              <a:lnSpc>
                <a:spcPct val="80000"/>
              </a:lnSpc>
            </a:pPr>
            <a:r>
              <a:rPr lang="en-US" b="1" dirty="0">
                <a:solidFill>
                  <a:srgbClr val="FF0000"/>
                </a:solidFill>
              </a:rPr>
              <a:t>Heavy motor car - </a:t>
            </a:r>
            <a:r>
              <a:rPr lang="en-US" b="1" dirty="0">
                <a:solidFill>
                  <a:srgbClr val="0000FF"/>
                </a:solidFill>
              </a:rPr>
              <a:t>Sec 185(1)RTA 1988</a:t>
            </a:r>
          </a:p>
          <a:p>
            <a:pPr>
              <a:lnSpc>
                <a:spcPct val="80000"/>
              </a:lnSpc>
            </a:pPr>
            <a:r>
              <a:rPr lang="en-GB" dirty="0"/>
              <a:t>Means a mechanically propelled vehicle, not being a motor car, which is constructed itself to carry a load or passengers and of which the weight </a:t>
            </a:r>
            <a:r>
              <a:rPr lang="en-GB" dirty="0" err="1"/>
              <a:t>unladen</a:t>
            </a:r>
            <a:r>
              <a:rPr lang="en-GB" dirty="0"/>
              <a:t> exceeds 2540 kilograms. (without the trailer)</a:t>
            </a:r>
          </a:p>
          <a:p>
            <a:pPr>
              <a:lnSpc>
                <a:spcPct val="80000"/>
              </a:lnSpc>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456124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5950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Notice the term damage is used rather than killed.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animals are, in most cases, considered to be property.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list of animals under Sec 170(8) does not include one of the most common ‘victims’ of road traffic collisions, cats.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the animals listed are seen as of some financial/economic value.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099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3CCB2-CB5E-2355-BF8E-1E096E454C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AB7D597-AEA3-A8FA-130C-9BDD873CAC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3655D45-03F1-1302-017E-39260572B0C8}"/>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5" name="Footer Placeholder 4">
            <a:extLst>
              <a:ext uri="{FF2B5EF4-FFF2-40B4-BE49-F238E27FC236}">
                <a16:creationId xmlns:a16="http://schemas.microsoft.com/office/drawing/2014/main" id="{A20F74A4-7E4C-7FBB-8284-2C74607EB9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51D669-316C-F02C-AA2F-6B7997852231}"/>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3122716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B29BB-E41D-9259-DF0A-4D27BBC6D1E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407DE79-89D1-E8EB-E403-EBFBCDCE85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EECD5D-4AB6-DD68-86E6-718755EAE098}"/>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5" name="Footer Placeholder 4">
            <a:extLst>
              <a:ext uri="{FF2B5EF4-FFF2-40B4-BE49-F238E27FC236}">
                <a16:creationId xmlns:a16="http://schemas.microsoft.com/office/drawing/2014/main" id="{0711F85D-9914-CDD9-ACBD-2E508730CC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F271CB-4361-23CD-2809-A5CEF6C325FB}"/>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3431314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A31B2-D015-7079-A6A9-FFC1D61FA5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21052ED-3F89-7217-5D60-509C521200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6B98145-6CAA-A301-7161-313253767281}"/>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5" name="Footer Placeholder 4">
            <a:extLst>
              <a:ext uri="{FF2B5EF4-FFF2-40B4-BE49-F238E27FC236}">
                <a16:creationId xmlns:a16="http://schemas.microsoft.com/office/drawing/2014/main" id="{D3F6B8EE-FA4F-4832-E51A-E8844F3EA3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DBAED1-40D7-647D-749E-A0C6AC7CF504}"/>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4119194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92A3-F056-2E97-77E9-A0A28BDBAE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6464EF-47D5-6D43-96CF-40DAA06EF7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1800001-7C66-5DE8-51FF-FB79DBE76F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655838-667A-5DE3-1681-CEF6DD9279E6}"/>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6" name="Footer Placeholder 5">
            <a:extLst>
              <a:ext uri="{FF2B5EF4-FFF2-40B4-BE49-F238E27FC236}">
                <a16:creationId xmlns:a16="http://schemas.microsoft.com/office/drawing/2014/main" id="{1C7A3923-3CCA-0048-8583-56337693D1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E0CAA-2439-7BDC-0DF6-2298E45B0FF0}"/>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626970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F2FD1-8B2F-54A5-11B1-273E88886DC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1CB2D6-B364-90C1-0312-D491FC6284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310E1D-C3E8-4B45-C93C-D2D3B0F3162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BF85F12-8488-1ED7-7108-5DECC1207A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722BC1-BA1C-1FC3-0FEA-F9C4082B9C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2AFB251-1136-6C1C-BC56-49AEE6E61C50}"/>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8" name="Footer Placeholder 7">
            <a:extLst>
              <a:ext uri="{FF2B5EF4-FFF2-40B4-BE49-F238E27FC236}">
                <a16:creationId xmlns:a16="http://schemas.microsoft.com/office/drawing/2014/main" id="{C907AB0D-C431-758B-26C2-B03C036DF9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76F0E42-330F-448D-312D-671652E6BD7B}"/>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979856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BF08F-D7A5-7C71-1FF9-C7915D6511A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31387A-1A94-5C30-95FB-0373838D3130}"/>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4" name="Footer Placeholder 3">
            <a:extLst>
              <a:ext uri="{FF2B5EF4-FFF2-40B4-BE49-F238E27FC236}">
                <a16:creationId xmlns:a16="http://schemas.microsoft.com/office/drawing/2014/main" id="{B3E09348-EAF0-DB68-A450-1D7ED7CDC7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CD7F6C-D2F8-D57F-083C-B23C3993A361}"/>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379416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26B956-D5F7-AB44-6D66-150D0EF350FA}"/>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3" name="Footer Placeholder 2">
            <a:extLst>
              <a:ext uri="{FF2B5EF4-FFF2-40B4-BE49-F238E27FC236}">
                <a16:creationId xmlns:a16="http://schemas.microsoft.com/office/drawing/2014/main" id="{9F443171-4AFE-988B-73F9-F3F2D56393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7BBBB17-6B84-666D-ED21-A26A365267A7}"/>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581381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43E48-6941-509D-1A58-98FE9167C5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6DCF658-714E-ABF7-B418-DC9796EB23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4C6E6C3-B8DE-6545-1076-71216232DE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576E80-0534-922F-2C8D-67D5C321ED7B}"/>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6" name="Footer Placeholder 5">
            <a:extLst>
              <a:ext uri="{FF2B5EF4-FFF2-40B4-BE49-F238E27FC236}">
                <a16:creationId xmlns:a16="http://schemas.microsoft.com/office/drawing/2014/main" id="{92EEB584-241B-CB13-CEC9-AA0223C8BE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132B6-F5ED-64EB-A26F-CB09A2DB83C2}"/>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32473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4FC5B-7824-71D8-83D4-2AFCBE2835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7546FD0-83D4-2152-DE92-F5C3D6969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7CB926-F9EA-8282-92F2-523B06A906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686A48-8082-3E45-F397-F926A5F0EED6}"/>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6" name="Footer Placeholder 5">
            <a:extLst>
              <a:ext uri="{FF2B5EF4-FFF2-40B4-BE49-F238E27FC236}">
                <a16:creationId xmlns:a16="http://schemas.microsoft.com/office/drawing/2014/main" id="{7F5986B5-1D19-C635-C9A5-E76396CD3C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FB0F37-5677-4835-5078-5E686DD2E990}"/>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1253050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B338-FCC3-11E1-36F0-E6482E07721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6E03F6D-7714-0BD1-1C29-63E3204F84B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8CF4FF-A384-1808-AD55-870D177888EC}"/>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5" name="Footer Placeholder 4">
            <a:extLst>
              <a:ext uri="{FF2B5EF4-FFF2-40B4-BE49-F238E27FC236}">
                <a16:creationId xmlns:a16="http://schemas.microsoft.com/office/drawing/2014/main" id="{8DCF5D88-0171-B455-920F-88A1ED5AED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FA5A8-034D-F00B-2CFD-19882A667048}"/>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648057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E6C4D2-2918-2734-A365-BD17A8340D7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56F0F5-51C1-6004-AA83-6032D9F48B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220FA6-C9AF-B4F6-676C-AFD59EBFA3F8}"/>
              </a:ext>
            </a:extLst>
          </p:cNvPr>
          <p:cNvSpPr>
            <a:spLocks noGrp="1"/>
          </p:cNvSpPr>
          <p:nvPr>
            <p:ph type="dt" sz="half" idx="10"/>
          </p:nvPr>
        </p:nvSpPr>
        <p:spPr/>
        <p:txBody>
          <a:bodyPr/>
          <a:lstStyle/>
          <a:p>
            <a:fld id="{E1F9F512-7A3E-5643-BF90-EEFD26FF487C}" type="datetimeFigureOut">
              <a:rPr lang="en-US" smtClean="0"/>
              <a:t>11/24/22</a:t>
            </a:fld>
            <a:endParaRPr lang="en-US"/>
          </a:p>
        </p:txBody>
      </p:sp>
      <p:sp>
        <p:nvSpPr>
          <p:cNvPr id="5" name="Footer Placeholder 4">
            <a:extLst>
              <a:ext uri="{FF2B5EF4-FFF2-40B4-BE49-F238E27FC236}">
                <a16:creationId xmlns:a16="http://schemas.microsoft.com/office/drawing/2014/main" id="{75B67A07-C6D2-5194-48EF-EED5E66D8E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E74A92-83D6-523E-528E-D60537AC5FB7}"/>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3281794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F15BCB-8B67-7912-C924-74D58B6D3C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7590105-F73D-1A57-C2A8-4DE0060D3F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598D7F-37D0-6B49-7AFC-43805DA23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F9F512-7A3E-5643-BF90-EEFD26FF487C}" type="datetimeFigureOut">
              <a:rPr lang="en-US" smtClean="0"/>
              <a:t>11/24/22</a:t>
            </a:fld>
            <a:endParaRPr lang="en-US"/>
          </a:p>
        </p:txBody>
      </p:sp>
      <p:sp>
        <p:nvSpPr>
          <p:cNvPr id="5" name="Footer Placeholder 4">
            <a:extLst>
              <a:ext uri="{FF2B5EF4-FFF2-40B4-BE49-F238E27FC236}">
                <a16:creationId xmlns:a16="http://schemas.microsoft.com/office/drawing/2014/main" id="{0D56021F-DE3A-AFF2-58BE-8B9CF0BFFD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D6F612-2700-A1E8-4609-F02A52DF59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29D895-A319-4949-BA78-921C77A51D85}" type="slidenum">
              <a:rPr lang="en-US" smtClean="0"/>
              <a:t>‹#›</a:t>
            </a:fld>
            <a:endParaRPr lang="en-US"/>
          </a:p>
        </p:txBody>
      </p:sp>
    </p:spTree>
    <p:extLst>
      <p:ext uri="{BB962C8B-B14F-4D97-AF65-F5344CB8AC3E}">
        <p14:creationId xmlns:p14="http://schemas.microsoft.com/office/powerpoint/2010/main" val="3720808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tags" Target="../tags/tag4.xml"/><Relationship Id="rId7" Type="http://schemas.openxmlformats.org/officeDocument/2006/relationships/image" Target="../media/image8.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notesSlide" Target="../notesSlides/notesSlide5.xml"/><Relationship Id="rId5" Type="http://schemas.openxmlformats.org/officeDocument/2006/relationships/slideLayout" Target="../slideLayouts/slideLayout7.xml"/><Relationship Id="rId10" Type="http://schemas.openxmlformats.org/officeDocument/2006/relationships/image" Target="../media/image11.png"/><Relationship Id="rId4" Type="http://schemas.openxmlformats.org/officeDocument/2006/relationships/tags" Target="../tags/tag5.xml"/><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6.jpeg"/><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image" Target="../media/image8.png"/><Relationship Id="rId5" Type="http://schemas.openxmlformats.org/officeDocument/2006/relationships/image" Target="../media/image2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tags" Target="../tags/tag16.xml"/><Relationship Id="rId13" Type="http://schemas.openxmlformats.org/officeDocument/2006/relationships/image" Target="../media/image29.png"/><Relationship Id="rId18" Type="http://schemas.openxmlformats.org/officeDocument/2006/relationships/image" Target="../media/image34.png"/><Relationship Id="rId3" Type="http://schemas.openxmlformats.org/officeDocument/2006/relationships/tags" Target="../tags/tag11.xml"/><Relationship Id="rId7" Type="http://schemas.openxmlformats.org/officeDocument/2006/relationships/tags" Target="../tags/tag15.xml"/><Relationship Id="rId12" Type="http://schemas.openxmlformats.org/officeDocument/2006/relationships/image" Target="../media/image28.png"/><Relationship Id="rId17" Type="http://schemas.openxmlformats.org/officeDocument/2006/relationships/image" Target="../media/image33.png"/><Relationship Id="rId2" Type="http://schemas.openxmlformats.org/officeDocument/2006/relationships/tags" Target="../tags/tag10.xml"/><Relationship Id="rId16" Type="http://schemas.openxmlformats.org/officeDocument/2006/relationships/image" Target="../media/image32.png"/><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image" Target="../media/image27.png"/><Relationship Id="rId5" Type="http://schemas.openxmlformats.org/officeDocument/2006/relationships/tags" Target="../tags/tag13.xml"/><Relationship Id="rId15" Type="http://schemas.openxmlformats.org/officeDocument/2006/relationships/image" Target="../media/image31.png"/><Relationship Id="rId10" Type="http://schemas.openxmlformats.org/officeDocument/2006/relationships/notesSlide" Target="../notesSlides/notesSlide14.xml"/><Relationship Id="rId4" Type="http://schemas.openxmlformats.org/officeDocument/2006/relationships/tags" Target="../tags/tag12.xml"/><Relationship Id="rId9" Type="http://schemas.openxmlformats.org/officeDocument/2006/relationships/slideLayout" Target="../slideLayouts/slideLayout7.xml"/><Relationship Id="rId14" Type="http://schemas.openxmlformats.org/officeDocument/2006/relationships/image" Target="../media/image30.png"/></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Traffic police decline of up to 62 per cent and the 'inevitable cost to road  safety'">
            <a:extLst>
              <a:ext uri="{FF2B5EF4-FFF2-40B4-BE49-F238E27FC236}">
                <a16:creationId xmlns:a16="http://schemas.microsoft.com/office/drawing/2014/main" id="{3C98DA24-5770-59E3-04CC-45E8A9189E76}"/>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2726" r="1" b="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CLUSIVE: Road police cuts slammed as UK road deaths rise | Auto Express">
            <a:extLst>
              <a:ext uri="{FF2B5EF4-FFF2-40B4-BE49-F238E27FC236}">
                <a16:creationId xmlns:a16="http://schemas.microsoft.com/office/drawing/2014/main" id="{5F6D8052-68D6-2CA2-A025-C64FC78C79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715" r="-2" b="6323"/>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158E8-BE78-F604-F722-2F1D551ED6EB}"/>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Road Traffic </a:t>
            </a:r>
          </a:p>
        </p:txBody>
      </p:sp>
      <p:sp>
        <p:nvSpPr>
          <p:cNvPr id="3" name="Subtitle 2">
            <a:extLst>
              <a:ext uri="{FF2B5EF4-FFF2-40B4-BE49-F238E27FC236}">
                <a16:creationId xmlns:a16="http://schemas.microsoft.com/office/drawing/2014/main" id="{C84483C8-08E9-0A30-556F-1F2D98A8E8D2}"/>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bg1"/>
                </a:solidFill>
              </a:rPr>
              <a:t>Pre-read: Definitions and Terms </a:t>
            </a:r>
          </a:p>
        </p:txBody>
      </p:sp>
      <p:cxnSp>
        <p:nvCxnSpPr>
          <p:cNvPr id="1037" name="Straight Connector 103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2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25589" b="1"/>
          <a:stretch/>
        </p:blipFill>
        <p:spPr bwMode="auto">
          <a:xfrm>
            <a:off x="3522468" y="10"/>
            <a:ext cx="8669532"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2"/>
          <p:cNvSpPr txBox="1">
            <a:spLocks noChangeArrowheads="1"/>
          </p:cNvSpPr>
          <p:nvPr/>
        </p:nvSpPr>
        <p:spPr>
          <a:xfrm>
            <a:off x="371094" y="1161288"/>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dirty="0"/>
              <a:t>Driver</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p:cNvSpPr/>
          <p:nvPr/>
        </p:nvSpPr>
        <p:spPr>
          <a:xfrm>
            <a:off x="371094" y="2718054"/>
            <a:ext cx="3438906" cy="3207258"/>
          </a:xfrm>
          <a:prstGeom prst="rect">
            <a:avLst/>
          </a:prstGeom>
        </p:spPr>
        <p:txBody>
          <a:bodyPr vert="horz" lIns="91440" tIns="45720" rIns="91440" bIns="45720" rtlCol="0" anchor="t">
            <a:normAutofit/>
          </a:bodyPr>
          <a:lstStyle/>
          <a:p>
            <a:pPr>
              <a:lnSpc>
                <a:spcPct val="90000"/>
              </a:lnSpc>
              <a:spcAft>
                <a:spcPts val="600"/>
              </a:spcAft>
            </a:pPr>
            <a:r>
              <a:rPr lang="en-US" altLang="en-US" sz="1700" dirty="0"/>
              <a:t>Includes a person who takes a vehicle out on a road, and remains the driver until s/he finishes their journey</a:t>
            </a:r>
          </a:p>
          <a:p>
            <a:pPr indent="-228600">
              <a:lnSpc>
                <a:spcPct val="90000"/>
              </a:lnSpc>
              <a:spcAft>
                <a:spcPts val="600"/>
              </a:spcAft>
              <a:buFont typeface="Arial" panose="020B0604020202020204" pitchFamily="34" charset="0"/>
              <a:buChar char="•"/>
            </a:pPr>
            <a:endParaRPr lang="en-US" altLang="en-US" sz="1700" dirty="0"/>
          </a:p>
          <a:p>
            <a:pPr indent="-228600">
              <a:lnSpc>
                <a:spcPct val="90000"/>
              </a:lnSpc>
              <a:spcAft>
                <a:spcPts val="600"/>
              </a:spcAft>
              <a:buFont typeface="Arial" panose="020B0604020202020204" pitchFamily="34" charset="0"/>
              <a:buChar char="•"/>
            </a:pPr>
            <a:endParaRPr lang="en-US" altLang="en-US" sz="1700" dirty="0"/>
          </a:p>
          <a:p>
            <a:pPr>
              <a:lnSpc>
                <a:spcPct val="90000"/>
              </a:lnSpc>
              <a:spcAft>
                <a:spcPts val="600"/>
              </a:spcAft>
            </a:pPr>
            <a:r>
              <a:rPr lang="en-US" altLang="en-US" sz="1700" dirty="0"/>
              <a:t>A person can still be a driver even though they have stopped and switched off the engine </a:t>
            </a:r>
          </a:p>
        </p:txBody>
      </p:sp>
    </p:spTree>
    <p:extLst>
      <p:ext uri="{BB962C8B-B14F-4D97-AF65-F5344CB8AC3E}">
        <p14:creationId xmlns:p14="http://schemas.microsoft.com/office/powerpoint/2010/main" val="104748368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Driving</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Rectangle 3"/>
          <p:cNvSpPr txBox="1">
            <a:spLocks noChangeArrowheads="1"/>
          </p:cNvSpPr>
          <p:nvPr/>
        </p:nvSpPr>
        <p:spPr>
          <a:xfrm>
            <a:off x="897769" y="1909192"/>
            <a:ext cx="4586513" cy="3647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en-US" sz="2000" b="1">
              <a:solidFill>
                <a:schemeClr val="bg1"/>
              </a:solidFill>
            </a:endParaRPr>
          </a:p>
          <a:p>
            <a:r>
              <a:rPr lang="en-US" altLang="en-US" sz="2000" b="1">
                <a:solidFill>
                  <a:schemeClr val="bg1"/>
                </a:solidFill>
              </a:rPr>
              <a:t>Not defined under Road Traffic Act 1988</a:t>
            </a:r>
          </a:p>
          <a:p>
            <a:endParaRPr lang="en-US" altLang="en-US" sz="2000" b="1">
              <a:solidFill>
                <a:schemeClr val="bg1"/>
              </a:solidFill>
            </a:endParaRPr>
          </a:p>
          <a:p>
            <a:r>
              <a:rPr lang="en-US" altLang="en-US" sz="2000" b="1">
                <a:solidFill>
                  <a:schemeClr val="bg1"/>
                </a:solidFill>
              </a:rPr>
              <a:t>… means in control of the propulsion AND the steering of the vehicle</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3" name="Picture 9"/>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a:xfrm>
            <a:off x="6525453" y="1597836"/>
            <a:ext cx="5666547" cy="3662327"/>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4"/>
          <p:cNvSpPr txBox="1">
            <a:spLocks noChangeArrowheads="1"/>
          </p:cNvSpPr>
          <p:nvPr/>
        </p:nvSpPr>
        <p:spPr bwMode="auto">
          <a:xfrm>
            <a:off x="838200" y="3146400"/>
            <a:ext cx="4391024" cy="28622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b="0" dirty="0">
                <a:solidFill>
                  <a:schemeClr val="bg1">
                    <a:alpha val="80000"/>
                  </a:schemeClr>
                </a:solidFill>
                <a:latin typeface="+mn-lt"/>
                <a:ea typeface="+mn-ea"/>
              </a:rPr>
              <a:t>Any place to which the public have access whether on payment or otherwise</a:t>
            </a:r>
          </a:p>
        </p:txBody>
      </p:sp>
      <p:pic>
        <p:nvPicPr>
          <p:cNvPr id="6" name="Picture 2" descr="\\Client\G$\CKP Images\Traffic\Public Place 1.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16152" r="2" b="2"/>
          <a:stretch/>
        </p:blipFill>
        <p:spPr bwMode="auto">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3">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C5BFEF46-26E1-EA4A-66E2-A1DA954AEFCB}"/>
              </a:ext>
            </a:extLst>
          </p:cNvPr>
          <p:cNvSpPr txBox="1"/>
          <p:nvPr/>
        </p:nvSpPr>
        <p:spPr>
          <a:xfrm>
            <a:off x="1206852" y="1641634"/>
            <a:ext cx="4391024" cy="769441"/>
          </a:xfrm>
          <a:prstGeom prst="rect">
            <a:avLst/>
          </a:prstGeom>
          <a:noFill/>
        </p:spPr>
        <p:txBody>
          <a:bodyPr wrap="square" rtlCol="0">
            <a:spAutoFit/>
          </a:bodyPr>
          <a:lstStyle/>
          <a:p>
            <a:r>
              <a:rPr lang="en-US" sz="4400" dirty="0">
                <a:solidFill>
                  <a:schemeClr val="bg1"/>
                </a:solidFill>
              </a:rPr>
              <a:t>Public Place </a:t>
            </a:r>
          </a:p>
        </p:txBody>
      </p:sp>
    </p:spTree>
    <p:extLst>
      <p:ext uri="{BB962C8B-B14F-4D97-AF65-F5344CB8AC3E}">
        <p14:creationId xmlns:p14="http://schemas.microsoft.com/office/powerpoint/2010/main" val="33087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3CF550C-ED6D-3F05-EF52-ABB28C6C152E}"/>
              </a:ext>
            </a:extLst>
          </p:cNvPr>
          <p:cNvPicPr>
            <a:picLocks noChangeAspect="1"/>
          </p:cNvPicPr>
          <p:nvPr/>
        </p:nvPicPr>
        <p:blipFill rotWithShape="1">
          <a:blip r:embed="rId3"/>
          <a:srcRect l="1558" r="27333"/>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2"/>
          <p:cNvSpPr txBox="1">
            <a:spLocks noChangeArrowheads="1"/>
          </p:cNvSpPr>
          <p:nvPr/>
        </p:nvSpPr>
        <p:spPr>
          <a:xfrm>
            <a:off x="371094" y="1161288"/>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2800" b="1"/>
              <a:t>Vehicle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p:cNvSpPr/>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1700"/>
              <a:t>A vehicle is any kind of carriage or conveyance, and includes:</a:t>
            </a:r>
          </a:p>
          <a:p>
            <a:pPr indent="-228600">
              <a:lnSpc>
                <a:spcPct val="90000"/>
              </a:lnSpc>
              <a:spcAft>
                <a:spcPts val="600"/>
              </a:spcAft>
              <a:buFont typeface="Arial" panose="020B0604020202020204" pitchFamily="34" charset="0"/>
              <a:buChar char="•"/>
            </a:pPr>
            <a:r>
              <a:rPr lang="en-US" altLang="en-US" sz="1700"/>
              <a:t>Coach</a:t>
            </a:r>
          </a:p>
          <a:p>
            <a:pPr indent="-228600">
              <a:lnSpc>
                <a:spcPct val="90000"/>
              </a:lnSpc>
              <a:spcAft>
                <a:spcPts val="600"/>
              </a:spcAft>
              <a:buFont typeface="Arial" panose="020B0604020202020204" pitchFamily="34" charset="0"/>
              <a:buChar char="•"/>
            </a:pPr>
            <a:r>
              <a:rPr lang="en-US" altLang="en-US" sz="1700"/>
              <a:t>Car</a:t>
            </a:r>
          </a:p>
          <a:p>
            <a:pPr indent="-228600">
              <a:lnSpc>
                <a:spcPct val="90000"/>
              </a:lnSpc>
              <a:spcAft>
                <a:spcPts val="600"/>
              </a:spcAft>
              <a:buFont typeface="Arial" panose="020B0604020202020204" pitchFamily="34" charset="0"/>
              <a:buChar char="•"/>
            </a:pPr>
            <a:r>
              <a:rPr lang="en-US" altLang="en-US" sz="1700"/>
              <a:t>Motorcycle</a:t>
            </a:r>
          </a:p>
          <a:p>
            <a:pPr indent="-228600">
              <a:lnSpc>
                <a:spcPct val="90000"/>
              </a:lnSpc>
              <a:spcAft>
                <a:spcPts val="600"/>
              </a:spcAft>
              <a:buFont typeface="Arial" panose="020B0604020202020204" pitchFamily="34" charset="0"/>
              <a:buChar char="•"/>
            </a:pPr>
            <a:r>
              <a:rPr lang="en-US" altLang="en-US" sz="1700"/>
              <a:t>Bicycle</a:t>
            </a:r>
          </a:p>
          <a:p>
            <a:pPr indent="-228600">
              <a:lnSpc>
                <a:spcPct val="90000"/>
              </a:lnSpc>
              <a:spcAft>
                <a:spcPts val="600"/>
              </a:spcAft>
              <a:buFont typeface="Arial" panose="020B0604020202020204" pitchFamily="34" charset="0"/>
              <a:buChar char="•"/>
            </a:pPr>
            <a:r>
              <a:rPr lang="en-US" altLang="en-US" sz="1700"/>
              <a:t>Horse Drawn Cart</a:t>
            </a:r>
          </a:p>
        </p:txBody>
      </p:sp>
    </p:spTree>
    <p:extLst>
      <p:ext uri="{BB962C8B-B14F-4D97-AF65-F5344CB8AC3E}">
        <p14:creationId xmlns:p14="http://schemas.microsoft.com/office/powerpoint/2010/main" val="116615409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19CA33E-4E61-2D38-14BD-A75439FB272E}"/>
              </a:ext>
            </a:extLst>
          </p:cNvPr>
          <p:cNvSpPr/>
          <p:nvPr/>
        </p:nvSpPr>
        <p:spPr>
          <a:xfrm>
            <a:off x="1878698" y="2006167"/>
            <a:ext cx="7802880" cy="215759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3633132" y="924697"/>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Motor Vehicle</a:t>
            </a:r>
          </a:p>
        </p:txBody>
      </p:sp>
      <p:pic>
        <p:nvPicPr>
          <p:cNvPr id="4" name="Picture 5" descr="\\Client\G$\CKP Images\Traffic\MPV 4.jp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438040" y="422452"/>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lient\G$\CKP Images\Traffic\MPV 2.png"/>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9064736" y="318788"/>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Client\G$\CKP Images\Traffic\motor cycle.png"/>
          <p:cNvPicPr>
            <a:picLocks noChangeAspect="1" noChangeArrowheads="1"/>
          </p:cNvPicPr>
          <p:nvPr>
            <p:custDataLst>
              <p:tags r:id="rId3"/>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442805" y="4790303"/>
            <a:ext cx="2871787" cy="165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Van.png"/>
          <p:cNvPicPr>
            <a:picLocks noChangeAspect="1" noChangeArrowheads="1"/>
          </p:cNvPicPr>
          <p:nvPr>
            <p:custDataLst>
              <p:tags r:id="rId4"/>
            </p:custDataLst>
          </p:nvPr>
        </p:nvPicPr>
        <p:blipFill>
          <a:blip r:embed="rId10">
            <a:extLst>
              <a:ext uri="{28A0092B-C50C-407E-A947-70E740481C1C}">
                <a14:useLocalDpi xmlns:a14="http://schemas.microsoft.com/office/drawing/2010/main" val="0"/>
              </a:ext>
            </a:extLst>
          </a:blip>
          <a:srcRect/>
          <a:stretch>
            <a:fillRect/>
          </a:stretch>
        </p:blipFill>
        <p:spPr bwMode="auto">
          <a:xfrm>
            <a:off x="8877410" y="4352153"/>
            <a:ext cx="2776538"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p:cNvSpPr txBox="1">
            <a:spLocks noChangeArrowheads="1"/>
          </p:cNvSpPr>
          <p:nvPr/>
        </p:nvSpPr>
        <p:spPr bwMode="auto">
          <a:xfrm>
            <a:off x="1878699" y="2334355"/>
            <a:ext cx="777398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bg1"/>
                </a:solidFill>
              </a:rPr>
              <a:t>A mechanically propelled vehicle intended or adapted for use on roads</a:t>
            </a:r>
          </a:p>
        </p:txBody>
      </p:sp>
    </p:spTree>
    <p:extLst>
      <p:ext uri="{BB962C8B-B14F-4D97-AF65-F5344CB8AC3E}">
        <p14:creationId xmlns:p14="http://schemas.microsoft.com/office/powerpoint/2010/main" val="183950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4EA8300-EB66-48D4-A196-A59DD063A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3" descr="\\Client\G$\CKP Images\Traffic\motor cycle.png"/>
          <p:cNvPicPr>
            <a:picLocks noChangeAspect="1" noChangeArrowheads="1"/>
          </p:cNvPicPr>
          <p:nvPr/>
        </p:nvPicPr>
        <p:blipFill rotWithShape="1">
          <a:blip r:embed="rId3">
            <a:extLst>
              <a:ext uri="{28A0092B-C50C-407E-A947-70E740481C1C}">
                <a14:useLocalDpi xmlns:a14="http://schemas.microsoft.com/office/drawing/2010/main" val="0"/>
              </a:ext>
            </a:extLst>
          </a:blip>
          <a:srcRect t="32700" r="1" b="24513"/>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rotWithShape="1">
          <a:blip r:embed="rId4">
            <a:extLst>
              <a:ext uri="{28A0092B-C50C-407E-A947-70E740481C1C}">
                <a14:useLocalDpi xmlns:a14="http://schemas.microsoft.com/office/drawing/2010/main" val="0"/>
              </a:ext>
            </a:extLst>
          </a:blip>
          <a:srcRect l="32828" r="12226"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Client\G$\CKP Images\Traffic\MPV 1.png"/>
          <p:cNvPicPr>
            <a:picLocks noChangeAspect="1" noChangeArrowheads="1"/>
          </p:cNvPicPr>
          <p:nvPr/>
        </p:nvPicPr>
        <p:blipFill rotWithShape="1">
          <a:blip r:embed="rId5">
            <a:extLst>
              <a:ext uri="{28A0092B-C50C-407E-A947-70E740481C1C}">
                <a14:useLocalDpi xmlns:a14="http://schemas.microsoft.com/office/drawing/2010/main" val="0"/>
              </a:ext>
            </a:extLst>
          </a:blip>
          <a:srcRect l="7278" r="5923" b="2"/>
          <a:stretch/>
        </p:blipFill>
        <p:spPr bwMode="auto">
          <a:xfrm>
            <a:off x="8770132" y="2391337"/>
            <a:ext cx="342186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1104900" y="910431"/>
            <a:ext cx="4518134" cy="14664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kern="1200">
                <a:solidFill>
                  <a:schemeClr val="bg1"/>
                </a:solidFill>
                <a:latin typeface="+mj-lt"/>
                <a:ea typeface="+mj-ea"/>
                <a:cs typeface="+mj-cs"/>
              </a:rPr>
              <a:t>Mechanically Propelled  Vehicle</a:t>
            </a:r>
          </a:p>
        </p:txBody>
      </p:sp>
      <p:sp>
        <p:nvSpPr>
          <p:cNvPr id="12" name="TextBox 2"/>
          <p:cNvSpPr txBox="1">
            <a:spLocks noChangeArrowheads="1"/>
          </p:cNvSpPr>
          <p:nvPr/>
        </p:nvSpPr>
        <p:spPr bwMode="auto">
          <a:xfrm>
            <a:off x="1104900" y="2492080"/>
            <a:ext cx="4518134" cy="301584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A vehicle that is constructed so that it can be propelled mechanically</a:t>
            </a:r>
          </a:p>
          <a:p>
            <a:pPr indent="-228600">
              <a:lnSpc>
                <a:spcPct val="90000"/>
              </a:lnSpc>
              <a:spcBef>
                <a:spcPct val="0"/>
              </a:spcBef>
              <a:spcAft>
                <a:spcPts val="600"/>
              </a:spcAft>
              <a:buFont typeface="Arial" panose="020B0604020202020204" pitchFamily="34" charset="0"/>
              <a:buChar char="•"/>
            </a:pPr>
            <a:endParaRPr lang="en-US" altLang="en-US" sz="1700">
              <a:solidFill>
                <a:schemeClr val="bg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Steam</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Electric</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Petrol</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Diesel</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Oil</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Gas</a:t>
            </a:r>
          </a:p>
          <a:p>
            <a:pPr indent="-228600">
              <a:lnSpc>
                <a:spcPct val="90000"/>
              </a:lnSpc>
              <a:spcBef>
                <a:spcPct val="0"/>
              </a:spcBef>
              <a:spcAft>
                <a:spcPts val="600"/>
              </a:spcAft>
              <a:buFont typeface="Arial" panose="020B0604020202020204" pitchFamily="34" charset="0"/>
              <a:buChar char="•"/>
            </a:pPr>
            <a:endParaRPr lang="en-US" altLang="en-US" sz="1700">
              <a:solidFill>
                <a:schemeClr val="bg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700">
              <a:solidFill>
                <a:schemeClr val="bg1"/>
              </a:solidFill>
              <a:latin typeface="+mn-lt"/>
              <a:ea typeface="+mn-ea"/>
            </a:endParaRP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408416"/>
            <a:ext cx="562303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114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Mechanically Propelled  Vehicle</a:t>
            </a:r>
          </a:p>
        </p:txBody>
      </p:sp>
      <p:cxnSp>
        <p:nvCxnSpPr>
          <p:cNvPr id="27"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Rectangle 3"/>
          <p:cNvSpPr txBox="1">
            <a:spLocks noChangeArrowheads="1"/>
          </p:cNvSpPr>
          <p:nvPr/>
        </p:nvSpPr>
        <p:spPr>
          <a:xfrm>
            <a:off x="897769" y="1909192"/>
            <a:ext cx="4586513" cy="364771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ltLang="en-US" sz="1700">
                <a:solidFill>
                  <a:schemeClr val="bg1"/>
                </a:solidFill>
              </a:rPr>
              <a:t>This refers to any source of mechanical power:</a:t>
            </a:r>
          </a:p>
          <a:p>
            <a:r>
              <a:rPr lang="en-US" altLang="en-US" sz="1700" b="1">
                <a:solidFill>
                  <a:schemeClr val="bg1"/>
                </a:solidFill>
              </a:rPr>
              <a:t>S</a:t>
            </a:r>
            <a:r>
              <a:rPr lang="en-US" altLang="en-US" sz="1700">
                <a:solidFill>
                  <a:schemeClr val="bg1"/>
                </a:solidFill>
              </a:rPr>
              <a:t> - Steam</a:t>
            </a:r>
          </a:p>
          <a:p>
            <a:r>
              <a:rPr lang="en-US" altLang="en-US" sz="1700" b="1">
                <a:solidFill>
                  <a:schemeClr val="bg1"/>
                </a:solidFill>
              </a:rPr>
              <a:t>E - </a:t>
            </a:r>
            <a:r>
              <a:rPr lang="en-US" altLang="en-US" sz="1700">
                <a:solidFill>
                  <a:schemeClr val="bg1"/>
                </a:solidFill>
              </a:rPr>
              <a:t> Electricity</a:t>
            </a:r>
          </a:p>
          <a:p>
            <a:r>
              <a:rPr lang="en-US" altLang="en-US" sz="1700" b="1">
                <a:solidFill>
                  <a:schemeClr val="bg1"/>
                </a:solidFill>
              </a:rPr>
              <a:t>P</a:t>
            </a:r>
            <a:r>
              <a:rPr lang="en-US" altLang="en-US" sz="1700">
                <a:solidFill>
                  <a:schemeClr val="bg1"/>
                </a:solidFill>
              </a:rPr>
              <a:t>  - Petrol</a:t>
            </a:r>
          </a:p>
          <a:p>
            <a:r>
              <a:rPr lang="en-US" altLang="en-US" sz="1700" b="1">
                <a:solidFill>
                  <a:schemeClr val="bg1"/>
                </a:solidFill>
              </a:rPr>
              <a:t>D</a:t>
            </a:r>
            <a:r>
              <a:rPr lang="en-US" altLang="en-US" sz="1700">
                <a:solidFill>
                  <a:schemeClr val="bg1"/>
                </a:solidFill>
              </a:rPr>
              <a:t>  - Diesel</a:t>
            </a:r>
          </a:p>
          <a:p>
            <a:r>
              <a:rPr lang="en-US" altLang="en-US" sz="1700" b="1">
                <a:solidFill>
                  <a:schemeClr val="bg1"/>
                </a:solidFill>
              </a:rPr>
              <a:t>O - </a:t>
            </a:r>
            <a:r>
              <a:rPr lang="en-US" altLang="en-US" sz="1700">
                <a:solidFill>
                  <a:schemeClr val="bg1"/>
                </a:solidFill>
              </a:rPr>
              <a:t> Oil</a:t>
            </a:r>
          </a:p>
          <a:p>
            <a:r>
              <a:rPr lang="en-US" altLang="en-US" sz="1700" b="1">
                <a:solidFill>
                  <a:schemeClr val="bg1"/>
                </a:solidFill>
              </a:rPr>
              <a:t>G -  </a:t>
            </a:r>
            <a:r>
              <a:rPr lang="en-US" altLang="en-US" sz="1700">
                <a:solidFill>
                  <a:schemeClr val="bg1"/>
                </a:solidFill>
              </a:rPr>
              <a:t>Gas                               </a:t>
            </a:r>
          </a:p>
          <a:p>
            <a:endParaRPr lang="en-US" altLang="en-US" sz="1700">
              <a:solidFill>
                <a:schemeClr val="bg1"/>
              </a:solidFill>
            </a:endParaRPr>
          </a:p>
          <a:p>
            <a:pPr marL="0"/>
            <a:r>
              <a:rPr lang="en-US" altLang="en-US" sz="1700">
                <a:solidFill>
                  <a:schemeClr val="bg1"/>
                </a:solidFill>
              </a:rPr>
              <a:t>  Remember ‘</a:t>
            </a:r>
            <a:r>
              <a:rPr lang="en-US" altLang="en-US" sz="1700" i="1">
                <a:solidFill>
                  <a:schemeClr val="bg1"/>
                </a:solidFill>
              </a:rPr>
              <a:t>SEP</a:t>
            </a:r>
            <a:r>
              <a:rPr lang="en-US" altLang="en-US" sz="1700">
                <a:solidFill>
                  <a:schemeClr val="bg1"/>
                </a:solidFill>
              </a:rPr>
              <a:t> the </a:t>
            </a:r>
            <a:r>
              <a:rPr lang="en-US" altLang="en-US" sz="1700" i="1">
                <a:solidFill>
                  <a:schemeClr val="bg1"/>
                </a:solidFill>
              </a:rPr>
              <a:t>DOG</a:t>
            </a:r>
            <a:r>
              <a:rPr lang="en-US" altLang="en-US" sz="1700">
                <a:solidFill>
                  <a:schemeClr val="bg1"/>
                </a:solidFill>
              </a:rPr>
              <a:t>’</a:t>
            </a:r>
          </a:p>
        </p:txBody>
      </p:sp>
      <p:pic>
        <p:nvPicPr>
          <p:cNvPr id="13" name="Picture 4" descr="Image2"/>
          <p:cNvPicPr>
            <a:picLocks noChangeAspect="1" noChangeArrowheads="1"/>
          </p:cNvPicPr>
          <p:nvPr/>
        </p:nvPicPr>
        <p:blipFill rotWithShape="1">
          <a:blip r:embed="rId3">
            <a:extLst>
              <a:ext uri="{28A0092B-C50C-407E-A947-70E740481C1C}">
                <a14:useLocalDpi xmlns:a14="http://schemas.microsoft.com/office/drawing/2010/main" val="0"/>
              </a:ext>
            </a:extLst>
          </a:blip>
          <a:srcRect r="8698" b="-1"/>
          <a:stretch/>
        </p:blipFill>
        <p:spPr bwMode="auto">
          <a:xfrm>
            <a:off x="6525453" y="1"/>
            <a:ext cx="5666547" cy="339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8" name="Straight Connector 21">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Connector 2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8" name="Picture 3" descr="Image1"/>
          <p:cNvPicPr>
            <a:picLocks noChangeAspect="1" noChangeArrowheads="1"/>
          </p:cNvPicPr>
          <p:nvPr/>
        </p:nvPicPr>
        <p:blipFill rotWithShape="1">
          <a:blip r:embed="rId4">
            <a:extLst>
              <a:ext uri="{28A0092B-C50C-407E-A947-70E740481C1C}">
                <a14:useLocalDpi xmlns:a14="http://schemas.microsoft.com/office/drawing/2010/main" val="0"/>
              </a:ext>
            </a:extLst>
          </a:blip>
          <a:srcRect t="14830" r="-2" b="18662"/>
          <a:stretch/>
        </p:blipFill>
        <p:spPr bwMode="auto">
          <a:xfrm>
            <a:off x="6522277" y="3398024"/>
            <a:ext cx="5669723" cy="34690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6767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Road</a:t>
            </a:r>
          </a:p>
        </p:txBody>
      </p:sp>
      <p:cxnSp>
        <p:nvCxnSpPr>
          <p:cNvPr id="17" name="Straight Connector 1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3"/>
          <p:cNvSpPr txBox="1">
            <a:spLocks noChangeArrowheads="1"/>
          </p:cNvSpPr>
          <p:nvPr/>
        </p:nvSpPr>
        <p:spPr>
          <a:xfrm>
            <a:off x="897769" y="1909192"/>
            <a:ext cx="4586513" cy="3647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000">
                <a:solidFill>
                  <a:schemeClr val="bg1"/>
                </a:solidFill>
              </a:rPr>
              <a:t>…any highway and any other road to which the public has access, and includes bridges over which a road passes.</a:t>
            </a:r>
          </a:p>
          <a:p>
            <a:r>
              <a:rPr lang="en-US" altLang="en-US" sz="2000">
                <a:solidFill>
                  <a:schemeClr val="bg1"/>
                </a:solidFill>
              </a:rPr>
              <a:t>Sec.192(1) of the Road Traffic Act 1988</a:t>
            </a:r>
            <a:r>
              <a:rPr lang="en-US" altLang="en-US" sz="2000" b="1">
                <a:solidFill>
                  <a:schemeClr val="bg1"/>
                </a:solidFill>
              </a:rPr>
              <a:t>.</a:t>
            </a:r>
          </a:p>
        </p:txBody>
      </p:sp>
      <p:cxnSp>
        <p:nvCxnSpPr>
          <p:cNvPr id="19" name="Straight Connector 1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9" name="Picture 9"/>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a:xfrm>
            <a:off x="6525453" y="0"/>
            <a:ext cx="5277172" cy="6858000"/>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Tree>
    <p:extLst>
      <p:ext uri="{BB962C8B-B14F-4D97-AF65-F5344CB8AC3E}">
        <p14:creationId xmlns:p14="http://schemas.microsoft.com/office/powerpoint/2010/main" val="1864895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F7B9ED7-2EBC-4D1E-AD9C-3A7117DCF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8068" r="11563" b="1"/>
          <a:stretch/>
        </p:blipFill>
        <p:spPr bwMode="auto">
          <a:xfrm>
            <a:off x="5757333" y="3"/>
            <a:ext cx="3217333" cy="34289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7114" r="34409" b="1"/>
          <a:stretch/>
        </p:blipFill>
        <p:spPr bwMode="auto">
          <a:xfrm>
            <a:off x="8974667" y="3"/>
            <a:ext cx="3217333" cy="34289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10974" r="18745" b="-1"/>
          <a:stretch/>
        </p:blipFill>
        <p:spPr bwMode="auto">
          <a:xfrm>
            <a:off x="5757332" y="3428999"/>
            <a:ext cx="3217333" cy="34290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rotWithShape="1">
          <a:blip r:embed="rId6">
            <a:extLst>
              <a:ext uri="{28A0092B-C50C-407E-A947-70E740481C1C}">
                <a14:useLocalDpi xmlns:a14="http://schemas.microsoft.com/office/drawing/2010/main" val="0"/>
              </a:ext>
            </a:extLst>
          </a:blip>
          <a:srcRect l="22502" r="21910" b="1"/>
          <a:stretch/>
        </p:blipFill>
        <p:spPr bwMode="auto">
          <a:xfrm>
            <a:off x="8974667" y="3428999"/>
            <a:ext cx="3217333" cy="34290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17">
            <a:extLst>
              <a:ext uri="{FF2B5EF4-FFF2-40B4-BE49-F238E27FC236}">
                <a16:creationId xmlns:a16="http://schemas.microsoft.com/office/drawing/2014/main" id="{1C958042-65E3-42E4-A01E-48B022A5E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7000">
                <a:schemeClr val="tx1">
                  <a:lumMod val="95000"/>
                  <a:lumOff val="5000"/>
                </a:schemeClr>
              </a:gs>
              <a:gs pos="76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838200" y="730626"/>
            <a:ext cx="4304071" cy="128809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Highway</a:t>
            </a:r>
          </a:p>
        </p:txBody>
      </p:sp>
      <p:cxnSp>
        <p:nvCxnSpPr>
          <p:cNvPr id="20" name="Straight Connector 19">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180681"/>
            <a:ext cx="514227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Rectangle 3"/>
          <p:cNvSpPr txBox="1">
            <a:spLocks noChangeArrowheads="1"/>
          </p:cNvSpPr>
          <p:nvPr/>
        </p:nvSpPr>
        <p:spPr>
          <a:xfrm>
            <a:off x="838200" y="2410334"/>
            <a:ext cx="4304072" cy="24959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800">
                <a:solidFill>
                  <a:schemeClr val="bg1"/>
                </a:solidFill>
              </a:rPr>
              <a:t>The whole or a part of a highway other than a ferry or waterway.</a:t>
            </a:r>
          </a:p>
          <a:p>
            <a:endParaRPr lang="en-US" altLang="en-US" sz="1800">
              <a:solidFill>
                <a:schemeClr val="bg1"/>
              </a:solidFill>
            </a:endParaRPr>
          </a:p>
          <a:p>
            <a:r>
              <a:rPr lang="en-US" altLang="en-US" sz="1800">
                <a:solidFill>
                  <a:schemeClr val="bg1"/>
                </a:solidFill>
              </a:rPr>
              <a:t> Where a highway passes over a bridge or through a tunnel, that bridge or tunnel is to be taken for the purposes of the Act to be a part of the highway.</a:t>
            </a:r>
          </a:p>
        </p:txBody>
      </p:sp>
    </p:spTree>
    <p:extLst>
      <p:ext uri="{BB962C8B-B14F-4D97-AF65-F5344CB8AC3E}">
        <p14:creationId xmlns:p14="http://schemas.microsoft.com/office/powerpoint/2010/main" val="18929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xEl>
                                              <p:pRg st="2" end="2"/>
                                            </p:txEl>
                                          </p:spTgt>
                                        </p:tgtEl>
                                        <p:attrNameLst>
                                          <p:attrName>style.visibility</p:attrName>
                                        </p:attrNameLst>
                                      </p:cBhvr>
                                      <p:to>
                                        <p:strVal val="visible"/>
                                      </p:to>
                                    </p:set>
                                    <p:anim calcmode="lin" valueType="num">
                                      <p:cBhvr additive="base">
                                        <p:cTn id="13"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Rectangle 2"/>
          <p:cNvSpPr txBox="1">
            <a:spLocks noChangeArrowheads="1"/>
          </p:cNvSpPr>
          <p:nvPr/>
        </p:nvSpPr>
        <p:spPr>
          <a:xfrm>
            <a:off x="1020467" y="1397120"/>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a:solidFill>
                  <a:schemeClr val="bg1"/>
                </a:solidFill>
              </a:rPr>
              <a:t>Carriageway</a:t>
            </a:r>
          </a:p>
        </p:txBody>
      </p:sp>
      <p:sp>
        <p:nvSpPr>
          <p:cNvPr id="3" name="Rectangle 2"/>
          <p:cNvSpPr/>
          <p:nvPr/>
        </p:nvSpPr>
        <p:spPr>
          <a:xfrm>
            <a:off x="1020467" y="2891752"/>
            <a:ext cx="4707671" cy="2334517"/>
          </a:xfrm>
          <a:prstGeom prst="rect">
            <a:avLst/>
          </a:prstGeom>
        </p:spPr>
        <p:txBody>
          <a:bodyPr vert="horz" lIns="91440" tIns="45720" rIns="91440" bIns="45720" rtlCol="0">
            <a:normAutofit/>
          </a:bodyPr>
          <a:lstStyle/>
          <a:p>
            <a:pPr indent="-228600">
              <a:lnSpc>
                <a:spcPct val="90000"/>
              </a:lnSpc>
              <a:spcBef>
                <a:spcPct val="0"/>
              </a:spcBef>
              <a:spcAft>
                <a:spcPts val="600"/>
              </a:spcAft>
              <a:buFont typeface="Arial" panose="020B0604020202020204" pitchFamily="34" charset="0"/>
              <a:buChar char="•"/>
            </a:pPr>
            <a:r>
              <a:rPr lang="en-US" altLang="en-US" sz="2000">
                <a:solidFill>
                  <a:schemeClr val="bg1"/>
                </a:solidFill>
              </a:rPr>
              <a:t> A way constituting or comprised in a highway, being a way (other than a cycle track) over which the public have a right of way for the passage of vehicles. </a:t>
            </a:r>
          </a:p>
          <a:p>
            <a:pPr indent="-228600">
              <a:lnSpc>
                <a:spcPct val="90000"/>
              </a:lnSpc>
              <a:spcBef>
                <a:spcPct val="0"/>
              </a:spcBef>
              <a:spcAft>
                <a:spcPts val="600"/>
              </a:spcAft>
              <a:buFont typeface="Arial" panose="020B0604020202020204" pitchFamily="34" charset="0"/>
              <a:buChar char="•"/>
            </a:pPr>
            <a:endParaRPr lang="en-US" altLang="en-US" sz="2000" b="1">
              <a:solidFill>
                <a:schemeClr val="bg1"/>
              </a:solidFill>
            </a:endParaRPr>
          </a:p>
          <a:p>
            <a:pPr indent="-228600">
              <a:lnSpc>
                <a:spcPct val="90000"/>
              </a:lnSpc>
              <a:spcBef>
                <a:spcPct val="0"/>
              </a:spcBef>
              <a:spcAft>
                <a:spcPts val="600"/>
              </a:spcAft>
              <a:buFont typeface="Arial" panose="020B0604020202020204" pitchFamily="34" charset="0"/>
              <a:buChar char="•"/>
            </a:pPr>
            <a:r>
              <a:rPr lang="en-US" altLang="en-US" sz="2000" b="1">
                <a:solidFill>
                  <a:schemeClr val="bg1"/>
                </a:solidFill>
              </a:rPr>
              <a:t>Sec. 329 of the Highway Act 1980</a:t>
            </a:r>
            <a:endParaRPr lang="en-US" altLang="en-US" sz="2000">
              <a:solidFill>
                <a:schemeClr val="bg1"/>
              </a:solidFill>
            </a:endParaRPr>
          </a:p>
        </p:txBody>
      </p:sp>
      <p:pic>
        <p:nvPicPr>
          <p:cNvPr id="5" name="Picture 3" descr="\\Client\G$\CKP Images\Traffic\Road 1.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7920" r="23257"/>
          <a:stretch/>
        </p:blipFill>
        <p:spPr bwMode="auto">
          <a:xfrm>
            <a:off x="6735467" y="977900"/>
            <a:ext cx="5037433" cy="4826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9452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Motorcycle</a:t>
            </a:r>
          </a:p>
        </p:txBody>
      </p:sp>
      <p:cxnSp>
        <p:nvCxnSpPr>
          <p:cNvPr id="15" name="Straight Connector 1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Text Box 6"/>
          <p:cNvSpPr txBox="1">
            <a:spLocks noChangeArrowheads="1"/>
          </p:cNvSpPr>
          <p:nvPr/>
        </p:nvSpPr>
        <p:spPr bwMode="auto">
          <a:xfrm>
            <a:off x="897769" y="1909192"/>
            <a:ext cx="4586513" cy="3647710"/>
          </a:xfrm>
          <a:prstGeom prst="rect">
            <a:avLst/>
          </a:prstGeom>
        </p:spPr>
        <p:txBody>
          <a:bodyPr vert="horz" lIns="91440" tIns="45720" rIns="91440" bIns="45720" rtlCol="0" anchor="ctr">
            <a:norm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A Motorcycle is a MPV other than an invalid carriage</a:t>
            </a:r>
          </a:p>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It has 3 wheels or less</a:t>
            </a:r>
          </a:p>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Max unladen weight not to exceed 410kgs</a:t>
            </a:r>
          </a:p>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Sidecar is part of the motorcycle and not a trailer </a:t>
            </a:r>
          </a:p>
        </p:txBody>
      </p:sp>
      <p:pic>
        <p:nvPicPr>
          <p:cNvPr id="7" name="Picture 14" descr="ANd9GcR8Djd5xnUAWMyxvOb4xPPGUemdrWRLt5V0X3bknZnnTjSAH2Gb_w"/>
          <p:cNvPicPr>
            <a:picLocks noChangeAspect="1" noChangeArrowheads="1"/>
          </p:cNvPicPr>
          <p:nvPr/>
        </p:nvPicPr>
        <p:blipFill rotWithShape="1">
          <a:blip r:embed="rId3">
            <a:extLst>
              <a:ext uri="{28A0092B-C50C-407E-A947-70E740481C1C}">
                <a14:useLocalDpi xmlns:a14="http://schemas.microsoft.com/office/drawing/2010/main" val="0"/>
              </a:ext>
            </a:extLst>
          </a:blip>
          <a:srcRect t="8588" r="2" b="20728"/>
          <a:stretch/>
        </p:blipFill>
        <p:spPr bwMode="auto">
          <a:xfrm>
            <a:off x="6525453" y="1"/>
            <a:ext cx="5666547" cy="339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 name="Straight Connector 16">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Picture 12" descr="ANd9GcTxQXAg_RMGtm9f1ieEUc5yv8Fg1htWSxn5PIBFZG-XrgMjYgzsLw"/>
          <p:cNvPicPr>
            <a:picLocks noChangeAspect="1" noChangeArrowheads="1"/>
          </p:cNvPicPr>
          <p:nvPr/>
        </p:nvPicPr>
        <p:blipFill rotWithShape="1">
          <a:blip r:embed="rId4">
            <a:extLst>
              <a:ext uri="{28A0092B-C50C-407E-A947-70E740481C1C}">
                <a14:useLocalDpi xmlns:a14="http://schemas.microsoft.com/office/drawing/2010/main" val="0"/>
              </a:ext>
            </a:extLst>
          </a:blip>
          <a:srcRect t="3579" r="1" b="14735"/>
          <a:stretch/>
        </p:blipFill>
        <p:spPr bwMode="auto">
          <a:xfrm>
            <a:off x="6522277" y="3398024"/>
            <a:ext cx="5669723" cy="34690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2960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4EA8300-EB66-48D4-A196-A59DD063A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Client\G$\CKP Images\Traffic\Vehicles on a road.jpg"/>
          <p:cNvPicPr>
            <a:picLocks noChangeAspect="1" noChangeArrowheads="1"/>
          </p:cNvPicPr>
          <p:nvPr>
            <p:custDataLst>
              <p:tags r:id="rId1"/>
            </p:custDataLst>
          </p:nvPr>
        </p:nvPicPr>
        <p:blipFill rotWithShape="1">
          <a:blip r:embed="rId5">
            <a:extLst>
              <a:ext uri="{28A0092B-C50C-407E-A947-70E740481C1C}">
                <a14:useLocalDpi xmlns:a14="http://schemas.microsoft.com/office/drawing/2010/main" val="0"/>
              </a:ext>
            </a:extLst>
          </a:blip>
          <a:srcRect t="30966" r="1" b="23342"/>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5" descr="\\Client\G$\CKP Images\Traffic\MPV 4.jpg"/>
          <p:cNvPicPr>
            <a:picLocks noChangeAspect="1" noChangeArrowheads="1"/>
          </p:cNvPicPr>
          <p:nvPr>
            <p:custDataLst>
              <p:tags r:id="rId2"/>
            </p:custDataLst>
          </p:nvPr>
        </p:nvPicPr>
        <p:blipFill rotWithShape="1">
          <a:blip r:embed="rId6">
            <a:extLst>
              <a:ext uri="{28A0092B-C50C-407E-A947-70E740481C1C}">
                <a14:useLocalDpi xmlns:a14="http://schemas.microsoft.com/office/drawing/2010/main" val="0"/>
              </a:ext>
            </a:extLst>
          </a:blip>
          <a:srcRect l="40935" r="10605"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9" descr="p8061"/>
          <p:cNvPicPr>
            <a:picLocks noChangeAspect="1" noChangeArrowheads="1"/>
          </p:cNvPicPr>
          <p:nvPr/>
        </p:nvPicPr>
        <p:blipFill rotWithShape="1">
          <a:blip r:embed="rId7">
            <a:extLst>
              <a:ext uri="{28A0092B-C50C-407E-A947-70E740481C1C}">
                <a14:useLocalDpi xmlns:a14="http://schemas.microsoft.com/office/drawing/2010/main" val="0"/>
              </a:ext>
            </a:extLst>
          </a:blip>
          <a:srcRect l="24912" r="24108" b="1"/>
          <a:stretch/>
        </p:blipFill>
        <p:spPr bwMode="auto">
          <a:xfrm>
            <a:off x="8770132" y="2391337"/>
            <a:ext cx="342186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1104900" y="910431"/>
            <a:ext cx="4518134" cy="14664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kern="1200">
                <a:solidFill>
                  <a:schemeClr val="bg1"/>
                </a:solidFill>
                <a:latin typeface="+mj-lt"/>
                <a:ea typeface="+mj-ea"/>
                <a:cs typeface="+mj-cs"/>
              </a:rPr>
              <a:t>Motor car</a:t>
            </a:r>
          </a:p>
        </p:txBody>
      </p:sp>
      <p:sp>
        <p:nvSpPr>
          <p:cNvPr id="3" name="Rectangle 2"/>
          <p:cNvSpPr/>
          <p:nvPr/>
        </p:nvSpPr>
        <p:spPr>
          <a:xfrm>
            <a:off x="1104900" y="2492080"/>
            <a:ext cx="4518134" cy="3015849"/>
          </a:xfrm>
          <a:prstGeom prst="rect">
            <a:avLst/>
          </a:prstGeom>
        </p:spPr>
        <p:txBody>
          <a:bodyPr vert="horz" lIns="91440" tIns="45720" rIns="91440" bIns="45720" rtlCol="0">
            <a:normAutofit/>
          </a:bodyPr>
          <a:lstStyle/>
          <a:p>
            <a:pPr>
              <a:lnSpc>
                <a:spcPct val="90000"/>
              </a:lnSpc>
              <a:spcAft>
                <a:spcPts val="600"/>
              </a:spcAft>
              <a:buClr>
                <a:srgbClr val="FF00FF"/>
              </a:buClr>
            </a:pPr>
            <a:r>
              <a:rPr lang="en-US" altLang="en-US" sz="2000" dirty="0">
                <a:solidFill>
                  <a:schemeClr val="bg1"/>
                </a:solidFill>
              </a:rPr>
              <a:t>Means a Mechanically Propelled Vehicle, not being a   motorcycle, motor tractor or an invalid carriage, which is constructed itself to carry a load or passengers and of which the weight unladen does not exceed 3050kgs</a:t>
            </a: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408416"/>
            <a:ext cx="562303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6860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p:cNvSpPr txBox="1">
            <a:spLocks noChangeArrowheads="1"/>
          </p:cNvSpPr>
          <p:nvPr/>
        </p:nvSpPr>
        <p:spPr bwMode="auto">
          <a:xfrm>
            <a:off x="719846" y="844050"/>
            <a:ext cx="107004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Owing to the presence </a:t>
            </a:r>
            <a:r>
              <a:rPr lang="en-GB" altLang="en-US" b="0" dirty="0">
                <a:solidFill>
                  <a:schemeClr val="tx1"/>
                </a:solidFill>
                <a:latin typeface="+mn-lt"/>
                <a:ea typeface="Segoe UI Black" panose="020B0A02040204020203" pitchFamily="34" charset="0"/>
                <a:cs typeface="Segoe UI Black" panose="020B0A02040204020203" pitchFamily="34" charset="0"/>
              </a:rPr>
              <a:t>of a </a:t>
            </a:r>
            <a:r>
              <a:rPr lang="en-GB" altLang="en-US" b="0" dirty="0">
                <a:solidFill>
                  <a:srgbClr val="FF0000"/>
                </a:solidFill>
                <a:latin typeface="+mn-lt"/>
                <a:ea typeface="Segoe UI Black" panose="020B0A02040204020203" pitchFamily="34" charset="0"/>
                <a:cs typeface="Segoe UI Black" panose="020B0A02040204020203" pitchFamily="34" charset="0"/>
              </a:rPr>
              <a:t>mechanically propelled vehicle (MPV) </a:t>
            </a:r>
            <a:r>
              <a:rPr lang="en-GB" altLang="en-US" b="0" dirty="0">
                <a:solidFill>
                  <a:schemeClr val="tx1"/>
                </a:solidFill>
                <a:latin typeface="+mn-lt"/>
                <a:ea typeface="Segoe UI Black" panose="020B0A02040204020203" pitchFamily="34" charset="0"/>
                <a:cs typeface="Segoe UI Black" panose="020B0A02040204020203" pitchFamily="34" charset="0"/>
              </a:rPr>
              <a:t>on a</a:t>
            </a:r>
            <a:r>
              <a:rPr lang="en-GB" altLang="en-US" b="0" dirty="0">
                <a:solidFill>
                  <a:srgbClr val="FF0000"/>
                </a:solidFill>
                <a:latin typeface="+mn-lt"/>
                <a:ea typeface="Segoe UI Black" panose="020B0A02040204020203" pitchFamily="34" charset="0"/>
                <a:cs typeface="Segoe UI Black" panose="020B0A02040204020203" pitchFamily="34" charset="0"/>
              </a:rPr>
              <a:t> road </a:t>
            </a:r>
            <a:r>
              <a:rPr lang="en-GB" altLang="en-US" b="0" dirty="0">
                <a:solidFill>
                  <a:schemeClr val="tx1"/>
                </a:solidFill>
                <a:latin typeface="+mn-lt"/>
                <a:ea typeface="Segoe UI Black" panose="020B0A02040204020203" pitchFamily="34" charset="0"/>
                <a:cs typeface="Segoe UI Black" panose="020B0A02040204020203" pitchFamily="34" charset="0"/>
              </a:rPr>
              <a:t>or </a:t>
            </a:r>
            <a:r>
              <a:rPr lang="en-GB" altLang="en-US" b="0" dirty="0">
                <a:solidFill>
                  <a:srgbClr val="FF0000"/>
                </a:solidFill>
                <a:latin typeface="+mn-lt"/>
                <a:ea typeface="Segoe UI Black" panose="020B0A02040204020203" pitchFamily="34" charset="0"/>
                <a:cs typeface="Segoe UI Black" panose="020B0A02040204020203" pitchFamily="34" charset="0"/>
              </a:rPr>
              <a:t>other public place, </a:t>
            </a:r>
            <a:r>
              <a:rPr lang="en-GB" altLang="en-US" b="0" dirty="0">
                <a:solidFill>
                  <a:schemeClr val="tx1"/>
                </a:solidFill>
                <a:latin typeface="+mn-lt"/>
                <a:ea typeface="Segoe UI Black" panose="020B0A02040204020203" pitchFamily="34" charset="0"/>
                <a:cs typeface="Segoe UI Black" panose="020B0A02040204020203" pitchFamily="34" charset="0"/>
              </a:rPr>
              <a:t>an accident occurs whereby;</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personal injury </a:t>
            </a:r>
            <a:r>
              <a:rPr lang="en-GB" altLang="en-US" b="0" dirty="0">
                <a:solidFill>
                  <a:schemeClr val="tx1"/>
                </a:solidFill>
                <a:latin typeface="+mn-lt"/>
                <a:ea typeface="Segoe UI Black" panose="020B0A02040204020203" pitchFamily="34" charset="0"/>
                <a:cs typeface="Segoe UI Black" panose="020B0A02040204020203" pitchFamily="34" charset="0"/>
              </a:rPr>
              <a:t>is caused to a person (other than the driver of that MPV)             </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dirty="0">
                <a:solidFill>
                  <a:srgbClr val="FF0000"/>
                </a:solidFill>
                <a:latin typeface="+mn-lt"/>
                <a:ea typeface="Segoe UI Black" panose="020B0A02040204020203" pitchFamily="34" charset="0"/>
                <a:cs typeface="Segoe UI Black" panose="020B0A02040204020203" pitchFamily="34" charset="0"/>
              </a:rPr>
              <a:t>d</a:t>
            </a:r>
            <a:r>
              <a:rPr lang="en-GB" altLang="en-US" b="0" dirty="0">
                <a:solidFill>
                  <a:srgbClr val="FF0000"/>
                </a:solidFill>
                <a:latin typeface="+mn-lt"/>
                <a:ea typeface="Segoe UI Black" panose="020B0A02040204020203" pitchFamily="34" charset="0"/>
                <a:cs typeface="Segoe UI Black" panose="020B0A02040204020203" pitchFamily="34" charset="0"/>
              </a:rPr>
              <a:t>amage</a:t>
            </a:r>
            <a:r>
              <a:rPr lang="en-GB" altLang="en-US" b="0" dirty="0">
                <a:solidFill>
                  <a:schemeClr val="tx1"/>
                </a:solidFill>
                <a:latin typeface="+mn-lt"/>
                <a:ea typeface="Segoe UI Black" panose="020B0A02040204020203" pitchFamily="34" charset="0"/>
                <a:cs typeface="Segoe UI Black" panose="020B0A02040204020203" pitchFamily="34" charset="0"/>
              </a:rPr>
              <a:t> is caused to:</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 </a:t>
            </a:r>
            <a:r>
              <a:rPr lang="en-GB" altLang="en-US" b="0" dirty="0">
                <a:solidFill>
                  <a:srgbClr val="FF0000"/>
                </a:solidFill>
                <a:latin typeface="+mn-lt"/>
                <a:ea typeface="Segoe UI Black" panose="020B0A02040204020203" pitchFamily="34" charset="0"/>
                <a:cs typeface="Segoe UI Black" panose="020B0A02040204020203" pitchFamily="34" charset="0"/>
              </a:rPr>
              <a:t>vehicle</a:t>
            </a:r>
            <a:r>
              <a:rPr lang="en-GB" altLang="en-US" b="0" dirty="0">
                <a:solidFill>
                  <a:schemeClr val="tx1"/>
                </a:solidFill>
                <a:latin typeface="+mn-lt"/>
                <a:ea typeface="Segoe UI Black" panose="020B0A02040204020203" pitchFamily="34" charset="0"/>
                <a:cs typeface="Segoe UI Black" panose="020B0A02040204020203" pitchFamily="34" charset="0"/>
              </a:rPr>
              <a:t> (other than the MPV or any trailer drawn by it)</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   </a:t>
            </a: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an </a:t>
            </a:r>
            <a:r>
              <a:rPr lang="en-GB" altLang="en-US" b="0" dirty="0">
                <a:solidFill>
                  <a:srgbClr val="FF0000"/>
                </a:solidFill>
                <a:latin typeface="+mn-lt"/>
                <a:ea typeface="Segoe UI Black" panose="020B0A02040204020203" pitchFamily="34" charset="0"/>
                <a:cs typeface="Segoe UI Black" panose="020B0A02040204020203" pitchFamily="34" charset="0"/>
              </a:rPr>
              <a:t>animal</a:t>
            </a:r>
            <a:r>
              <a:rPr lang="en-GB" altLang="en-US" b="0" dirty="0">
                <a:solidFill>
                  <a:schemeClr val="tx1"/>
                </a:solidFill>
                <a:latin typeface="+mn-lt"/>
                <a:ea typeface="Segoe UI Black" panose="020B0A02040204020203" pitchFamily="34" charset="0"/>
                <a:cs typeface="Segoe UI Black" panose="020B0A02040204020203" pitchFamily="34" charset="0"/>
              </a:rPr>
              <a:t> (other than one in or on that MPV or any trailer drawn by it)</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   OR</a:t>
            </a:r>
          </a:p>
          <a:p>
            <a:pPr algn="ctr" eaLnBrk="1" hangingPunct="1">
              <a:spcBef>
                <a:spcPct val="0"/>
              </a:spcBef>
              <a:buFontTx/>
              <a:buNone/>
            </a:pPr>
            <a:r>
              <a:rPr lang="en-GB" altLang="en-US" b="0" dirty="0">
                <a:solidFill>
                  <a:schemeClr val="tx1"/>
                </a:solidFill>
                <a:latin typeface="+mn-lt"/>
                <a:ea typeface="Segoe UI Black" panose="020B0A02040204020203" pitchFamily="34" charset="0"/>
                <a:cs typeface="Segoe UI Black" panose="020B0A02040204020203" pitchFamily="34" charset="0"/>
              </a:rPr>
              <a:t>any other </a:t>
            </a:r>
            <a:r>
              <a:rPr lang="en-GB" altLang="en-US" b="0" dirty="0">
                <a:solidFill>
                  <a:srgbClr val="FF0000"/>
                </a:solidFill>
                <a:latin typeface="+mn-lt"/>
                <a:ea typeface="Segoe UI Black" panose="020B0A02040204020203" pitchFamily="34" charset="0"/>
                <a:cs typeface="Segoe UI Black" panose="020B0A02040204020203" pitchFamily="34" charset="0"/>
              </a:rPr>
              <a:t>property, constructed on, fixed to, growing in </a:t>
            </a:r>
            <a:r>
              <a:rPr lang="en-GB" altLang="en-US" b="0" dirty="0">
                <a:solidFill>
                  <a:schemeClr val="tx1"/>
                </a:solidFill>
                <a:latin typeface="+mn-lt"/>
                <a:ea typeface="Segoe UI Black" panose="020B0A02040204020203" pitchFamily="34" charset="0"/>
                <a:cs typeface="Segoe UI Black" panose="020B0A02040204020203" pitchFamily="34" charset="0"/>
              </a:rPr>
              <a:t>or</a:t>
            </a: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rgbClr val="FF0000"/>
                </a:solidFill>
                <a:latin typeface="+mn-lt"/>
                <a:ea typeface="Segoe UI Black" panose="020B0A02040204020203" pitchFamily="34" charset="0"/>
                <a:cs typeface="Segoe UI Black" panose="020B0A02040204020203" pitchFamily="34" charset="0"/>
              </a:rPr>
              <a:t>otherwise forming part of the land</a:t>
            </a:r>
            <a:r>
              <a:rPr lang="en-GB" altLang="en-US" b="0" dirty="0">
                <a:solidFill>
                  <a:srgbClr val="0070C0"/>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on which the road or other place in question is situated or land adjacent to such land. </a:t>
            </a:r>
          </a:p>
        </p:txBody>
      </p:sp>
      <p:sp>
        <p:nvSpPr>
          <p:cNvPr id="6" name="TextBox 5"/>
          <p:cNvSpPr txBox="1"/>
          <p:nvPr/>
        </p:nvSpPr>
        <p:spPr>
          <a:xfrm>
            <a:off x="719846" y="197719"/>
            <a:ext cx="10700425" cy="584775"/>
          </a:xfrm>
          <a:prstGeom prst="rect">
            <a:avLst/>
          </a:prstGeom>
          <a:solidFill>
            <a:srgbClr val="002060"/>
          </a:solidFill>
        </p:spPr>
        <p:txBody>
          <a:bodyPr wrap="square" rtlCol="0">
            <a:spAutoFit/>
          </a:bodyPr>
          <a:lstStyle/>
          <a:p>
            <a:pPr algn="ctr"/>
            <a:r>
              <a:rPr lang="en-GB" sz="3200" b="1" dirty="0">
                <a:solidFill>
                  <a:schemeClr val="bg1"/>
                </a:solidFill>
              </a:rPr>
              <a:t>Definition: Road Traffic Collisions</a:t>
            </a:r>
          </a:p>
        </p:txBody>
      </p:sp>
      <p:sp>
        <p:nvSpPr>
          <p:cNvPr id="2" name="Rectangle 1"/>
          <p:cNvSpPr/>
          <p:nvPr/>
        </p:nvSpPr>
        <p:spPr>
          <a:xfrm>
            <a:off x="3685784" y="5429306"/>
            <a:ext cx="4768548" cy="461665"/>
          </a:xfrm>
          <a:prstGeom prst="rect">
            <a:avLst/>
          </a:prstGeom>
          <a:solidFill>
            <a:schemeClr val="accent1">
              <a:lumMod val="20000"/>
              <a:lumOff val="80000"/>
            </a:schemeClr>
          </a:solidFill>
        </p:spPr>
        <p:txBody>
          <a:bodyPr wrap="none">
            <a:spAutoFit/>
          </a:bodyPr>
          <a:lstStyle/>
          <a:p>
            <a:pPr algn="ctr">
              <a:spcBef>
                <a:spcPct val="0"/>
              </a:spcBef>
            </a:pPr>
            <a:r>
              <a:rPr lang="en-GB" altLang="en-US" sz="2400" b="1" dirty="0">
                <a:solidFill>
                  <a:srgbClr val="002060"/>
                </a:solidFill>
                <a:ea typeface="Segoe UI Black" panose="020B0A02040204020203" pitchFamily="34" charset="0"/>
                <a:cs typeface="Segoe UI Black" panose="020B0A02040204020203" pitchFamily="34" charset="0"/>
              </a:rPr>
              <a:t>Section 170(1) Road Traffic Act 1988</a:t>
            </a:r>
          </a:p>
        </p:txBody>
      </p:sp>
    </p:spTree>
    <p:extLst>
      <p:ext uri="{BB962C8B-B14F-4D97-AF65-F5344CB8AC3E}">
        <p14:creationId xmlns:p14="http://schemas.microsoft.com/office/powerpoint/2010/main" val="99174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Cattle.png"/>
          <p:cNvPicPr>
            <a:picLocks noChangeAspect="1" noChangeArrowheads="1"/>
          </p:cNvPicPr>
          <p:nvPr>
            <p:custDataLst>
              <p:tags r:id="rId1"/>
            </p:custDataLst>
          </p:nvPr>
        </p:nvPicPr>
        <p:blipFill>
          <a:blip r:embed="rId11">
            <a:extLst>
              <a:ext uri="{28A0092B-C50C-407E-A947-70E740481C1C}">
                <a14:useLocalDpi xmlns:a14="http://schemas.microsoft.com/office/drawing/2010/main" val="0"/>
              </a:ext>
            </a:extLst>
          </a:blip>
          <a:srcRect/>
          <a:stretch>
            <a:fillRect/>
          </a:stretch>
        </p:blipFill>
        <p:spPr bwMode="auto">
          <a:xfrm>
            <a:off x="363538" y="941538"/>
            <a:ext cx="215265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Horse.png"/>
          <p:cNvPicPr>
            <a:picLocks noChangeAspect="1" noChangeArrowheads="1"/>
          </p:cNvPicPr>
          <p:nvPr>
            <p:custDataLst>
              <p:tags r:id="rId2"/>
            </p:custDataLst>
          </p:nvPr>
        </p:nvPicPr>
        <p:blipFill>
          <a:blip r:embed="rId12">
            <a:extLst>
              <a:ext uri="{28A0092B-C50C-407E-A947-70E740481C1C}">
                <a14:useLocalDpi xmlns:a14="http://schemas.microsoft.com/office/drawing/2010/main" val="0"/>
              </a:ext>
            </a:extLst>
          </a:blip>
          <a:srcRect/>
          <a:stretch>
            <a:fillRect/>
          </a:stretch>
        </p:blipFill>
        <p:spPr bwMode="auto">
          <a:xfrm>
            <a:off x="4949536" y="942473"/>
            <a:ext cx="2362200" cy="131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Donkey.png"/>
          <p:cNvPicPr>
            <a:picLocks noChangeAspect="1" noChangeArrowheads="1"/>
          </p:cNvPicPr>
          <p:nvPr>
            <p:custDataLst>
              <p:tags r:id="rId3"/>
            </p:custDataLst>
          </p:nvPr>
        </p:nvPicPr>
        <p:blipFill>
          <a:blip r:embed="rId13">
            <a:extLst>
              <a:ext uri="{28A0092B-C50C-407E-A947-70E740481C1C}">
                <a14:useLocalDpi xmlns:a14="http://schemas.microsoft.com/office/drawing/2010/main" val="0"/>
              </a:ext>
            </a:extLst>
          </a:blip>
          <a:srcRect/>
          <a:stretch>
            <a:fillRect/>
          </a:stretch>
        </p:blipFill>
        <p:spPr bwMode="auto">
          <a:xfrm>
            <a:off x="8902441" y="941538"/>
            <a:ext cx="22479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Client\G$\CKP Images\Traffic\Mule.png"/>
          <p:cNvPicPr>
            <a:picLocks noChangeAspect="1" noChangeArrowheads="1"/>
          </p:cNvPicPr>
          <p:nvPr>
            <p:custDataLst>
              <p:tags r:id="rId4"/>
            </p:custDataLst>
          </p:nvPr>
        </p:nvPicPr>
        <p:blipFill>
          <a:blip r:embed="rId14">
            <a:extLst>
              <a:ext uri="{28A0092B-C50C-407E-A947-70E740481C1C}">
                <a14:useLocalDpi xmlns:a14="http://schemas.microsoft.com/office/drawing/2010/main" val="0"/>
              </a:ext>
            </a:extLst>
          </a:blip>
          <a:srcRect/>
          <a:stretch>
            <a:fillRect/>
          </a:stretch>
        </p:blipFill>
        <p:spPr bwMode="auto">
          <a:xfrm>
            <a:off x="2445630" y="2634037"/>
            <a:ext cx="1997075" cy="111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Client\G$\CKP Images\Traffic\Pig.png"/>
          <p:cNvPicPr>
            <a:picLocks noChangeAspect="1" noChangeArrowheads="1"/>
          </p:cNvPicPr>
          <p:nvPr>
            <p:custDataLst>
              <p:tags r:id="rId5"/>
            </p:custDataLst>
          </p:nvPr>
        </p:nvPicPr>
        <p:blipFill>
          <a:blip r:embed="rId15">
            <a:extLst>
              <a:ext uri="{28A0092B-C50C-407E-A947-70E740481C1C}">
                <a14:useLocalDpi xmlns:a14="http://schemas.microsoft.com/office/drawing/2010/main" val="0"/>
              </a:ext>
            </a:extLst>
          </a:blip>
          <a:srcRect/>
          <a:stretch>
            <a:fillRect/>
          </a:stretch>
        </p:blipFill>
        <p:spPr bwMode="auto">
          <a:xfrm>
            <a:off x="7135726" y="2665206"/>
            <a:ext cx="2160240" cy="11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Client\G$\CKP Images\Traffic\Sheep.png"/>
          <p:cNvPicPr>
            <a:picLocks noChangeAspect="1" noChangeArrowheads="1"/>
          </p:cNvPicPr>
          <p:nvPr>
            <p:custDataLst>
              <p:tags r:id="rId6"/>
            </p:custDataLst>
          </p:nvPr>
        </p:nvPicPr>
        <p:blipFill>
          <a:blip r:embed="rId16">
            <a:extLst>
              <a:ext uri="{28A0092B-C50C-407E-A947-70E740481C1C}">
                <a14:useLocalDpi xmlns:a14="http://schemas.microsoft.com/office/drawing/2010/main" val="0"/>
              </a:ext>
            </a:extLst>
          </a:blip>
          <a:srcRect/>
          <a:stretch>
            <a:fillRect/>
          </a:stretch>
        </p:blipFill>
        <p:spPr bwMode="auto">
          <a:xfrm>
            <a:off x="1225261" y="4417176"/>
            <a:ext cx="2054227"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descr="\\Client\G$\CKP Images\Traffic\Dog.png"/>
          <p:cNvPicPr>
            <a:picLocks noChangeAspect="1" noChangeArrowheads="1"/>
          </p:cNvPicPr>
          <p:nvPr>
            <p:custDataLst>
              <p:tags r:id="rId7"/>
            </p:custDataLst>
          </p:nvPr>
        </p:nvPicPr>
        <p:blipFill>
          <a:blip r:embed="rId17">
            <a:extLst>
              <a:ext uri="{28A0092B-C50C-407E-A947-70E740481C1C}">
                <a14:useLocalDpi xmlns:a14="http://schemas.microsoft.com/office/drawing/2010/main" val="0"/>
              </a:ext>
            </a:extLst>
          </a:blip>
          <a:srcRect/>
          <a:stretch>
            <a:fillRect/>
          </a:stretch>
        </p:blipFill>
        <p:spPr bwMode="auto">
          <a:xfrm>
            <a:off x="4629584" y="4417176"/>
            <a:ext cx="2106612"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8" descr="\\Client\G$\CKP Images\Traffic\Goat.png"/>
          <p:cNvPicPr>
            <a:picLocks noChangeAspect="1" noChangeArrowheads="1"/>
          </p:cNvPicPr>
          <p:nvPr>
            <p:custDataLst>
              <p:tags r:id="rId8"/>
            </p:custDataLst>
          </p:nvPr>
        </p:nvPicPr>
        <p:blipFill>
          <a:blip r:embed="rId18">
            <a:extLst>
              <a:ext uri="{28A0092B-C50C-407E-A947-70E740481C1C}">
                <a14:useLocalDpi xmlns:a14="http://schemas.microsoft.com/office/drawing/2010/main" val="0"/>
              </a:ext>
            </a:extLst>
          </a:blip>
          <a:srcRect/>
          <a:stretch>
            <a:fillRect/>
          </a:stretch>
        </p:blipFill>
        <p:spPr bwMode="auto">
          <a:xfrm>
            <a:off x="8501930" y="4417176"/>
            <a:ext cx="1914525" cy="105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4"/>
          <p:cNvSpPr txBox="1">
            <a:spLocks noChangeArrowheads="1"/>
          </p:cNvSpPr>
          <p:nvPr/>
        </p:nvSpPr>
        <p:spPr bwMode="auto">
          <a:xfrm>
            <a:off x="647700" y="2172074"/>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C</a:t>
            </a:r>
            <a:r>
              <a:rPr lang="en-GB" altLang="en-US" dirty="0">
                <a:solidFill>
                  <a:schemeClr val="tx1"/>
                </a:solidFill>
              </a:rPr>
              <a:t>attle</a:t>
            </a:r>
          </a:p>
        </p:txBody>
      </p:sp>
      <p:sp>
        <p:nvSpPr>
          <p:cNvPr id="18" name="TextBox 13"/>
          <p:cNvSpPr txBox="1">
            <a:spLocks noChangeArrowheads="1"/>
          </p:cNvSpPr>
          <p:nvPr/>
        </p:nvSpPr>
        <p:spPr bwMode="auto">
          <a:xfrm>
            <a:off x="5551401" y="2259533"/>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H</a:t>
            </a:r>
            <a:r>
              <a:rPr lang="en-GB" altLang="en-US" dirty="0">
                <a:solidFill>
                  <a:schemeClr val="tx1"/>
                </a:solidFill>
              </a:rPr>
              <a:t>orse</a:t>
            </a:r>
          </a:p>
        </p:txBody>
      </p:sp>
      <p:sp>
        <p:nvSpPr>
          <p:cNvPr id="19" name="TextBox 14"/>
          <p:cNvSpPr txBox="1">
            <a:spLocks noChangeArrowheads="1"/>
          </p:cNvSpPr>
          <p:nvPr/>
        </p:nvSpPr>
        <p:spPr bwMode="auto">
          <a:xfrm>
            <a:off x="9353117" y="2255989"/>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A</a:t>
            </a:r>
            <a:r>
              <a:rPr lang="en-GB" altLang="en-US" dirty="0">
                <a:solidFill>
                  <a:schemeClr val="tx1"/>
                </a:solidFill>
              </a:rPr>
              <a:t>ss</a:t>
            </a:r>
          </a:p>
        </p:txBody>
      </p:sp>
      <p:sp>
        <p:nvSpPr>
          <p:cNvPr id="20" name="TextBox 15"/>
          <p:cNvSpPr txBox="1">
            <a:spLocks noChangeArrowheads="1"/>
          </p:cNvSpPr>
          <p:nvPr/>
        </p:nvSpPr>
        <p:spPr bwMode="auto">
          <a:xfrm>
            <a:off x="2516188" y="3799200"/>
            <a:ext cx="1584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M</a:t>
            </a:r>
            <a:r>
              <a:rPr lang="en-GB" altLang="en-US" dirty="0">
                <a:solidFill>
                  <a:schemeClr val="tx1"/>
                </a:solidFill>
              </a:rPr>
              <a:t>ule</a:t>
            </a:r>
          </a:p>
        </p:txBody>
      </p:sp>
      <p:sp>
        <p:nvSpPr>
          <p:cNvPr id="21" name="TextBox 16"/>
          <p:cNvSpPr txBox="1">
            <a:spLocks noChangeArrowheads="1"/>
          </p:cNvSpPr>
          <p:nvPr/>
        </p:nvSpPr>
        <p:spPr bwMode="auto">
          <a:xfrm>
            <a:off x="7423683" y="3798405"/>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P</a:t>
            </a:r>
            <a:r>
              <a:rPr lang="en-GB" altLang="en-US" dirty="0">
                <a:solidFill>
                  <a:schemeClr val="tx1"/>
                </a:solidFill>
              </a:rPr>
              <a:t>ig</a:t>
            </a:r>
          </a:p>
        </p:txBody>
      </p:sp>
      <p:sp>
        <p:nvSpPr>
          <p:cNvPr id="22" name="TextBox 17"/>
          <p:cNvSpPr txBox="1">
            <a:spLocks noChangeArrowheads="1"/>
          </p:cNvSpPr>
          <p:nvPr/>
        </p:nvSpPr>
        <p:spPr bwMode="auto">
          <a:xfrm>
            <a:off x="1338767" y="5582339"/>
            <a:ext cx="182721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S</a:t>
            </a:r>
            <a:r>
              <a:rPr lang="en-GB" altLang="en-US" dirty="0">
                <a:solidFill>
                  <a:schemeClr val="tx1"/>
                </a:solidFill>
              </a:rPr>
              <a:t>heep</a:t>
            </a:r>
          </a:p>
        </p:txBody>
      </p:sp>
      <p:sp>
        <p:nvSpPr>
          <p:cNvPr id="23" name="TextBox 18"/>
          <p:cNvSpPr txBox="1">
            <a:spLocks noChangeArrowheads="1"/>
          </p:cNvSpPr>
          <p:nvPr/>
        </p:nvSpPr>
        <p:spPr bwMode="auto">
          <a:xfrm>
            <a:off x="4808970" y="5582339"/>
            <a:ext cx="174783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D</a:t>
            </a:r>
            <a:r>
              <a:rPr lang="en-GB" altLang="en-US" dirty="0">
                <a:solidFill>
                  <a:schemeClr val="tx1"/>
                </a:solidFill>
              </a:rPr>
              <a:t>og</a:t>
            </a:r>
          </a:p>
        </p:txBody>
      </p:sp>
      <p:sp>
        <p:nvSpPr>
          <p:cNvPr id="24" name="TextBox 19"/>
          <p:cNvSpPr txBox="1">
            <a:spLocks noChangeArrowheads="1"/>
          </p:cNvSpPr>
          <p:nvPr/>
        </p:nvSpPr>
        <p:spPr bwMode="auto">
          <a:xfrm>
            <a:off x="8667029" y="5573657"/>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G</a:t>
            </a:r>
            <a:r>
              <a:rPr lang="en-GB" altLang="en-US" dirty="0">
                <a:solidFill>
                  <a:schemeClr val="tx1"/>
                </a:solidFill>
              </a:rPr>
              <a:t>oat</a:t>
            </a:r>
          </a:p>
        </p:txBody>
      </p:sp>
      <p:sp>
        <p:nvSpPr>
          <p:cNvPr id="25" name="TextBox 24"/>
          <p:cNvSpPr txBox="1"/>
          <p:nvPr/>
        </p:nvSpPr>
        <p:spPr>
          <a:xfrm>
            <a:off x="363538" y="197719"/>
            <a:ext cx="11406930" cy="523220"/>
          </a:xfrm>
          <a:prstGeom prst="rect">
            <a:avLst/>
          </a:prstGeom>
          <a:solidFill>
            <a:srgbClr val="002060"/>
          </a:solidFill>
        </p:spPr>
        <p:txBody>
          <a:bodyPr wrap="square" rtlCol="0">
            <a:spAutoFit/>
          </a:bodyPr>
          <a:lstStyle/>
          <a:p>
            <a:pPr algn="ctr"/>
            <a:r>
              <a:rPr lang="en-GB" sz="2800" b="1" dirty="0">
                <a:solidFill>
                  <a:schemeClr val="bg1"/>
                </a:solidFill>
              </a:rPr>
              <a:t>Damage is caused to an animal other than one in or on the MPV or trailer</a:t>
            </a:r>
          </a:p>
        </p:txBody>
      </p:sp>
    </p:spTree>
    <p:extLst>
      <p:ext uri="{BB962C8B-B14F-4D97-AF65-F5344CB8AC3E}">
        <p14:creationId xmlns:p14="http://schemas.microsoft.com/office/powerpoint/2010/main" val="168998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23" grpId="0"/>
      <p:bldP spid="2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28686EF-F3D2-A1DF-374D-D8155D205117}"/>
              </a:ext>
            </a:extLst>
          </p:cNvPr>
          <p:cNvSpPr txBox="1"/>
          <p:nvPr/>
        </p:nvSpPr>
        <p:spPr>
          <a:xfrm>
            <a:off x="309880" y="1784960"/>
            <a:ext cx="5166360" cy="2454300"/>
          </a:xfrm>
          <a:prstGeom prst="rect">
            <a:avLst/>
          </a:prstGeom>
        </p:spPr>
        <p:txBody>
          <a:bodyPr vert="horz" lIns="91440" tIns="45720" rIns="91440" bIns="45720" rtlCol="0">
            <a:normAutofit fontScale="62500" lnSpcReduction="20000"/>
          </a:bodyPr>
          <a:lstStyle/>
          <a:p>
            <a:pPr>
              <a:lnSpc>
                <a:spcPct val="90000"/>
              </a:lnSpc>
              <a:spcAft>
                <a:spcPts val="600"/>
              </a:spcAft>
            </a:pPr>
            <a:r>
              <a:rPr lang="en-US" sz="3400" dirty="0">
                <a:solidFill>
                  <a:schemeClr val="bg1">
                    <a:alpha val="80000"/>
                  </a:schemeClr>
                </a:solidFill>
              </a:rPr>
              <a:t>Please learn by next Thursday: </a:t>
            </a:r>
          </a:p>
          <a:p>
            <a:pPr>
              <a:lnSpc>
                <a:spcPct val="90000"/>
              </a:lnSpc>
              <a:spcAft>
                <a:spcPts val="600"/>
              </a:spcAft>
            </a:pPr>
            <a:endParaRPr lang="en-US" sz="2400" dirty="0">
              <a:solidFill>
                <a:schemeClr val="bg1">
                  <a:alpha val="80000"/>
                </a:schemeClr>
              </a:solidFill>
            </a:endParaRPr>
          </a:p>
          <a:p>
            <a:pPr indent="-228600">
              <a:lnSpc>
                <a:spcPct val="90000"/>
              </a:lnSpc>
              <a:spcAft>
                <a:spcPts val="600"/>
              </a:spcAft>
              <a:buFont typeface="Arial" panose="020B0604020202020204" pitchFamily="34" charset="0"/>
              <a:buChar char="•"/>
            </a:pPr>
            <a:r>
              <a:rPr lang="en-US" sz="2400" dirty="0">
                <a:solidFill>
                  <a:schemeClr val="bg1">
                    <a:alpha val="80000"/>
                  </a:schemeClr>
                </a:solidFill>
              </a:rPr>
              <a:t>Section 170(1) Road Traffic Act 1988</a:t>
            </a:r>
          </a:p>
          <a:p>
            <a:pPr indent="-228600">
              <a:lnSpc>
                <a:spcPct val="90000"/>
              </a:lnSpc>
              <a:spcAft>
                <a:spcPts val="600"/>
              </a:spcAft>
              <a:buFont typeface="Arial" panose="020B0604020202020204" pitchFamily="34" charset="0"/>
              <a:buChar char="•"/>
            </a:pPr>
            <a:endParaRPr lang="en-US" sz="2400" dirty="0">
              <a:solidFill>
                <a:schemeClr val="bg1">
                  <a:alpha val="80000"/>
                </a:schemeClr>
              </a:solidFill>
            </a:endParaRPr>
          </a:p>
          <a:p>
            <a:pPr>
              <a:lnSpc>
                <a:spcPct val="90000"/>
              </a:lnSpc>
              <a:spcAft>
                <a:spcPts val="600"/>
              </a:spcAft>
            </a:pPr>
            <a:endParaRPr lang="en-US" sz="2400" dirty="0">
              <a:solidFill>
                <a:schemeClr val="bg1">
                  <a:alpha val="80000"/>
                </a:schemeClr>
              </a:solidFill>
            </a:endParaRPr>
          </a:p>
          <a:p>
            <a:pPr>
              <a:lnSpc>
                <a:spcPct val="90000"/>
              </a:lnSpc>
              <a:spcAft>
                <a:spcPts val="600"/>
              </a:spcAft>
            </a:pPr>
            <a:r>
              <a:rPr lang="en-US" sz="3400" dirty="0">
                <a:solidFill>
                  <a:schemeClr val="bg1">
                    <a:alpha val="80000"/>
                  </a:schemeClr>
                </a:solidFill>
              </a:rPr>
              <a:t>Next Thursday: </a:t>
            </a:r>
            <a:br>
              <a:rPr lang="en-US" sz="2400" dirty="0">
                <a:solidFill>
                  <a:schemeClr val="bg1">
                    <a:alpha val="80000"/>
                  </a:schemeClr>
                </a:solidFill>
              </a:rPr>
            </a:br>
            <a:endParaRPr lang="en-US" sz="2400" dirty="0">
              <a:solidFill>
                <a:schemeClr val="bg1">
                  <a:alpha val="80000"/>
                </a:schemeClr>
              </a:solidFill>
            </a:endParaRPr>
          </a:p>
          <a:p>
            <a:pPr indent="-228600">
              <a:lnSpc>
                <a:spcPct val="90000"/>
              </a:lnSpc>
              <a:spcAft>
                <a:spcPts val="600"/>
              </a:spcAft>
              <a:buFont typeface="Arial" panose="020B0604020202020204" pitchFamily="34" charset="0"/>
              <a:buChar char="•"/>
            </a:pPr>
            <a:r>
              <a:rPr lang="en-US" sz="2400" dirty="0">
                <a:solidFill>
                  <a:schemeClr val="bg1">
                    <a:alpha val="80000"/>
                  </a:schemeClr>
                </a:solidFill>
              </a:rPr>
              <a:t>-Crime Scenes</a:t>
            </a:r>
          </a:p>
          <a:p>
            <a:pPr indent="-228600">
              <a:lnSpc>
                <a:spcPct val="90000"/>
              </a:lnSpc>
              <a:spcAft>
                <a:spcPts val="600"/>
              </a:spcAft>
              <a:buFont typeface="Arial" panose="020B0604020202020204" pitchFamily="34" charset="0"/>
              <a:buChar char="•"/>
            </a:pPr>
            <a:r>
              <a:rPr lang="en-US" sz="2400" dirty="0">
                <a:solidFill>
                  <a:schemeClr val="bg1">
                    <a:alpha val="80000"/>
                  </a:schemeClr>
                </a:solidFill>
              </a:rPr>
              <a:t>-Roads Policing </a:t>
            </a:r>
          </a:p>
          <a:p>
            <a:pPr>
              <a:lnSpc>
                <a:spcPct val="90000"/>
              </a:lnSpc>
              <a:spcAft>
                <a:spcPts val="600"/>
              </a:spcAft>
            </a:pPr>
            <a:endParaRPr lang="en-US" sz="2400" dirty="0">
              <a:solidFill>
                <a:schemeClr val="bg1">
                  <a:alpha val="80000"/>
                </a:schemeClr>
              </a:solidFill>
            </a:endParaRPr>
          </a:p>
          <a:p>
            <a:pPr indent="-228600">
              <a:lnSpc>
                <a:spcPct val="90000"/>
              </a:lnSpc>
              <a:spcAft>
                <a:spcPts val="600"/>
              </a:spcAft>
              <a:buFont typeface="Arial" panose="020B0604020202020204" pitchFamily="34" charset="0"/>
              <a:buChar char="•"/>
            </a:pPr>
            <a:endParaRPr lang="en-US" sz="2400" dirty="0">
              <a:solidFill>
                <a:schemeClr val="bg1">
                  <a:alpha val="80000"/>
                </a:schemeClr>
              </a:solidFill>
            </a:endParaRPr>
          </a:p>
          <a:p>
            <a:pPr indent="-228600">
              <a:lnSpc>
                <a:spcPct val="90000"/>
              </a:lnSpc>
              <a:spcAft>
                <a:spcPts val="600"/>
              </a:spcAft>
              <a:buFont typeface="Arial" panose="020B0604020202020204" pitchFamily="34" charset="0"/>
              <a:buChar char="•"/>
            </a:pPr>
            <a:endParaRPr lang="en-US" sz="2400" dirty="0">
              <a:solidFill>
                <a:schemeClr val="bg1">
                  <a:alpha val="80000"/>
                </a:schemeClr>
              </a:solidFill>
            </a:endParaRPr>
          </a:p>
        </p:txBody>
      </p:sp>
      <p:pic>
        <p:nvPicPr>
          <p:cNvPr id="2050" name="Picture 2" descr="Highways traffic officers - meet the people behind the nicknames | Autocar">
            <a:extLst>
              <a:ext uri="{FF2B5EF4-FFF2-40B4-BE49-F238E27FC236}">
                <a16:creationId xmlns:a16="http://schemas.microsoft.com/office/drawing/2014/main" id="{3850FE85-D43F-02FA-2B2D-723A94EE3F0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84494" y="1267982"/>
            <a:ext cx="5260976" cy="3488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1594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3FAC180D-3FAB-4032-8DE9-2B2674B6DED0}"/>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901A787D-413E-4824-810E-E91E330536A9}"/>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DA2F58F2-0F30-4C61-A3D5-B21618F44FEA}"/>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C90CF5C7-9CA5-4716-8FE8-198A781D1846}"/>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97B8D3C7-07DF-4293-92C9-487CEE9DD8BC}"/>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83107785-664F-4505-AB3A-BB8758997092}"/>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58252BF1-ED01-431B-A9C5-D9DA52F1CB77}"/>
</p:tagLst>
</file>

<file path=ppt/tags/tag13.xml><?xml version="1.0" encoding="utf-8"?>
<p:tagLst xmlns:a="http://schemas.openxmlformats.org/drawingml/2006/main" xmlns:r="http://schemas.openxmlformats.org/officeDocument/2006/relationships" xmlns:p="http://schemas.openxmlformats.org/presentationml/2006/main">
  <p:tag name="MMPROD_SUBSTITUTION_ID" val="{3D7B6722-246D-4F0B-A212-352314B4F751}"/>
</p:tagLst>
</file>

<file path=ppt/tags/tag14.xml><?xml version="1.0" encoding="utf-8"?>
<p:tagLst xmlns:a="http://schemas.openxmlformats.org/drawingml/2006/main" xmlns:r="http://schemas.openxmlformats.org/officeDocument/2006/relationships" xmlns:p="http://schemas.openxmlformats.org/presentationml/2006/main">
  <p:tag name="MMPROD_SUBSTITUTION_ID" val="{900749D3-F70E-48B5-B451-4BE4BF2DDF7B}"/>
</p:tagLst>
</file>

<file path=ppt/tags/tag15.xml><?xml version="1.0" encoding="utf-8"?>
<p:tagLst xmlns:a="http://schemas.openxmlformats.org/drawingml/2006/main" xmlns:r="http://schemas.openxmlformats.org/officeDocument/2006/relationships" xmlns:p="http://schemas.openxmlformats.org/presentationml/2006/main">
  <p:tag name="MMPROD_SUBSTITUTION_ID" val="{013B7079-E1EB-4E08-9063-4F1F1F600AAD}"/>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98B10A61-0173-4935-B44B-375662CDC54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3478</Words>
  <Application>Microsoft Macintosh PowerPoint</Application>
  <PresentationFormat>Widescreen</PresentationFormat>
  <Paragraphs>246</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Verdana</vt:lpstr>
      <vt:lpstr>Office Theme</vt:lpstr>
      <vt:lpstr>Road Traffic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Road Traffic </dc:title>
  <dc:creator>Rhiannon Lloyd</dc:creator>
  <cp:lastModifiedBy>Rhiannon Lloyd</cp:lastModifiedBy>
  <cp:revision>3</cp:revision>
  <dcterms:created xsi:type="dcterms:W3CDTF">2022-11-23T19:03:11Z</dcterms:created>
  <dcterms:modified xsi:type="dcterms:W3CDTF">2022-11-24T12:13:49Z</dcterms:modified>
</cp:coreProperties>
</file>