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8" r:id="rId3"/>
    <p:sldId id="259" r:id="rId4"/>
    <p:sldId id="260" r:id="rId5"/>
    <p:sldId id="261" r:id="rId6"/>
    <p:sldId id="262"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108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0AB2B0-A353-4BD3-8ED4-AB14884039E4}" type="datetimeFigureOut">
              <a:rPr lang="en-GB" smtClean="0"/>
              <a:t>12/10/2016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04C54-A41E-4E52-85C6-7E59F1BC1605}" type="slidenum">
              <a:rPr lang="en-GB" smtClean="0"/>
              <a:t>‹#›</a:t>
            </a:fld>
            <a:endParaRPr lang="en-GB"/>
          </a:p>
        </p:txBody>
      </p:sp>
    </p:spTree>
    <p:extLst>
      <p:ext uri="{BB962C8B-B14F-4D97-AF65-F5344CB8AC3E}">
        <p14:creationId xmlns:p14="http://schemas.microsoft.com/office/powerpoint/2010/main" val="921468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AEB8DEC-34B0-41A1-BEF8-63831EF4AE6B}" type="slidenum">
              <a:rPr lang="en-GB" altLang="en-US"/>
              <a:pPr eaLnBrk="1" hangingPunct="1"/>
              <a:t>2</a:t>
            </a:fld>
            <a:endParaRPr lang="en-GB"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99CEAF4-E682-476C-BC69-D9D986D702B9}" type="slidenum">
              <a:rPr lang="en-GB" altLang="en-US"/>
              <a:pPr eaLnBrk="1" hangingPunct="1"/>
              <a:t>3</a:t>
            </a:fld>
            <a:endParaRPr lang="en-GB"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3FEB18A-59C0-4D5F-868B-B5CFC135DAE6}" type="slidenum">
              <a:rPr lang="en-GB" altLang="en-US"/>
              <a:pPr eaLnBrk="1" hangingPunct="1"/>
              <a:t>4</a:t>
            </a:fld>
            <a:endParaRPr lang="en-GB"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389936A-5402-429B-BF56-DDD86F446AFA}" type="slidenum">
              <a:rPr lang="en-GB" altLang="en-US"/>
              <a:pPr eaLnBrk="1" hangingPunct="1"/>
              <a:t>5</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042B58F-C990-4968-A080-EEBCFB697E55}" type="slidenum">
              <a:rPr lang="en-GB" altLang="en-US"/>
              <a:pPr eaLnBrk="1" hangingPunct="1"/>
              <a:t>6</a:t>
            </a:fld>
            <a:endParaRPr lang="en-GB"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985C4E9-26DD-4819-9F0B-2C287108D854}" type="slidenum">
              <a:rPr lang="en-GB" altLang="en-US"/>
              <a:pPr eaLnBrk="1" hangingPunct="1"/>
              <a:t>7</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E03CD7C2-4809-4F82-958A-565407B32EED}" type="datetimeFigureOut">
              <a:rPr lang="en-GB" smtClean="0"/>
              <a:t>12/10/2016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ACDBF60E-B7E9-41DD-BADA-62D3B8C53194}"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46071" y="5035138"/>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pic>
        <p:nvPicPr>
          <p:cNvPr id="7" name="Picture 8"/>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99509" y="5855179"/>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12/10/2016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12/10/2016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03CD7C2-4809-4F82-958A-565407B32EED}" type="datetimeFigureOut">
              <a:rPr lang="en-GB" smtClean="0"/>
              <a:t>12/10/2016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12/10/2016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12/10/2016</a:t>
            </a:fld>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12/10/2016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03CD7C2-4809-4F82-958A-565407B32EED}"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03CD7C2-4809-4F82-958A-565407B32EED}"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03CD7C2-4809-4F82-958A-565407B32EED}" type="datetimeFigureOut">
              <a:rPr lang="en-GB" smtClean="0"/>
              <a:t>12/10/2016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ACDBF60E-B7E9-41DD-BADA-62D3B8C5319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archmobilecomputing.techtarget.com/sDefinition/0,,sid40_gci213986,00.htm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gsa.europa.eu/galileo-0" TargetMode="External"/><Relationship Id="rId5" Type="http://schemas.openxmlformats.org/officeDocument/2006/relationships/hyperlink" Target="http://searchmobilecomputing.techtarget.com/sDefinition/0,,sid40_gci826721,00.html" TargetMode="External"/><Relationship Id="rId4" Type="http://schemas.openxmlformats.org/officeDocument/2006/relationships/hyperlink" Target="http://searchnetworking.techtarget.com/sDefinition/0,,sid7_gci826952,00.html"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GIS</a:t>
            </a:r>
            <a:r>
              <a:rPr lang="en-GB" dirty="0" smtClean="0"/>
              <a:t/>
            </a:r>
            <a:br>
              <a:rPr lang="en-GB" dirty="0" smtClean="0"/>
            </a:br>
            <a:r>
              <a:rPr lang="en-GB" dirty="0" smtClean="0"/>
              <a:t>B Holland </a:t>
            </a:r>
            <a:r>
              <a:rPr lang="en-GB" dirty="0" smtClean="0"/>
              <a:t>2016</a:t>
            </a:r>
            <a:endParaRPr lang="en-GB" dirty="0"/>
          </a:p>
        </p:txBody>
      </p:sp>
      <p:sp>
        <p:nvSpPr>
          <p:cNvPr id="3" name="Subtitle 2"/>
          <p:cNvSpPr>
            <a:spLocks noGrp="1"/>
          </p:cNvSpPr>
          <p:nvPr>
            <p:ph type="subTitle" idx="1"/>
          </p:nvPr>
        </p:nvSpPr>
        <p:spPr/>
        <p:txBody>
          <a:bodyPr/>
          <a:lstStyle/>
          <a:p>
            <a:r>
              <a:rPr lang="en-GB" dirty="0" smtClean="0"/>
              <a:t>Global Navigation Systems </a:t>
            </a:r>
            <a:endParaRPr lang="en-GB" dirty="0"/>
          </a:p>
        </p:txBody>
      </p:sp>
    </p:spTree>
    <p:extLst>
      <p:ext uri="{BB962C8B-B14F-4D97-AF65-F5344CB8AC3E}">
        <p14:creationId xmlns:p14="http://schemas.microsoft.com/office/powerpoint/2010/main" val="399058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043490" y="1027664"/>
            <a:ext cx="7024744" cy="601136"/>
          </a:xfrm>
        </p:spPr>
        <p:txBody>
          <a:bodyPr>
            <a:normAutofit fontScale="90000"/>
          </a:bodyPr>
          <a:lstStyle/>
          <a:p>
            <a:pPr eaLnBrk="1" hangingPunct="1">
              <a:defRPr/>
            </a:pPr>
            <a:r>
              <a:rPr lang="en-GB" b="1" i="1" dirty="0" smtClean="0"/>
              <a:t>GPS</a:t>
            </a:r>
          </a:p>
        </p:txBody>
      </p:sp>
      <p:sp>
        <p:nvSpPr>
          <p:cNvPr id="4099" name="Rectangle 3"/>
          <p:cNvSpPr>
            <a:spLocks noGrp="1" noChangeArrowheads="1"/>
          </p:cNvSpPr>
          <p:nvPr>
            <p:ph type="body" idx="1"/>
          </p:nvPr>
        </p:nvSpPr>
        <p:spPr>
          <a:xfrm>
            <a:off x="1187624" y="1772816"/>
            <a:ext cx="6777317" cy="3508977"/>
          </a:xfrm>
        </p:spPr>
        <p:txBody>
          <a:bodyPr>
            <a:normAutofit fontScale="85000" lnSpcReduction="10000"/>
          </a:bodyPr>
          <a:lstStyle/>
          <a:p>
            <a:pPr eaLnBrk="1" hangingPunct="1">
              <a:lnSpc>
                <a:spcPct val="80000"/>
              </a:lnSpc>
            </a:pPr>
            <a:r>
              <a:rPr lang="en-GB" altLang="en-US" sz="2400" i="1" dirty="0" smtClean="0"/>
              <a:t>Definition: A constellation of communications satellites that broadcast timing signals that can be converted into a distance measurement, permitting trilateration (surveying by knowing the sides of triangle )(Chrisman 2002)</a:t>
            </a:r>
            <a:endParaRPr lang="en-GB" altLang="en-US" sz="2400" dirty="0" smtClean="0"/>
          </a:p>
          <a:p>
            <a:pPr eaLnBrk="1" hangingPunct="1">
              <a:lnSpc>
                <a:spcPct val="80000"/>
              </a:lnSpc>
            </a:pPr>
            <a:r>
              <a:rPr lang="en-GB" altLang="en-US" sz="2400" dirty="0" smtClean="0"/>
              <a:t>If one doesn’t understand the acronym GIS them most people nowadays are familiar with the term GPS. Some think it is gadget for showing you your location on earth. It is fast becoming a common tool or gadget desired by those who feel that they need to know their location, or perhaps another toy purchased by those who desire the next great technological gadget. Perhaps the term GPS will be used in common language in much the same way as we us the term ‘Hoover’.</a:t>
            </a:r>
          </a:p>
        </p:txBody>
      </p:sp>
    </p:spTree>
    <p:extLst>
      <p:ext uri="{BB962C8B-B14F-4D97-AF65-F5344CB8AC3E}">
        <p14:creationId xmlns:p14="http://schemas.microsoft.com/office/powerpoint/2010/main" val="86220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Grp="1" noChangeArrowheads="1"/>
          </p:cNvSpPr>
          <p:nvPr>
            <p:ph type="body" idx="1"/>
          </p:nvPr>
        </p:nvSpPr>
        <p:spPr>
          <a:xfrm>
            <a:off x="457200" y="836613"/>
            <a:ext cx="8229600" cy="5259387"/>
          </a:xfrm>
        </p:spPr>
        <p:txBody>
          <a:bodyPr/>
          <a:lstStyle/>
          <a:p>
            <a:pPr eaLnBrk="1" hangingPunct="1">
              <a:lnSpc>
                <a:spcPct val="90000"/>
              </a:lnSpc>
            </a:pPr>
            <a:r>
              <a:rPr lang="en-GB" altLang="en-US" sz="2400" smtClean="0"/>
              <a:t>However, GPS (Global Positioning System) was designed by the American military in much the same way as the Russians GLObal Navigation Satellite System (GLONASS). These systems have been in operation since the late1970’s.</a:t>
            </a:r>
          </a:p>
          <a:p>
            <a:pPr eaLnBrk="1" hangingPunct="1">
              <a:lnSpc>
                <a:spcPct val="90000"/>
              </a:lnSpc>
            </a:pPr>
            <a:r>
              <a:rPr lang="en-GB" altLang="en-US" sz="2400" smtClean="0"/>
              <a:t>The GPS is a collection of 27 NAVSTAR satellites orbiting the earth at a height of 12,500 miles, five monitoring stations, and individual receivers. Originally military users had access to only the most accurate data. Fortunately this selective availability was removed in May 2000 so that now civilian and military users can fix the x, y, z location of objects relatively easily to an accuracy better that 10m with standard equipment (Longley, Goodchild et al 2009).</a:t>
            </a:r>
          </a:p>
        </p:txBody>
      </p:sp>
    </p:spTree>
    <p:extLst>
      <p:ext uri="{BB962C8B-B14F-4D97-AF65-F5344CB8AC3E}">
        <p14:creationId xmlns:p14="http://schemas.microsoft.com/office/powerpoint/2010/main" val="1513743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b="1" i="1" smtClean="0"/>
              <a:t>What is GNSS</a:t>
            </a:r>
          </a:p>
        </p:txBody>
      </p:sp>
      <p:sp>
        <p:nvSpPr>
          <p:cNvPr id="6147"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en-US" sz="2400" smtClean="0"/>
              <a:t>GNSS a Global Navigation Satellite System is a generic term that describes the mechanism of the above. </a:t>
            </a:r>
          </a:p>
          <a:p>
            <a:pPr eaLnBrk="1" hangingPunct="1">
              <a:lnSpc>
                <a:spcPct val="90000"/>
              </a:lnSpc>
            </a:pPr>
            <a:r>
              <a:rPr lang="en-GB" altLang="en-US" sz="2400" smtClean="0"/>
              <a:t>GNSS refers collectively to the worldwide civil positioning, navigation, and timing (PNT) determination capabilities available from one or more satellite constellations, such as the United States’ GPS, the Russian Federation’s GLONASS and the European Union’s Galileo system, along with complementary regional systems such as Japan’s QZSS and augmentations such as the U.S. WAAS and LAAS, the European EGNOS and Indian GAGAN.  From Can GNSS Become a Reality? (GPS  world </a:t>
            </a:r>
            <a:r>
              <a:rPr lang="en-GB" altLang="en-US" sz="2400" i="1" smtClean="0"/>
              <a:t>Raymond Swider2005</a:t>
            </a:r>
            <a:r>
              <a:rPr lang="en-GB" altLang="en-US" sz="2400" smtClean="0"/>
              <a:t>)</a:t>
            </a:r>
          </a:p>
        </p:txBody>
      </p:sp>
    </p:spTree>
    <p:extLst>
      <p:ext uri="{BB962C8B-B14F-4D97-AF65-F5344CB8AC3E}">
        <p14:creationId xmlns:p14="http://schemas.microsoft.com/office/powerpoint/2010/main" val="352637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28600"/>
            <a:ext cx="8229600" cy="752475"/>
          </a:xfrm>
        </p:spPr>
        <p:txBody>
          <a:bodyPr/>
          <a:lstStyle/>
          <a:p>
            <a:pPr eaLnBrk="1" hangingPunct="1">
              <a:defRPr/>
            </a:pPr>
            <a:r>
              <a:rPr lang="en-GB" dirty="0" smtClean="0"/>
              <a:t>Galileo</a:t>
            </a:r>
          </a:p>
        </p:txBody>
      </p:sp>
      <p:sp>
        <p:nvSpPr>
          <p:cNvPr id="7171" name="Rectangle 3"/>
          <p:cNvSpPr>
            <a:spLocks noGrp="1" noChangeArrowheads="1"/>
          </p:cNvSpPr>
          <p:nvPr>
            <p:ph type="body" idx="1"/>
          </p:nvPr>
        </p:nvSpPr>
        <p:spPr>
          <a:xfrm>
            <a:off x="468313" y="981075"/>
            <a:ext cx="8229600" cy="4899025"/>
          </a:xfrm>
        </p:spPr>
        <p:txBody>
          <a:bodyPr>
            <a:normAutofit lnSpcReduction="10000"/>
          </a:bodyPr>
          <a:lstStyle/>
          <a:p>
            <a:pPr eaLnBrk="1" hangingPunct="1">
              <a:lnSpc>
                <a:spcPct val="80000"/>
              </a:lnSpc>
            </a:pPr>
            <a:r>
              <a:rPr lang="en-GB" altLang="en-US" sz="2000" smtClean="0"/>
              <a:t>GNSS or the concept of GNSS is increasing in popularity worldwide with the addition of Galileo this is only set to increase </a:t>
            </a:r>
          </a:p>
          <a:p>
            <a:pPr eaLnBrk="1" hangingPunct="1">
              <a:lnSpc>
                <a:spcPct val="80000"/>
              </a:lnSpc>
            </a:pPr>
            <a:r>
              <a:rPr lang="en-GB" altLang="en-US" sz="2000" smtClean="0"/>
              <a:t>Two GNSS systems are currently in operation: the United States' Global Positioning System (</a:t>
            </a:r>
            <a:r>
              <a:rPr lang="en-GB" altLang="en-US" sz="2000" smtClean="0">
                <a:hlinkClick r:id="rId3"/>
              </a:rPr>
              <a:t>GPS</a:t>
            </a:r>
            <a:r>
              <a:rPr lang="en-GB" altLang="en-US" sz="2000" smtClean="0"/>
              <a:t>) and the Russian Federation's Global Orbiting Navigation Satellite System (</a:t>
            </a:r>
            <a:r>
              <a:rPr lang="en-GB" altLang="en-US" sz="2000" smtClean="0">
                <a:hlinkClick r:id="rId4"/>
              </a:rPr>
              <a:t>GLONASS</a:t>
            </a:r>
            <a:r>
              <a:rPr lang="en-GB" altLang="en-US" sz="2000" smtClean="0"/>
              <a:t>). A third, Europe's </a:t>
            </a:r>
            <a:r>
              <a:rPr lang="en-GB" altLang="en-US" sz="2000" smtClean="0">
                <a:hlinkClick r:id="rId5"/>
              </a:rPr>
              <a:t>Galileo</a:t>
            </a:r>
            <a:r>
              <a:rPr lang="en-GB" altLang="en-US" sz="2000" smtClean="0"/>
              <a:t>, is slated to reach full operational capacity in 2008 / 2010. </a:t>
            </a:r>
          </a:p>
          <a:p>
            <a:pPr eaLnBrk="1" hangingPunct="1">
              <a:lnSpc>
                <a:spcPct val="80000"/>
              </a:lnSpc>
            </a:pPr>
            <a:endParaRPr lang="en-GB" altLang="en-US" sz="2000" smtClean="0"/>
          </a:p>
          <a:p>
            <a:pPr eaLnBrk="1" hangingPunct="1">
              <a:lnSpc>
                <a:spcPct val="80000"/>
              </a:lnSpc>
            </a:pPr>
            <a:r>
              <a:rPr lang="en-GB" altLang="en-US" sz="2000" smtClean="0"/>
              <a:t>Galileo is set to complement the two existing radio navigation satellites. When it becomes full operational in 2008 (this date varies to 2010 in different articles) there will be 30 satellites and 3 different orbits. It is hoped that a greater accuracy and reliability will be achieved over existing available systems in particular the positional readings</a:t>
            </a:r>
          </a:p>
          <a:p>
            <a:pPr eaLnBrk="1" hangingPunct="1">
              <a:lnSpc>
                <a:spcPct val="80000"/>
              </a:lnSpc>
            </a:pPr>
            <a:endParaRPr lang="en-GB" altLang="en-US" sz="2000" smtClean="0"/>
          </a:p>
          <a:p>
            <a:pPr eaLnBrk="1" hangingPunct="1">
              <a:lnSpc>
                <a:spcPct val="80000"/>
              </a:lnSpc>
            </a:pPr>
            <a:r>
              <a:rPr lang="en-GB" altLang="en-US" sz="2000" smtClean="0"/>
              <a:t>The Galileo Programme is a joint initiative of the European Commission (EC) and the European Space Agency (ESA) to provide Europe with its own independent global civilian controlled satellite navigation system. (</a:t>
            </a:r>
            <a:r>
              <a:rPr lang="en-GB" altLang="en-US" sz="2000" smtClean="0">
                <a:hlinkClick r:id="rId6"/>
              </a:rPr>
              <a:t>http://www.gsa.europa.eu/galileo-0</a:t>
            </a:r>
            <a:r>
              <a:rPr lang="en-GB" altLang="en-US" sz="2000" smtClean="0"/>
              <a:t>) </a:t>
            </a:r>
          </a:p>
          <a:p>
            <a:pPr eaLnBrk="1" hangingPunct="1">
              <a:lnSpc>
                <a:spcPct val="80000"/>
              </a:lnSpc>
            </a:pPr>
            <a:endParaRPr lang="en-GB" altLang="en-US" sz="2000" smtClean="0"/>
          </a:p>
          <a:p>
            <a:pPr eaLnBrk="1" hangingPunct="1">
              <a:lnSpc>
                <a:spcPct val="80000"/>
              </a:lnSpc>
            </a:pPr>
            <a:endParaRPr lang="en-GB" altLang="en-US" sz="2000" smtClean="0"/>
          </a:p>
        </p:txBody>
      </p:sp>
    </p:spTree>
    <p:extLst>
      <p:ext uri="{BB962C8B-B14F-4D97-AF65-F5344CB8AC3E}">
        <p14:creationId xmlns:p14="http://schemas.microsoft.com/office/powerpoint/2010/main" val="2962248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eaLnBrk="1" hangingPunct="1">
              <a:defRPr/>
            </a:pPr>
            <a:r>
              <a:rPr lang="en-GB" sz="4000" smtClean="0"/>
              <a:t>Possible advantages of GAILILEO over GPS </a:t>
            </a:r>
          </a:p>
        </p:txBody>
      </p:sp>
      <p:sp>
        <p:nvSpPr>
          <p:cNvPr id="8195" name="Rectangle 3"/>
          <p:cNvSpPr>
            <a:spLocks noGrp="1" noChangeArrowheads="1"/>
          </p:cNvSpPr>
          <p:nvPr>
            <p:ph type="body" idx="1"/>
          </p:nvPr>
        </p:nvSpPr>
        <p:spPr/>
        <p:txBody>
          <a:bodyPr>
            <a:normAutofit fontScale="92500" lnSpcReduction="20000"/>
          </a:bodyPr>
          <a:lstStyle/>
          <a:p>
            <a:pPr eaLnBrk="1" hangingPunct="1">
              <a:lnSpc>
                <a:spcPct val="80000"/>
              </a:lnSpc>
            </a:pPr>
            <a:r>
              <a:rPr lang="en-GB" altLang="en-US" sz="2200" smtClean="0"/>
              <a:t>GALILEO has been designed and developed as a non-military application</a:t>
            </a:r>
          </a:p>
          <a:p>
            <a:pPr eaLnBrk="1" hangingPunct="1">
              <a:lnSpc>
                <a:spcPct val="80000"/>
              </a:lnSpc>
            </a:pPr>
            <a:r>
              <a:rPr lang="en-GB" altLang="en-US" sz="2200" smtClean="0"/>
              <a:t>It is based on the same technology as GPS and provides a similar - and possibly higher - degree of precision </a:t>
            </a:r>
          </a:p>
          <a:p>
            <a:pPr eaLnBrk="1" hangingPunct="1">
              <a:lnSpc>
                <a:spcPct val="80000"/>
              </a:lnSpc>
            </a:pPr>
            <a:r>
              <a:rPr lang="en-GB" altLang="en-US" sz="2200" smtClean="0"/>
              <a:t>GALILEO is more reliable as it includes a signal "integrity message" informing the user immediately of any errors. In addition, unlike GPS, it will be possible to receive GALILEO in towns and regions located in extreme latitudes </a:t>
            </a:r>
          </a:p>
          <a:p>
            <a:pPr eaLnBrk="1" hangingPunct="1">
              <a:lnSpc>
                <a:spcPct val="80000"/>
              </a:lnSpc>
            </a:pPr>
            <a:r>
              <a:rPr lang="en-GB" altLang="en-US" sz="2200" smtClean="0"/>
              <a:t>It represents a real public service and, as such, guarantees continuity of service provision for specific applications. GPS signals, on the other hand, in recent years have on several occasions become unavailable on a planned or unplanned basis, sometimes without prior warning </a:t>
            </a:r>
          </a:p>
        </p:txBody>
      </p:sp>
    </p:spTree>
    <p:extLst>
      <p:ext uri="{BB962C8B-B14F-4D97-AF65-F5344CB8AC3E}">
        <p14:creationId xmlns:p14="http://schemas.microsoft.com/office/powerpoint/2010/main" val="105163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body" idx="1"/>
          </p:nvPr>
        </p:nvSpPr>
        <p:spPr>
          <a:xfrm>
            <a:off x="468313" y="836613"/>
            <a:ext cx="8229600" cy="4824635"/>
          </a:xfrm>
        </p:spPr>
        <p:txBody>
          <a:bodyPr>
            <a:normAutofit lnSpcReduction="10000"/>
          </a:bodyPr>
          <a:lstStyle/>
          <a:p>
            <a:pPr eaLnBrk="1" hangingPunct="1">
              <a:lnSpc>
                <a:spcPct val="80000"/>
              </a:lnSpc>
              <a:defRPr/>
            </a:pPr>
            <a:r>
              <a:rPr lang="en-GB" sz="2000" dirty="0" smtClean="0"/>
              <a:t>In an article David Last  of Bangor University poses some interesting question relating to Galileo. He questions who will pay for Galileo and notes that the commercial attraction seem to lye with a joint GPS Galileo combination. This required the co-operation of the US and was not welcomed by all. He posed the following questions:-</a:t>
            </a:r>
          </a:p>
          <a:p>
            <a:pPr eaLnBrk="1" hangingPunct="1">
              <a:lnSpc>
                <a:spcPct val="80000"/>
              </a:lnSpc>
              <a:defRPr/>
            </a:pPr>
            <a:endParaRPr lang="en-US" sz="2000" dirty="0" smtClean="0"/>
          </a:p>
          <a:p>
            <a:pPr marL="685800" lvl="1" eaLnBrk="1" hangingPunct="1">
              <a:lnSpc>
                <a:spcPct val="80000"/>
              </a:lnSpc>
              <a:buFontTx/>
              <a:buChar char="-"/>
              <a:defRPr/>
            </a:pPr>
            <a:r>
              <a:rPr lang="en-US" sz="1600" dirty="0" smtClean="0"/>
              <a:t>If Galileo is</a:t>
            </a:r>
            <a:r>
              <a:rPr lang="en-US" sz="1600" i="1" dirty="0" smtClean="0"/>
              <a:t> </a:t>
            </a:r>
            <a:r>
              <a:rPr lang="en-US" sz="1600" dirty="0" smtClean="0"/>
              <a:t>funded to completion (and will it be?) how will it recover that investment? Will the signals perhaps be lightly encrypted, with manufacturers paying a levy on each receiver?</a:t>
            </a:r>
          </a:p>
          <a:p>
            <a:pPr marL="685800" lvl="1" eaLnBrk="1" hangingPunct="1">
              <a:lnSpc>
                <a:spcPct val="80000"/>
              </a:lnSpc>
              <a:buFontTx/>
              <a:buChar char="-"/>
              <a:defRPr/>
            </a:pPr>
            <a:endParaRPr lang="en-US" sz="1600" dirty="0" smtClean="0"/>
          </a:p>
          <a:p>
            <a:pPr marL="685800" lvl="1" eaLnBrk="1" hangingPunct="1">
              <a:lnSpc>
                <a:spcPct val="80000"/>
              </a:lnSpc>
              <a:buFontTx/>
              <a:buChar char="-"/>
              <a:defRPr/>
            </a:pPr>
            <a:r>
              <a:rPr lang="en-US" sz="1600" dirty="0" smtClean="0"/>
              <a:t>Who will take that legal liability for Galileo? How extensive will it be, and what will that cost?</a:t>
            </a:r>
          </a:p>
          <a:p>
            <a:pPr marL="685800" lvl="1" eaLnBrk="1" hangingPunct="1">
              <a:lnSpc>
                <a:spcPct val="80000"/>
              </a:lnSpc>
              <a:buFontTx/>
              <a:buChar char="-"/>
              <a:defRPr/>
            </a:pPr>
            <a:endParaRPr lang="en-US" sz="1600" dirty="0" smtClean="0"/>
          </a:p>
          <a:p>
            <a:pPr marL="685800" lvl="1" eaLnBrk="1" hangingPunct="1">
              <a:lnSpc>
                <a:spcPct val="80000"/>
              </a:lnSpc>
              <a:buFontTx/>
              <a:buChar char="-"/>
              <a:defRPr/>
            </a:pPr>
            <a:r>
              <a:rPr lang="en-US" sz="1600" dirty="0" smtClean="0"/>
              <a:t>How will the Galileo frequencies and codes be secured? They are currently filed in the name of a single nation, and under challenge.</a:t>
            </a:r>
          </a:p>
          <a:p>
            <a:pPr marL="685800" lvl="1" eaLnBrk="1" hangingPunct="1">
              <a:lnSpc>
                <a:spcPct val="80000"/>
              </a:lnSpc>
              <a:buFontTx/>
              <a:buChar char="-"/>
              <a:defRPr/>
            </a:pPr>
            <a:endParaRPr lang="en-US" sz="1600" dirty="0" smtClean="0"/>
          </a:p>
          <a:p>
            <a:pPr marL="685800" lvl="1" eaLnBrk="1" hangingPunct="1">
              <a:lnSpc>
                <a:spcPct val="80000"/>
              </a:lnSpc>
              <a:buFontTx/>
              <a:buChar char="-"/>
              <a:defRPr/>
            </a:pPr>
            <a:r>
              <a:rPr lang="en-US" sz="1600" dirty="0" smtClean="0"/>
              <a:t>How much control will be ceded to nations outside Europe, as part of the various proposed agreements?</a:t>
            </a:r>
          </a:p>
          <a:p>
            <a:pPr marL="685800" lvl="1" eaLnBrk="1" hangingPunct="1">
              <a:lnSpc>
                <a:spcPct val="80000"/>
              </a:lnSpc>
              <a:buFontTx/>
              <a:buChar char="-"/>
              <a:defRPr/>
            </a:pPr>
            <a:endParaRPr lang="en-US" sz="1600" dirty="0" smtClean="0"/>
          </a:p>
          <a:p>
            <a:pPr marL="400050" lvl="1" indent="0" eaLnBrk="1" hangingPunct="1">
              <a:lnSpc>
                <a:spcPct val="80000"/>
              </a:lnSpc>
              <a:buFontTx/>
              <a:buNone/>
              <a:defRPr/>
            </a:pPr>
            <a:r>
              <a:rPr lang="en-US" sz="1600" dirty="0" smtClean="0"/>
              <a:t>-    How much access will Galileo have to the latest GPS technology, which is ahead      of Europe’s?</a:t>
            </a:r>
            <a:endParaRPr lang="en-GB" sz="1600" dirty="0" smtClean="0"/>
          </a:p>
        </p:txBody>
      </p:sp>
    </p:spTree>
    <p:extLst>
      <p:ext uri="{BB962C8B-B14F-4D97-AF65-F5344CB8AC3E}">
        <p14:creationId xmlns:p14="http://schemas.microsoft.com/office/powerpoint/2010/main" val="3034944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AEM templat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CAEM template</Template>
  <TotalTime>2</TotalTime>
  <Words>840</Words>
  <Application>Microsoft Office PowerPoint</Application>
  <PresentationFormat>On-screen Show (4:3)</PresentationFormat>
  <Paragraphs>39</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CAEM template</vt:lpstr>
      <vt:lpstr>GIS B Holland 2016</vt:lpstr>
      <vt:lpstr>GPS</vt:lpstr>
      <vt:lpstr>PowerPoint Presentation</vt:lpstr>
      <vt:lpstr>What is GNSS</vt:lpstr>
      <vt:lpstr>Galileo</vt:lpstr>
      <vt:lpstr>Possible advantages of GAILILEO over GPS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CAEM B Holland 2014</dc:title>
  <dc:creator>Holland, Beverley</dc:creator>
  <cp:lastModifiedBy>Holland, Beverley</cp:lastModifiedBy>
  <cp:revision>2</cp:revision>
  <dcterms:created xsi:type="dcterms:W3CDTF">2016-10-12T14:49:59Z</dcterms:created>
  <dcterms:modified xsi:type="dcterms:W3CDTF">2016-10-12T14:52:13Z</dcterms:modified>
</cp:coreProperties>
</file>