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9"/>
  </p:notesMasterIdLst>
  <p:sldIdLst>
    <p:sldId id="257" r:id="rId2"/>
    <p:sldId id="258" r:id="rId3"/>
    <p:sldId id="259" r:id="rId4"/>
    <p:sldId id="260" r:id="rId5"/>
    <p:sldId id="256" r:id="rId6"/>
    <p:sldId id="262" r:id="rId7"/>
    <p:sldId id="263" r:id="rId8"/>
    <p:sldId id="264" r:id="rId9"/>
    <p:sldId id="265" r:id="rId10"/>
    <p:sldId id="266" r:id="rId11"/>
    <p:sldId id="267" r:id="rId12"/>
    <p:sldId id="268" r:id="rId13"/>
    <p:sldId id="269" r:id="rId14"/>
    <p:sldId id="270" r:id="rId15"/>
    <p:sldId id="271" r:id="rId16"/>
    <p:sldId id="272" r:id="rId17"/>
    <p:sldId id="26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A92FC0-14F0-4577-9A0B-849380B618E5}" type="datetimeFigureOut">
              <a:rPr lang="en-US" smtClean="0"/>
              <a:pPr/>
              <a:t>10/23/2012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BB6AFC-649C-4818-8E77-03A6451D439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8BB6AFC-649C-4818-8E77-03A6451D4397}"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10/23/2012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F6160A-26CA-465C-8CA2-1A255FFF5D83}" type="datetimeFigureOut">
              <a:rPr lang="en-US" smtClean="0"/>
              <a:pPr/>
              <a:t>10/23/2012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2DCA47-E431-4CD8-A8B2-B51819A8F26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www.graphicon.ru/html/2003/Proceedings/" TargetMode="External"/><Relationship Id="rId2" Type="http://schemas.openxmlformats.org/officeDocument/2006/relationships/hyperlink" Target="http://en.wikipedia.org/wiki/K-means_cluste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CUDA ‘s hardware architecture ensures thousands of threads  can be launched.  Threads are partitioned for execution using the idea of Grids and Blocks.</a:t>
            </a:r>
          </a:p>
          <a:p>
            <a:r>
              <a:rPr lang="en-GB" b="1" dirty="0" smtClean="0"/>
              <a:t>CUDA Grid and Blocks</a:t>
            </a:r>
          </a:p>
          <a:p>
            <a:r>
              <a:rPr lang="en-GB" dirty="0" smtClean="0"/>
              <a:t>Unlike the message-passing or thread-based parallel programming models, CUDA programming maps problems on a one-, two-, or three-dimensional grid. The following shows a typical two-dimensional CUDA thread configuration.[1]</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da2dgrid.gif"/>
          <p:cNvPicPr>
            <a:picLocks noChangeAspect="1"/>
          </p:cNvPicPr>
          <p:nvPr/>
        </p:nvPicPr>
        <p:blipFill>
          <a:blip r:embed="rId2"/>
          <a:stretch>
            <a:fillRect/>
          </a:stretch>
        </p:blipFill>
        <p:spPr>
          <a:xfrm>
            <a:off x="928662" y="1500174"/>
            <a:ext cx="7587981" cy="4071966"/>
          </a:xfrm>
          <a:prstGeom prst="rect">
            <a:avLst/>
          </a:prstGeom>
        </p:spPr>
      </p:pic>
      <p:sp>
        <p:nvSpPr>
          <p:cNvPr id="3" name="TextBox 2"/>
          <p:cNvSpPr txBox="1"/>
          <p:nvPr/>
        </p:nvSpPr>
        <p:spPr>
          <a:xfrm>
            <a:off x="1071538" y="785794"/>
            <a:ext cx="6643734" cy="461665"/>
          </a:xfrm>
          <a:prstGeom prst="rect">
            <a:avLst/>
          </a:prstGeom>
          <a:noFill/>
        </p:spPr>
        <p:txBody>
          <a:bodyPr wrap="square" rtlCol="0">
            <a:spAutoFit/>
          </a:bodyPr>
          <a:lstStyle/>
          <a:p>
            <a:r>
              <a:rPr lang="en-GB" sz="2400" dirty="0" smtClean="0"/>
              <a:t>A two-dimensional CUDA thread configuration [1]</a:t>
            </a:r>
            <a:endParaRPr lang="en-GB" sz="2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428604"/>
            <a:ext cx="7786742" cy="1200329"/>
          </a:xfrm>
          <a:prstGeom prst="rect">
            <a:avLst/>
          </a:prstGeom>
        </p:spPr>
        <p:txBody>
          <a:bodyPr wrap="square">
            <a:spAutoFit/>
          </a:bodyPr>
          <a:lstStyle/>
          <a:p>
            <a:r>
              <a:rPr lang="en-GB" sz="2400" dirty="0" smtClean="0"/>
              <a:t>Each grid contains multiple blocks, and each block contains multiple threads. In terms of the previous image, a grid, block, and thread are as follows [1].</a:t>
            </a:r>
          </a:p>
        </p:txBody>
      </p:sp>
      <p:pic>
        <p:nvPicPr>
          <p:cNvPr id="3" name="Picture 2" descr="cudagridblockthread.gif"/>
          <p:cNvPicPr>
            <a:picLocks noChangeAspect="1"/>
          </p:cNvPicPr>
          <p:nvPr/>
        </p:nvPicPr>
        <p:blipFill>
          <a:blip r:embed="rId2"/>
          <a:stretch>
            <a:fillRect/>
          </a:stretch>
        </p:blipFill>
        <p:spPr>
          <a:xfrm>
            <a:off x="857224" y="2357430"/>
            <a:ext cx="6690494" cy="3643338"/>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357166"/>
            <a:ext cx="8229600" cy="2500330"/>
          </a:xfrm>
        </p:spPr>
        <p:txBody>
          <a:bodyPr anchor="t">
            <a:normAutofit/>
          </a:bodyPr>
          <a:lstStyle/>
          <a:p>
            <a:pPr algn="l"/>
            <a:r>
              <a:rPr lang="en-GB" sz="2800" dirty="0" smtClean="0"/>
              <a:t>Choosing whether to have a one-, two-, or three-dimensional thread configuration is dependent on the problem. In the case of image processing, for example, you map the image onto the threads as shown in the following figure and apply a function to each pixel. [1]</a:t>
            </a:r>
            <a:endParaRPr lang="en-GB" sz="2800" dirty="0"/>
          </a:p>
        </p:txBody>
      </p:sp>
      <p:pic>
        <p:nvPicPr>
          <p:cNvPr id="4" name="Picture 3" descr="cuda gridimageeg.gif"/>
          <p:cNvPicPr>
            <a:picLocks noChangeAspect="1"/>
          </p:cNvPicPr>
          <p:nvPr/>
        </p:nvPicPr>
        <p:blipFill>
          <a:blip r:embed="rId2"/>
          <a:stretch>
            <a:fillRect/>
          </a:stretch>
        </p:blipFill>
        <p:spPr>
          <a:xfrm>
            <a:off x="785786" y="2786058"/>
            <a:ext cx="7214648" cy="3714776"/>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2910" y="357166"/>
            <a:ext cx="7786742" cy="1231106"/>
          </a:xfrm>
          <a:prstGeom prst="rect">
            <a:avLst/>
          </a:prstGeom>
        </p:spPr>
        <p:txBody>
          <a:bodyPr wrap="square">
            <a:spAutoFit/>
          </a:bodyPr>
          <a:lstStyle/>
          <a:p>
            <a:r>
              <a:rPr lang="en-GB" sz="2800" dirty="0"/>
              <a:t>A</a:t>
            </a:r>
            <a:r>
              <a:rPr lang="en-GB" sz="2800" dirty="0" smtClean="0"/>
              <a:t> one-dimensional problem can map onto a one-dimensional grid.[1]</a:t>
            </a:r>
          </a:p>
          <a:p>
            <a:endParaRPr lang="en-GB" dirty="0"/>
          </a:p>
        </p:txBody>
      </p:sp>
      <p:pic>
        <p:nvPicPr>
          <p:cNvPr id="5" name="Picture 4" descr="cuda 1dgrid.gif"/>
          <p:cNvPicPr>
            <a:picLocks noChangeAspect="1"/>
          </p:cNvPicPr>
          <p:nvPr/>
        </p:nvPicPr>
        <p:blipFill>
          <a:blip r:embed="rId2"/>
          <a:stretch>
            <a:fillRect/>
          </a:stretch>
        </p:blipFill>
        <p:spPr>
          <a:xfrm>
            <a:off x="1071538" y="2000240"/>
            <a:ext cx="6247427" cy="159544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5786" y="571480"/>
            <a:ext cx="7572428" cy="1477328"/>
          </a:xfrm>
          <a:prstGeom prst="rect">
            <a:avLst/>
          </a:prstGeom>
          <a:noFill/>
        </p:spPr>
        <p:txBody>
          <a:bodyPr wrap="square" rtlCol="0">
            <a:spAutoFit/>
          </a:bodyPr>
          <a:lstStyle/>
          <a:p>
            <a:r>
              <a:rPr lang="en-GB" b="1" dirty="0" smtClean="0"/>
              <a:t>CUDA Program Cycle</a:t>
            </a:r>
          </a:p>
          <a:p>
            <a:r>
              <a:rPr lang="en-GB" dirty="0" smtClean="0"/>
              <a:t>The gist of CUDA programming is to copy data from the launch of many threads (typically in the thousands), wait until the GPU execution finishes (or perform CPU calculation while waiting), and finally, copy the result from the device to the host.</a:t>
            </a:r>
            <a:endParaRPr lang="en-GB" dirty="0"/>
          </a:p>
        </p:txBody>
      </p:sp>
      <p:pic>
        <p:nvPicPr>
          <p:cNvPr id="5" name="Picture 4" descr="cuda programming cycle.gif"/>
          <p:cNvPicPr>
            <a:picLocks noChangeAspect="1"/>
          </p:cNvPicPr>
          <p:nvPr/>
        </p:nvPicPr>
        <p:blipFill>
          <a:blip r:embed="rId2"/>
          <a:stretch>
            <a:fillRect/>
          </a:stretch>
        </p:blipFill>
        <p:spPr>
          <a:xfrm>
            <a:off x="785786" y="2285992"/>
            <a:ext cx="7032428" cy="3290903"/>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da programming cycle.gif"/>
          <p:cNvPicPr>
            <a:picLocks noChangeAspect="1"/>
          </p:cNvPicPr>
          <p:nvPr/>
        </p:nvPicPr>
        <p:blipFill>
          <a:blip r:embed="rId2"/>
          <a:srcRect b="15992"/>
          <a:stretch>
            <a:fillRect/>
          </a:stretch>
        </p:blipFill>
        <p:spPr>
          <a:xfrm>
            <a:off x="428596" y="214290"/>
            <a:ext cx="6643734" cy="3857652"/>
          </a:xfrm>
          <a:prstGeom prst="rect">
            <a:avLst/>
          </a:prstGeom>
        </p:spPr>
      </p:pic>
      <p:sp>
        <p:nvSpPr>
          <p:cNvPr id="4" name="TextBox 3"/>
          <p:cNvSpPr txBox="1"/>
          <p:nvPr/>
        </p:nvSpPr>
        <p:spPr>
          <a:xfrm>
            <a:off x="500034" y="4071942"/>
            <a:ext cx="8143932" cy="2462213"/>
          </a:xfrm>
          <a:prstGeom prst="rect">
            <a:avLst/>
          </a:prstGeom>
          <a:noFill/>
        </p:spPr>
        <p:txBody>
          <a:bodyPr wrap="square" rtlCol="0">
            <a:spAutoFit/>
          </a:bodyPr>
          <a:lstStyle/>
          <a:p>
            <a:r>
              <a:rPr lang="en-GB" sz="2200" u="sng" dirty="0" smtClean="0"/>
              <a:t>The above figure details the typical cycle of a CUDA program.</a:t>
            </a:r>
          </a:p>
          <a:p>
            <a:r>
              <a:rPr lang="en-GB" sz="2200" dirty="0" smtClean="0"/>
              <a:t>1.  Allocate memory of the GPU. GPU and CPU memory are physically separate, and the programmer must manage the allocation copies.</a:t>
            </a:r>
          </a:p>
          <a:p>
            <a:r>
              <a:rPr lang="en-GB" sz="2200" dirty="0" smtClean="0"/>
              <a:t>2.  Copy the memory from the CPU to the GPU.</a:t>
            </a:r>
          </a:p>
          <a:p>
            <a:r>
              <a:rPr lang="en-GB" sz="2200" dirty="0" smtClean="0"/>
              <a:t>3.  Configure the thread configuration: choose the correct block and grid dimension for the problem.</a:t>
            </a:r>
          </a:p>
          <a:p>
            <a:r>
              <a:rPr lang="en-GB" sz="2200" dirty="0" smtClean="0"/>
              <a:t>4.  Launch the threads configured.</a:t>
            </a:r>
            <a:endParaRPr lang="en-GB" sz="22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da programming cycle.gif"/>
          <p:cNvPicPr>
            <a:picLocks noChangeAspect="1"/>
          </p:cNvPicPr>
          <p:nvPr/>
        </p:nvPicPr>
        <p:blipFill>
          <a:blip r:embed="rId2"/>
          <a:srcRect b="15992"/>
          <a:stretch>
            <a:fillRect/>
          </a:stretch>
        </p:blipFill>
        <p:spPr>
          <a:xfrm>
            <a:off x="428596" y="214290"/>
            <a:ext cx="6643734" cy="3857652"/>
          </a:xfrm>
          <a:prstGeom prst="rect">
            <a:avLst/>
          </a:prstGeom>
        </p:spPr>
      </p:pic>
      <p:sp>
        <p:nvSpPr>
          <p:cNvPr id="4" name="TextBox 3"/>
          <p:cNvSpPr txBox="1"/>
          <p:nvPr/>
        </p:nvSpPr>
        <p:spPr>
          <a:xfrm>
            <a:off x="500034" y="4071942"/>
            <a:ext cx="8143932" cy="2462213"/>
          </a:xfrm>
          <a:prstGeom prst="rect">
            <a:avLst/>
          </a:prstGeom>
          <a:noFill/>
        </p:spPr>
        <p:txBody>
          <a:bodyPr wrap="square" rtlCol="0">
            <a:spAutoFit/>
          </a:bodyPr>
          <a:lstStyle/>
          <a:p>
            <a:r>
              <a:rPr lang="en-GB" sz="2200" u="sng" dirty="0" smtClean="0"/>
              <a:t>Cycle of a CUDA program (continued).</a:t>
            </a:r>
          </a:p>
          <a:p>
            <a:r>
              <a:rPr lang="en-GB" sz="2200" dirty="0" smtClean="0"/>
              <a:t>5.  Synchronize the CUDA threads to ensure that the device has completed all its tasks before doing further operations on the GPU memory.</a:t>
            </a:r>
          </a:p>
          <a:p>
            <a:r>
              <a:rPr lang="en-GB" sz="2200" dirty="0" smtClean="0"/>
              <a:t>6.  Once the threads have completed, memory is copied back from the GPU to the CPU.</a:t>
            </a:r>
          </a:p>
          <a:p>
            <a:r>
              <a:rPr lang="en-GB" sz="2200" dirty="0" smtClean="0"/>
              <a:t>7.  The GPU memory is freed.</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Games AI algorithms and </a:t>
            </a:r>
            <a:r>
              <a:rPr lang="en-GB" dirty="0" err="1" smtClean="0"/>
              <a:t>Cuda</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err="1" smtClean="0"/>
              <a:t>Cuda’s</a:t>
            </a:r>
            <a:r>
              <a:rPr lang="en-GB" dirty="0" smtClean="0"/>
              <a:t> architecture allows for multiple, parallel threads to be run concurrently.  If we can identify algorithms that have a single atomic function that is repeated many times then that algorithm might be suitable for parallelization using </a:t>
            </a:r>
            <a:r>
              <a:rPr lang="en-GB" dirty="0" err="1" smtClean="0"/>
              <a:t>Cuda</a:t>
            </a:r>
            <a:r>
              <a:rPr lang="en-GB" dirty="0" smtClean="0"/>
              <a:t>.  We simply run the same atomic function in each thread using different data.  Easy!   </a:t>
            </a:r>
            <a:r>
              <a:rPr lang="en-GB" dirty="0" smtClean="0">
                <a:sym typeface="Wingdings" pitchFamily="2" charset="2"/>
              </a:rPr>
              <a:t></a:t>
            </a:r>
          </a:p>
          <a:p>
            <a:pPr>
              <a:buNone/>
            </a:pPr>
            <a:endParaRPr lang="en-GB" dirty="0" smtClean="0">
              <a:sym typeface="Wingdings" pitchFamily="2" charset="2"/>
            </a:endParaRPr>
          </a:p>
          <a:p>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Example.</a:t>
            </a:r>
            <a:br>
              <a:rPr lang="en-GB" dirty="0" smtClean="0"/>
            </a:br>
            <a:r>
              <a:rPr lang="en-GB" dirty="0" smtClean="0"/>
              <a:t>A particle system</a:t>
            </a:r>
            <a:br>
              <a:rPr lang="en-GB" dirty="0" smtClean="0"/>
            </a:br>
            <a:endParaRPr lang="en-GB" dirty="0"/>
          </a:p>
        </p:txBody>
      </p:sp>
      <p:sp>
        <p:nvSpPr>
          <p:cNvPr id="3" name="TextBox 2"/>
          <p:cNvSpPr txBox="1"/>
          <p:nvPr/>
        </p:nvSpPr>
        <p:spPr>
          <a:xfrm>
            <a:off x="357158" y="1643050"/>
            <a:ext cx="3429024" cy="2862322"/>
          </a:xfrm>
          <a:prstGeom prst="rect">
            <a:avLst/>
          </a:prstGeom>
          <a:noFill/>
        </p:spPr>
        <p:txBody>
          <a:bodyPr wrap="square" rtlCol="0">
            <a:spAutoFit/>
          </a:bodyPr>
          <a:lstStyle/>
          <a:p>
            <a:r>
              <a:rPr lang="en-GB" b="1" dirty="0" smtClean="0"/>
              <a:t>CPU Version</a:t>
            </a:r>
          </a:p>
          <a:p>
            <a:r>
              <a:rPr lang="en-GB" dirty="0" smtClean="0"/>
              <a:t>Create array of PNUM particles.</a:t>
            </a:r>
          </a:p>
          <a:p>
            <a:r>
              <a:rPr lang="en-GB" dirty="0" smtClean="0"/>
              <a:t>Initialize each in a random position</a:t>
            </a:r>
          </a:p>
          <a:p>
            <a:r>
              <a:rPr lang="en-GB" dirty="0" smtClean="0"/>
              <a:t>Repeat</a:t>
            </a:r>
          </a:p>
          <a:p>
            <a:r>
              <a:rPr lang="en-GB" dirty="0" smtClean="0"/>
              <a:t>   For (</a:t>
            </a:r>
            <a:r>
              <a:rPr lang="en-GB" dirty="0" err="1" smtClean="0"/>
              <a:t>i</a:t>
            </a:r>
            <a:r>
              <a:rPr lang="en-GB" dirty="0" smtClean="0"/>
              <a:t>=0;i&lt;</a:t>
            </a:r>
            <a:r>
              <a:rPr lang="en-GB" dirty="0" err="1" smtClean="0"/>
              <a:t>PNUM;i</a:t>
            </a:r>
            <a:r>
              <a:rPr lang="en-GB" dirty="0" smtClean="0"/>
              <a:t>++)</a:t>
            </a:r>
          </a:p>
          <a:p>
            <a:r>
              <a:rPr lang="en-GB" dirty="0" smtClean="0"/>
              <a:t>   {</a:t>
            </a:r>
          </a:p>
          <a:p>
            <a:r>
              <a:rPr lang="en-GB" dirty="0" smtClean="0"/>
              <a:t>        update </a:t>
            </a:r>
            <a:r>
              <a:rPr lang="en-GB" dirty="0" err="1" smtClean="0"/>
              <a:t>particle.position</a:t>
            </a:r>
            <a:r>
              <a:rPr lang="en-GB" dirty="0" smtClean="0"/>
              <a:t>;</a:t>
            </a:r>
          </a:p>
          <a:p>
            <a:r>
              <a:rPr lang="en-GB" dirty="0" smtClean="0"/>
              <a:t>}</a:t>
            </a:r>
          </a:p>
          <a:p>
            <a:endParaRPr lang="en-GB" dirty="0" smtClean="0"/>
          </a:p>
          <a:p>
            <a:r>
              <a:rPr lang="en-GB" dirty="0" smtClean="0"/>
              <a:t>Until (forever)</a:t>
            </a:r>
            <a:endParaRPr lang="en-GB" dirty="0"/>
          </a:p>
        </p:txBody>
      </p:sp>
      <p:sp>
        <p:nvSpPr>
          <p:cNvPr id="4" name="TextBox 3"/>
          <p:cNvSpPr txBox="1"/>
          <p:nvPr/>
        </p:nvSpPr>
        <p:spPr>
          <a:xfrm>
            <a:off x="4857752" y="1785926"/>
            <a:ext cx="3429024" cy="2862322"/>
          </a:xfrm>
          <a:prstGeom prst="rect">
            <a:avLst/>
          </a:prstGeom>
          <a:noFill/>
        </p:spPr>
        <p:txBody>
          <a:bodyPr wrap="square" rtlCol="0">
            <a:spAutoFit/>
          </a:bodyPr>
          <a:lstStyle/>
          <a:p>
            <a:r>
              <a:rPr lang="en-GB" b="1" dirty="0" smtClean="0"/>
              <a:t>CUDA Version</a:t>
            </a:r>
          </a:p>
          <a:p>
            <a:r>
              <a:rPr lang="en-GB" dirty="0" smtClean="0"/>
              <a:t>Create array of PNUM particles </a:t>
            </a:r>
          </a:p>
          <a:p>
            <a:r>
              <a:rPr lang="en-GB" dirty="0" smtClean="0"/>
              <a:t>(on CPU).</a:t>
            </a:r>
          </a:p>
          <a:p>
            <a:r>
              <a:rPr lang="en-GB" dirty="0" smtClean="0"/>
              <a:t>Initialize each in a random position</a:t>
            </a:r>
          </a:p>
          <a:p>
            <a:r>
              <a:rPr lang="en-GB" dirty="0" smtClean="0"/>
              <a:t>(on CPU).</a:t>
            </a:r>
          </a:p>
          <a:p>
            <a:r>
              <a:rPr lang="en-GB" dirty="0" smtClean="0"/>
              <a:t>Copy data to GPU</a:t>
            </a:r>
          </a:p>
          <a:p>
            <a:r>
              <a:rPr lang="en-GB" dirty="0" smtClean="0"/>
              <a:t>Setup kernels</a:t>
            </a:r>
          </a:p>
          <a:p>
            <a:r>
              <a:rPr lang="en-GB" dirty="0" smtClean="0"/>
              <a:t>Repeat</a:t>
            </a:r>
          </a:p>
          <a:p>
            <a:r>
              <a:rPr lang="en-GB" dirty="0" smtClean="0"/>
              <a:t>   update </a:t>
            </a:r>
            <a:r>
              <a:rPr lang="en-GB" dirty="0" err="1" smtClean="0"/>
              <a:t>particle.position</a:t>
            </a:r>
            <a:r>
              <a:rPr lang="en-GB" dirty="0" smtClean="0"/>
              <a:t>;</a:t>
            </a:r>
          </a:p>
          <a:p>
            <a:r>
              <a:rPr lang="en-GB" dirty="0" smtClean="0"/>
              <a:t>Until (forever)</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 Is it really that easy?</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 Is it really that easy?</a:t>
            </a:r>
            <a:endParaRPr lang="en-GB" dirty="0"/>
          </a:p>
        </p:txBody>
      </p:sp>
      <p:sp>
        <p:nvSpPr>
          <p:cNvPr id="3" name="TextBox 2"/>
          <p:cNvSpPr txBox="1"/>
          <p:nvPr/>
        </p:nvSpPr>
        <p:spPr>
          <a:xfrm>
            <a:off x="1928794" y="1857364"/>
            <a:ext cx="5500726" cy="707886"/>
          </a:xfrm>
          <a:prstGeom prst="rect">
            <a:avLst/>
          </a:prstGeom>
          <a:noFill/>
        </p:spPr>
        <p:txBody>
          <a:bodyPr wrap="square" rtlCol="0">
            <a:spAutoFit/>
          </a:bodyPr>
          <a:lstStyle/>
          <a:p>
            <a:r>
              <a:rPr lang="en-GB" sz="4000" dirty="0" smtClean="0"/>
              <a:t>A: Well, it depends...</a:t>
            </a:r>
            <a:endParaRPr lang="en-GB" sz="4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Consider how to add lots of numbers.</a:t>
            </a:r>
            <a:endParaRPr lang="en-GB" dirty="0"/>
          </a:p>
        </p:txBody>
      </p:sp>
      <p:sp>
        <p:nvSpPr>
          <p:cNvPr id="4" name="Rectangle 3"/>
          <p:cNvSpPr/>
          <p:nvPr/>
        </p:nvSpPr>
        <p:spPr>
          <a:xfrm>
            <a:off x="785786" y="1692901"/>
            <a:ext cx="3541739" cy="2469907"/>
          </a:xfrm>
          <a:prstGeom prst="rect">
            <a:avLst/>
          </a:prstGeom>
        </p:spPr>
        <p:txBody>
          <a:bodyPr wrap="square">
            <a:spAutoFit/>
          </a:bodyPr>
          <a:lstStyle/>
          <a:p>
            <a:r>
              <a:rPr lang="en-GB" sz="2400" b="1" dirty="0" smtClean="0">
                <a:solidFill>
                  <a:prstClr val="black"/>
                </a:solidFill>
                <a:ea typeface="+mj-ea"/>
                <a:cs typeface="+mj-cs"/>
              </a:rPr>
              <a:t>CPU version</a:t>
            </a:r>
          </a:p>
          <a:p>
            <a:r>
              <a:rPr lang="en-GB" sz="2400" b="1" dirty="0" smtClean="0">
                <a:solidFill>
                  <a:prstClr val="black"/>
                </a:solidFill>
                <a:ea typeface="+mj-ea"/>
                <a:cs typeface="+mj-cs"/>
              </a:rPr>
              <a:t>Initialize array of numbers num[MAX];</a:t>
            </a:r>
          </a:p>
          <a:p>
            <a:r>
              <a:rPr lang="en-GB" sz="2400" b="1" dirty="0" smtClean="0">
                <a:solidFill>
                  <a:prstClr val="black"/>
                </a:solidFill>
                <a:ea typeface="+mj-ea"/>
                <a:cs typeface="+mj-cs"/>
              </a:rPr>
              <a:t>Sum=0;</a:t>
            </a:r>
          </a:p>
          <a:p>
            <a:r>
              <a:rPr lang="en-GB" sz="2400" b="1" dirty="0" smtClean="0">
                <a:solidFill>
                  <a:prstClr val="black"/>
                </a:solidFill>
                <a:ea typeface="+mj-ea"/>
                <a:cs typeface="+mj-cs"/>
              </a:rPr>
              <a:t>For (</a:t>
            </a:r>
            <a:r>
              <a:rPr lang="en-GB" sz="2400" b="1" dirty="0" err="1" smtClean="0">
                <a:solidFill>
                  <a:prstClr val="black"/>
                </a:solidFill>
                <a:ea typeface="+mj-ea"/>
                <a:cs typeface="+mj-cs"/>
              </a:rPr>
              <a:t>i</a:t>
            </a:r>
            <a:r>
              <a:rPr lang="en-GB" sz="2400" b="1" dirty="0" smtClean="0">
                <a:solidFill>
                  <a:prstClr val="black"/>
                </a:solidFill>
                <a:ea typeface="+mj-ea"/>
                <a:cs typeface="+mj-cs"/>
              </a:rPr>
              <a:t>=0;&lt;</a:t>
            </a:r>
            <a:r>
              <a:rPr lang="en-GB" sz="2400" b="1" dirty="0" err="1" smtClean="0">
                <a:solidFill>
                  <a:prstClr val="black"/>
                </a:solidFill>
                <a:ea typeface="+mj-ea"/>
                <a:cs typeface="+mj-cs"/>
              </a:rPr>
              <a:t>i</a:t>
            </a:r>
            <a:r>
              <a:rPr lang="en-GB" sz="2400" b="1" dirty="0" smtClean="0">
                <a:solidFill>
                  <a:prstClr val="black"/>
                </a:solidFill>
                <a:ea typeface="+mj-ea"/>
                <a:cs typeface="+mj-cs"/>
              </a:rPr>
              <a:t>&lt;MAX; </a:t>
            </a:r>
            <a:r>
              <a:rPr lang="en-GB" sz="2400" b="1" dirty="0" err="1" smtClean="0">
                <a:solidFill>
                  <a:prstClr val="black"/>
                </a:solidFill>
                <a:ea typeface="+mj-ea"/>
                <a:cs typeface="+mj-cs"/>
              </a:rPr>
              <a:t>i</a:t>
            </a:r>
            <a:r>
              <a:rPr lang="en-GB" sz="2400" b="1" dirty="0" smtClean="0">
                <a:solidFill>
                  <a:prstClr val="black"/>
                </a:solidFill>
                <a:ea typeface="+mj-ea"/>
                <a:cs typeface="+mj-cs"/>
              </a:rPr>
              <a:t>++)</a:t>
            </a:r>
          </a:p>
          <a:p>
            <a:r>
              <a:rPr lang="en-GB" sz="2400" b="1" dirty="0" smtClean="0">
                <a:solidFill>
                  <a:prstClr val="black"/>
                </a:solidFill>
                <a:ea typeface="+mj-ea"/>
                <a:cs typeface="+mj-cs"/>
              </a:rPr>
              <a:t>  sum= </a:t>
            </a:r>
            <a:r>
              <a:rPr lang="en-GB" sz="2400" b="1" dirty="0" err="1" smtClean="0">
                <a:solidFill>
                  <a:prstClr val="black"/>
                </a:solidFill>
                <a:ea typeface="+mj-ea"/>
                <a:cs typeface="+mj-cs"/>
              </a:rPr>
              <a:t>sum+num</a:t>
            </a:r>
            <a:r>
              <a:rPr lang="en-GB" sz="2400" b="1" dirty="0" smtClean="0">
                <a:solidFill>
                  <a:prstClr val="black"/>
                </a:solidFill>
                <a:ea typeface="+mj-ea"/>
                <a:cs typeface="+mj-cs"/>
              </a:rPr>
              <a:t>[</a:t>
            </a:r>
            <a:r>
              <a:rPr lang="en-GB" sz="2400" b="1" dirty="0" err="1" smtClean="0">
                <a:solidFill>
                  <a:prstClr val="black"/>
                </a:solidFill>
                <a:ea typeface="+mj-ea"/>
                <a:cs typeface="+mj-cs"/>
              </a:rPr>
              <a:t>i</a:t>
            </a:r>
            <a:r>
              <a:rPr lang="en-GB" sz="2400" b="1" dirty="0" smtClean="0">
                <a:solidFill>
                  <a:prstClr val="black"/>
                </a:solidFill>
                <a:ea typeface="+mj-ea"/>
                <a:cs typeface="+mj-cs"/>
              </a:rPr>
              <a:t>];</a:t>
            </a:r>
          </a:p>
          <a:p>
            <a:endParaRPr lang="en-GB" sz="1050" b="1" dirty="0"/>
          </a:p>
        </p:txBody>
      </p:sp>
      <p:sp>
        <p:nvSpPr>
          <p:cNvPr id="5" name="TextBox 4"/>
          <p:cNvSpPr txBox="1"/>
          <p:nvPr/>
        </p:nvSpPr>
        <p:spPr>
          <a:xfrm>
            <a:off x="928662" y="4357694"/>
            <a:ext cx="7000924" cy="1200329"/>
          </a:xfrm>
          <a:prstGeom prst="rect">
            <a:avLst/>
          </a:prstGeom>
          <a:noFill/>
        </p:spPr>
        <p:txBody>
          <a:bodyPr wrap="square" rtlCol="0">
            <a:spAutoFit/>
          </a:bodyPr>
          <a:lstStyle/>
          <a:p>
            <a:r>
              <a:rPr lang="en-GB" dirty="0" err="1" smtClean="0"/>
              <a:t>Cuda</a:t>
            </a:r>
            <a:r>
              <a:rPr lang="en-GB" dirty="0" smtClean="0"/>
              <a:t> can do this but each thread will operate on a subset of the array.</a:t>
            </a:r>
          </a:p>
          <a:p>
            <a:endParaRPr lang="en-GB" dirty="0" smtClean="0"/>
          </a:p>
          <a:p>
            <a:r>
              <a:rPr lang="en-GB" dirty="0" smtClean="0"/>
              <a:t>Each thread passes back its answer to the CPU and the CPU does the last bit of adding all the sums to get the final result.</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 How many additions does each kernel do?</a:t>
            </a:r>
            <a:endParaRPr lang="en-GB" dirty="0"/>
          </a:p>
        </p:txBody>
      </p:sp>
      <p:sp>
        <p:nvSpPr>
          <p:cNvPr id="3" name="TextBox 2"/>
          <p:cNvSpPr txBox="1"/>
          <p:nvPr/>
        </p:nvSpPr>
        <p:spPr>
          <a:xfrm>
            <a:off x="2000232" y="1785926"/>
            <a:ext cx="6072230" cy="2031325"/>
          </a:xfrm>
          <a:prstGeom prst="rect">
            <a:avLst/>
          </a:prstGeom>
          <a:noFill/>
        </p:spPr>
        <p:txBody>
          <a:bodyPr wrap="square" rtlCol="0">
            <a:spAutoFit/>
          </a:bodyPr>
          <a:lstStyle/>
          <a:p>
            <a:r>
              <a:rPr lang="en-GB" dirty="0" smtClean="0"/>
              <a:t>Spectrum of answers: One addition on two elements up to  MAX-1 additions on MAX elements.</a:t>
            </a:r>
          </a:p>
          <a:p>
            <a:r>
              <a:rPr lang="en-GB" dirty="0" smtClean="0"/>
              <a:t>The CPU must still manage and bring together the results from each kernel.  There is a trade off.</a:t>
            </a:r>
          </a:p>
          <a:p>
            <a:r>
              <a:rPr lang="en-GB" dirty="0" smtClean="0"/>
              <a:t>Get as many additions done concurrently as possible, then Copy the result to the processor.</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K-means algorithms</a:t>
            </a:r>
            <a:endParaRPr lang="en-GB" dirty="0"/>
          </a:p>
        </p:txBody>
      </p:sp>
      <p:sp>
        <p:nvSpPr>
          <p:cNvPr id="3" name="TextBox 2"/>
          <p:cNvSpPr txBox="1"/>
          <p:nvPr/>
        </p:nvSpPr>
        <p:spPr>
          <a:xfrm>
            <a:off x="1214414" y="1428736"/>
            <a:ext cx="6572296" cy="923330"/>
          </a:xfrm>
          <a:prstGeom prst="rect">
            <a:avLst/>
          </a:prstGeom>
          <a:noFill/>
        </p:spPr>
        <p:txBody>
          <a:bodyPr wrap="square" rtlCol="0">
            <a:spAutoFit/>
          </a:bodyPr>
          <a:lstStyle/>
          <a:p>
            <a:r>
              <a:rPr lang="en-GB" dirty="0" smtClean="0"/>
              <a:t>K</a:t>
            </a:r>
            <a:r>
              <a:rPr lang="en-GB" dirty="0" smtClean="0"/>
              <a:t>-means </a:t>
            </a:r>
            <a:r>
              <a:rPr lang="en-GB" dirty="0" smtClean="0"/>
              <a:t>clustering aims to partition n data values into k clusters.</a:t>
            </a:r>
          </a:p>
          <a:p>
            <a:r>
              <a:rPr lang="en-GB" dirty="0" smtClean="0"/>
              <a:t>A data value is assigned to the partition which has the nearest mean[2]. </a:t>
            </a:r>
            <a:endParaRPr lang="en-GB" dirty="0"/>
          </a:p>
        </p:txBody>
      </p:sp>
      <p:pic>
        <p:nvPicPr>
          <p:cNvPr id="1026" name="Picture 2"/>
          <p:cNvPicPr>
            <a:picLocks noChangeAspect="1" noChangeArrowheads="1"/>
          </p:cNvPicPr>
          <p:nvPr/>
        </p:nvPicPr>
        <p:blipFill>
          <a:blip r:embed="rId2"/>
          <a:srcRect/>
          <a:stretch>
            <a:fillRect/>
          </a:stretch>
        </p:blipFill>
        <p:spPr bwMode="auto">
          <a:xfrm>
            <a:off x="0" y="2500306"/>
            <a:ext cx="9039225" cy="35242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Distance Fields for Rapid Collision Detection</a:t>
            </a:r>
            <a:endParaRPr lang="en-GB" dirty="0"/>
          </a:p>
        </p:txBody>
      </p:sp>
      <p:sp>
        <p:nvSpPr>
          <p:cNvPr id="3" name="TextBox 2"/>
          <p:cNvSpPr txBox="1"/>
          <p:nvPr/>
        </p:nvSpPr>
        <p:spPr>
          <a:xfrm>
            <a:off x="857224" y="2214554"/>
            <a:ext cx="6572296" cy="2677656"/>
          </a:xfrm>
          <a:prstGeom prst="rect">
            <a:avLst/>
          </a:prstGeom>
          <a:noFill/>
        </p:spPr>
        <p:txBody>
          <a:bodyPr wrap="square" rtlCol="0">
            <a:spAutoFit/>
          </a:bodyPr>
          <a:lstStyle/>
          <a:p>
            <a:r>
              <a:rPr lang="en-GB" sz="2800" dirty="0" smtClean="0"/>
              <a:t>Distances to the static objects of a scene are mapped to a Cartesian grid as part of the </a:t>
            </a:r>
            <a:r>
              <a:rPr lang="en-GB" sz="2800" dirty="0" err="1" smtClean="0"/>
              <a:t>preprocessing</a:t>
            </a:r>
            <a:r>
              <a:rPr lang="en-GB" sz="2800" dirty="0" smtClean="0"/>
              <a:t>.</a:t>
            </a:r>
          </a:p>
          <a:p>
            <a:r>
              <a:rPr lang="en-GB" sz="2800" dirty="0" smtClean="0"/>
              <a:t>This allows us to rapidly query the distance of a point to an object without testing all geometric primitives.</a:t>
            </a:r>
            <a:endParaRPr lang="en-GB" sz="2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Bibliography</a:t>
            </a:r>
            <a:endParaRPr lang="en-GB" dirty="0"/>
          </a:p>
        </p:txBody>
      </p:sp>
      <p:sp>
        <p:nvSpPr>
          <p:cNvPr id="3" name="Content Placeholder 2"/>
          <p:cNvSpPr>
            <a:spLocks noGrp="1"/>
          </p:cNvSpPr>
          <p:nvPr>
            <p:ph idx="1"/>
          </p:nvPr>
        </p:nvSpPr>
        <p:spPr/>
        <p:txBody>
          <a:bodyPr>
            <a:normAutofit/>
          </a:bodyPr>
          <a:lstStyle/>
          <a:p>
            <a:pPr>
              <a:buNone/>
            </a:pPr>
            <a:r>
              <a:rPr lang="en-GB" sz="2400" dirty="0" smtClean="0"/>
              <a:t>[1]  http://reference.wolfram.com/mathematica/CUDALink/</a:t>
            </a:r>
          </a:p>
          <a:p>
            <a:pPr>
              <a:buNone/>
            </a:pPr>
            <a:r>
              <a:rPr lang="en-GB" sz="2400" dirty="0"/>
              <a:t> </a:t>
            </a:r>
            <a:r>
              <a:rPr lang="en-GB" sz="2400" dirty="0" smtClean="0"/>
              <a:t>      tutorial/Programming.html</a:t>
            </a:r>
          </a:p>
          <a:p>
            <a:pPr>
              <a:buNone/>
            </a:pPr>
            <a:r>
              <a:rPr lang="en-GB" sz="2400" dirty="0" smtClean="0"/>
              <a:t>[2] </a:t>
            </a:r>
            <a:r>
              <a:rPr lang="en-GB" sz="2400" dirty="0" smtClean="0">
                <a:hlinkClick r:id="rId2"/>
              </a:rPr>
              <a:t>http://en.wikipedia.org/wiki/K-means_clustering</a:t>
            </a:r>
            <a:endParaRPr lang="en-GB" sz="2400" dirty="0" smtClean="0"/>
          </a:p>
          <a:p>
            <a:pPr>
              <a:buNone/>
            </a:pPr>
            <a:r>
              <a:rPr lang="en-GB" sz="2400" dirty="0" smtClean="0"/>
              <a:t>[3] </a:t>
            </a:r>
            <a:r>
              <a:rPr lang="en-GB" sz="2400" dirty="0" smtClean="0">
                <a:hlinkClick r:id="rId3"/>
              </a:rPr>
              <a:t>http://www.graphicon.ru/html/2003/Proceedings/</a:t>
            </a:r>
            <a:endParaRPr lang="en-GB" sz="2400" dirty="0" smtClean="0"/>
          </a:p>
          <a:p>
            <a:pPr>
              <a:buNone/>
            </a:pPr>
            <a:r>
              <a:rPr lang="en-GB" sz="2400" dirty="0" smtClean="0"/>
              <a:t>      Technical/paper495.pdf</a:t>
            </a:r>
            <a:endParaRPr lang="en-GB" sz="24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1584</TotalTime>
  <Words>641</Words>
  <Application>Microsoft Office PowerPoint</Application>
  <PresentationFormat>On-screen Show (4:3)</PresentationFormat>
  <Paragraphs>72</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Slide 1</vt:lpstr>
      <vt:lpstr>Slide 2</vt:lpstr>
      <vt:lpstr>Slide 3</vt:lpstr>
      <vt:lpstr>Choosing whether to have a one-, two-, or three-dimensional thread configuration is dependent on the problem. In the case of image processing, for example, you map the image onto the threads as shown in the following figure and apply a function to each pixel. [1]</vt:lpstr>
      <vt:lpstr>Slide 5</vt:lpstr>
      <vt:lpstr>Slide 6</vt:lpstr>
      <vt:lpstr>Slide 7</vt:lpstr>
      <vt:lpstr>Slide 8</vt:lpstr>
      <vt:lpstr>Games AI algorithms and Cuda </vt:lpstr>
      <vt:lpstr>An Example. A particle system </vt:lpstr>
      <vt:lpstr>Q: Is it really that easy?</vt:lpstr>
      <vt:lpstr>Q: Is it really that easy?</vt:lpstr>
      <vt:lpstr>Consider how to add lots of numbers.</vt:lpstr>
      <vt:lpstr>Q: How many additions does each kernel do?</vt:lpstr>
      <vt:lpstr>K-means algorithms</vt:lpstr>
      <vt:lpstr>Distance Fields for Rapid Collision Detection</vt:lpstr>
      <vt:lpstr>References and Bibliography</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sc-gd</dc:creator>
  <cp:lastModifiedBy>sc-gd</cp:lastModifiedBy>
  <cp:revision>6</cp:revision>
  <dcterms:created xsi:type="dcterms:W3CDTF">2012-10-19T14:22:43Z</dcterms:created>
  <dcterms:modified xsi:type="dcterms:W3CDTF">2012-10-23T13:20:47Z</dcterms:modified>
</cp:coreProperties>
</file>