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7"/>
  </p:notesMasterIdLst>
  <p:handoutMasterIdLst>
    <p:handoutMasterId r:id="rId28"/>
  </p:handoutMasterIdLst>
  <p:sldIdLst>
    <p:sldId id="334" r:id="rId5"/>
    <p:sldId id="335" r:id="rId6"/>
    <p:sldId id="337" r:id="rId7"/>
    <p:sldId id="336" r:id="rId8"/>
    <p:sldId id="338" r:id="rId9"/>
    <p:sldId id="322" r:id="rId10"/>
    <p:sldId id="321" r:id="rId11"/>
    <p:sldId id="320" r:id="rId12"/>
    <p:sldId id="319" r:id="rId13"/>
    <p:sldId id="318" r:id="rId14"/>
    <p:sldId id="323" r:id="rId15"/>
    <p:sldId id="324" r:id="rId16"/>
    <p:sldId id="326" r:id="rId17"/>
    <p:sldId id="325" r:id="rId18"/>
    <p:sldId id="327" r:id="rId19"/>
    <p:sldId id="328" r:id="rId20"/>
    <p:sldId id="329" r:id="rId21"/>
    <p:sldId id="330" r:id="rId22"/>
    <p:sldId id="331" r:id="rId23"/>
    <p:sldId id="310" r:id="rId24"/>
    <p:sldId id="332" r:id="rId25"/>
    <p:sldId id="33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B8BF"/>
    <a:srgbClr val="5869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1E0CCC-546A-4702-A1BF-5222D284CB50}" v="3" dt="2026-05-06T11:12:07.694"/>
    <p1510:client id="{B67B610A-4DA6-434D-BA39-05043C264EFC}" v="5" dt="2026-05-05T12:21:48.404"/>
  </p1510:revLst>
</p1510:revInfo>
</file>

<file path=ppt/tableStyles.xml><?xml version="1.0" encoding="utf-8"?>
<a:tblStyleLst xmlns:a="http://schemas.openxmlformats.org/drawingml/2006/main" def="{0E3FDE45-AF77-4B5C-9715-49D594BDF05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548" autoAdjust="0"/>
    <p:restoredTop sz="68392" autoAdjust="0"/>
  </p:normalViewPr>
  <p:slideViewPr>
    <p:cSldViewPr snapToGrid="0">
      <p:cViewPr varScale="1">
        <p:scale>
          <a:sx n="54" d="100"/>
          <a:sy n="54" d="100"/>
        </p:scale>
        <p:origin x="1646" y="53"/>
      </p:cViewPr>
      <p:guideLst/>
    </p:cSldViewPr>
  </p:slideViewPr>
  <p:outlineViewPr>
    <p:cViewPr>
      <p:scale>
        <a:sx n="33" d="100"/>
        <a:sy n="33" d="100"/>
      </p:scale>
      <p:origin x="0" y="-7776"/>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3480" y="55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BE6205E-B305-4B90-9534-3C5E99A0275E}" type="datetimeFigureOut">
              <a:rPr lang="en-US" smtClean="0"/>
              <a:t>5/5/2026</a:t>
            </a:fld>
            <a:endParaRPr lang="en-US" dirty="0"/>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AC623C-86E0-4A85-83FB-F4A716956FD4}" type="slidenum">
              <a:rPr lang="en-US" smtClean="0"/>
              <a:t>‹#›</a:t>
            </a:fld>
            <a:endParaRPr lang="en-US" dirty="0"/>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722F1-E430-42A1-A473-1759336AECCE}" type="datetimeFigureOut">
              <a:rPr lang="en-US" smtClean="0"/>
              <a:t>5/5/2026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D7554-D10C-4E29-B8E6-BB7111FA614F}" type="slidenum">
              <a:rPr lang="en-US" smtClean="0"/>
              <a:t>‹#›</a:t>
            </a:fld>
            <a:endParaRPr lang="en-US" dirty="0"/>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everyone. I’m Lindsay Davies, and this presentation explores how social media and body esteem relate to interest in GLP‑1 medicines, and whether gender influences these relationships.</a:t>
            </a:r>
            <a:endParaRPr lang="en-GB" b="0" dirty="0"/>
          </a:p>
        </p:txBody>
      </p:sp>
      <p:sp>
        <p:nvSpPr>
          <p:cNvPr id="4" name="Slide Number Placeholder 3"/>
          <p:cNvSpPr>
            <a:spLocks noGrp="1"/>
          </p:cNvSpPr>
          <p:nvPr>
            <p:ph type="sldNum" sz="quarter" idx="5"/>
          </p:nvPr>
        </p:nvSpPr>
        <p:spPr/>
        <p:txBody>
          <a:bodyPr/>
          <a:lstStyle/>
          <a:p>
            <a:fld id="{C37D7554-D10C-4E29-B8E6-BB7111FA614F}" type="slidenum">
              <a:rPr lang="en-US" smtClean="0"/>
              <a:t>6</a:t>
            </a:fld>
            <a:endParaRPr lang="en-US" dirty="0"/>
          </a:p>
        </p:txBody>
      </p:sp>
    </p:spTree>
    <p:extLst>
      <p:ext uri="{BB962C8B-B14F-4D97-AF65-F5344CB8AC3E}">
        <p14:creationId xmlns:p14="http://schemas.microsoft.com/office/powerpoint/2010/main" val="4907509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noProof="1">
                <a:solidFill>
                  <a:schemeClr val="tx1"/>
                </a:solidFill>
                <a:effectLst/>
                <a:latin typeface="Times New Roman" panose="02020603050405020304" pitchFamily="18" charset="0"/>
                <a:ea typeface="+mn-ea"/>
                <a:cs typeface="Times New Roman" panose="02020603050405020304" pitchFamily="18" charset="0"/>
              </a:rPr>
              <a:t>GLP‑1 agonists, often called weight‑loss jabs, were first introduced to treat type 2 diabetes (Kim and Yoo, 2025). Although they quickly gained attention for their weight‑loss effects (Kim and Yoo, 2025). This increased attention, combined with growing social media visibility, led to rising demand and national shortages in the UK (Czubaj et al., 2025; Diabetes UK, 2025). With this rise in demand, concerns emerged around off‑label use (Kalas et al., 2025). In response, the World Health Organization (2025) warned that this off‑label use could pose risks for people outside clinical groups. Kim and Yoo (2025) reported risks such as gastrointestinal side effects and pancreatic complications, highlighting the need for medical supervision. While Mozaffarian et al. (2025) noted that limited lifestyle support can worsen health outcomes and increase the risk of misuse.</a:t>
            </a:r>
          </a:p>
          <a:p>
            <a:r>
              <a:rPr lang="en-GB" sz="1200" kern="1200" noProof="1">
                <a:solidFill>
                  <a:schemeClr val="tx1"/>
                </a:solidFill>
                <a:effectLst/>
                <a:latin typeface="Times New Roman" panose="02020603050405020304" pitchFamily="18" charset="0"/>
                <a:ea typeface="+mn-ea"/>
                <a:cs typeface="Times New Roman" panose="02020603050405020304" pitchFamily="18" charset="0"/>
              </a:rPr>
              <a:t>Alongside these medical and support‑related issues, social influences have also shaped interest in GLP‑1 medicines. Czubaj and colleagues (2025) found that younger adults were exposed to higher levels of social media content related to body image. While Markey and colleagues (2025) found that lower body esteem is linked with greater interest in GLP‑1 medicines. This suggests a psychological pathway that may explain why some young adults are more drawn to these treatments. Together, these patterns suggest that interest in GLP‑1 medicines is shaped by social media exposure and body esteem. Yet no research has examined these factors together among university students, a gap that shaped the focus of the present study. </a:t>
            </a:r>
            <a:r>
              <a:rPr lang="en-GB" dirty="0">
                <a:latin typeface="Times New Roman" panose="02020603050405020304" pitchFamily="18" charset="0"/>
                <a:cs typeface="Times New Roman" panose="02020603050405020304" pitchFamily="18" charset="0"/>
              </a:rPr>
              <a:t>Based on this rationale, the study aimed to examine three key relationships.</a:t>
            </a:r>
          </a:p>
        </p:txBody>
      </p:sp>
      <p:sp>
        <p:nvSpPr>
          <p:cNvPr id="4" name="Slide Number Placeholder 3"/>
          <p:cNvSpPr>
            <a:spLocks noGrp="1"/>
          </p:cNvSpPr>
          <p:nvPr>
            <p:ph type="sldNum" sz="quarter" idx="5"/>
          </p:nvPr>
        </p:nvSpPr>
        <p:spPr/>
        <p:txBody>
          <a:bodyPr/>
          <a:lstStyle/>
          <a:p>
            <a:fld id="{C37D7554-D10C-4E29-B8E6-BB7111FA614F}" type="slidenum">
              <a:rPr lang="en-US" smtClean="0"/>
              <a:t>7</a:t>
            </a:fld>
            <a:endParaRPr lang="en-US" dirty="0"/>
          </a:p>
        </p:txBody>
      </p:sp>
    </p:spTree>
    <p:extLst>
      <p:ext uri="{BB962C8B-B14F-4D97-AF65-F5344CB8AC3E}">
        <p14:creationId xmlns:p14="http://schemas.microsoft.com/office/powerpoint/2010/main" val="41150101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aims of this study were to examine how social media use and body esteem relate to interest in GLP‑1 medicines. It also aimed to test whether gender moderates the relationship between social comparison and GLP-1 interest. Based on these aims, three hypotheses were proposed. First, that higher social media use would be associated with greater interest in GLP‑1 agonists. Second, lower body esteem would predict higher interest in GLP-1 agonists. Third, that gender would moderate the relationship between social comparison and GLP‑1 interest. </a:t>
            </a:r>
            <a:r>
              <a:rPr lang="en-GB" dirty="0">
                <a:latin typeface="Times New Roman" panose="02020603050405020304" pitchFamily="18" charset="0"/>
                <a:cs typeface="Times New Roman" panose="02020603050405020304" pitchFamily="18" charset="0"/>
              </a:rPr>
              <a:t>To examine these predictions, the study collected data from nineteen university students using convenience sampling.</a:t>
            </a:r>
          </a:p>
        </p:txBody>
      </p:sp>
      <p:sp>
        <p:nvSpPr>
          <p:cNvPr id="4" name="Slide Number Placeholder 3"/>
          <p:cNvSpPr>
            <a:spLocks noGrp="1"/>
          </p:cNvSpPr>
          <p:nvPr>
            <p:ph type="sldNum" sz="quarter" idx="5"/>
          </p:nvPr>
        </p:nvSpPr>
        <p:spPr/>
        <p:txBody>
          <a:bodyPr/>
          <a:lstStyle/>
          <a:p>
            <a:fld id="{C37D7554-D10C-4E29-B8E6-BB7111FA614F}" type="slidenum">
              <a:rPr lang="en-US" smtClean="0"/>
              <a:t>8</a:t>
            </a:fld>
            <a:endParaRPr lang="en-US" dirty="0"/>
          </a:p>
        </p:txBody>
      </p:sp>
    </p:spTree>
    <p:extLst>
      <p:ext uri="{BB962C8B-B14F-4D97-AF65-F5344CB8AC3E}">
        <p14:creationId xmlns:p14="http://schemas.microsoft.com/office/powerpoint/2010/main" val="31617525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Convenience sampling was used due to practical constraints and the availability of students during class time.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Participants were aged 18 to 56, with the majority aged 18 to 25. The sample included 9 males, 9 females, and 1 non‑binary participant. Additionally, most participants were enrolled in health‑related degree programmes. Informed consent was collected prior to completing the questionnaire, and all responses were anonymous and voluntary, with no identifiable data collected. The study used three measures, which I will outline briefly.</a:t>
            </a:r>
          </a:p>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9</a:t>
            </a:fld>
            <a:endParaRPr lang="en-US" dirty="0"/>
          </a:p>
        </p:txBody>
      </p:sp>
    </p:spTree>
    <p:extLst>
      <p:ext uri="{BB962C8B-B14F-4D97-AF65-F5344CB8AC3E}">
        <p14:creationId xmlns:p14="http://schemas.microsoft.com/office/powerpoint/2010/main" val="22760952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Times New Roman" panose="02020603050405020304" pitchFamily="18" charset="0"/>
                <a:cs typeface="Times New Roman" panose="02020603050405020304" pitchFamily="18" charset="0"/>
              </a:rPr>
              <a:t>The first measure was a bespoke social media use scale. </a:t>
            </a:r>
            <a:r>
              <a:rPr lang="en-GB" dirty="0">
                <a:latin typeface="Times New Roman" panose="02020603050405020304" pitchFamily="18" charset="0"/>
                <a:cs typeface="Times New Roman" panose="02020603050405020304" pitchFamily="18" charset="0"/>
              </a:rPr>
              <a:t>A bespoke scale was used as validated social media tools were not accessible for this study.</a:t>
            </a:r>
            <a:r>
              <a:rPr lang="en-GB" dirty="0">
                <a:effectLst/>
                <a:latin typeface="Times New Roman" panose="02020603050405020304" pitchFamily="18" charset="0"/>
                <a:cs typeface="Times New Roman" panose="02020603050405020304" pitchFamily="18" charset="0"/>
              </a:rPr>
              <a:t> It assessed engagement, comparison, and exposure to weight‑loss content and included 13 items on a 5-point Likert scale, with excellent reliability.</a:t>
            </a:r>
          </a:p>
          <a:p>
            <a:endParaRPr lang="en-GB" dirty="0">
              <a:latin typeface="Times New Roman" panose="02020603050405020304" pitchFamily="18" charset="0"/>
              <a:cs typeface="Times New Roman" panose="02020603050405020304" pitchFamily="18" charset="0"/>
            </a:endParaRPr>
          </a:p>
          <a:p>
            <a:r>
              <a:rPr lang="en-GB" b="0" dirty="0">
                <a:latin typeface="Times New Roman" panose="02020603050405020304" pitchFamily="18" charset="0"/>
                <a:cs typeface="Times New Roman" panose="02020603050405020304" pitchFamily="18" charset="0"/>
              </a:rPr>
              <a:t>The second measure was a bespoke GLP‑1 interest scale, developed as no validated GLP‑1 interest scale currently exists. It assessed curiosity, perceived effectiveness, and willingness to use these medicines, with acceptable reliability. The scale included 15 items on a </a:t>
            </a:r>
            <a:r>
              <a:rPr lang="en-GB" dirty="0">
                <a:effectLst/>
                <a:latin typeface="Times New Roman" panose="02020603050405020304" pitchFamily="18" charset="0"/>
                <a:cs typeface="Times New Roman" panose="02020603050405020304" pitchFamily="18" charset="0"/>
              </a:rPr>
              <a:t>5-point Likert scale</a:t>
            </a:r>
            <a:r>
              <a:rPr lang="en-GB" b="0" dirty="0">
                <a:latin typeface="Times New Roman" panose="02020603050405020304" pitchFamily="18" charset="0"/>
                <a:cs typeface="Times New Roman" panose="02020603050405020304" pitchFamily="18" charset="0"/>
              </a:rPr>
              <a:t>.</a:t>
            </a:r>
          </a:p>
          <a:p>
            <a:endParaRPr lang="en-GB" b="0"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third measure was the validated Body Esteem Scale for Adults and Adolescents. This assessed body esteem using 23 items scored from 0 to 4. Several items were reverse‑scored according to the validated key. In this sample, the scale showed acceptable reliability. With these measures in place, the next step was the study procedure.</a:t>
            </a:r>
            <a:endParaRPr lang="en-GB"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37D7554-D10C-4E29-B8E6-BB7111FA614F}" type="slidenum">
              <a:rPr lang="en-US" smtClean="0"/>
              <a:t>10</a:t>
            </a:fld>
            <a:endParaRPr lang="en-US" dirty="0"/>
          </a:p>
        </p:txBody>
      </p:sp>
    </p:spTree>
    <p:extLst>
      <p:ext uri="{BB962C8B-B14F-4D97-AF65-F5344CB8AC3E}">
        <p14:creationId xmlns:p14="http://schemas.microsoft.com/office/powerpoint/2010/main" val="29092534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This study used a cross‑sectional survey design.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Data was collected using Microsoft Forms, and participants completed the questionnaire during class time (Microsoft Corporation, 2024). Ethical approval was granted through UWTSD procedures, and data were stored securely on the university network in a password‑protected file (UWTSD, 2025).</a:t>
            </a: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Data were analysed in SPSS (IBM Corp, 2024). Normality was assessed using Shapiro–Wilk tests. Correlations and t‑tests examined associations and gender differences. Regression and moderation analyses assessed predictors of GLP‑1 interest, with significance set at p less than point zero five. The analyses revealed the following results.</a:t>
            </a:r>
          </a:p>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11</a:t>
            </a:fld>
            <a:endParaRPr lang="en-US" dirty="0"/>
          </a:p>
        </p:txBody>
      </p:sp>
    </p:spTree>
    <p:extLst>
      <p:ext uri="{BB962C8B-B14F-4D97-AF65-F5344CB8AC3E}">
        <p14:creationId xmlns:p14="http://schemas.microsoft.com/office/powerpoint/2010/main" val="8085636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GLP‑1 interest was low to moderate. Social media use was moderately high. Social comparison, exposure to weight-loss content, and body-esteem impact were all in the mid-range. Next, correlations were examined to assess how these variables related to one another.</a:t>
            </a:r>
          </a:p>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12</a:t>
            </a:fld>
            <a:endParaRPr lang="en-US" dirty="0"/>
          </a:p>
        </p:txBody>
      </p:sp>
    </p:spTree>
    <p:extLst>
      <p:ext uri="{BB962C8B-B14F-4D97-AF65-F5344CB8AC3E}">
        <p14:creationId xmlns:p14="http://schemas.microsoft.com/office/powerpoint/2010/main" val="2631924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None of the social media variables were significantly correlated with GLP‑1 interest. However, the social media variables were strongly inter‑correlated. To explore this further, a regression analysis was conducted</a:t>
            </a:r>
            <a:r>
              <a:rPr lang="en-GB"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13</a:t>
            </a:fld>
            <a:endParaRPr lang="en-US" dirty="0"/>
          </a:p>
        </p:txBody>
      </p:sp>
    </p:spTree>
    <p:extLst>
      <p:ext uri="{BB962C8B-B14F-4D97-AF65-F5344CB8AC3E}">
        <p14:creationId xmlns:p14="http://schemas.microsoft.com/office/powerpoint/2010/main" val="2147682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regression model was not significant and explained very little variance in GLP‑1 interest. No predictors were significant. </a:t>
            </a:r>
            <a:r>
              <a:rPr lang="en-GB" dirty="0">
                <a:latin typeface="Times New Roman" panose="02020603050405020304" pitchFamily="18" charset="0"/>
                <a:cs typeface="Times New Roman" panose="02020603050405020304" pitchFamily="18" charset="0"/>
              </a:rPr>
              <a:t>Because of this, a moderation analysis was then conducted to test whether gender influenced these relationships.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14</a:t>
            </a:fld>
            <a:endParaRPr lang="en-US" dirty="0"/>
          </a:p>
        </p:txBody>
      </p:sp>
    </p:spTree>
    <p:extLst>
      <p:ext uri="{BB962C8B-B14F-4D97-AF65-F5344CB8AC3E}">
        <p14:creationId xmlns:p14="http://schemas.microsoft.com/office/powerpoint/2010/main" val="23273558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Gender did not moderate the relationship between social comparison and GLP‑1 interest. The interaction term was not significant. </a:t>
            </a:r>
            <a:r>
              <a:rPr lang="en-GB" dirty="0">
                <a:latin typeface="Times New Roman" panose="02020603050405020304" pitchFamily="18" charset="0"/>
                <a:cs typeface="Times New Roman" panose="02020603050405020304" pitchFamily="18" charset="0"/>
              </a:rPr>
              <a:t>After confirming the absence of moderation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gender differences were examined across the key study variables.</a:t>
            </a:r>
          </a:p>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15</a:t>
            </a:fld>
            <a:endParaRPr lang="en-US" dirty="0"/>
          </a:p>
        </p:txBody>
      </p:sp>
    </p:spTree>
    <p:extLst>
      <p:ext uri="{BB962C8B-B14F-4D97-AF65-F5344CB8AC3E}">
        <p14:creationId xmlns:p14="http://schemas.microsoft.com/office/powerpoint/2010/main" val="36834753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Females reported significantly higher social media use than males or other participants. No other gender differences were significant. </a:t>
            </a:r>
            <a:r>
              <a:rPr lang="en-GB" dirty="0">
                <a:latin typeface="Times New Roman" panose="02020603050405020304" pitchFamily="18" charset="0"/>
                <a:cs typeface="Times New Roman" panose="02020603050405020304" pitchFamily="18" charset="0"/>
              </a:rPr>
              <a:t>Taken together, these findings provide a clear picture of the sample’s patterns, and I will now turn to the discussion.</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16</a:t>
            </a:fld>
            <a:endParaRPr lang="en-US" dirty="0"/>
          </a:p>
        </p:txBody>
      </p:sp>
    </p:spTree>
    <p:extLst>
      <p:ext uri="{BB962C8B-B14F-4D97-AF65-F5344CB8AC3E}">
        <p14:creationId xmlns:p14="http://schemas.microsoft.com/office/powerpoint/2010/main" val="16661858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This study found no significant links between social media use, body esteem, and interest in GLP‑1 medicines, and gender did not moderate these relationships. GLP‑1 interest was generally low, which aligns with the World Health Organisation (2025) guidance that these medicines should be viewed as clinical treatments rather than lifestyle tools. However, these findings differ from those of Czubaj and colleagues (2025), who showed that social media exposure can shape body dissatisfaction and weight‑control intentions. They also contrast with Markey and colleagues (2025), who found that lower body satisfaction is linked to greater interest in GLP‑1 medications. Although these findings should be interpreted in light of several limitations.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17</a:t>
            </a:fld>
            <a:endParaRPr lang="en-US" dirty="0"/>
          </a:p>
        </p:txBody>
      </p:sp>
    </p:spTree>
    <p:extLst>
      <p:ext uri="{BB962C8B-B14F-4D97-AF65-F5344CB8AC3E}">
        <p14:creationId xmlns:p14="http://schemas.microsoft.com/office/powerpoint/2010/main" val="38276936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sample size was small, which reduced statistical power and made it harder to detect meaningful effects (Kang, 2021). Further, the study used convenience sampling, which limits generalisability as the sample may not reflect wider populations (Andrade, 2021). The cross‑sectional design also limits the ability to draw causal conclusions (Kang, 2021).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This issue was compounded by the use of self‑report measures, which can introduce bias and shift responses depending on context or expectations (Taylor and Armes, 2024). Additionally, the use of Likert scales restricted depth and may have </a:t>
            </a:r>
            <a:r>
              <a:rPr lang="en-GB" sz="1200" kern="1200" noProof="1">
                <a:solidFill>
                  <a:schemeClr val="tx1"/>
                </a:solidFill>
                <a:effectLst/>
                <a:latin typeface="Times New Roman" panose="02020603050405020304" pitchFamily="18" charset="0"/>
                <a:ea typeface="+mn-ea"/>
                <a:cs typeface="Times New Roman" panose="02020603050405020304" pitchFamily="18" charset="0"/>
              </a:rPr>
              <a:t>reduced the precision of participants’ answers (Kusmaryono et al., 2022). A purely quantitative design also limited the study, as it may have missed important contextual meaning that qualitative methods could capture (Pilcher and Cortazzi, 2024). Although the bespoke scales were reliable, they still require validation in larger and more diverse samples (Boateng et al., 2018). Finally, the sample came from a single university, with most participants studying health‑related degrees, thereby further limiting its wider applicability (Andrade, 2021; Kavuran and Denk, 2026).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These limitations highlight several directions for future research.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37D7554-D10C-4E29-B8E6-BB7111FA614F}" type="slidenum">
              <a:rPr lang="en-US" smtClean="0"/>
              <a:t>18</a:t>
            </a:fld>
            <a:endParaRPr lang="en-US" dirty="0"/>
          </a:p>
        </p:txBody>
      </p:sp>
    </p:spTree>
    <p:extLst>
      <p:ext uri="{BB962C8B-B14F-4D97-AF65-F5344CB8AC3E}">
        <p14:creationId xmlns:p14="http://schemas.microsoft.com/office/powerpoint/2010/main" val="6805651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noProof="1">
                <a:solidFill>
                  <a:schemeClr val="tx1"/>
                </a:solidFill>
                <a:effectLst/>
                <a:latin typeface="Times New Roman" panose="02020603050405020304" pitchFamily="18" charset="0"/>
                <a:ea typeface="+mn-ea"/>
                <a:cs typeface="Times New Roman" panose="02020603050405020304" pitchFamily="18" charset="0"/>
              </a:rPr>
              <a:t>Future research should recruit larger and more diverse samples to strengthen generalisability (Kang, 2021). Building on this, qualitative interviews could explore personal experiences and motivations in greater depth, addressing limitations of Likert scales and purely quantitative designs (</a:t>
            </a:r>
            <a:r>
              <a:rPr lang="en-GB" dirty="0">
                <a:latin typeface="Times New Roman" panose="02020603050405020304" pitchFamily="18" charset="0"/>
                <a:cs typeface="Times New Roman" panose="02020603050405020304" pitchFamily="18" charset="0"/>
              </a:rPr>
              <a:t>Kusmaryono et al., 2022; </a:t>
            </a:r>
            <a:r>
              <a:rPr lang="en-GB" sz="1200" kern="1200" noProof="1">
                <a:solidFill>
                  <a:schemeClr val="tx1"/>
                </a:solidFill>
                <a:effectLst/>
                <a:latin typeface="Times New Roman" panose="02020603050405020304" pitchFamily="18" charset="0"/>
                <a:ea typeface="+mn-ea"/>
                <a:cs typeface="Times New Roman" panose="02020603050405020304" pitchFamily="18" charset="0"/>
              </a:rPr>
              <a:t>Pilcher and Cortazzi, 2024). Such work would also support longitudinal approaches that track the development of interest in GLP-1 medicines over time (Mozaffarian et al., 2025; Jensen et al., 2024). Extending this further, studies involving real‑world GLP‑1 users are needed, as Mozaffarian et al. (2025) and Jensen et al. (2024) highlight major gaps in understanding long‑term nutritional behaviours and outcomes. </a:t>
            </a:r>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19</a:t>
            </a:fld>
            <a:endParaRPr lang="en-US" dirty="0"/>
          </a:p>
        </p:txBody>
      </p:sp>
    </p:spTree>
    <p:extLst>
      <p:ext uri="{BB962C8B-B14F-4D97-AF65-F5344CB8AC3E}">
        <p14:creationId xmlns:p14="http://schemas.microsoft.com/office/powerpoint/2010/main" val="33167416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5" y="690511"/>
            <a:ext cx="5185821" cy="5253089"/>
          </a:xfrm>
        </p:spPr>
        <p:txBody>
          <a:bodyPr anchor="b">
            <a:normAutofit/>
          </a:bodyPr>
          <a:lstStyle>
            <a:lvl1pPr>
              <a:defRPr sz="6000">
                <a:solidFill>
                  <a:schemeClr val="bg1"/>
                </a:solidFill>
              </a:defRPr>
            </a:lvl1pPr>
          </a:lstStyle>
          <a:p>
            <a:r>
              <a:rPr lang="en-US" dirty="0"/>
              <a:t>Click to add title</a:t>
            </a:r>
          </a:p>
        </p:txBody>
      </p:sp>
    </p:spTree>
    <p:extLst>
      <p:ext uri="{BB962C8B-B14F-4D97-AF65-F5344CB8AC3E}">
        <p14:creationId xmlns:p14="http://schemas.microsoft.com/office/powerpoint/2010/main" val="1784555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55583" y="737115"/>
            <a:ext cx="4640418" cy="5407091"/>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6388461" y="737115"/>
            <a:ext cx="4449712" cy="5407091"/>
          </a:xfrm>
        </p:spPr>
        <p:txBody>
          <a:bodyPr lIns="0" tIns="0" rIns="0" bIns="0" anchor="ct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Slide Number Placeholder 5">
            <a:extLst>
              <a:ext uri="{FF2B5EF4-FFF2-40B4-BE49-F238E27FC236}">
                <a16:creationId xmlns:a16="http://schemas.microsoft.com/office/drawing/2014/main" id="{4E9F5D75-1D8F-F695-81F8-4A6D0C67821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27724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1278294"/>
            <a:ext cx="5000318" cy="4904141"/>
          </a:xfrm>
        </p:spPr>
        <p:txBody>
          <a:bodyPr anchor="b">
            <a:normAutofit/>
          </a:bodyPr>
          <a:lstStyle>
            <a:lvl1pPr>
              <a:defRPr sz="3600"/>
            </a:lvl1pPr>
          </a:lstStyle>
          <a:p>
            <a:r>
              <a:rPr lang="en-US" dirty="0"/>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6642169" y="-1"/>
            <a:ext cx="4635426" cy="6857999"/>
          </a:xfrm>
        </p:spPr>
        <p:txBody>
          <a:bodyPr>
            <a:normAutofit/>
          </a:bodyPr>
          <a:lstStyle>
            <a:lvl1pPr marL="0" indent="0" algn="ctr">
              <a:buNone/>
              <a:defRPr sz="2000"/>
            </a:lvl1pPr>
          </a:lstStyle>
          <a:p>
            <a:r>
              <a:rPr lang="en-GB"/>
              <a:t>Click icon to add picture</a:t>
            </a:r>
            <a:endParaRPr lang="en-US" dirty="0"/>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9029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Subtitl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3508311"/>
            <a:ext cx="9923770" cy="1438762"/>
          </a:xfrm>
        </p:spPr>
        <p:txBody>
          <a:bodyPr anchor="b">
            <a:normAutofit/>
          </a:bodyPr>
          <a:lstStyle>
            <a:lvl1pPr>
              <a:defRPr sz="3600"/>
            </a:lvl1pPr>
          </a:lstStyle>
          <a:p>
            <a:r>
              <a:rPr lang="en-US" dirty="0"/>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915600" y="0"/>
            <a:ext cx="10361995" cy="3429000"/>
          </a:xfrm>
        </p:spPr>
        <p:txBody>
          <a:bodyPr>
            <a:normAutofit/>
          </a:bodyPr>
          <a:lstStyle>
            <a:lvl1pPr marL="0" indent="0" algn="ctr">
              <a:buNone/>
              <a:defRPr sz="2000"/>
            </a:lvl1pPr>
          </a:lstStyle>
          <a:p>
            <a:r>
              <a:rPr lang="en-GB"/>
              <a:t>Click icon to add picture</a:t>
            </a:r>
            <a:endParaRPr lang="en-US" dirty="0"/>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 Placeholder 12">
            <a:extLst>
              <a:ext uri="{FF2B5EF4-FFF2-40B4-BE49-F238E27FC236}">
                <a16:creationId xmlns:a16="http://schemas.microsoft.com/office/drawing/2014/main" id="{D179113D-0374-3934-841E-56AD5AFCF977}"/>
              </a:ext>
            </a:extLst>
          </p:cNvPr>
          <p:cNvSpPr>
            <a:spLocks noGrp="1"/>
          </p:cNvSpPr>
          <p:nvPr>
            <p:ph type="body" sz="quarter" idx="12" hasCustomPrompt="1"/>
          </p:nvPr>
        </p:nvSpPr>
        <p:spPr>
          <a:xfrm>
            <a:off x="1353828" y="5228488"/>
            <a:ext cx="9923770" cy="1368256"/>
          </a:xfrm>
          <a:prstGeom prst="rect">
            <a:avLst/>
          </a:prstGeom>
        </p:spPr>
        <p:txBody>
          <a:bodyPr anchor="t">
            <a:normAutofit/>
          </a:bodyPr>
          <a:lstStyle>
            <a:lvl1pPr marL="0" indent="0" algn="l">
              <a:lnSpc>
                <a:spcPct val="80000"/>
              </a:lnSpc>
              <a:spcBef>
                <a:spcPts val="0"/>
              </a:spcBef>
              <a:buNone/>
              <a:defRPr sz="2000" spc="0" baseline="0">
                <a:solidFill>
                  <a:schemeClr val="tx1"/>
                </a:solidFill>
                <a:latin typeface="+mn-lt"/>
              </a:defRPr>
            </a:lvl1pPr>
          </a:lstStyle>
          <a:p>
            <a:pPr lvl="0"/>
            <a:r>
              <a:rPr lang="en-US" dirty="0"/>
              <a:t>Click to add subtitle</a:t>
            </a:r>
          </a:p>
        </p:txBody>
      </p:sp>
    </p:spTree>
    <p:extLst>
      <p:ext uri="{BB962C8B-B14F-4D97-AF65-F5344CB8AC3E}">
        <p14:creationId xmlns:p14="http://schemas.microsoft.com/office/powerpoint/2010/main" val="3227224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5" y="503852"/>
            <a:ext cx="9150675" cy="1427585"/>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50153" y="2108722"/>
            <a:ext cx="8552264" cy="4119463"/>
          </a:xfrm>
        </p:spPr>
        <p:txBody>
          <a:bodyPr lIns="0" tIns="0" rIns="0" bIns="0">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Slide Number Placeholder 5">
            <a:extLst>
              <a:ext uri="{FF2B5EF4-FFF2-40B4-BE49-F238E27FC236}">
                <a16:creationId xmlns:a16="http://schemas.microsoft.com/office/drawing/2014/main" id="{5DABAFC1-3E76-DCE6-3A6D-E0020C5BE8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1373596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6"/>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07175C5-CB2F-2BAC-3704-54DCD1BF043F}"/>
              </a:ext>
            </a:extLst>
          </p:cNvPr>
          <p:cNvSpPr>
            <a:spLocks noGrp="1"/>
          </p:cNvSpPr>
          <p:nvPr>
            <p:ph type="title" hasCustomPrompt="1"/>
          </p:nvPr>
        </p:nvSpPr>
        <p:spPr>
          <a:xfrm>
            <a:off x="1038031" y="1068169"/>
            <a:ext cx="10115939" cy="2681549"/>
          </a:xfrm>
        </p:spPr>
        <p:txBody>
          <a:bodyPr anchor="b"/>
          <a:lstStyle>
            <a:lvl1pPr algn="ctr">
              <a:defRPr>
                <a:solidFill>
                  <a:schemeClr val="bg1"/>
                </a:solidFill>
              </a:defRPr>
            </a:lvl1pPr>
          </a:lstStyle>
          <a:p>
            <a:r>
              <a:rPr lang="en-US" dirty="0"/>
              <a:t>Click to add title</a:t>
            </a:r>
          </a:p>
        </p:txBody>
      </p:sp>
      <p:sp>
        <p:nvSpPr>
          <p:cNvPr id="5" name="Rectangle 4">
            <a:extLst>
              <a:ext uri="{FF2B5EF4-FFF2-40B4-BE49-F238E27FC236}">
                <a16:creationId xmlns:a16="http://schemas.microsoft.com/office/drawing/2014/main" id="{3901905E-33E7-852F-94E3-8E100B3D1E4A}"/>
              </a:ext>
              <a:ext uri="{C183D7F6-B498-43B3-948B-1728B52AA6E4}">
                <adec:decorative xmlns:adec="http://schemas.microsoft.com/office/drawing/2017/decorative" val="1"/>
              </a:ext>
            </a:extLst>
          </p:cNvPr>
          <p:cNvSpPr/>
          <p:nvPr userDrawn="1"/>
        </p:nvSpPr>
        <p:spPr>
          <a:xfrm>
            <a:off x="914400" y="914400"/>
            <a:ext cx="10363200" cy="5029200"/>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1B7799F7-CBB1-9649-7D06-F7EEFD4F0183}"/>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B1AFC5CA-DB29-4B8C-C004-72E4EC761C3B}"/>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12">
            <a:extLst>
              <a:ext uri="{FF2B5EF4-FFF2-40B4-BE49-F238E27FC236}">
                <a16:creationId xmlns:a16="http://schemas.microsoft.com/office/drawing/2014/main" id="{E3CB2D2A-7172-87CE-D493-DAF52D62EBFC}"/>
              </a:ext>
            </a:extLst>
          </p:cNvPr>
          <p:cNvSpPr>
            <a:spLocks noGrp="1"/>
          </p:cNvSpPr>
          <p:nvPr>
            <p:ph type="body" sz="quarter" idx="12" hasCustomPrompt="1"/>
          </p:nvPr>
        </p:nvSpPr>
        <p:spPr>
          <a:xfrm>
            <a:off x="1038031" y="4027047"/>
            <a:ext cx="10115939" cy="1762783"/>
          </a:xfrm>
          <a:prstGeom prst="rect">
            <a:avLst/>
          </a:prstGeom>
        </p:spPr>
        <p:txBody>
          <a:bodyPr anchor="t">
            <a:normAutofit/>
          </a:bodyPr>
          <a:lstStyle>
            <a:lvl1pPr marL="0" indent="0" algn="ctr">
              <a:lnSpc>
                <a:spcPct val="80000"/>
              </a:lnSpc>
              <a:spcBef>
                <a:spcPts val="0"/>
              </a:spcBef>
              <a:buNone/>
              <a:defRPr sz="2000" spc="0" baseline="0">
                <a:solidFill>
                  <a:schemeClr val="bg1"/>
                </a:solidFill>
                <a:latin typeface="+mn-lt"/>
              </a:defRPr>
            </a:lvl1pPr>
          </a:lstStyle>
          <a:p>
            <a:pPr lvl="0"/>
            <a:r>
              <a:rPr lang="en-US" dirty="0"/>
              <a:t>Click to add subtitle</a:t>
            </a:r>
          </a:p>
        </p:txBody>
      </p:sp>
    </p:spTree>
    <p:extLst>
      <p:ext uri="{BB962C8B-B14F-4D97-AF65-F5344CB8AC3E}">
        <p14:creationId xmlns:p14="http://schemas.microsoft.com/office/powerpoint/2010/main" val="2069536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2 Content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68814" y="2057401"/>
            <a:ext cx="4627186"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668185" y="2057401"/>
            <a:ext cx="4609399"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1D40DF0B-6602-19D4-3110-4659C28780D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561720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2 Content 3">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4" name="Content Placeholder 7">
            <a:extLst>
              <a:ext uri="{FF2B5EF4-FFF2-40B4-BE49-F238E27FC236}">
                <a16:creationId xmlns:a16="http://schemas.microsoft.com/office/drawing/2014/main" id="{C355854D-70C0-E6E1-2A0C-284D00A21AEC}"/>
              </a:ext>
            </a:extLst>
          </p:cNvPr>
          <p:cNvSpPr>
            <a:spLocks noGrp="1"/>
          </p:cNvSpPr>
          <p:nvPr>
            <p:ph sz="quarter" idx="12" hasCustomPrompt="1"/>
          </p:nvPr>
        </p:nvSpPr>
        <p:spPr>
          <a:xfrm>
            <a:off x="1468815" y="2057401"/>
            <a:ext cx="3068678" cy="4119463"/>
          </a:xfrm>
        </p:spPr>
        <p:txBody>
          <a:bodyPr lIns="0">
            <a:normAutofit/>
          </a:bodyPr>
          <a:lstStyle>
            <a:lvl1pPr marL="320040" indent="-320040">
              <a:lnSpc>
                <a:spcPct val="100000"/>
              </a:lnSpc>
              <a:spcBef>
                <a:spcPts val="0"/>
              </a:spcBef>
              <a:spcAft>
                <a:spcPts val="1200"/>
              </a:spcAft>
              <a:buFont typeface="+mj-lt"/>
              <a:buAutoNum type="arabicPeriod"/>
              <a:defRPr sz="2000"/>
            </a:lvl1pPr>
            <a:lvl2pPr marL="457200" indent="-320040">
              <a:lnSpc>
                <a:spcPct val="100000"/>
              </a:lnSpc>
              <a:spcBef>
                <a:spcPts val="1000"/>
              </a:spcBef>
              <a:spcAft>
                <a:spcPts val="1200"/>
              </a:spcAft>
              <a:buFont typeface="+mj-lt"/>
              <a:buAutoNum type="alphaLcPeriod"/>
              <a:defRPr sz="2000"/>
            </a:lvl2pPr>
            <a:lvl3pPr marL="914400" indent="-320040">
              <a:spcBef>
                <a:spcPts val="1000"/>
              </a:spcBef>
              <a:spcAft>
                <a:spcPts val="1200"/>
              </a:spcAft>
              <a:buFont typeface="+mj-lt"/>
              <a:buAutoNum type="arabicParenR"/>
              <a:defRPr sz="2000"/>
            </a:lvl3pPr>
            <a:lvl4pPr marL="1371600" indent="-320040">
              <a:spcBef>
                <a:spcPts val="1000"/>
              </a:spcBef>
              <a:spcAft>
                <a:spcPts val="1200"/>
              </a:spcAft>
              <a:buFont typeface="+mj-lt"/>
              <a:buAutoNum type="alphaLcParenR"/>
              <a:defRPr sz="2000"/>
            </a:lvl4pPr>
            <a:lvl5pPr marL="1828800" indent="-320040">
              <a:spcBef>
                <a:spcPts val="1000"/>
              </a:spcBef>
              <a:spcAft>
                <a:spcPts val="1200"/>
              </a:spcAft>
              <a:buFont typeface="+mj-lt"/>
              <a:buAutoNum type="romanLcPeriod"/>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5191727" y="2057401"/>
            <a:ext cx="6085857"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D7B331F9-6D4A-5020-969F-E961AF374E19}"/>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514237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Picture and Content">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8" name="Picture Placeholder 7">
            <a:extLst>
              <a:ext uri="{FF2B5EF4-FFF2-40B4-BE49-F238E27FC236}">
                <a16:creationId xmlns:a16="http://schemas.microsoft.com/office/drawing/2014/main" id="{357912CB-B8F8-1E65-094F-AD3220E6C79C}"/>
              </a:ext>
            </a:extLst>
          </p:cNvPr>
          <p:cNvSpPr>
            <a:spLocks noGrp="1"/>
          </p:cNvSpPr>
          <p:nvPr>
            <p:ph type="pic" sz="quarter" idx="12"/>
          </p:nvPr>
        </p:nvSpPr>
        <p:spPr>
          <a:xfrm>
            <a:off x="1503363" y="2061969"/>
            <a:ext cx="4592637" cy="4805362"/>
          </a:xfrm>
        </p:spPr>
        <p:txBody>
          <a:bodyPr>
            <a:normAutofit/>
          </a:bodyPr>
          <a:lstStyle>
            <a:lvl1pPr marL="0" indent="0" algn="ctr">
              <a:buNone/>
              <a:defRPr sz="2000"/>
            </a:lvl1pPr>
          </a:lstStyle>
          <a:p>
            <a:r>
              <a:rPr lang="en-GB"/>
              <a:t>Click icon to add picture</a:t>
            </a:r>
            <a:endParaRPr lang="en-US" dirty="0"/>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787262" y="2052736"/>
            <a:ext cx="4490320" cy="4800598"/>
          </a:xfrm>
        </p:spPr>
        <p:txBody>
          <a:bodyPr lIns="0">
            <a:normAutofit/>
          </a:bodyPr>
          <a:lstStyle>
            <a:lvl1pPr marL="0" indent="0">
              <a:lnSpc>
                <a:spcPct val="100000"/>
              </a:lnSpc>
              <a:spcBef>
                <a:spcPts val="1000"/>
              </a:spcBef>
              <a:spcAft>
                <a:spcPts val="1200"/>
              </a:spcAft>
              <a:buNone/>
              <a:defRPr sz="2000"/>
            </a:lvl1pPr>
            <a:lvl2pPr marL="800100" indent="-342900">
              <a:lnSpc>
                <a:spcPct val="100000"/>
              </a:lnSpc>
              <a:spcBef>
                <a:spcPts val="1000"/>
              </a:spcBef>
              <a:spcAft>
                <a:spcPts val="1200"/>
              </a:spcAft>
              <a:buFont typeface="Arial" panose="020B0604020202020204" pitchFamily="34" charset="0"/>
              <a:buChar char="•"/>
              <a:defRPr sz="2000"/>
            </a:lvl2pPr>
            <a:lvl3pPr marL="1257300" indent="-342900">
              <a:spcBef>
                <a:spcPts val="1000"/>
              </a:spcBef>
              <a:spcAft>
                <a:spcPts val="1200"/>
              </a:spcAft>
              <a:buFont typeface="Arial" panose="020B0604020202020204" pitchFamily="34" charset="0"/>
              <a:buChar char="•"/>
              <a:defRPr sz="2000"/>
            </a:lvl3pPr>
            <a:lvl4pPr marL="1714500" indent="-342900">
              <a:spcBef>
                <a:spcPts val="1000"/>
              </a:spcBef>
              <a:spcAft>
                <a:spcPts val="1200"/>
              </a:spcAft>
              <a:buFont typeface="Arial" panose="020B0604020202020204" pitchFamily="34" charset="0"/>
              <a:buChar char="•"/>
              <a:defRPr sz="2000"/>
            </a:lvl4pPr>
            <a:lvl5pPr marL="2171700" indent="-3429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Slide Number Placeholder 5">
            <a:extLst>
              <a:ext uri="{FF2B5EF4-FFF2-40B4-BE49-F238E27FC236}">
                <a16:creationId xmlns:a16="http://schemas.microsoft.com/office/drawing/2014/main" id="{8809D86D-3DDE-CA24-4CAA-DF6944B9BCBB}"/>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6107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1468814" y="2057400"/>
            <a:ext cx="3091027" cy="3867538"/>
          </a:xfrm>
        </p:spPr>
        <p:txBody>
          <a:bodyPr lIns="0">
            <a:normAutofit/>
          </a:bodyPr>
          <a:lstStyle>
            <a:lvl1pPr marL="0" indent="0">
              <a:lnSpc>
                <a:spcPct val="100000"/>
              </a:lnSpc>
              <a:spcBef>
                <a:spcPts val="0"/>
              </a:spcBef>
              <a:spcAft>
                <a:spcPts val="1200"/>
              </a:spcAft>
              <a:buNone/>
              <a:defRPr sz="2000"/>
            </a:lvl1pPr>
            <a:lvl2pPr marL="800100" indent="-342900">
              <a:lnSpc>
                <a:spcPct val="100000"/>
              </a:lnSpc>
              <a:spcBef>
                <a:spcPts val="0"/>
              </a:spcBef>
              <a:spcAft>
                <a:spcPts val="1200"/>
              </a:spcAft>
              <a:buFont typeface="Arial" panose="020B0604020202020204" pitchFamily="34" charset="0"/>
              <a:buChar char="•"/>
              <a:defRPr sz="2000"/>
            </a:lvl2pPr>
            <a:lvl3pPr marL="1257300" indent="-342900">
              <a:spcBef>
                <a:spcPts val="0"/>
              </a:spcBef>
              <a:spcAft>
                <a:spcPts val="1200"/>
              </a:spcAft>
              <a:buFont typeface="Arial" panose="020B0604020202020204" pitchFamily="34" charset="0"/>
              <a:buChar char="•"/>
              <a:defRPr sz="2000"/>
            </a:lvl3pPr>
            <a:lvl4pPr marL="1714500" indent="-342900">
              <a:spcBef>
                <a:spcPts val="0"/>
              </a:spcBef>
              <a:spcAft>
                <a:spcPts val="1200"/>
              </a:spcAft>
              <a:buFont typeface="Arial" panose="020B0604020202020204" pitchFamily="34" charset="0"/>
              <a:buChar char="•"/>
              <a:defRPr sz="2000"/>
            </a:lvl4pPr>
            <a:lvl5pPr marL="2171700" indent="-3429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able Placeholder 13">
            <a:extLst>
              <a:ext uri="{FF2B5EF4-FFF2-40B4-BE49-F238E27FC236}">
                <a16:creationId xmlns:a16="http://schemas.microsoft.com/office/drawing/2014/main" id="{EA708189-1532-1BDD-104F-4D8556146CEE}"/>
              </a:ext>
            </a:extLst>
          </p:cNvPr>
          <p:cNvSpPr>
            <a:spLocks noGrp="1"/>
          </p:cNvSpPr>
          <p:nvPr>
            <p:ph type="tbl" sz="quarter" idx="12"/>
          </p:nvPr>
        </p:nvSpPr>
        <p:spPr>
          <a:xfrm>
            <a:off x="5097463" y="2051976"/>
            <a:ext cx="6180137" cy="3867538"/>
          </a:xfrm>
        </p:spPr>
        <p:txBody>
          <a:bodyPr>
            <a:normAutofit/>
          </a:bodyPr>
          <a:lstStyle>
            <a:lvl1pPr>
              <a:defRPr sz="2000"/>
            </a:lvl1pPr>
          </a:lstStyle>
          <a:p>
            <a:r>
              <a:rPr lang="en-GB"/>
              <a:t>Click icon to add table</a:t>
            </a:r>
            <a:endParaRPr lang="en-US" dirty="0"/>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5">
            <a:extLst>
              <a:ext uri="{FF2B5EF4-FFF2-40B4-BE49-F238E27FC236}">
                <a16:creationId xmlns:a16="http://schemas.microsoft.com/office/drawing/2014/main" id="{6E0EC71B-95A1-C740-6B1F-F8DF02E2D1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409299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2 Content 2">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8" name="Content Placeholder 7">
            <a:extLst>
              <a:ext uri="{FF2B5EF4-FFF2-40B4-BE49-F238E27FC236}">
                <a16:creationId xmlns:a16="http://schemas.microsoft.com/office/drawing/2014/main" id="{8B0AB10A-3CAB-D4C0-3CB1-401461802BD3}"/>
              </a:ext>
            </a:extLst>
          </p:cNvPr>
          <p:cNvSpPr>
            <a:spLocks noGrp="1"/>
          </p:cNvSpPr>
          <p:nvPr>
            <p:ph sz="quarter" idx="10" hasCustomPrompt="1"/>
          </p:nvPr>
        </p:nvSpPr>
        <p:spPr>
          <a:xfrm>
            <a:off x="1468814" y="2066731"/>
            <a:ext cx="6452876" cy="3867538"/>
          </a:xfrm>
        </p:spPr>
        <p:txBody>
          <a:bodyPr lIns="0">
            <a:normAutofit/>
          </a:bodyPr>
          <a:lstStyle>
            <a:lvl1pPr>
              <a:lnSpc>
                <a:spcPct val="100000"/>
              </a:lnSpc>
              <a:spcAft>
                <a:spcPts val="600"/>
              </a:spcAft>
              <a:defRPr sz="2000"/>
            </a:lvl1pPr>
            <a:lvl2pPr>
              <a:lnSpc>
                <a:spcPct val="100000"/>
              </a:lnSpc>
              <a:spcAft>
                <a:spcPts val="600"/>
              </a:spcAft>
              <a:defRPr sz="2000"/>
            </a:lvl2pPr>
            <a:lvl3pPr>
              <a:lnSpc>
                <a:spcPct val="100000"/>
              </a:lnSpc>
              <a:spcBef>
                <a:spcPts val="1000"/>
              </a:spcBef>
              <a:spcAft>
                <a:spcPts val="600"/>
              </a:spcAft>
              <a:defRPr sz="2000"/>
            </a:lvl3pPr>
            <a:lvl4pPr>
              <a:lnSpc>
                <a:spcPct val="100000"/>
              </a:lnSpc>
              <a:spcAft>
                <a:spcPts val="1200"/>
              </a:spcAft>
              <a:defRPr sz="2000"/>
            </a:lvl4pPr>
            <a:lvl5pP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7">
            <a:extLst>
              <a:ext uri="{FF2B5EF4-FFF2-40B4-BE49-F238E27FC236}">
                <a16:creationId xmlns:a16="http://schemas.microsoft.com/office/drawing/2014/main" id="{7DBA8ADB-B20F-8404-46AB-AF67E25C7C75}"/>
              </a:ext>
            </a:extLst>
          </p:cNvPr>
          <p:cNvSpPr>
            <a:spLocks noGrp="1"/>
          </p:cNvSpPr>
          <p:nvPr>
            <p:ph sz="quarter" idx="11" hasCustomPrompt="1"/>
          </p:nvPr>
        </p:nvSpPr>
        <p:spPr>
          <a:xfrm>
            <a:off x="8169196" y="2066731"/>
            <a:ext cx="3108391" cy="3867538"/>
          </a:xfrm>
        </p:spPr>
        <p:txBody>
          <a:bodyPr lIns="0">
            <a:normAutofit/>
          </a:bodyPr>
          <a:lstStyle>
            <a:lvl1pPr marL="0" indent="0">
              <a:lnSpc>
                <a:spcPct val="100000"/>
              </a:lnSpc>
              <a:spcAft>
                <a:spcPts val="600"/>
              </a:spcAft>
              <a:buNone/>
              <a:defRPr sz="2000"/>
            </a:lvl1pPr>
            <a:lvl2pPr marL="800100" indent="-342900">
              <a:lnSpc>
                <a:spcPct val="100000"/>
              </a:lnSpc>
              <a:spcAft>
                <a:spcPts val="600"/>
              </a:spcAft>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Slide Number Placeholder 5">
            <a:extLst>
              <a:ext uri="{FF2B5EF4-FFF2-40B4-BE49-F238E27FC236}">
                <a16:creationId xmlns:a16="http://schemas.microsoft.com/office/drawing/2014/main" id="{8814D5F7-E70A-5F97-5C8F-95B9E1B6D492}"/>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852814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9" name="Table Placeholder 8">
            <a:extLst>
              <a:ext uri="{FF2B5EF4-FFF2-40B4-BE49-F238E27FC236}">
                <a16:creationId xmlns:a16="http://schemas.microsoft.com/office/drawing/2014/main" id="{CB43608F-0A38-CF4A-4B3B-F1212E786FDE}"/>
              </a:ext>
            </a:extLst>
          </p:cNvPr>
          <p:cNvSpPr>
            <a:spLocks noGrp="1"/>
          </p:cNvSpPr>
          <p:nvPr>
            <p:ph type="tbl" sz="quarter" idx="10"/>
          </p:nvPr>
        </p:nvSpPr>
        <p:spPr>
          <a:xfrm>
            <a:off x="1487488" y="2057400"/>
            <a:ext cx="9790112" cy="3886200"/>
          </a:xfrm>
        </p:spPr>
        <p:txBody>
          <a:bodyPr>
            <a:normAutofit/>
          </a:bodyPr>
          <a:lstStyle>
            <a:lvl1pPr>
              <a:defRPr sz="2400"/>
            </a:lvl1pPr>
          </a:lstStyle>
          <a:p>
            <a:r>
              <a:rPr lang="en-GB"/>
              <a:t>Click icon to add table</a:t>
            </a:r>
            <a:endParaRPr lang="en-US" dirty="0"/>
          </a:p>
        </p:txBody>
      </p:sp>
      <p:sp>
        <p:nvSpPr>
          <p:cNvPr id="2" name="Slide Number Placeholder 5">
            <a:extLst>
              <a:ext uri="{FF2B5EF4-FFF2-40B4-BE49-F238E27FC236}">
                <a16:creationId xmlns:a16="http://schemas.microsoft.com/office/drawing/2014/main" id="{05DA3688-07D1-82D9-6818-C95E9A69C2F1}"/>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6913572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4" y="690511"/>
            <a:ext cx="4964671" cy="5253089"/>
          </a:xfrm>
        </p:spPr>
        <p:txBody>
          <a:bodyPr anchor="b">
            <a:normAutofit/>
          </a:bodyPr>
          <a:lstStyle>
            <a:lvl1pPr>
              <a:defRPr sz="6000">
                <a:solidFill>
                  <a:schemeClr val="bg1"/>
                </a:solidFill>
              </a:defRPr>
            </a:lvl1pPr>
          </a:lstStyle>
          <a:p>
            <a:r>
              <a:rPr lang="en-US" dirty="0"/>
              <a:t>Click to add title</a:t>
            </a:r>
          </a:p>
        </p:txBody>
      </p:sp>
      <p:sp>
        <p:nvSpPr>
          <p:cNvPr id="10" name="Content Placeholder 9">
            <a:extLst>
              <a:ext uri="{FF2B5EF4-FFF2-40B4-BE49-F238E27FC236}">
                <a16:creationId xmlns:a16="http://schemas.microsoft.com/office/drawing/2014/main" id="{AD608249-3D60-D3B2-68C5-778D0EA18F2D}"/>
              </a:ext>
            </a:extLst>
          </p:cNvPr>
          <p:cNvSpPr>
            <a:spLocks noGrp="1"/>
          </p:cNvSpPr>
          <p:nvPr>
            <p:ph sz="quarter" idx="10" hasCustomPrompt="1"/>
          </p:nvPr>
        </p:nvSpPr>
        <p:spPr>
          <a:xfrm>
            <a:off x="6282286" y="690465"/>
            <a:ext cx="4784372" cy="5253089"/>
          </a:xfrm>
        </p:spPr>
        <p:txBody>
          <a:bodyPr anchor="ctr">
            <a:normAutofit/>
          </a:bodyPr>
          <a:lstStyle>
            <a:lvl1pPr marL="0" indent="0">
              <a:lnSpc>
                <a:spcPct val="100000"/>
              </a:lnSpc>
              <a:spcBef>
                <a:spcPts val="0"/>
              </a:spcBef>
              <a:spcAft>
                <a:spcPts val="1200"/>
              </a:spcAft>
              <a:buNone/>
              <a:defRPr sz="2000">
                <a:solidFill>
                  <a:schemeClr val="bg1"/>
                </a:solidFill>
              </a:defRPr>
            </a:lvl1pPr>
            <a:lvl2pPr marL="742950" indent="-285750">
              <a:lnSpc>
                <a:spcPct val="100000"/>
              </a:lnSpc>
              <a:spcBef>
                <a:spcPts val="0"/>
              </a:spcBef>
              <a:spcAft>
                <a:spcPts val="1200"/>
              </a:spcAft>
              <a:buFont typeface="Arial" panose="020B0604020202020204" pitchFamily="34" charset="0"/>
              <a:buChar char="•"/>
              <a:defRPr sz="1800">
                <a:solidFill>
                  <a:schemeClr val="bg1"/>
                </a:solidFill>
              </a:defRPr>
            </a:lvl2pPr>
            <a:lvl3pPr marL="1200150" indent="-285750">
              <a:lnSpc>
                <a:spcPct val="100000"/>
              </a:lnSpc>
              <a:spcBef>
                <a:spcPts val="0"/>
              </a:spcBef>
              <a:spcAft>
                <a:spcPts val="1200"/>
              </a:spcAft>
              <a:buFont typeface="Arial" panose="020B0604020202020204" pitchFamily="34" charset="0"/>
              <a:buChar char="•"/>
              <a:defRPr sz="1600">
                <a:solidFill>
                  <a:schemeClr val="bg1"/>
                </a:solidFill>
              </a:defRPr>
            </a:lvl3pPr>
            <a:lvl4pPr marL="1657350" indent="-285750">
              <a:lnSpc>
                <a:spcPct val="100000"/>
              </a:lnSpc>
              <a:spcBef>
                <a:spcPts val="0"/>
              </a:spcBef>
              <a:spcAft>
                <a:spcPts val="1200"/>
              </a:spcAft>
              <a:buFont typeface="Arial" panose="020B0604020202020204" pitchFamily="34" charset="0"/>
              <a:buChar char="•"/>
              <a:defRPr sz="1400">
                <a:solidFill>
                  <a:schemeClr val="bg1"/>
                </a:solidFill>
              </a:defRPr>
            </a:lvl4pPr>
            <a:lvl5pPr marL="2114550" indent="-285750">
              <a:lnSpc>
                <a:spcPct val="100000"/>
              </a:lnSpc>
              <a:spcBef>
                <a:spcPts val="0"/>
              </a:spcBef>
              <a:spcAft>
                <a:spcPts val="1200"/>
              </a:spcAft>
              <a:buFont typeface="Arial" panose="020B0604020202020204" pitchFamily="34" charset="0"/>
              <a:buChar char="•"/>
              <a:defRPr sz="14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4374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82F216-62F1-7E0B-63FD-51C27CDAA1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E61F31D-B959-2AD8-9208-FF08B574DB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F32C8C7-5C6C-400B-AEC0-4D8178161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b="0" cap="all" spc="150" baseline="0">
                <a:solidFill>
                  <a:schemeClr val="bg2">
                    <a:lumMod val="50000"/>
                  </a:schemeClr>
                </a:solidFill>
                <a:latin typeface="Univers Light" panose="020B0403020202020204" pitchFamily="34" charset="0"/>
              </a:defRPr>
            </a:lvl1pPr>
          </a:lstStyle>
          <a:p>
            <a:endParaRPr lang="en-US" dirty="0"/>
          </a:p>
        </p:txBody>
      </p:sp>
      <p:sp>
        <p:nvSpPr>
          <p:cNvPr id="5" name="Footer Placeholder 4">
            <a:extLst>
              <a:ext uri="{FF2B5EF4-FFF2-40B4-BE49-F238E27FC236}">
                <a16:creationId xmlns:a16="http://schemas.microsoft.com/office/drawing/2014/main" id="{4B7105D6-7B52-4B7D-9473-BCD571A9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b="0" cap="all" spc="150" baseline="0">
                <a:solidFill>
                  <a:schemeClr val="bg2">
                    <a:lumMod val="50000"/>
                  </a:schemeClr>
                </a:solidFill>
                <a:latin typeface="Univers Light" panose="020B0403020202020204" pitchFamily="34" charset="0"/>
              </a:defRPr>
            </a:lvl1pPr>
          </a:lstStyle>
          <a:p>
            <a:endParaRPr lang="en-US" dirty="0"/>
          </a:p>
        </p:txBody>
      </p:sp>
      <p:sp>
        <p:nvSpPr>
          <p:cNvPr id="6" name="Slide Number Placeholder 5">
            <a:extLst>
              <a:ext uri="{FF2B5EF4-FFF2-40B4-BE49-F238E27FC236}">
                <a16:creationId xmlns:a16="http://schemas.microsoft.com/office/drawing/2014/main" id="{B13EAA0A-7090-4FA3-AD1C-CD4570404021}"/>
              </a:ext>
            </a:extLst>
          </p:cNvPr>
          <p:cNvSpPr>
            <a:spLocks noGrp="1"/>
          </p:cNvSpPr>
          <p:nvPr>
            <p:ph type="sldNum" sz="quarter" idx="4"/>
          </p:nvPr>
        </p:nvSpPr>
        <p:spPr>
          <a:xfrm>
            <a:off x="412136" y="5943601"/>
            <a:ext cx="968983" cy="651912"/>
          </a:xfrm>
          <a:prstGeom prst="rect">
            <a:avLst/>
          </a:prstGeom>
        </p:spPr>
        <p:txBody>
          <a:bodyPr vert="horz" lIns="91440" tIns="45720" rIns="91440" bIns="45720" rtlCol="0" anchor="ctr"/>
          <a:lstStyle>
            <a:lvl1pPr algn="ctr">
              <a:defRPr sz="1200" b="1" spc="150" baseline="0">
                <a:solidFill>
                  <a:schemeClr val="tx1"/>
                </a:solidFill>
                <a:latin typeface="+mn-lt"/>
              </a:defRPr>
            </a:lvl1p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737433849"/>
      </p:ext>
    </p:extLst>
  </p:cSld>
  <p:clrMap bg1="lt1" tx1="dk1" bg2="lt2" tx2="dk2" accent1="accent1" accent2="accent2" accent3="accent3" accent4="accent4" accent5="accent5" accent6="accent6" hlink="hlink" folHlink="folHlink"/>
  <p:sldLayoutIdLst>
    <p:sldLayoutId id="2147483694" r:id="rId1"/>
    <p:sldLayoutId id="2147483693" r:id="rId2"/>
    <p:sldLayoutId id="2147483692" r:id="rId3"/>
    <p:sldLayoutId id="2147483691" r:id="rId4"/>
    <p:sldLayoutId id="2147483690" r:id="rId5"/>
    <p:sldLayoutId id="2147483689" r:id="rId6"/>
    <p:sldLayoutId id="2147483688" r:id="rId7"/>
    <p:sldLayoutId id="2147483687" r:id="rId8"/>
    <p:sldLayoutId id="2147483686" r:id="rId9"/>
    <p:sldLayoutId id="2147483685" r:id="rId10"/>
    <p:sldLayoutId id="2147483684" r:id="rId11"/>
    <p:sldLayoutId id="2147483682" r:id="rId12"/>
    <p:sldLayoutId id="2147483681"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8" Type="http://schemas.openxmlformats.org/officeDocument/2006/relationships/hyperlink" Target="https://www.researchgate.net/publication/353583888?utm_source=copilot.com" TargetMode="External"/><Relationship Id="rId3" Type="http://schemas.openxmlformats.org/officeDocument/2006/relationships/hyperlink" Target="https://www.frontiersin.org/articles/10.3389/fpubh.2018.00149/full?utm_source=copilot.com" TargetMode="External"/><Relationship Id="rId7" Type="http://schemas.openxmlformats.org/officeDocument/2006/relationships/hyperlink" Target="https://pmc.ncbi.nlm.nih.gov/articles/PMC12072339/?utm_source=copilot.com" TargetMode="External"/><Relationship Id="rId2" Type="http://schemas.openxmlformats.org/officeDocument/2006/relationships/hyperlink" Target="https://doi.org/10.1177/0253717620977000?utm_source=copilot.com" TargetMode="External"/><Relationship Id="rId1" Type="http://schemas.openxmlformats.org/officeDocument/2006/relationships/slideLayout" Target="../slideLayouts/slideLayout2.xml"/><Relationship Id="rId6" Type="http://schemas.openxmlformats.org/officeDocument/2006/relationships/hyperlink" Target="https://www.thelancet.com/journals/eclinm/article/PIIS2589-5370(24)00054-3/fulltext?utm_source=copilot.com" TargetMode="External"/><Relationship Id="rId5" Type="http://schemas.openxmlformats.org/officeDocument/2006/relationships/hyperlink" Target="https://www.diabetes.org.uk/about-us/news-and-views/our-response-serious-supply-issues-drugs-people-living-type-2-diabetes?utm_source=copilot.com" TargetMode="External"/><Relationship Id="rId10" Type="http://schemas.openxmlformats.org/officeDocument/2006/relationships/hyperlink" Target="https://pubmed.ncbi.nlm.nih.gov/40631457?utm_source=copilot.com" TargetMode="External"/><Relationship Id="rId4" Type="http://schemas.openxmlformats.org/officeDocument/2006/relationships/hyperlink" Target="https://pubmed.ncbi.nlm.nih.gov/40362764" TargetMode="External"/><Relationship Id="rId9" Type="http://schemas.openxmlformats.org/officeDocument/2006/relationships/hyperlink" Target="https://doi.org/10.1371/journal.pone.0344242?utm_source=copilot.com"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link.springer.com/article/10.1007/s11135-023-01734-4?utm_source=copilot.com" TargetMode="External"/><Relationship Id="rId3" Type="http://schemas.openxmlformats.org/officeDocument/2006/relationships/hyperlink" Target="https://www.sciencedirect.com/science/article/pii/S1740144525000415?utm_source=copilot.com" TargetMode="External"/><Relationship Id="rId7" Type="http://schemas.openxmlformats.org/officeDocument/2006/relationships/hyperlink" Target="https://www.ncbi.nlm.nih.gov/pmc/articles/PMC12125019?utm_source=copilot.com" TargetMode="External"/><Relationship Id="rId2" Type="http://schemas.openxmlformats.org/officeDocument/2006/relationships/hyperlink" Target="https://doi.org/10.12973/ijem.8.4.625?utm_source=copilot.com" TargetMode="External"/><Relationship Id="rId1" Type="http://schemas.openxmlformats.org/officeDocument/2006/relationships/slideLayout" Target="../slideLayouts/slideLayout2.xml"/><Relationship Id="rId6" Type="http://schemas.openxmlformats.org/officeDocument/2006/relationships/hyperlink" Target="https://forms.microsoft.com/?utm_source=copilot.com" TargetMode="External"/><Relationship Id="rId11" Type="http://schemas.openxmlformats.org/officeDocument/2006/relationships/hyperlink" Target="https://www.who.int/news/item/01-12-2025-who-issues-global-guideline-on-the-use-of-glp-1-medicines-in-treating-obesity?utm_source=copilot.com" TargetMode="External"/><Relationship Id="rId5" Type="http://schemas.openxmlformats.org/officeDocument/2006/relationships/hyperlink" Target="https://doi.org/10.1207/S15327752JPA7601_6?utm_source=copilot.com" TargetMode="External"/><Relationship Id="rId10" Type="http://schemas.openxmlformats.org/officeDocument/2006/relationships/hyperlink" Target="https://www.uwtsd.ac.uk/research/research-integrity-and-ethics/?utm_source=copilot.com" TargetMode="External"/><Relationship Id="rId4" Type="http://schemas.openxmlformats.org/officeDocument/2006/relationships/hyperlink" Target="https://www.shrm.org/topics-tools/news/benefits-compensation/glp-1-drugs-reduce-health-costs-employers-over-long-term?utm_source=copilot.com" TargetMode="External"/><Relationship Id="rId9" Type="http://schemas.openxmlformats.org/officeDocument/2006/relationships/hyperlink" Target="https://link.springer.com/article/10.1007/s44202-024-00241-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31CC9AB-2E6C-051A-3593-1CD5998AB34E}"/>
              </a:ext>
            </a:extLst>
          </p:cNvPr>
          <p:cNvSpPr txBox="1"/>
          <p:nvPr/>
        </p:nvSpPr>
        <p:spPr>
          <a:xfrm>
            <a:off x="1402080" y="304800"/>
            <a:ext cx="9956800" cy="4801314"/>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Lindsay Davies</a:t>
            </a:r>
          </a:p>
          <a:p>
            <a:r>
              <a:rPr lang="en-GB" dirty="0">
                <a:latin typeface="Times New Roman" panose="02020603050405020304" pitchFamily="18" charset="0"/>
                <a:cs typeface="Times New Roman" panose="02020603050405020304" pitchFamily="18" charset="0"/>
              </a:rPr>
              <a:t>2414210</a:t>
            </a:r>
          </a:p>
          <a:p>
            <a:r>
              <a:rPr lang="en-GB" dirty="0">
                <a:latin typeface="Times New Roman" panose="02020603050405020304" pitchFamily="18" charset="0"/>
                <a:cs typeface="Times New Roman" panose="02020603050405020304" pitchFamily="18" charset="0"/>
              </a:rPr>
              <a:t>University of Wales Trinity Saint David</a:t>
            </a:r>
          </a:p>
          <a:p>
            <a:r>
              <a:rPr lang="en-GB" dirty="0">
                <a:latin typeface="Times New Roman" panose="02020603050405020304" pitchFamily="18" charset="0"/>
                <a:cs typeface="Times New Roman" panose="02020603050405020304" pitchFamily="18" charset="0"/>
              </a:rPr>
              <a:t>Module/code: Research in Health and Physical Activity (BMSS5003/C, BMST5005/C)</a:t>
            </a:r>
          </a:p>
          <a:p>
            <a:r>
              <a:rPr lang="en-GB" dirty="0">
                <a:latin typeface="Times New Roman" panose="02020603050405020304" pitchFamily="18" charset="0"/>
                <a:cs typeface="Times New Roman" panose="02020603050405020304" pitchFamily="18" charset="0"/>
              </a:rPr>
              <a:t>Tutor: Kate Piper</a:t>
            </a:r>
          </a:p>
          <a:p>
            <a:r>
              <a:rPr lang="en-GB" dirty="0">
                <a:latin typeface="Times New Roman" panose="02020603050405020304" pitchFamily="18" charset="0"/>
                <a:cs typeface="Times New Roman" panose="02020603050405020304" pitchFamily="18" charset="0"/>
              </a:rPr>
              <a:t>Title: How body esteem and social media use relate to interest in GLP‑1 agonists among university students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For this assessment, I used Copilot only as permitted in the module guidance. This included research support, such as locating academic sources, checking background information on GLP‑1 agonists, and understanding statistical procedures in SPSS. I also used it for creative support when selecting suitable images for my presentation. All analysis, interpretation, and written work were produced independently.</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tables below show examples of the types of questions I asked Copilot during the research and learning process, including literature searches, background clarification, SPSS learning guidance, and creative image‑related queries.</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922832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9F53748-40D2-54EF-2D13-25B3232CBA9C}"/>
              </a:ext>
            </a:extLst>
          </p:cNvPr>
          <p:cNvSpPr>
            <a:spLocks noGrp="1"/>
          </p:cNvSpPr>
          <p:nvPr>
            <p:ph type="sldNum" sz="quarter" idx="15"/>
          </p:nvPr>
        </p:nvSpPr>
        <p:spPr/>
        <p:txBody>
          <a:bodyPr/>
          <a:lstStyle/>
          <a:p>
            <a:fld id="{18D65601-5AE2-46FC-B138-694DDD2B510D}" type="slidenum">
              <a:rPr lang="en-US" smtClean="0"/>
              <a:pPr/>
              <a:t>2</a:t>
            </a:fld>
            <a:endParaRPr lang="en-US" dirty="0"/>
          </a:p>
        </p:txBody>
      </p:sp>
      <p:pic>
        <p:nvPicPr>
          <p:cNvPr id="6" name="Picture 5" descr="The diagram illustrates a comparison of various topics and questions related to GLP-1 agonists, including their effects, side effects, academic studies, and guidance on nutrition and exercise.&#10;&#10;AI-generated content may be incorrect.">
            <a:extLst>
              <a:ext uri="{FF2B5EF4-FFF2-40B4-BE49-F238E27FC236}">
                <a16:creationId xmlns:a16="http://schemas.microsoft.com/office/drawing/2014/main" id="{FD4424C8-F590-560A-7ECF-2642A84ECCD5}"/>
              </a:ext>
            </a:extLst>
          </p:cNvPr>
          <p:cNvPicPr>
            <a:picLocks noChangeAspect="1"/>
          </p:cNvPicPr>
          <p:nvPr/>
        </p:nvPicPr>
        <p:blipFill>
          <a:blip r:embed="rId2"/>
          <a:stretch>
            <a:fillRect/>
          </a:stretch>
        </p:blipFill>
        <p:spPr>
          <a:xfrm>
            <a:off x="1679944" y="0"/>
            <a:ext cx="9558670" cy="6858000"/>
          </a:xfrm>
          <a:prstGeom prst="rect">
            <a:avLst/>
          </a:prstGeom>
        </p:spPr>
      </p:pic>
    </p:spTree>
    <p:extLst>
      <p:ext uri="{BB962C8B-B14F-4D97-AF65-F5344CB8AC3E}">
        <p14:creationId xmlns:p14="http://schemas.microsoft.com/office/powerpoint/2010/main" val="3608112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B942CFA-83F4-DDDA-CA1A-47AAFC382798}"/>
              </a:ext>
            </a:extLst>
          </p:cNvPr>
          <p:cNvSpPr>
            <a:spLocks noGrp="1"/>
          </p:cNvSpPr>
          <p:nvPr>
            <p:ph type="sldNum" sz="quarter" idx="15"/>
          </p:nvPr>
        </p:nvSpPr>
        <p:spPr/>
        <p:txBody>
          <a:bodyPr/>
          <a:lstStyle/>
          <a:p>
            <a:fld id="{18D65601-5AE2-46FC-B138-694DDD2B510D}" type="slidenum">
              <a:rPr lang="en-US" smtClean="0"/>
              <a:pPr/>
              <a:t>3</a:t>
            </a:fld>
            <a:endParaRPr lang="en-US" dirty="0"/>
          </a:p>
        </p:txBody>
      </p:sp>
      <p:pic>
        <p:nvPicPr>
          <p:cNvPr id="6" name="Picture 5" descr="This diagram illustrates a series of questions and tasks related to conducting research on GLP-1 agonists, including literature review, data preparation, and statistical analysis.&#10;&#10;AI-generated content may be incorrect.">
            <a:extLst>
              <a:ext uri="{FF2B5EF4-FFF2-40B4-BE49-F238E27FC236}">
                <a16:creationId xmlns:a16="http://schemas.microsoft.com/office/drawing/2014/main" id="{1E39256D-76B9-D4B9-C21A-D661A0AC8AC8}"/>
              </a:ext>
            </a:extLst>
          </p:cNvPr>
          <p:cNvPicPr>
            <a:picLocks noChangeAspect="1"/>
          </p:cNvPicPr>
          <p:nvPr/>
        </p:nvPicPr>
        <p:blipFill>
          <a:blip r:embed="rId2"/>
          <a:stretch>
            <a:fillRect/>
          </a:stretch>
        </p:blipFill>
        <p:spPr>
          <a:xfrm>
            <a:off x="1690577" y="0"/>
            <a:ext cx="9526062" cy="6857999"/>
          </a:xfrm>
          <a:prstGeom prst="rect">
            <a:avLst/>
          </a:prstGeom>
        </p:spPr>
      </p:pic>
    </p:spTree>
    <p:extLst>
      <p:ext uri="{BB962C8B-B14F-4D97-AF65-F5344CB8AC3E}">
        <p14:creationId xmlns:p14="http://schemas.microsoft.com/office/powerpoint/2010/main" val="21908619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931A91-88E3-53EB-ECC4-B31D5985F224}"/>
              </a:ext>
            </a:extLst>
          </p:cNvPr>
          <p:cNvSpPr>
            <a:spLocks noGrp="1"/>
          </p:cNvSpPr>
          <p:nvPr>
            <p:ph type="sldNum" sz="quarter" idx="15"/>
          </p:nvPr>
        </p:nvSpPr>
        <p:spPr/>
        <p:txBody>
          <a:bodyPr/>
          <a:lstStyle/>
          <a:p>
            <a:fld id="{18D65601-5AE2-46FC-B138-694DDD2B510D}" type="slidenum">
              <a:rPr lang="en-US" smtClean="0"/>
              <a:pPr/>
              <a:t>4</a:t>
            </a:fld>
            <a:endParaRPr lang="en-US" dirty="0"/>
          </a:p>
        </p:txBody>
      </p:sp>
      <p:pic>
        <p:nvPicPr>
          <p:cNvPr id="6" name="Picture 5" descr="The image is a visual guide or diagram explaining how to conduct various statistical analyses using SPSS, including interpreting means, standard deviations, distributions, running Shapiro-Wilk tests, performing Pearson and Spearman correlations, conducting independent-samples t-tests, and executing multiple regression analyses.&#10;&#10;AI-generated content may be incorrect.">
            <a:extLst>
              <a:ext uri="{FF2B5EF4-FFF2-40B4-BE49-F238E27FC236}">
                <a16:creationId xmlns:a16="http://schemas.microsoft.com/office/drawing/2014/main" id="{7DC4D278-2EF8-055F-167F-71929EC6015B}"/>
              </a:ext>
            </a:extLst>
          </p:cNvPr>
          <p:cNvPicPr>
            <a:picLocks noChangeAspect="1"/>
          </p:cNvPicPr>
          <p:nvPr/>
        </p:nvPicPr>
        <p:blipFill>
          <a:blip r:embed="rId2"/>
          <a:stretch>
            <a:fillRect/>
          </a:stretch>
        </p:blipFill>
        <p:spPr>
          <a:xfrm>
            <a:off x="1552353" y="0"/>
            <a:ext cx="9718159" cy="6858000"/>
          </a:xfrm>
          <a:prstGeom prst="rect">
            <a:avLst/>
          </a:prstGeom>
        </p:spPr>
      </p:pic>
    </p:spTree>
    <p:extLst>
      <p:ext uri="{BB962C8B-B14F-4D97-AF65-F5344CB8AC3E}">
        <p14:creationId xmlns:p14="http://schemas.microsoft.com/office/powerpoint/2010/main" val="598147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5E0FA3C-3515-AD9D-3F42-8F1EC9B489DB}"/>
              </a:ext>
            </a:extLst>
          </p:cNvPr>
          <p:cNvSpPr>
            <a:spLocks noGrp="1"/>
          </p:cNvSpPr>
          <p:nvPr>
            <p:ph type="sldNum" sz="quarter" idx="15"/>
          </p:nvPr>
        </p:nvSpPr>
        <p:spPr/>
        <p:txBody>
          <a:bodyPr/>
          <a:lstStyle/>
          <a:p>
            <a:fld id="{18D65601-5AE2-46FC-B138-694DDD2B510D}" type="slidenum">
              <a:rPr lang="en-US" smtClean="0"/>
              <a:pPr/>
              <a:t>5</a:t>
            </a:fld>
            <a:endParaRPr lang="en-US" dirty="0"/>
          </a:p>
        </p:txBody>
      </p:sp>
      <p:pic>
        <p:nvPicPr>
          <p:cNvPr id="6" name="Picture 5" descr="The image illustrates a user querying a Copilot service for guidance on interpreting statistical analysis results, requesting specific data points for Excel charts, and seeking assistance in creating relevant charts.&#10;&#10;AI-generated content may be incorrect.">
            <a:extLst>
              <a:ext uri="{FF2B5EF4-FFF2-40B4-BE49-F238E27FC236}">
                <a16:creationId xmlns:a16="http://schemas.microsoft.com/office/drawing/2014/main" id="{E4121CE2-654B-906F-8C94-1DEB207D0EC7}"/>
              </a:ext>
            </a:extLst>
          </p:cNvPr>
          <p:cNvPicPr>
            <a:picLocks noChangeAspect="1"/>
          </p:cNvPicPr>
          <p:nvPr/>
        </p:nvPicPr>
        <p:blipFill>
          <a:blip r:embed="rId2"/>
          <a:stretch>
            <a:fillRect/>
          </a:stretch>
        </p:blipFill>
        <p:spPr>
          <a:xfrm>
            <a:off x="1637415" y="0"/>
            <a:ext cx="9569302" cy="1669312"/>
          </a:xfrm>
          <a:prstGeom prst="rect">
            <a:avLst/>
          </a:prstGeom>
        </p:spPr>
      </p:pic>
    </p:spTree>
    <p:extLst>
      <p:ext uri="{BB962C8B-B14F-4D97-AF65-F5344CB8AC3E}">
        <p14:creationId xmlns:p14="http://schemas.microsoft.com/office/powerpoint/2010/main" val="2147124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54C9E-20FB-B999-9303-C71D1334BAD7}"/>
              </a:ext>
            </a:extLst>
          </p:cNvPr>
          <p:cNvSpPr>
            <a:spLocks noGrp="1"/>
          </p:cNvSpPr>
          <p:nvPr>
            <p:ph type="title"/>
          </p:nvPr>
        </p:nvSpPr>
        <p:spPr>
          <a:xfrm>
            <a:off x="1405567" y="123303"/>
            <a:ext cx="9380865" cy="5253089"/>
          </a:xfrm>
        </p:spPr>
        <p:txBody>
          <a:bodyPr>
            <a:normAutofit fontScale="90000"/>
          </a:bodyPr>
          <a:lstStyle/>
          <a:p>
            <a:br>
              <a:rPr lang="en-GB" b="1" dirty="0"/>
            </a:br>
            <a:br>
              <a:rPr lang="en-GB" b="1" dirty="0"/>
            </a:br>
            <a:br>
              <a:rPr lang="en-GB" b="1" dirty="0"/>
            </a:br>
            <a:r>
              <a:rPr lang="en-GB" sz="4400" b="1" dirty="0"/>
              <a:t>How body esteem and social media use relate to interest in GLP‑1 agonists, and whether gender moderates these relationships</a:t>
            </a:r>
            <a:br>
              <a:rPr lang="en-GB" dirty="0"/>
            </a:br>
            <a:endParaRPr lang="en-US" dirty="0"/>
          </a:p>
        </p:txBody>
      </p:sp>
      <p:sp>
        <p:nvSpPr>
          <p:cNvPr id="3" name="TextBox 2">
            <a:extLst>
              <a:ext uri="{FF2B5EF4-FFF2-40B4-BE49-F238E27FC236}">
                <a16:creationId xmlns:a16="http://schemas.microsoft.com/office/drawing/2014/main" id="{3FA2F673-1365-0835-3CCA-E1FB64FB8CA7}"/>
              </a:ext>
            </a:extLst>
          </p:cNvPr>
          <p:cNvSpPr txBox="1"/>
          <p:nvPr/>
        </p:nvSpPr>
        <p:spPr>
          <a:xfrm>
            <a:off x="8575040" y="6228080"/>
            <a:ext cx="3180080" cy="369332"/>
          </a:xfrm>
          <a:prstGeom prst="rect">
            <a:avLst/>
          </a:prstGeom>
          <a:noFill/>
        </p:spPr>
        <p:txBody>
          <a:bodyPr wrap="square" rtlCol="0">
            <a:spAutoFit/>
          </a:bodyPr>
          <a:lstStyle/>
          <a:p>
            <a:r>
              <a:rPr lang="en-GB" b="1" dirty="0">
                <a:solidFill>
                  <a:schemeClr val="bg1"/>
                </a:solidFill>
              </a:rPr>
              <a:t>Presented by Lindsay Davies</a:t>
            </a:r>
          </a:p>
        </p:txBody>
      </p:sp>
    </p:spTree>
    <p:extLst>
      <p:ext uri="{BB962C8B-B14F-4D97-AF65-F5344CB8AC3E}">
        <p14:creationId xmlns:p14="http://schemas.microsoft.com/office/powerpoint/2010/main" val="3378822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3" y="1269999"/>
            <a:ext cx="4640418" cy="4874207"/>
          </a:xfrm>
        </p:spPr>
        <p:txBody>
          <a:bodyPr/>
          <a:lstStyle/>
          <a:p>
            <a:endParaRPr lang="en-US" dirty="0"/>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7</a:t>
            </a:fld>
            <a:endParaRPr lang="en-US" dirty="0"/>
          </a:p>
        </p:txBody>
      </p:sp>
      <p:pic>
        <p:nvPicPr>
          <p:cNvPr id="10" name="Picture 9" descr="The image shows a hand holding a blue inhaler with a clear label indicating it contains 3 ml of medication.&#10;&#10;AI-generated content may be incorrect.">
            <a:extLst>
              <a:ext uri="{FF2B5EF4-FFF2-40B4-BE49-F238E27FC236}">
                <a16:creationId xmlns:a16="http://schemas.microsoft.com/office/drawing/2014/main" id="{1F0936DA-433F-E108-5926-8091923A8D7E}"/>
              </a:ext>
            </a:extLst>
          </p:cNvPr>
          <p:cNvPicPr>
            <a:picLocks noChangeAspect="1"/>
          </p:cNvPicPr>
          <p:nvPr/>
        </p:nvPicPr>
        <p:blipFill>
          <a:blip r:embed="rId3"/>
          <a:stretch>
            <a:fillRect/>
          </a:stretch>
        </p:blipFill>
        <p:spPr>
          <a:xfrm>
            <a:off x="1381119" y="1188721"/>
            <a:ext cx="4789347" cy="4991560"/>
          </a:xfrm>
          <a:prstGeom prst="rect">
            <a:avLst/>
          </a:prstGeom>
        </p:spPr>
      </p:pic>
      <p:sp>
        <p:nvSpPr>
          <p:cNvPr id="11" name="TextBox 10">
            <a:extLst>
              <a:ext uri="{FF2B5EF4-FFF2-40B4-BE49-F238E27FC236}">
                <a16:creationId xmlns:a16="http://schemas.microsoft.com/office/drawing/2014/main" id="{69FE75EB-F74F-5BFA-0EBD-98A2041704BE}"/>
              </a:ext>
            </a:extLst>
          </p:cNvPr>
          <p:cNvSpPr txBox="1"/>
          <p:nvPr/>
        </p:nvSpPr>
        <p:spPr>
          <a:xfrm>
            <a:off x="1381118" y="6279221"/>
            <a:ext cx="4024001" cy="246221"/>
          </a:xfrm>
          <a:prstGeom prst="rect">
            <a:avLst/>
          </a:prstGeom>
          <a:noFill/>
        </p:spPr>
        <p:txBody>
          <a:bodyPr wrap="square" rtlCol="0">
            <a:spAutoFit/>
          </a:bodyPr>
          <a:lstStyle/>
          <a:p>
            <a:r>
              <a:rPr lang="en-GB" sz="1000" dirty="0">
                <a:latin typeface="Times New Roman" panose="02020603050405020304" pitchFamily="18" charset="0"/>
                <a:cs typeface="Times New Roman" panose="02020603050405020304" pitchFamily="18" charset="0"/>
              </a:rPr>
              <a:t>(Mayer, 2026)</a:t>
            </a:r>
          </a:p>
        </p:txBody>
      </p:sp>
      <p:sp>
        <p:nvSpPr>
          <p:cNvPr id="12" name="TextBox 11">
            <a:extLst>
              <a:ext uri="{FF2B5EF4-FFF2-40B4-BE49-F238E27FC236}">
                <a16:creationId xmlns:a16="http://schemas.microsoft.com/office/drawing/2014/main" id="{611892B0-E978-4CA7-F158-092867E4807B}"/>
              </a:ext>
            </a:extLst>
          </p:cNvPr>
          <p:cNvSpPr txBox="1"/>
          <p:nvPr/>
        </p:nvSpPr>
        <p:spPr>
          <a:xfrm>
            <a:off x="2824480" y="154499"/>
            <a:ext cx="8046720" cy="523220"/>
          </a:xfrm>
          <a:prstGeom prst="rect">
            <a:avLst/>
          </a:prstGeom>
          <a:noFill/>
        </p:spPr>
        <p:txBody>
          <a:bodyPr wrap="square" rtlCol="0">
            <a:spAutoFit/>
          </a:bodyPr>
          <a:lstStyle/>
          <a:p>
            <a:r>
              <a:rPr lang="en-GB" sz="2800" b="1" u="sng" dirty="0">
                <a:latin typeface="Times New Roman" panose="02020603050405020304" pitchFamily="18" charset="0"/>
                <a:cs typeface="Times New Roman" panose="02020603050405020304" pitchFamily="18" charset="0"/>
              </a:rPr>
              <a:t>Background: Rising Use of GLP‑1 Medicines</a:t>
            </a:r>
          </a:p>
        </p:txBody>
      </p:sp>
      <p:sp>
        <p:nvSpPr>
          <p:cNvPr id="5" name="Rectangle 1">
            <a:extLst>
              <a:ext uri="{FF2B5EF4-FFF2-40B4-BE49-F238E27FC236}">
                <a16:creationId xmlns:a16="http://schemas.microsoft.com/office/drawing/2014/main" id="{FB44CAC5-7CA0-56BD-33E5-6279CCE5DF9E}"/>
              </a:ext>
            </a:extLst>
          </p:cNvPr>
          <p:cNvSpPr>
            <a:spLocks noGrp="1" noChangeArrowheads="1"/>
          </p:cNvSpPr>
          <p:nvPr>
            <p:ph sz="quarter" idx="12"/>
          </p:nvPr>
        </p:nvSpPr>
        <p:spPr bwMode="auto">
          <a:xfrm>
            <a:off x="6370638" y="1044736"/>
            <a:ext cx="5394642"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endParaRPr kumimoji="0" lang="en-US" altLang="en-US" sz="18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spcBef>
                <a:spcPct val="0"/>
              </a:spcBef>
              <a:spcAft>
                <a:spcPct val="0"/>
              </a:spcAft>
              <a:buFont typeface="Wingdings" panose="05000000000000000000" pitchFamily="2" charset="2"/>
              <a:buChar char="§"/>
            </a:pPr>
            <a:r>
              <a:rPr lang="en-GB" sz="1600" dirty="0">
                <a:latin typeface="Times New Roman" panose="02020603050405020304" pitchFamily="18" charset="0"/>
                <a:cs typeface="Times New Roman" panose="02020603050405020304" pitchFamily="18" charset="0"/>
              </a:rPr>
              <a:t>GLP-1 agonists, often called weight-loss jabs (Kim and Yoo, 2025)</a:t>
            </a:r>
          </a:p>
          <a:p>
            <a:pPr lvl="0" eaLnBrk="0" fontAlgn="base" hangingPunct="0">
              <a:spcBef>
                <a:spcPct val="0"/>
              </a:spcBef>
              <a:spcAft>
                <a:spcPct val="0"/>
              </a:spcAft>
              <a:buFont typeface="Wingdings" panose="05000000000000000000" pitchFamily="2" charset="2"/>
              <a:buChar char="§"/>
            </a:pPr>
            <a:endParaRPr lang="en-GB" sz="1600" dirty="0">
              <a:latin typeface="Times New Roman" panose="02020603050405020304" pitchFamily="18" charset="0"/>
              <a:cs typeface="Times New Roman" panose="02020603050405020304" pitchFamily="18" charset="0"/>
            </a:endParaRPr>
          </a:p>
          <a:p>
            <a:pPr lvl="0" eaLnBrk="0" fontAlgn="base" hangingPunct="0">
              <a:spcBef>
                <a:spcPct val="0"/>
              </a:spcBef>
              <a:spcAft>
                <a:spcPct val="0"/>
              </a:spcAft>
              <a:buFont typeface="Wingdings" panose="05000000000000000000" pitchFamily="2" charset="2"/>
              <a:buChar char="§"/>
            </a:pPr>
            <a:endParaRPr lang="en-GB" sz="1600" dirty="0">
              <a:latin typeface="Times New Roman" panose="02020603050405020304" pitchFamily="18" charset="0"/>
              <a:cs typeface="Times New Roman" panose="02020603050405020304" pitchFamily="18" charset="0"/>
            </a:endParaRPr>
          </a:p>
          <a:p>
            <a:pPr lvl="0" eaLnBrk="0" fontAlgn="base" hangingPunct="0">
              <a:spcBef>
                <a:spcPct val="0"/>
              </a:spcBef>
              <a:spcAft>
                <a:spcPct val="0"/>
              </a:spcAft>
              <a:buFont typeface="Wingdings" panose="05000000000000000000" pitchFamily="2" charset="2"/>
              <a:buChar char="§"/>
            </a:pPr>
            <a:r>
              <a:rPr lang="en-GB" sz="1600" dirty="0">
                <a:latin typeface="Times New Roman" panose="02020603050405020304" pitchFamily="18" charset="0"/>
                <a:cs typeface="Times New Roman" panose="02020603050405020304" pitchFamily="18" charset="0"/>
              </a:rPr>
              <a:t>Introduced for type 2 diabetes (Kim and Yoo, 2025)</a:t>
            </a:r>
          </a:p>
          <a:p>
            <a:pPr lvl="0" eaLnBrk="0" fontAlgn="base" hangingPunct="0">
              <a:spcBef>
                <a:spcPct val="0"/>
              </a:spcBef>
              <a:spcAft>
                <a:spcPct val="0"/>
              </a:spcAft>
              <a:buFont typeface="Wingdings" panose="05000000000000000000" pitchFamily="2" charset="2"/>
              <a:buChar char="§"/>
            </a:pPr>
            <a:endParaRPr lang="en-GB" altLang="en-US" sz="1600" dirty="0">
              <a:latin typeface="Times New Roman" panose="02020603050405020304" pitchFamily="18" charset="0"/>
              <a:cs typeface="Times New Roman" panose="02020603050405020304" pitchFamily="18" charset="0"/>
            </a:endParaRPr>
          </a:p>
          <a:p>
            <a:pPr lvl="0" eaLnBrk="0" fontAlgn="base" hangingPunct="0">
              <a:spcBef>
                <a:spcPct val="0"/>
              </a:spcBef>
              <a:spcAft>
                <a:spcPct val="0"/>
              </a:spcAft>
              <a:buFont typeface="Wingdings" panose="05000000000000000000" pitchFamily="2" charset="2"/>
              <a:buChar char="§"/>
            </a:pPr>
            <a:endParaRPr lang="en-GB" altLang="en-US" sz="1600" dirty="0">
              <a:latin typeface="Times New Roman" panose="02020603050405020304" pitchFamily="18" charset="0"/>
              <a:cs typeface="Times New Roman" panose="02020603050405020304" pitchFamily="18" charset="0"/>
            </a:endParaRPr>
          </a:p>
          <a:p>
            <a:pPr lvl="0" eaLnBrk="0" fontAlgn="base" hangingPunct="0">
              <a:spcBef>
                <a:spcPct val="0"/>
              </a:spcBef>
              <a:spcAft>
                <a:spcPct val="0"/>
              </a:spcAft>
              <a:buFont typeface="Wingdings" panose="05000000000000000000" pitchFamily="2" charset="2"/>
              <a:buChar char="§"/>
            </a:pPr>
            <a:r>
              <a:rPr lang="en-GB" sz="1600" dirty="0">
                <a:latin typeface="Times New Roman" panose="02020603050405020304" pitchFamily="18" charset="0"/>
                <a:cs typeface="Times New Roman" panose="02020603050405020304" pitchFamily="18" charset="0"/>
              </a:rPr>
              <a:t>Rapid rise in weight‑loss use (Kim and Yoo, 2025)</a:t>
            </a:r>
          </a:p>
          <a:p>
            <a:pPr lvl="0" eaLnBrk="0" fontAlgn="base" hangingPunct="0">
              <a:spcBef>
                <a:spcPct val="0"/>
              </a:spcBef>
              <a:spcAft>
                <a:spcPct val="0"/>
              </a:spcAft>
              <a:buFont typeface="Wingdings" panose="05000000000000000000" pitchFamily="2" charset="2"/>
              <a:buChar char="§"/>
            </a:pPr>
            <a:endParaRPr lang="en-GB" sz="1600" dirty="0">
              <a:latin typeface="Times New Roman" panose="02020603050405020304" pitchFamily="18" charset="0"/>
              <a:cs typeface="Times New Roman" panose="02020603050405020304" pitchFamily="18" charset="0"/>
            </a:endParaRPr>
          </a:p>
          <a:p>
            <a:pPr lvl="0" eaLnBrk="0" fontAlgn="base" hangingPunct="0">
              <a:spcBef>
                <a:spcPct val="0"/>
              </a:spcBef>
              <a:spcAft>
                <a:spcPct val="0"/>
              </a:spcAft>
              <a:buFont typeface="Wingdings" panose="05000000000000000000" pitchFamily="2" charset="2"/>
              <a:buChar char="§"/>
            </a:pPr>
            <a:endParaRPr lang="en-GB" sz="1600" dirty="0">
              <a:latin typeface="Times New Roman" panose="02020603050405020304" pitchFamily="18" charset="0"/>
              <a:cs typeface="Times New Roman" panose="02020603050405020304" pitchFamily="18" charset="0"/>
            </a:endParaRPr>
          </a:p>
          <a:p>
            <a:pPr eaLnBrk="0" fontAlgn="base" hangingPunct="0">
              <a:spcBef>
                <a:spcPct val="0"/>
              </a:spcBef>
              <a:spcAft>
                <a:spcPct val="0"/>
              </a:spcAft>
              <a:buFont typeface="Wingdings" panose="05000000000000000000" pitchFamily="2" charset="2"/>
              <a:buChar char="§"/>
            </a:pPr>
            <a:r>
              <a:rPr lang="en-US" altLang="en-US" sz="1600" dirty="0">
                <a:latin typeface="Times New Roman" panose="02020603050405020304" pitchFamily="18" charset="0"/>
                <a:cs typeface="Times New Roman" panose="02020603050405020304" pitchFamily="18" charset="0"/>
              </a:rPr>
              <a:t>Social media increased public interest (Czubaj et al., 2025)</a:t>
            </a:r>
          </a:p>
          <a:p>
            <a:pPr lvl="0" eaLnBrk="0" fontAlgn="base" hangingPunct="0">
              <a:spcBef>
                <a:spcPct val="0"/>
              </a:spcBef>
              <a:spcAft>
                <a:spcPct val="0"/>
              </a:spcAft>
              <a:buFont typeface="Wingdings" panose="05000000000000000000" pitchFamily="2" charset="2"/>
              <a:buChar char="§"/>
            </a:pPr>
            <a:endParaRPr lang="en-GB" sz="1600" dirty="0">
              <a:latin typeface="Times New Roman" panose="02020603050405020304" pitchFamily="18" charset="0"/>
              <a:cs typeface="Times New Roman" panose="02020603050405020304" pitchFamily="18" charset="0"/>
            </a:endParaRPr>
          </a:p>
          <a:p>
            <a:pPr lvl="0" eaLnBrk="0" fontAlgn="base" hangingPunct="0">
              <a:spcBef>
                <a:spcPct val="0"/>
              </a:spcBef>
              <a:spcAft>
                <a:spcPct val="0"/>
              </a:spcAft>
              <a:buFont typeface="Wingdings" panose="05000000000000000000" pitchFamily="2" charset="2"/>
              <a:buChar char="§"/>
            </a:pPr>
            <a:endParaRPr lang="en-US" altLang="en-US" sz="1600" dirty="0">
              <a:latin typeface="Times New Roman" panose="02020603050405020304" pitchFamily="18" charset="0"/>
              <a:cs typeface="Times New Roman" panose="02020603050405020304" pitchFamily="18" charset="0"/>
            </a:endParaRP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sz="16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UK shortages due to rising demand (Diabetes UK, 2025)</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endParaRPr kumimoji="0" lang="en-US" altLang="en-US" sz="16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endParaRPr kumimoji="0" lang="en-US" altLang="en-US" sz="16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sz="16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Rising demand raised concerns about off‑label use (Kalas et al., 2025)</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07455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BE2D600-2DEF-C9A5-98BF-A72D7AC081E4}"/>
              </a:ext>
            </a:extLst>
          </p:cNvPr>
          <p:cNvSpPr txBox="1"/>
          <p:nvPr/>
        </p:nvSpPr>
        <p:spPr>
          <a:xfrm>
            <a:off x="4582160" y="252214"/>
            <a:ext cx="4876800" cy="800219"/>
          </a:xfrm>
          <a:prstGeom prst="rect">
            <a:avLst/>
          </a:prstGeom>
          <a:noFill/>
        </p:spPr>
        <p:txBody>
          <a:bodyPr wrap="square" rtlCol="0">
            <a:spAutoFit/>
          </a:bodyPr>
          <a:lstStyle/>
          <a:p>
            <a:r>
              <a:rPr lang="en-GB" sz="2800" b="1" u="sng" dirty="0">
                <a:latin typeface="Times New Roman" panose="02020603050405020304" pitchFamily="18" charset="0"/>
                <a:cs typeface="Times New Roman" panose="02020603050405020304" pitchFamily="18" charset="0"/>
              </a:rPr>
              <a:t>Aims and Hypotheses</a:t>
            </a:r>
            <a:endParaRPr lang="en-GB" sz="2800" dirty="0">
              <a:latin typeface="Times New Roman" panose="02020603050405020304" pitchFamily="18" charset="0"/>
              <a:cs typeface="Times New Roman" panose="02020603050405020304" pitchFamily="18" charset="0"/>
            </a:endParaRPr>
          </a:p>
          <a:p>
            <a:endParaRPr lang="en-GB" dirty="0"/>
          </a:p>
        </p:txBody>
      </p:sp>
      <p:sp>
        <p:nvSpPr>
          <p:cNvPr id="7" name="TextBox 6">
            <a:extLst>
              <a:ext uri="{FF2B5EF4-FFF2-40B4-BE49-F238E27FC236}">
                <a16:creationId xmlns:a16="http://schemas.microsoft.com/office/drawing/2014/main" id="{55D68F64-0D40-3DF3-30BD-DC14CBB87EA5}"/>
              </a:ext>
            </a:extLst>
          </p:cNvPr>
          <p:cNvSpPr txBox="1"/>
          <p:nvPr/>
        </p:nvSpPr>
        <p:spPr>
          <a:xfrm>
            <a:off x="1406361" y="1145064"/>
            <a:ext cx="10383520" cy="4708981"/>
          </a:xfrm>
          <a:prstGeom prst="rect">
            <a:avLst/>
          </a:prstGeom>
          <a:noFill/>
        </p:spPr>
        <p:txBody>
          <a:bodyPr wrap="square" rtlCol="0">
            <a:spAutoFit/>
          </a:bodyPr>
          <a:lstStyle/>
          <a:p>
            <a:r>
              <a:rPr lang="en-GB" sz="2000" b="1" u="sng" dirty="0">
                <a:latin typeface="Times New Roman" panose="02020603050405020304" pitchFamily="18" charset="0"/>
                <a:cs typeface="Times New Roman" panose="02020603050405020304" pitchFamily="18" charset="0"/>
              </a:rPr>
              <a:t>Aims</a:t>
            </a:r>
          </a:p>
          <a:p>
            <a:endParaRPr lang="en-GB" sz="2000" b="1" u="sng"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Examine how social media use and body esteem relate to interest in GLP‑1 medicines</a:t>
            </a:r>
          </a:p>
          <a:p>
            <a:pPr marL="285750" indent="-285750">
              <a:buFont typeface="Wingdings" panose="05000000000000000000" pitchFamily="2" charset="2"/>
              <a:buChar char="§"/>
            </a:pPr>
            <a:endParaRPr lang="en-GB" sz="20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Test whether gender moderates the relationship between social comparison and GLP‑1 interest</a:t>
            </a:r>
          </a:p>
          <a:p>
            <a:pPr marL="285750" indent="-285750">
              <a:buFont typeface="Arial" panose="020B0604020202020204" pitchFamily="34" charset="0"/>
              <a:buChar char="•"/>
            </a:pPr>
            <a:endParaRPr lang="en-GB" sz="2000" dirty="0">
              <a:latin typeface="Times New Roman" panose="02020603050405020304" pitchFamily="18" charset="0"/>
              <a:cs typeface="Times New Roman" panose="02020603050405020304" pitchFamily="18" charset="0"/>
            </a:endParaRPr>
          </a:p>
          <a:p>
            <a:r>
              <a:rPr lang="en-GB" sz="2000" b="1" u="sng" dirty="0">
                <a:latin typeface="Times New Roman" panose="02020603050405020304" pitchFamily="18" charset="0"/>
                <a:cs typeface="Times New Roman" panose="02020603050405020304" pitchFamily="18" charset="0"/>
              </a:rPr>
              <a:t>Hypotheses</a:t>
            </a:r>
          </a:p>
          <a:p>
            <a:pPr marL="285750" indent="-285750">
              <a:buFont typeface="Wingdings" panose="05000000000000000000" pitchFamily="2" charset="2"/>
              <a:buChar char="§"/>
            </a:pPr>
            <a:endParaRPr lang="en-GB" sz="2000" b="1" u="sng" dirty="0">
              <a:latin typeface="Times New Roman" panose="02020603050405020304" pitchFamily="18" charset="0"/>
              <a:cs typeface="Times New Roman" panose="02020603050405020304" pitchFamily="18" charset="0"/>
            </a:endParaRPr>
          </a:p>
          <a:p>
            <a:pPr marL="342900" indent="-342900">
              <a:buFont typeface="+mj-lt"/>
              <a:buAutoNum type="arabicPeriod"/>
            </a:pPr>
            <a:r>
              <a:rPr lang="en-GB" sz="2000" dirty="0">
                <a:latin typeface="Times New Roman" panose="02020603050405020304" pitchFamily="18" charset="0"/>
                <a:cs typeface="Times New Roman" panose="02020603050405020304" pitchFamily="18" charset="0"/>
              </a:rPr>
              <a:t>Higher social media use would be associated with greater interest in GLP‑1 agonists</a:t>
            </a:r>
          </a:p>
          <a:p>
            <a:pPr marL="342900" indent="-342900">
              <a:buFont typeface="+mj-lt"/>
              <a:buAutoNum type="arabicPeriod"/>
            </a:pPr>
            <a:endParaRPr lang="en-GB" sz="2000" dirty="0">
              <a:latin typeface="Times New Roman" panose="02020603050405020304" pitchFamily="18" charset="0"/>
              <a:cs typeface="Times New Roman" panose="02020603050405020304" pitchFamily="18" charset="0"/>
            </a:endParaRPr>
          </a:p>
          <a:p>
            <a:pPr marL="342900" indent="-342900">
              <a:buFont typeface="+mj-lt"/>
              <a:buAutoNum type="arabicPeriod"/>
            </a:pPr>
            <a:r>
              <a:rPr lang="en-GB" sz="2000" dirty="0">
                <a:latin typeface="Times New Roman" panose="02020603050405020304" pitchFamily="18" charset="0"/>
                <a:cs typeface="Times New Roman" panose="02020603050405020304" pitchFamily="18" charset="0"/>
              </a:rPr>
              <a:t>Lower body esteem would predict higher interest in GLP‑1 agonists</a:t>
            </a:r>
          </a:p>
          <a:p>
            <a:pPr marL="342900" indent="-342900">
              <a:buFont typeface="+mj-lt"/>
              <a:buAutoNum type="arabicPeriod"/>
            </a:pPr>
            <a:endParaRPr lang="en-GB" sz="2000" dirty="0">
              <a:latin typeface="Times New Roman" panose="02020603050405020304" pitchFamily="18" charset="0"/>
              <a:cs typeface="Times New Roman" panose="02020603050405020304" pitchFamily="18" charset="0"/>
            </a:endParaRPr>
          </a:p>
          <a:p>
            <a:pPr marL="342900" indent="-342900">
              <a:buFont typeface="+mj-lt"/>
              <a:buAutoNum type="arabicPeriod"/>
            </a:pPr>
            <a:r>
              <a:rPr lang="en-GB" sz="2000" dirty="0">
                <a:latin typeface="Times New Roman" panose="02020603050405020304" pitchFamily="18" charset="0"/>
                <a:cs typeface="Times New Roman" panose="02020603050405020304" pitchFamily="18" charset="0"/>
              </a:rPr>
              <a:t>Gender would moderate the relationship between social comparison and GLP‑1 interest</a:t>
            </a:r>
          </a:p>
          <a:p>
            <a:br>
              <a:rPr lang="en-GB" sz="2000" dirty="0">
                <a:latin typeface="Times New Roman" panose="02020603050405020304" pitchFamily="18" charset="0"/>
                <a:cs typeface="Times New Roman" panose="02020603050405020304" pitchFamily="18" charset="0"/>
              </a:rPr>
            </a:br>
            <a:endParaRPr lang="en-GB" sz="2000" dirty="0"/>
          </a:p>
        </p:txBody>
      </p:sp>
    </p:spTree>
    <p:extLst>
      <p:ext uri="{BB962C8B-B14F-4D97-AF65-F5344CB8AC3E}">
        <p14:creationId xmlns:p14="http://schemas.microsoft.com/office/powerpoint/2010/main" val="3752118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C0FEFBF-60FD-0161-6F6E-89EE39389CEE}"/>
              </a:ext>
            </a:extLst>
          </p:cNvPr>
          <p:cNvSpPr>
            <a:spLocks noGrp="1"/>
          </p:cNvSpPr>
          <p:nvPr>
            <p:ph type="title"/>
          </p:nvPr>
        </p:nvSpPr>
        <p:spPr>
          <a:xfrm>
            <a:off x="3970027" y="0"/>
            <a:ext cx="4691372" cy="862753"/>
          </a:xfrm>
        </p:spPr>
        <p:txBody>
          <a:bodyPr>
            <a:normAutofit/>
          </a:bodyPr>
          <a:lstStyle/>
          <a:p>
            <a:r>
              <a:rPr lang="en-ZA" sz="2800" b="1" u="sng" dirty="0">
                <a:latin typeface="Times New Roman" panose="02020603050405020304" pitchFamily="18" charset="0"/>
                <a:cs typeface="Times New Roman" panose="02020603050405020304" pitchFamily="18" charset="0"/>
              </a:rPr>
              <a:t>Methods: Participants</a:t>
            </a:r>
          </a:p>
        </p:txBody>
      </p:sp>
      <p:sp>
        <p:nvSpPr>
          <p:cNvPr id="8" name="Text Placeholder 7">
            <a:extLst>
              <a:ext uri="{FF2B5EF4-FFF2-40B4-BE49-F238E27FC236}">
                <a16:creationId xmlns:a16="http://schemas.microsoft.com/office/drawing/2014/main" id="{DD542008-8017-76E5-ABC0-32401068875D}"/>
              </a:ext>
            </a:extLst>
          </p:cNvPr>
          <p:cNvSpPr>
            <a:spLocks noGrp="1"/>
          </p:cNvSpPr>
          <p:nvPr>
            <p:ph type="body" sz="quarter" idx="12"/>
          </p:nvPr>
        </p:nvSpPr>
        <p:spPr>
          <a:xfrm>
            <a:off x="1353828" y="1259840"/>
            <a:ext cx="9923770" cy="5336904"/>
          </a:xfrm>
        </p:spPr>
        <p:txBody>
          <a:bodyPr/>
          <a:lstStyle/>
          <a:p>
            <a:r>
              <a:rPr lang="en-GB" b="1" u="sng" dirty="0">
                <a:latin typeface="Times New Roman" panose="02020603050405020304" pitchFamily="18" charset="0"/>
                <a:cs typeface="Times New Roman" panose="02020603050405020304" pitchFamily="18" charset="0"/>
              </a:rPr>
              <a:t>Participants</a:t>
            </a:r>
            <a:endParaRPr lang="en-GB" u="sng"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N = 19 UWTSD students</a:t>
            </a:r>
          </a:p>
          <a:p>
            <a:pPr marL="342900" indent="-342900">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Participants were aged 18 to 56, with the majority between 18 and 25</a:t>
            </a:r>
          </a:p>
          <a:p>
            <a:pPr marL="342900" indent="-342900">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Sample included: 9 males, 9 females, 1 non‑binary participant</a:t>
            </a:r>
          </a:p>
          <a:p>
            <a:pPr marL="342900" indent="-342900">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Most participants were enrolled in health‑related degree programmes</a:t>
            </a:r>
          </a:p>
          <a:p>
            <a:endParaRPr lang="en-GB" b="1" dirty="0">
              <a:latin typeface="Times New Roman" panose="02020603050405020304" pitchFamily="18" charset="0"/>
              <a:cs typeface="Times New Roman" panose="02020603050405020304" pitchFamily="18" charset="0"/>
            </a:endParaRPr>
          </a:p>
          <a:p>
            <a:endParaRPr lang="en-GB" b="1" dirty="0">
              <a:latin typeface="Times New Roman" panose="02020603050405020304" pitchFamily="18" charset="0"/>
              <a:cs typeface="Times New Roman" panose="02020603050405020304" pitchFamily="18" charset="0"/>
            </a:endParaRPr>
          </a:p>
          <a:p>
            <a:r>
              <a:rPr lang="en-GB" b="1" u="sng" dirty="0">
                <a:latin typeface="Times New Roman" panose="02020603050405020304" pitchFamily="18" charset="0"/>
                <a:cs typeface="Times New Roman" panose="02020603050405020304" pitchFamily="18" charset="0"/>
              </a:rPr>
              <a:t>Consent</a:t>
            </a:r>
            <a:endParaRPr lang="en-GB" u="sng"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Informed consent was collected prior to completing the questionnaire</a:t>
            </a:r>
          </a:p>
          <a:p>
            <a:pPr marL="342900" indent="-342900">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All responses were anonymous and voluntary, with no identifiable data collected</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216806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EBC60-AA38-5DEF-3160-0CAA68F3D28C}"/>
              </a:ext>
            </a:extLst>
          </p:cNvPr>
          <p:cNvSpPr>
            <a:spLocks noGrp="1"/>
          </p:cNvSpPr>
          <p:nvPr>
            <p:ph type="title"/>
          </p:nvPr>
        </p:nvSpPr>
        <p:spPr>
          <a:xfrm>
            <a:off x="4092287" y="-166708"/>
            <a:ext cx="4251265" cy="1426548"/>
          </a:xfrm>
        </p:spPr>
        <p:txBody>
          <a:bodyPr>
            <a:normAutofit/>
          </a:bodyPr>
          <a:lstStyle/>
          <a:p>
            <a:r>
              <a:rPr lang="en-GB" sz="2800" b="1" u="sng" dirty="0">
                <a:latin typeface="Times New Roman" panose="02020603050405020304" pitchFamily="18" charset="0"/>
                <a:cs typeface="Times New Roman" panose="02020603050405020304" pitchFamily="18" charset="0"/>
              </a:rPr>
              <a:t>Methods: Measures</a:t>
            </a:r>
            <a:endParaRPr lang="en-ZA" sz="2800" b="1" u="sng"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EBEE570-1B5E-FFD1-485D-D77E4E6FE7C0}"/>
              </a:ext>
            </a:extLst>
          </p:cNvPr>
          <p:cNvSpPr>
            <a:spLocks noGrp="1"/>
          </p:cNvSpPr>
          <p:nvPr>
            <p:ph sz="quarter" idx="12"/>
          </p:nvPr>
        </p:nvSpPr>
        <p:spPr>
          <a:xfrm>
            <a:off x="1381119" y="858520"/>
            <a:ext cx="8552264" cy="5999480"/>
          </a:xfrm>
        </p:spPr>
        <p:txBody>
          <a:bodyPr>
            <a:normAutofit fontScale="25000" lnSpcReduction="20000"/>
          </a:bodyPr>
          <a:lstStyle/>
          <a:p>
            <a:pPr marL="0" indent="0">
              <a:buNone/>
            </a:pPr>
            <a:r>
              <a:rPr lang="en-GB" sz="6400" b="1" u="sng" dirty="0">
                <a:latin typeface="Times New Roman" panose="02020603050405020304" pitchFamily="18" charset="0"/>
                <a:cs typeface="Times New Roman" panose="02020603050405020304" pitchFamily="18" charset="0"/>
              </a:rPr>
              <a:t>Social Media Use Scale (Bespoke)</a:t>
            </a:r>
          </a:p>
          <a:p>
            <a:pPr>
              <a:buFont typeface="Wingdings" panose="05000000000000000000" pitchFamily="2" charset="2"/>
              <a:buChar char="§"/>
            </a:pPr>
            <a:r>
              <a:rPr lang="en-GB" sz="6000" dirty="0">
                <a:latin typeface="Times New Roman" panose="02020603050405020304" pitchFamily="18" charset="0"/>
                <a:cs typeface="Times New Roman" panose="02020603050405020304" pitchFamily="18" charset="0"/>
              </a:rPr>
              <a:t>A bespoke social media use scale was used as validated social media tools were not accessible for this study</a:t>
            </a:r>
          </a:p>
          <a:p>
            <a:pPr>
              <a:buFont typeface="Wingdings" panose="05000000000000000000" pitchFamily="2" charset="2"/>
              <a:buChar char="§"/>
            </a:pPr>
            <a:r>
              <a:rPr lang="en-GB" sz="6400" dirty="0">
                <a:latin typeface="Times New Roman" panose="02020603050405020304" pitchFamily="18" charset="0"/>
                <a:cs typeface="Times New Roman" panose="02020603050405020304" pitchFamily="18" charset="0"/>
              </a:rPr>
              <a:t>Assessed engagement, comparison, and exposure to weight‑loss content</a:t>
            </a:r>
          </a:p>
          <a:p>
            <a:pPr>
              <a:buFont typeface="Wingdings" panose="05000000000000000000" pitchFamily="2" charset="2"/>
              <a:buChar char="§"/>
            </a:pPr>
            <a:r>
              <a:rPr lang="en-GB" sz="6400" dirty="0">
                <a:latin typeface="Times New Roman" panose="02020603050405020304" pitchFamily="18" charset="0"/>
                <a:cs typeface="Times New Roman" panose="02020603050405020304" pitchFamily="18" charset="0"/>
              </a:rPr>
              <a:t>Included 13 items, 1–5 Likert scale with excellent reliability (</a:t>
            </a:r>
            <a:r>
              <a:rPr lang="el-GR" sz="6400" dirty="0">
                <a:latin typeface="Times New Roman" panose="02020603050405020304" pitchFamily="18" charset="0"/>
                <a:cs typeface="Times New Roman" panose="02020603050405020304" pitchFamily="18" charset="0"/>
              </a:rPr>
              <a:t>α = .905)</a:t>
            </a:r>
            <a:endParaRPr lang="en-GB" sz="6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endParaRPr lang="en-GB" sz="6400" dirty="0">
              <a:latin typeface="Times New Roman" panose="02020603050405020304" pitchFamily="18" charset="0"/>
              <a:cs typeface="Times New Roman" panose="02020603050405020304" pitchFamily="18" charset="0"/>
            </a:endParaRPr>
          </a:p>
          <a:p>
            <a:pPr marL="0" indent="0">
              <a:buNone/>
            </a:pPr>
            <a:r>
              <a:rPr lang="en-GB" sz="6400" b="1" u="sng" dirty="0">
                <a:latin typeface="Times New Roman" panose="02020603050405020304" pitchFamily="18" charset="0"/>
                <a:cs typeface="Times New Roman" panose="02020603050405020304" pitchFamily="18" charset="0"/>
              </a:rPr>
              <a:t>GLP‑1 Interest Scale (Bespoke)</a:t>
            </a:r>
          </a:p>
          <a:p>
            <a:pPr>
              <a:buFont typeface="Wingdings" panose="05000000000000000000" pitchFamily="2" charset="2"/>
              <a:buChar char="§"/>
            </a:pPr>
            <a:r>
              <a:rPr lang="en-GB" sz="6400" dirty="0">
                <a:latin typeface="Times New Roman" panose="02020603050405020304" pitchFamily="18" charset="0"/>
                <a:cs typeface="Times New Roman" panose="02020603050405020304" pitchFamily="18" charset="0"/>
              </a:rPr>
              <a:t>Developed as no validated GLP‑1 interest scale currently exists</a:t>
            </a:r>
            <a:endParaRPr lang="en-GB" sz="6400" b="1" u="sng"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GB" sz="6400" dirty="0">
                <a:latin typeface="Times New Roman" panose="02020603050405020304" pitchFamily="18" charset="0"/>
                <a:cs typeface="Times New Roman" panose="02020603050405020304" pitchFamily="18" charset="0"/>
              </a:rPr>
              <a:t>Assessed curiosity, perceived effectiveness, and willingness to use these medicines, with acceptable reliability (</a:t>
            </a:r>
            <a:r>
              <a:rPr lang="el-GR" sz="6400" dirty="0">
                <a:latin typeface="Times New Roman" panose="02020603050405020304" pitchFamily="18" charset="0"/>
                <a:cs typeface="Times New Roman" panose="02020603050405020304" pitchFamily="18" charset="0"/>
              </a:rPr>
              <a:t>α = .771)</a:t>
            </a:r>
            <a:endParaRPr lang="en-GB" sz="6400" u="sng"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GB" sz="6400" dirty="0">
                <a:latin typeface="Times New Roman" panose="02020603050405020304" pitchFamily="18" charset="0"/>
                <a:cs typeface="Times New Roman" panose="02020603050405020304" pitchFamily="18" charset="0"/>
              </a:rPr>
              <a:t>The scale included 15 items on a 1–5 Likert scale</a:t>
            </a:r>
          </a:p>
          <a:p>
            <a:pPr>
              <a:buFont typeface="Wingdings" panose="05000000000000000000" pitchFamily="2" charset="2"/>
              <a:buChar char="§"/>
            </a:pPr>
            <a:endParaRPr lang="en-GB" sz="6400" b="1" dirty="0">
              <a:latin typeface="Times New Roman" panose="02020603050405020304" pitchFamily="18" charset="0"/>
              <a:cs typeface="Times New Roman" panose="02020603050405020304" pitchFamily="18" charset="0"/>
            </a:endParaRPr>
          </a:p>
          <a:p>
            <a:pPr marL="0" indent="0">
              <a:buNone/>
            </a:pPr>
            <a:r>
              <a:rPr lang="en-GB" sz="6400" b="1" u="sng" dirty="0">
                <a:latin typeface="Times New Roman" panose="02020603050405020304" pitchFamily="18" charset="0"/>
                <a:cs typeface="Times New Roman" panose="02020603050405020304" pitchFamily="18" charset="0"/>
              </a:rPr>
              <a:t>Body‑Esteem Scale for Adolescents and Adults (BESAA) (Mendelson, Mendelson, and White, 2001)</a:t>
            </a:r>
          </a:p>
          <a:p>
            <a:pPr>
              <a:buFont typeface="Wingdings" panose="05000000000000000000" pitchFamily="2" charset="2"/>
              <a:buChar char="§"/>
            </a:pPr>
            <a:r>
              <a:rPr lang="en-GB" sz="6400" dirty="0">
                <a:latin typeface="Times New Roman" panose="02020603050405020304" pitchFamily="18" charset="0"/>
                <a:cs typeface="Times New Roman" panose="02020603050405020304" pitchFamily="18" charset="0"/>
              </a:rPr>
              <a:t>Assessed body esteem using 23 items, scored from 0–4 </a:t>
            </a:r>
          </a:p>
          <a:p>
            <a:pPr>
              <a:buFont typeface="Wingdings" panose="05000000000000000000" pitchFamily="2" charset="2"/>
              <a:buChar char="§"/>
            </a:pPr>
            <a:r>
              <a:rPr lang="en-GB" sz="6400" dirty="0">
                <a:latin typeface="Times New Roman" panose="02020603050405020304" pitchFamily="18" charset="0"/>
                <a:cs typeface="Times New Roman" panose="02020603050405020304" pitchFamily="18" charset="0"/>
              </a:rPr>
              <a:t>Several items were reverse‑scored according to the validated key</a:t>
            </a:r>
          </a:p>
          <a:p>
            <a:pPr>
              <a:buFont typeface="Wingdings" panose="05000000000000000000" pitchFamily="2" charset="2"/>
              <a:buChar char="§"/>
            </a:pPr>
            <a:r>
              <a:rPr lang="en-GB" sz="6400" dirty="0">
                <a:latin typeface="Times New Roman" panose="02020603050405020304" pitchFamily="18" charset="0"/>
                <a:cs typeface="Times New Roman" panose="02020603050405020304" pitchFamily="18" charset="0"/>
              </a:rPr>
              <a:t>Scale showed acceptable reliability (</a:t>
            </a:r>
            <a:r>
              <a:rPr lang="el-GR" sz="6400" dirty="0">
                <a:latin typeface="Times New Roman" panose="02020603050405020304" pitchFamily="18" charset="0"/>
                <a:cs typeface="Times New Roman" panose="02020603050405020304" pitchFamily="18" charset="0"/>
              </a:rPr>
              <a:t>α = .620)</a:t>
            </a:r>
          </a:p>
          <a:p>
            <a:pPr marL="0" indent="0">
              <a:buNone/>
            </a:pPr>
            <a:endParaRPr lang="en-US" dirty="0"/>
          </a:p>
        </p:txBody>
      </p:sp>
      <p:sp>
        <p:nvSpPr>
          <p:cNvPr id="4" name="Slide Number Placeholder 3">
            <a:extLst>
              <a:ext uri="{FF2B5EF4-FFF2-40B4-BE49-F238E27FC236}">
                <a16:creationId xmlns:a16="http://schemas.microsoft.com/office/drawing/2014/main" id="{527C964F-E2D5-D8E7-C513-C47A7E409DF3}"/>
              </a:ext>
            </a:extLst>
          </p:cNvPr>
          <p:cNvSpPr>
            <a:spLocks noGrp="1"/>
          </p:cNvSpPr>
          <p:nvPr>
            <p:ph type="sldNum" sz="quarter" idx="15"/>
          </p:nvPr>
        </p:nvSpPr>
        <p:spPr/>
        <p:txBody>
          <a:bodyPr/>
          <a:lstStyle/>
          <a:p>
            <a:fld id="{18D65601-5AE2-46FC-B138-694DDD2B510D}" type="slidenum">
              <a:rPr lang="en-US" smtClean="0"/>
              <a:pPr/>
              <a:t>10</a:t>
            </a:fld>
            <a:endParaRPr lang="en-US" dirty="0"/>
          </a:p>
        </p:txBody>
      </p:sp>
    </p:spTree>
    <p:extLst>
      <p:ext uri="{BB962C8B-B14F-4D97-AF65-F5344CB8AC3E}">
        <p14:creationId xmlns:p14="http://schemas.microsoft.com/office/powerpoint/2010/main" val="2906152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2B90A-4A8C-F5CD-B4BF-B51CC94B99A2}"/>
              </a:ext>
            </a:extLst>
          </p:cNvPr>
          <p:cNvSpPr>
            <a:spLocks noGrp="1"/>
          </p:cNvSpPr>
          <p:nvPr>
            <p:ph type="title"/>
          </p:nvPr>
        </p:nvSpPr>
        <p:spPr>
          <a:xfrm>
            <a:off x="3077619" y="106740"/>
            <a:ext cx="6828381" cy="858005"/>
          </a:xfrm>
        </p:spPr>
        <p:txBody>
          <a:bodyPr>
            <a:normAutofit/>
          </a:bodyPr>
          <a:lstStyle/>
          <a:p>
            <a:r>
              <a:rPr lang="en-GB" sz="2800" b="1" u="sng" dirty="0">
                <a:latin typeface="Times New Roman" panose="02020603050405020304" pitchFamily="18" charset="0"/>
                <a:cs typeface="Times New Roman" panose="02020603050405020304" pitchFamily="18" charset="0"/>
              </a:rPr>
              <a:t>Methods: Procedure &amp; Analysis</a:t>
            </a:r>
          </a:p>
        </p:txBody>
      </p:sp>
      <p:sp>
        <p:nvSpPr>
          <p:cNvPr id="4" name="Slide Number Placeholder 3">
            <a:extLst>
              <a:ext uri="{FF2B5EF4-FFF2-40B4-BE49-F238E27FC236}">
                <a16:creationId xmlns:a16="http://schemas.microsoft.com/office/drawing/2014/main" id="{55ED2E68-E116-F1A6-6E35-E44C5A033A92}"/>
              </a:ext>
            </a:extLst>
          </p:cNvPr>
          <p:cNvSpPr>
            <a:spLocks noGrp="1"/>
          </p:cNvSpPr>
          <p:nvPr>
            <p:ph type="sldNum" sz="quarter" idx="15"/>
          </p:nvPr>
        </p:nvSpPr>
        <p:spPr/>
        <p:txBody>
          <a:bodyPr/>
          <a:lstStyle/>
          <a:p>
            <a:fld id="{18D65601-5AE2-46FC-B138-694DDD2B510D}" type="slidenum">
              <a:rPr lang="en-US" smtClean="0"/>
              <a:pPr/>
              <a:t>11</a:t>
            </a:fld>
            <a:endParaRPr lang="en-US" dirty="0"/>
          </a:p>
        </p:txBody>
      </p:sp>
      <p:sp>
        <p:nvSpPr>
          <p:cNvPr id="5" name="TextBox 4">
            <a:extLst>
              <a:ext uri="{FF2B5EF4-FFF2-40B4-BE49-F238E27FC236}">
                <a16:creationId xmlns:a16="http://schemas.microsoft.com/office/drawing/2014/main" id="{33225AA8-DB3F-4492-C5D6-182903E80EC9}"/>
              </a:ext>
            </a:extLst>
          </p:cNvPr>
          <p:cNvSpPr txBox="1"/>
          <p:nvPr/>
        </p:nvSpPr>
        <p:spPr>
          <a:xfrm>
            <a:off x="1203639" y="964745"/>
            <a:ext cx="9784721" cy="5109091"/>
          </a:xfrm>
          <a:prstGeom prst="rect">
            <a:avLst/>
          </a:prstGeom>
          <a:noFill/>
        </p:spPr>
        <p:txBody>
          <a:bodyPr wrap="square" rtlCol="0">
            <a:spAutoFit/>
          </a:bodyPr>
          <a:lstStyle/>
          <a:p>
            <a:r>
              <a:rPr lang="en-GB" sz="1400" b="1" u="sng" dirty="0">
                <a:latin typeface="Times New Roman" panose="02020603050405020304" pitchFamily="18" charset="0"/>
                <a:cs typeface="Times New Roman" panose="02020603050405020304" pitchFamily="18" charset="0"/>
              </a:rPr>
              <a:t>Procedure</a:t>
            </a:r>
          </a:p>
          <a:p>
            <a:endParaRPr lang="en-GB" sz="1400" b="1"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Cross‑sectional online survey</a:t>
            </a:r>
          </a:p>
          <a:p>
            <a:pPr marL="285750" indent="-285750">
              <a:buFont typeface="Wingdings" panose="05000000000000000000" pitchFamily="2" charset="2"/>
              <a:buChar char="§"/>
            </a:pPr>
            <a:endParaRPr lang="en-GB" sz="1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Data was collected using Microsoft Forms  (Microsoft Corporation, 2024)</a:t>
            </a:r>
          </a:p>
          <a:p>
            <a:pPr marL="285750" indent="-285750">
              <a:buFont typeface="Wingdings" panose="05000000000000000000" pitchFamily="2" charset="2"/>
              <a:buChar char="§"/>
            </a:pPr>
            <a:endParaRPr lang="en-GB" sz="1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Participants completed the questionnaire during class time </a:t>
            </a:r>
          </a:p>
          <a:p>
            <a:pPr marL="285750" indent="-285750">
              <a:buFont typeface="Wingdings" panose="05000000000000000000" pitchFamily="2" charset="2"/>
              <a:buChar char="§"/>
            </a:pPr>
            <a:endParaRPr lang="en-GB" sz="1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Ethical approval was granted through UWTSD procedures (UWTSD, 2025)</a:t>
            </a:r>
          </a:p>
          <a:p>
            <a:pPr marL="285750" indent="-285750">
              <a:buFont typeface="Wingdings" panose="05000000000000000000" pitchFamily="2" charset="2"/>
              <a:buChar char="§"/>
            </a:pPr>
            <a:endParaRPr lang="en-GB" sz="1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Data were stored securely on the university network in a password‑protected file</a:t>
            </a:r>
          </a:p>
          <a:p>
            <a:pPr marL="285750" indent="-285750">
              <a:buFont typeface="Wingdings" panose="05000000000000000000" pitchFamily="2" charset="2"/>
              <a:buChar char="§"/>
            </a:pPr>
            <a:endParaRPr lang="en-GB" sz="1400" b="1" u="sng" dirty="0">
              <a:latin typeface="Times New Roman" panose="02020603050405020304" pitchFamily="18" charset="0"/>
              <a:cs typeface="Times New Roman" panose="02020603050405020304" pitchFamily="18" charset="0"/>
            </a:endParaRPr>
          </a:p>
          <a:p>
            <a:r>
              <a:rPr lang="en-GB" sz="1400" b="1" u="sng" dirty="0">
                <a:latin typeface="Times New Roman" panose="02020603050405020304" pitchFamily="18" charset="0"/>
                <a:cs typeface="Times New Roman" panose="02020603050405020304" pitchFamily="18" charset="0"/>
              </a:rPr>
              <a:t>Data Analysis</a:t>
            </a:r>
          </a:p>
          <a:p>
            <a:endParaRPr lang="en-GB" sz="1400" b="1"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Data were analysed in SPSS  (IBM Corp, 2024)</a:t>
            </a:r>
          </a:p>
          <a:p>
            <a:pPr marL="285750" indent="-285750">
              <a:buFont typeface="Wingdings" panose="05000000000000000000" pitchFamily="2" charset="2"/>
              <a:buChar char="§"/>
            </a:pPr>
            <a:endParaRPr lang="en-GB" sz="1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Normality was assessed using Shapiro–Wilk tests</a:t>
            </a:r>
          </a:p>
          <a:p>
            <a:pPr marL="285750" indent="-285750">
              <a:buFont typeface="Wingdings" panose="05000000000000000000" pitchFamily="2" charset="2"/>
              <a:buChar char="§"/>
            </a:pPr>
            <a:endParaRPr lang="en-GB" sz="1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Correlations and t‑tests examined associations and gender differences</a:t>
            </a:r>
          </a:p>
          <a:p>
            <a:endParaRPr lang="en-GB" sz="1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Regression and moderation analyses assessed predictors of GLP‑1 interest</a:t>
            </a:r>
          </a:p>
          <a:p>
            <a:pPr marL="285750" indent="-285750">
              <a:buFont typeface="Wingdings" panose="05000000000000000000" pitchFamily="2" charset="2"/>
              <a:buChar char="§"/>
            </a:pPr>
            <a:endParaRPr lang="en-GB" sz="1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sz="1400" dirty="0">
                <a:latin typeface="Times New Roman" panose="02020603050405020304" pitchFamily="18" charset="0"/>
                <a:cs typeface="Times New Roman" panose="02020603050405020304" pitchFamily="18" charset="0"/>
              </a:rPr>
              <a:t>Significance set at p &lt; .05</a:t>
            </a:r>
          </a:p>
        </p:txBody>
      </p:sp>
    </p:spTree>
    <p:extLst>
      <p:ext uri="{BB962C8B-B14F-4D97-AF65-F5344CB8AC3E}">
        <p14:creationId xmlns:p14="http://schemas.microsoft.com/office/powerpoint/2010/main" val="32627807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F48C1-067B-6BCE-92DE-01858090926F}"/>
              </a:ext>
            </a:extLst>
          </p:cNvPr>
          <p:cNvSpPr>
            <a:spLocks noGrp="1"/>
          </p:cNvSpPr>
          <p:nvPr>
            <p:ph type="title"/>
          </p:nvPr>
        </p:nvSpPr>
        <p:spPr>
          <a:xfrm>
            <a:off x="5076193" y="104832"/>
            <a:ext cx="2039613" cy="916266"/>
          </a:xfrm>
        </p:spPr>
        <p:txBody>
          <a:bodyPr>
            <a:normAutofit/>
          </a:bodyPr>
          <a:lstStyle/>
          <a:p>
            <a:r>
              <a:rPr lang="en-GB" sz="2800" b="1" u="sng" dirty="0">
                <a:latin typeface="Times New Roman" panose="02020603050405020304" pitchFamily="18" charset="0"/>
                <a:cs typeface="Times New Roman" panose="02020603050405020304" pitchFamily="18" charset="0"/>
              </a:rPr>
              <a:t>Results</a:t>
            </a:r>
          </a:p>
        </p:txBody>
      </p:sp>
      <p:sp>
        <p:nvSpPr>
          <p:cNvPr id="4" name="TextBox 3">
            <a:extLst>
              <a:ext uri="{FF2B5EF4-FFF2-40B4-BE49-F238E27FC236}">
                <a16:creationId xmlns:a16="http://schemas.microsoft.com/office/drawing/2014/main" id="{A4D91E61-CA08-5208-8B47-94C6C361DED2}"/>
              </a:ext>
            </a:extLst>
          </p:cNvPr>
          <p:cNvSpPr txBox="1"/>
          <p:nvPr/>
        </p:nvSpPr>
        <p:spPr>
          <a:xfrm>
            <a:off x="1219200" y="1422400"/>
            <a:ext cx="4074160" cy="369332"/>
          </a:xfrm>
          <a:prstGeom prst="rect">
            <a:avLst/>
          </a:prstGeom>
          <a:noFill/>
        </p:spPr>
        <p:txBody>
          <a:bodyPr wrap="square" rtlCol="0">
            <a:spAutoFit/>
          </a:bodyPr>
          <a:lstStyle/>
          <a:p>
            <a:r>
              <a:rPr lang="en-GB" b="1" u="sng" dirty="0">
                <a:latin typeface="Times New Roman" panose="02020603050405020304" pitchFamily="18" charset="0"/>
                <a:cs typeface="Times New Roman" panose="02020603050405020304" pitchFamily="18" charset="0"/>
              </a:rPr>
              <a:t>Descriptive Statistics</a:t>
            </a:r>
          </a:p>
        </p:txBody>
      </p:sp>
      <p:sp>
        <p:nvSpPr>
          <p:cNvPr id="12" name="Rectangle 4">
            <a:extLst>
              <a:ext uri="{FF2B5EF4-FFF2-40B4-BE49-F238E27FC236}">
                <a16:creationId xmlns:a16="http://schemas.microsoft.com/office/drawing/2014/main" id="{7277488C-7D9E-5E52-C1D9-AA5E2CDB437D}"/>
              </a:ext>
            </a:extLst>
          </p:cNvPr>
          <p:cNvSpPr>
            <a:spLocks noChangeArrowheads="1"/>
          </p:cNvSpPr>
          <p:nvPr/>
        </p:nvSpPr>
        <p:spPr bwMode="auto">
          <a:xfrm>
            <a:off x="1137921" y="2382898"/>
            <a:ext cx="5273039"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GLP‑1 interest: low–moderate (M = 2.39, SD = 0.89)</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Social media use: moderately high (M = 3.45, SD = 0.78)</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lvl="0" indent="-285750" eaLnBrk="0" fontAlgn="base" hangingPunct="0">
              <a:spcBef>
                <a:spcPct val="0"/>
              </a:spcBef>
              <a:spcAft>
                <a:spcPct val="0"/>
              </a:spcAft>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Social comparison, exposure to weight-loss content, and body-esteem impact were all in the mid-range</a:t>
            </a: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2E8B009C-3D8D-3E08-5C74-352A474CA072}"/>
              </a:ext>
            </a:extLst>
          </p:cNvPr>
          <p:cNvSpPr txBox="1"/>
          <p:nvPr/>
        </p:nvSpPr>
        <p:spPr>
          <a:xfrm>
            <a:off x="6766560" y="4353579"/>
            <a:ext cx="4053840" cy="523220"/>
          </a:xfrm>
          <a:prstGeom prst="rect">
            <a:avLst/>
          </a:prstGeom>
          <a:noFill/>
        </p:spPr>
        <p:txBody>
          <a:bodyPr wrap="square" rtlCol="0">
            <a:spAutoFit/>
          </a:bodyPr>
          <a:lstStyle/>
          <a:p>
            <a:r>
              <a:rPr lang="en-GB" sz="1000" dirty="0"/>
              <a:t>Figure 1. Descriptive Means for Key Study Variables</a:t>
            </a:r>
          </a:p>
          <a:p>
            <a:endParaRPr lang="en-GB" dirty="0"/>
          </a:p>
        </p:txBody>
      </p:sp>
      <p:pic>
        <p:nvPicPr>
          <p:cNvPr id="16" name="Picture 15" descr="The diagram shows a descending line of mean scores for various study variables related to the influence of GLP on social media, body image, and content consumption.&#10;&#10;AI-generated content may be incorrect.">
            <a:extLst>
              <a:ext uri="{FF2B5EF4-FFF2-40B4-BE49-F238E27FC236}">
                <a16:creationId xmlns:a16="http://schemas.microsoft.com/office/drawing/2014/main" id="{27A40F21-D652-64CB-2AFF-F08E78C5F583}"/>
              </a:ext>
            </a:extLst>
          </p:cNvPr>
          <p:cNvPicPr>
            <a:picLocks noChangeAspect="1"/>
          </p:cNvPicPr>
          <p:nvPr/>
        </p:nvPicPr>
        <p:blipFill>
          <a:blip r:embed="rId3"/>
          <a:stretch>
            <a:fillRect/>
          </a:stretch>
        </p:blipFill>
        <p:spPr>
          <a:xfrm>
            <a:off x="6766560" y="1422400"/>
            <a:ext cx="5140961" cy="3332481"/>
          </a:xfrm>
          <a:prstGeom prst="rect">
            <a:avLst/>
          </a:prstGeom>
        </p:spPr>
      </p:pic>
      <p:sp>
        <p:nvSpPr>
          <p:cNvPr id="17" name="TextBox 16">
            <a:extLst>
              <a:ext uri="{FF2B5EF4-FFF2-40B4-BE49-F238E27FC236}">
                <a16:creationId xmlns:a16="http://schemas.microsoft.com/office/drawing/2014/main" id="{8D099E71-5E46-09FE-B764-CE7C2A5F96BD}"/>
              </a:ext>
            </a:extLst>
          </p:cNvPr>
          <p:cNvSpPr txBox="1"/>
          <p:nvPr/>
        </p:nvSpPr>
        <p:spPr>
          <a:xfrm>
            <a:off x="6766560" y="4754881"/>
            <a:ext cx="4338320" cy="523220"/>
          </a:xfrm>
          <a:prstGeom prst="rect">
            <a:avLst/>
          </a:prstGeom>
          <a:noFill/>
        </p:spPr>
        <p:txBody>
          <a:bodyPr wrap="square" rtlCol="0">
            <a:spAutoFit/>
          </a:bodyPr>
          <a:lstStyle/>
          <a:p>
            <a:r>
              <a:rPr lang="en-GB" sz="1000" dirty="0">
                <a:latin typeface="Times New Roman" panose="02020603050405020304" pitchFamily="18" charset="0"/>
                <a:cs typeface="Times New Roman" panose="02020603050405020304" pitchFamily="18" charset="0"/>
              </a:rPr>
              <a:t>Figure 1. Descriptive Means for Key Study Variables</a:t>
            </a:r>
          </a:p>
          <a:p>
            <a:endParaRPr lang="en-GB" dirty="0"/>
          </a:p>
        </p:txBody>
      </p:sp>
    </p:spTree>
    <p:extLst>
      <p:ext uri="{BB962C8B-B14F-4D97-AF65-F5344CB8AC3E}">
        <p14:creationId xmlns:p14="http://schemas.microsoft.com/office/powerpoint/2010/main" val="30946106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4BDFBDC-EC85-CB08-ECFB-753CA2AA63B5}"/>
              </a:ext>
            </a:extLst>
          </p:cNvPr>
          <p:cNvSpPr txBox="1">
            <a:spLocks/>
          </p:cNvSpPr>
          <p:nvPr/>
        </p:nvSpPr>
        <p:spPr>
          <a:xfrm>
            <a:off x="5306067" y="135314"/>
            <a:ext cx="2039613" cy="916266"/>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GB" sz="2800" b="1" u="sng" dirty="0">
                <a:latin typeface="Times New Roman" panose="02020603050405020304" pitchFamily="18" charset="0"/>
                <a:cs typeface="Times New Roman" panose="02020603050405020304" pitchFamily="18" charset="0"/>
              </a:rPr>
              <a:t>Results</a:t>
            </a:r>
          </a:p>
        </p:txBody>
      </p:sp>
      <p:sp>
        <p:nvSpPr>
          <p:cNvPr id="6" name="TextBox 5">
            <a:extLst>
              <a:ext uri="{FF2B5EF4-FFF2-40B4-BE49-F238E27FC236}">
                <a16:creationId xmlns:a16="http://schemas.microsoft.com/office/drawing/2014/main" id="{562FD10C-FE6F-F235-034F-9923982AFE74}"/>
              </a:ext>
            </a:extLst>
          </p:cNvPr>
          <p:cNvSpPr txBox="1"/>
          <p:nvPr/>
        </p:nvSpPr>
        <p:spPr>
          <a:xfrm>
            <a:off x="8249920" y="2224048"/>
            <a:ext cx="3627120" cy="2585323"/>
          </a:xfrm>
          <a:prstGeom prst="rect">
            <a:avLst/>
          </a:prstGeom>
          <a:noFill/>
        </p:spPr>
        <p:txBody>
          <a:bodyPr wrap="square" rtlCol="0">
            <a:spAutoFit/>
          </a:bodyPr>
          <a:lstStyle/>
          <a:p>
            <a:r>
              <a:rPr lang="en-GB" b="1" u="sng" dirty="0">
                <a:latin typeface="Times New Roman" panose="02020603050405020304" pitchFamily="18" charset="0"/>
                <a:cs typeface="Times New Roman" panose="02020603050405020304" pitchFamily="18" charset="0"/>
              </a:rPr>
              <a:t>Correlations</a:t>
            </a:r>
          </a:p>
          <a:p>
            <a:endParaRPr lang="en-GB"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None of the social media variables were significantly correlated with GLP‑1 interest</a:t>
            </a:r>
          </a:p>
          <a:p>
            <a:pPr marL="285750" indent="-285750">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Social media variables were strongly intercorrelated</a:t>
            </a:r>
          </a:p>
          <a:p>
            <a:endParaRPr lang="en-GB" dirty="0"/>
          </a:p>
        </p:txBody>
      </p:sp>
      <p:pic>
        <p:nvPicPr>
          <p:cNvPr id="7" name="Picture 6" descr="The image displays a matrix of numerical values representing the correlation between different variables: Interest, SM Use, Comparison, Exposure, and Body Impact.&#10;&#10;AI-generated content may be incorrect.">
            <a:extLst>
              <a:ext uri="{FF2B5EF4-FFF2-40B4-BE49-F238E27FC236}">
                <a16:creationId xmlns:a16="http://schemas.microsoft.com/office/drawing/2014/main" id="{B37F5873-2465-56C7-A36C-BD55FF24ED5C}"/>
              </a:ext>
            </a:extLst>
          </p:cNvPr>
          <p:cNvPicPr>
            <a:picLocks noChangeAspect="1"/>
          </p:cNvPicPr>
          <p:nvPr/>
        </p:nvPicPr>
        <p:blipFill>
          <a:blip r:embed="rId3"/>
          <a:stretch>
            <a:fillRect/>
          </a:stretch>
        </p:blipFill>
        <p:spPr>
          <a:xfrm>
            <a:off x="1614805" y="2224048"/>
            <a:ext cx="5497195" cy="3059152"/>
          </a:xfrm>
          <a:prstGeom prst="rect">
            <a:avLst/>
          </a:prstGeom>
        </p:spPr>
      </p:pic>
      <p:sp>
        <p:nvSpPr>
          <p:cNvPr id="8" name="TextBox 7">
            <a:extLst>
              <a:ext uri="{FF2B5EF4-FFF2-40B4-BE49-F238E27FC236}">
                <a16:creationId xmlns:a16="http://schemas.microsoft.com/office/drawing/2014/main" id="{242099C5-70F5-F926-7131-9E6EA2F99790}"/>
              </a:ext>
            </a:extLst>
          </p:cNvPr>
          <p:cNvSpPr txBox="1"/>
          <p:nvPr/>
        </p:nvSpPr>
        <p:spPr>
          <a:xfrm>
            <a:off x="1493520" y="5283200"/>
            <a:ext cx="5222240" cy="523220"/>
          </a:xfrm>
          <a:prstGeom prst="rect">
            <a:avLst/>
          </a:prstGeom>
          <a:noFill/>
        </p:spPr>
        <p:txBody>
          <a:bodyPr wrap="square" rtlCol="0">
            <a:spAutoFit/>
          </a:bodyPr>
          <a:lstStyle/>
          <a:p>
            <a:r>
              <a:rPr lang="en-GB" sz="1000" dirty="0">
                <a:latin typeface="Times New Roman" panose="02020603050405020304" pitchFamily="18" charset="0"/>
                <a:cs typeface="Times New Roman" panose="02020603050405020304" pitchFamily="18" charset="0"/>
              </a:rPr>
              <a:t>Figure 2. Correlation Heatmap for Key Study Variables</a:t>
            </a:r>
          </a:p>
          <a:p>
            <a:endParaRPr lang="en-GB" dirty="0"/>
          </a:p>
        </p:txBody>
      </p:sp>
    </p:spTree>
    <p:extLst>
      <p:ext uri="{BB962C8B-B14F-4D97-AF65-F5344CB8AC3E}">
        <p14:creationId xmlns:p14="http://schemas.microsoft.com/office/powerpoint/2010/main" val="7005327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0E42BD1-5BC5-25BE-1E4C-29E96AD452DA}"/>
              </a:ext>
            </a:extLst>
          </p:cNvPr>
          <p:cNvSpPr txBox="1">
            <a:spLocks/>
          </p:cNvSpPr>
          <p:nvPr/>
        </p:nvSpPr>
        <p:spPr>
          <a:xfrm>
            <a:off x="5377187" y="184363"/>
            <a:ext cx="2039613" cy="916266"/>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GB" sz="2800" b="1" u="sng" dirty="0">
                <a:latin typeface="Times New Roman" panose="02020603050405020304" pitchFamily="18" charset="0"/>
                <a:cs typeface="Times New Roman" panose="02020603050405020304" pitchFamily="18" charset="0"/>
              </a:rPr>
              <a:t>Results</a:t>
            </a:r>
          </a:p>
        </p:txBody>
      </p:sp>
      <p:sp>
        <p:nvSpPr>
          <p:cNvPr id="7" name="TextBox 6">
            <a:extLst>
              <a:ext uri="{FF2B5EF4-FFF2-40B4-BE49-F238E27FC236}">
                <a16:creationId xmlns:a16="http://schemas.microsoft.com/office/drawing/2014/main" id="{9751B125-02AD-8EC6-1405-45538C17B347}"/>
              </a:ext>
            </a:extLst>
          </p:cNvPr>
          <p:cNvSpPr txBox="1"/>
          <p:nvPr/>
        </p:nvSpPr>
        <p:spPr>
          <a:xfrm>
            <a:off x="1473200" y="1585912"/>
            <a:ext cx="4297680" cy="2862322"/>
          </a:xfrm>
          <a:prstGeom prst="rect">
            <a:avLst/>
          </a:prstGeom>
          <a:noFill/>
        </p:spPr>
        <p:txBody>
          <a:bodyPr wrap="square" rtlCol="0">
            <a:spAutoFit/>
          </a:bodyPr>
          <a:lstStyle/>
          <a:p>
            <a:r>
              <a:rPr lang="en-GB" b="1" u="sng" dirty="0">
                <a:latin typeface="Times New Roman" panose="02020603050405020304" pitchFamily="18" charset="0"/>
                <a:cs typeface="Times New Roman" panose="02020603050405020304" pitchFamily="18" charset="0"/>
              </a:rPr>
              <a:t>Regression Analysis</a:t>
            </a:r>
          </a:p>
          <a:p>
            <a:endParaRPr lang="en-GB"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Regression model was not significant and explained very little variance in GLP‑1 interest (F(4,14) = 0.28, p = .885)</a:t>
            </a:r>
          </a:p>
          <a:p>
            <a:pPr marL="285750" indent="-285750">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Variance explained: R² = .07</a:t>
            </a:r>
          </a:p>
          <a:p>
            <a:pPr marL="285750" indent="-285750">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No predictors were significant</a:t>
            </a:r>
          </a:p>
          <a:p>
            <a:endParaRPr lang="en-GB" dirty="0"/>
          </a:p>
        </p:txBody>
      </p:sp>
      <p:sp>
        <p:nvSpPr>
          <p:cNvPr id="9" name="TextBox 8">
            <a:extLst>
              <a:ext uri="{FF2B5EF4-FFF2-40B4-BE49-F238E27FC236}">
                <a16:creationId xmlns:a16="http://schemas.microsoft.com/office/drawing/2014/main" id="{784D6A9A-79F3-0721-B930-5C290B6827CB}"/>
              </a:ext>
            </a:extLst>
          </p:cNvPr>
          <p:cNvSpPr txBox="1"/>
          <p:nvPr/>
        </p:nvSpPr>
        <p:spPr>
          <a:xfrm>
            <a:off x="5975032" y="5326388"/>
            <a:ext cx="4023360" cy="523220"/>
          </a:xfrm>
          <a:prstGeom prst="rect">
            <a:avLst/>
          </a:prstGeom>
          <a:noFill/>
        </p:spPr>
        <p:txBody>
          <a:bodyPr wrap="square" rtlCol="0">
            <a:spAutoFit/>
          </a:bodyPr>
          <a:lstStyle/>
          <a:p>
            <a:r>
              <a:rPr lang="en-GB" sz="1000" dirty="0">
                <a:latin typeface="Times New Roman" panose="02020603050405020304" pitchFamily="18" charset="0"/>
                <a:cs typeface="Times New Roman" panose="02020603050405020304" pitchFamily="18" charset="0"/>
              </a:rPr>
              <a:t>Figure 3. Standardised Beta Coefficients Predicting GLP‑1 Interest</a:t>
            </a:r>
          </a:p>
          <a:p>
            <a:endParaRPr lang="en-GB" dirty="0"/>
          </a:p>
        </p:txBody>
      </p:sp>
      <p:pic>
        <p:nvPicPr>
          <p:cNvPr id="11" name="Picture 10" descr="The image displays a regression coefficient graph with predictors for GLP-1 interest, showing body-image impact, exposure to weight-loss content, and SMS use, all measured in standardized beta values.&#10;&#10;AI-generated content may be incorrect.">
            <a:extLst>
              <a:ext uri="{FF2B5EF4-FFF2-40B4-BE49-F238E27FC236}">
                <a16:creationId xmlns:a16="http://schemas.microsoft.com/office/drawing/2014/main" id="{65FAC2B5-A7C1-3DB2-5E36-861CA6EAD7C2}"/>
              </a:ext>
            </a:extLst>
          </p:cNvPr>
          <p:cNvPicPr>
            <a:picLocks noChangeAspect="1"/>
          </p:cNvPicPr>
          <p:nvPr/>
        </p:nvPicPr>
        <p:blipFill>
          <a:blip r:embed="rId3"/>
          <a:stretch>
            <a:fillRect/>
          </a:stretch>
        </p:blipFill>
        <p:spPr>
          <a:xfrm>
            <a:off x="5975032" y="1585912"/>
            <a:ext cx="5972175" cy="3686175"/>
          </a:xfrm>
          <a:prstGeom prst="rect">
            <a:avLst/>
          </a:prstGeom>
        </p:spPr>
      </p:pic>
    </p:spTree>
    <p:extLst>
      <p:ext uri="{BB962C8B-B14F-4D97-AF65-F5344CB8AC3E}">
        <p14:creationId xmlns:p14="http://schemas.microsoft.com/office/powerpoint/2010/main" val="21058837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89A9D8C-FE35-16A3-FD14-2199B4B92C1E}"/>
              </a:ext>
            </a:extLst>
          </p:cNvPr>
          <p:cNvSpPr txBox="1">
            <a:spLocks/>
          </p:cNvSpPr>
          <p:nvPr/>
        </p:nvSpPr>
        <p:spPr>
          <a:xfrm>
            <a:off x="5173987" y="353735"/>
            <a:ext cx="2039613" cy="916266"/>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GB" sz="2800" b="1" u="sng" dirty="0">
                <a:latin typeface="Times New Roman" panose="02020603050405020304" pitchFamily="18" charset="0"/>
                <a:cs typeface="Times New Roman" panose="02020603050405020304" pitchFamily="18" charset="0"/>
              </a:rPr>
              <a:t>Results</a:t>
            </a:r>
          </a:p>
        </p:txBody>
      </p:sp>
      <p:sp>
        <p:nvSpPr>
          <p:cNvPr id="7" name="TextBox 6">
            <a:extLst>
              <a:ext uri="{FF2B5EF4-FFF2-40B4-BE49-F238E27FC236}">
                <a16:creationId xmlns:a16="http://schemas.microsoft.com/office/drawing/2014/main" id="{DCD5D04A-36EC-5B00-2C6B-1A1F3E7E25BA}"/>
              </a:ext>
            </a:extLst>
          </p:cNvPr>
          <p:cNvSpPr txBox="1"/>
          <p:nvPr/>
        </p:nvSpPr>
        <p:spPr>
          <a:xfrm>
            <a:off x="1320875" y="1948379"/>
            <a:ext cx="3853112" cy="2585323"/>
          </a:xfrm>
          <a:prstGeom prst="rect">
            <a:avLst/>
          </a:prstGeom>
          <a:noFill/>
        </p:spPr>
        <p:txBody>
          <a:bodyPr wrap="square" rtlCol="0">
            <a:spAutoFit/>
          </a:bodyPr>
          <a:lstStyle/>
          <a:p>
            <a:r>
              <a:rPr lang="en-GB" b="1" u="sng" dirty="0">
                <a:latin typeface="Times New Roman" panose="02020603050405020304" pitchFamily="18" charset="0"/>
                <a:cs typeface="Times New Roman" panose="02020603050405020304" pitchFamily="18" charset="0"/>
              </a:rPr>
              <a:t>Moderation Analysis</a:t>
            </a:r>
          </a:p>
          <a:p>
            <a:endParaRPr lang="en-GB" b="1" u="sng"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Gender did not moderate the relationship between social comparison and GLP‑1 interest. </a:t>
            </a:r>
          </a:p>
          <a:p>
            <a:pPr marL="285750" indent="-285750">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Interaction term not significant (p = .792)</a:t>
            </a:r>
          </a:p>
          <a:p>
            <a:endParaRPr lang="en-GB" dirty="0"/>
          </a:p>
        </p:txBody>
      </p:sp>
      <p:sp>
        <p:nvSpPr>
          <p:cNvPr id="10" name="TextBox 9">
            <a:extLst>
              <a:ext uri="{FF2B5EF4-FFF2-40B4-BE49-F238E27FC236}">
                <a16:creationId xmlns:a16="http://schemas.microsoft.com/office/drawing/2014/main" id="{8A9ACE82-066D-2BF8-1FBB-0C89648D5D42}"/>
              </a:ext>
            </a:extLst>
          </p:cNvPr>
          <p:cNvSpPr txBox="1"/>
          <p:nvPr/>
        </p:nvSpPr>
        <p:spPr>
          <a:xfrm>
            <a:off x="6187440" y="5212080"/>
            <a:ext cx="5222240" cy="523220"/>
          </a:xfrm>
          <a:prstGeom prst="rect">
            <a:avLst/>
          </a:prstGeom>
          <a:noFill/>
        </p:spPr>
        <p:txBody>
          <a:bodyPr wrap="square" rtlCol="0">
            <a:spAutoFit/>
          </a:bodyPr>
          <a:lstStyle/>
          <a:p>
            <a:r>
              <a:rPr lang="en-GB" sz="1000" dirty="0">
                <a:latin typeface="Times New Roman" panose="02020603050405020304" pitchFamily="18" charset="0"/>
                <a:cs typeface="Times New Roman" panose="02020603050405020304" pitchFamily="18" charset="0"/>
              </a:rPr>
              <a:t>Figure 4. Interaction Between Social Comparison and Gender Predicting GLP‑1 Interest</a:t>
            </a:r>
          </a:p>
          <a:p>
            <a:endParaRPr lang="en-GB" dirty="0"/>
          </a:p>
        </p:txBody>
      </p:sp>
      <p:pic>
        <p:nvPicPr>
          <p:cNvPr id="12" name="Picture 11" descr="The diagram illustrates a relationship between social comparison and GLP-1 interest, showing that females have a higher predicted GLP-1 interest than males.&#10;&#10;AI-generated content may be incorrect.">
            <a:extLst>
              <a:ext uri="{FF2B5EF4-FFF2-40B4-BE49-F238E27FC236}">
                <a16:creationId xmlns:a16="http://schemas.microsoft.com/office/drawing/2014/main" id="{91391539-5435-0003-2EAE-908CF975C093}"/>
              </a:ext>
            </a:extLst>
          </p:cNvPr>
          <p:cNvPicPr>
            <a:picLocks noChangeAspect="1"/>
          </p:cNvPicPr>
          <p:nvPr/>
        </p:nvPicPr>
        <p:blipFill>
          <a:blip r:embed="rId3"/>
          <a:stretch>
            <a:fillRect/>
          </a:stretch>
        </p:blipFill>
        <p:spPr>
          <a:xfrm>
            <a:off x="6258560" y="1635761"/>
            <a:ext cx="5455920" cy="3576319"/>
          </a:xfrm>
          <a:prstGeom prst="rect">
            <a:avLst/>
          </a:prstGeom>
        </p:spPr>
      </p:pic>
    </p:spTree>
    <p:extLst>
      <p:ext uri="{BB962C8B-B14F-4D97-AF65-F5344CB8AC3E}">
        <p14:creationId xmlns:p14="http://schemas.microsoft.com/office/powerpoint/2010/main" val="40793224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329AEA1-0994-6A78-ACA6-D35672E1B305}"/>
              </a:ext>
            </a:extLst>
          </p:cNvPr>
          <p:cNvSpPr txBox="1">
            <a:spLocks/>
          </p:cNvSpPr>
          <p:nvPr/>
        </p:nvSpPr>
        <p:spPr>
          <a:xfrm>
            <a:off x="5173987" y="353735"/>
            <a:ext cx="2039613" cy="916266"/>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GB" sz="2800" b="1" u="sng" dirty="0">
                <a:latin typeface="Times New Roman" panose="02020603050405020304" pitchFamily="18" charset="0"/>
                <a:cs typeface="Times New Roman" panose="02020603050405020304" pitchFamily="18" charset="0"/>
              </a:rPr>
              <a:t>Results</a:t>
            </a:r>
          </a:p>
        </p:txBody>
      </p:sp>
      <p:sp>
        <p:nvSpPr>
          <p:cNvPr id="7" name="TextBox 6">
            <a:extLst>
              <a:ext uri="{FF2B5EF4-FFF2-40B4-BE49-F238E27FC236}">
                <a16:creationId xmlns:a16="http://schemas.microsoft.com/office/drawing/2014/main" id="{F3E7DBA5-BA90-670E-F619-AA1B39B3664C}"/>
              </a:ext>
            </a:extLst>
          </p:cNvPr>
          <p:cNvSpPr txBox="1"/>
          <p:nvPr/>
        </p:nvSpPr>
        <p:spPr>
          <a:xfrm>
            <a:off x="1290320" y="1863408"/>
            <a:ext cx="4114800" cy="2031325"/>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Gender Differences</a:t>
            </a: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Females reported higher social media use than males/other</a:t>
            </a:r>
          </a:p>
          <a:p>
            <a:pPr lvl="1"/>
            <a:r>
              <a:rPr lang="en-GB" dirty="0">
                <a:latin typeface="Times New Roman" panose="02020603050405020304" pitchFamily="18" charset="0"/>
                <a:cs typeface="Times New Roman" panose="02020603050405020304" pitchFamily="18" charset="0"/>
              </a:rPr>
              <a:t>t(11.92) = −2.37, p = .036</a:t>
            </a:r>
          </a:p>
          <a:p>
            <a:pPr marL="742950" lvl="1" indent="-285750">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No other gender differences significant</a:t>
            </a:r>
          </a:p>
        </p:txBody>
      </p:sp>
      <p:sp>
        <p:nvSpPr>
          <p:cNvPr id="9" name="TextBox 8">
            <a:extLst>
              <a:ext uri="{FF2B5EF4-FFF2-40B4-BE49-F238E27FC236}">
                <a16:creationId xmlns:a16="http://schemas.microsoft.com/office/drawing/2014/main" id="{7E159296-C29D-85CA-96EC-0BA6980F55A1}"/>
              </a:ext>
            </a:extLst>
          </p:cNvPr>
          <p:cNvSpPr txBox="1"/>
          <p:nvPr/>
        </p:nvSpPr>
        <p:spPr>
          <a:xfrm>
            <a:off x="6193793" y="5257800"/>
            <a:ext cx="5033007" cy="523220"/>
          </a:xfrm>
          <a:prstGeom prst="rect">
            <a:avLst/>
          </a:prstGeom>
          <a:noFill/>
        </p:spPr>
        <p:txBody>
          <a:bodyPr wrap="square" rtlCol="0">
            <a:spAutoFit/>
          </a:bodyPr>
          <a:lstStyle/>
          <a:p>
            <a:r>
              <a:rPr lang="en-GB" sz="1000" dirty="0">
                <a:latin typeface="Times New Roman" panose="02020603050405020304" pitchFamily="18" charset="0"/>
                <a:cs typeface="Times New Roman" panose="02020603050405020304" pitchFamily="18" charset="0"/>
              </a:rPr>
              <a:t>Figure 5. Gender Differences in Social Media Use</a:t>
            </a:r>
          </a:p>
          <a:p>
            <a:endParaRPr lang="en-GB" dirty="0"/>
          </a:p>
        </p:txBody>
      </p:sp>
      <p:pic>
        <p:nvPicPr>
          <p:cNvPr id="11" name="Picture 10" descr="The image shows a bar chart comparing the average social media usage between different genders, with separate bars for males and females.&#10;&#10;AI-generated content may be incorrect.">
            <a:extLst>
              <a:ext uri="{FF2B5EF4-FFF2-40B4-BE49-F238E27FC236}">
                <a16:creationId xmlns:a16="http://schemas.microsoft.com/office/drawing/2014/main" id="{C05F6156-37B3-FB09-8067-EA102FF6D26F}"/>
              </a:ext>
            </a:extLst>
          </p:cNvPr>
          <p:cNvPicPr>
            <a:picLocks noChangeAspect="1"/>
          </p:cNvPicPr>
          <p:nvPr/>
        </p:nvPicPr>
        <p:blipFill>
          <a:blip r:embed="rId3"/>
          <a:stretch>
            <a:fillRect/>
          </a:stretch>
        </p:blipFill>
        <p:spPr>
          <a:xfrm>
            <a:off x="6199826" y="1600200"/>
            <a:ext cx="5672451" cy="3657600"/>
          </a:xfrm>
          <a:prstGeom prst="rect">
            <a:avLst/>
          </a:prstGeom>
        </p:spPr>
      </p:pic>
    </p:spTree>
    <p:extLst>
      <p:ext uri="{BB962C8B-B14F-4D97-AF65-F5344CB8AC3E}">
        <p14:creationId xmlns:p14="http://schemas.microsoft.com/office/powerpoint/2010/main" val="15481328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9DC4F-59D2-CCC3-A057-D13727C78BBB}"/>
              </a:ext>
            </a:extLst>
          </p:cNvPr>
          <p:cNvSpPr>
            <a:spLocks noGrp="1"/>
          </p:cNvSpPr>
          <p:nvPr>
            <p:ph type="title"/>
          </p:nvPr>
        </p:nvSpPr>
        <p:spPr>
          <a:xfrm>
            <a:off x="1203960" y="214312"/>
            <a:ext cx="8765533" cy="529273"/>
          </a:xfrm>
        </p:spPr>
        <p:txBody>
          <a:bodyPr>
            <a:normAutofit/>
          </a:bodyPr>
          <a:lstStyle/>
          <a:p>
            <a:r>
              <a:rPr lang="en-GB" sz="2800" b="1" u="sng" dirty="0">
                <a:latin typeface="Times New Roman" panose="02020603050405020304" pitchFamily="18" charset="0"/>
                <a:cs typeface="Times New Roman" panose="02020603050405020304" pitchFamily="18" charset="0"/>
              </a:rPr>
              <a:t>Discussion</a:t>
            </a:r>
          </a:p>
        </p:txBody>
      </p:sp>
      <p:sp>
        <p:nvSpPr>
          <p:cNvPr id="4" name="TextBox 3">
            <a:extLst>
              <a:ext uri="{FF2B5EF4-FFF2-40B4-BE49-F238E27FC236}">
                <a16:creationId xmlns:a16="http://schemas.microsoft.com/office/drawing/2014/main" id="{CE1D9E4E-DCCC-83B1-C452-3C4F74F50097}"/>
              </a:ext>
            </a:extLst>
          </p:cNvPr>
          <p:cNvSpPr txBox="1"/>
          <p:nvPr/>
        </p:nvSpPr>
        <p:spPr>
          <a:xfrm>
            <a:off x="1203960" y="734378"/>
            <a:ext cx="9784080" cy="5909310"/>
          </a:xfrm>
          <a:prstGeom prst="rect">
            <a:avLst/>
          </a:prstGeom>
          <a:noFill/>
        </p:spPr>
        <p:txBody>
          <a:bodyPr wrap="square" rtlCol="0">
            <a:spAutoFit/>
          </a:bodyPr>
          <a:lstStyle/>
          <a:p>
            <a:endParaRPr lang="en-GB" b="1" dirty="0">
              <a:latin typeface="Times New Roman" panose="02020603050405020304" pitchFamily="18" charset="0"/>
              <a:cs typeface="Times New Roman" panose="02020603050405020304" pitchFamily="18" charset="0"/>
            </a:endParaRPr>
          </a:p>
          <a:p>
            <a:r>
              <a:rPr lang="en-GB" b="1" u="sng" dirty="0">
                <a:latin typeface="Times New Roman" panose="02020603050405020304" pitchFamily="18" charset="0"/>
                <a:cs typeface="Times New Roman" panose="02020603050405020304" pitchFamily="18" charset="0"/>
              </a:rPr>
              <a:t>Key Findings</a:t>
            </a:r>
          </a:p>
          <a:p>
            <a:endParaRPr lang="en-GB" b="1"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No significant links between social media use, body esteem, and interest in GLP‑1 medicines</a:t>
            </a:r>
          </a:p>
          <a:p>
            <a:pPr marL="285750" indent="-285750">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Gender did not moderate these relationships</a:t>
            </a:r>
          </a:p>
          <a:p>
            <a:pPr marL="285750" indent="-285750">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GLP‑1 interest is generally low</a:t>
            </a:r>
          </a:p>
          <a:p>
            <a:endParaRPr lang="en-GB" dirty="0">
              <a:latin typeface="Times New Roman" panose="02020603050405020304" pitchFamily="18" charset="0"/>
              <a:cs typeface="Times New Roman" panose="02020603050405020304" pitchFamily="18" charset="0"/>
            </a:endParaRPr>
          </a:p>
          <a:p>
            <a:r>
              <a:rPr lang="en-GB" b="1" u="sng" dirty="0">
                <a:latin typeface="Times New Roman" panose="02020603050405020304" pitchFamily="18" charset="0"/>
                <a:cs typeface="Times New Roman" panose="02020603050405020304" pitchFamily="18" charset="0"/>
              </a:rPr>
              <a:t>Comparison with Previous Research</a:t>
            </a:r>
          </a:p>
          <a:p>
            <a:endParaRPr lang="en-GB" b="1" u="sng"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Aligns with the World Health Organisation (2025) guidance that GLP‑1 medicines should be viewed as clinical treatments rather than lifestyle tools</a:t>
            </a:r>
            <a:endParaRPr lang="en-GB" b="1" u="sng" dirty="0">
              <a:latin typeface="Times New Roman" panose="02020603050405020304" pitchFamily="18" charset="0"/>
              <a:cs typeface="Times New Roman" panose="02020603050405020304" pitchFamily="18" charset="0"/>
            </a:endParaRPr>
          </a:p>
          <a:p>
            <a:endParaRPr lang="en-GB" b="1"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Differ from those of Czubaj et al. (2025), who showed that social media exposure can shape body dissatisfaction and weight‑control intentions</a:t>
            </a:r>
          </a:p>
          <a:p>
            <a:pPr marL="285750" indent="-285750">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Contrast with Markey and colleagues (2025), who found that lower body satisfaction is linked to greater interest in GLP‑1 medications.</a:t>
            </a:r>
          </a:p>
          <a:p>
            <a:pPr marL="285750" indent="-285750">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252004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95DB142-B45C-40E3-5A40-2ABB9A4DC42E}"/>
              </a:ext>
            </a:extLst>
          </p:cNvPr>
          <p:cNvSpPr>
            <a:spLocks noGrp="1"/>
          </p:cNvSpPr>
          <p:nvPr>
            <p:ph type="sldNum" sz="quarter" idx="15"/>
          </p:nvPr>
        </p:nvSpPr>
        <p:spPr/>
        <p:txBody>
          <a:bodyPr/>
          <a:lstStyle/>
          <a:p>
            <a:fld id="{18D65601-5AE2-46FC-B138-694DDD2B510D}" type="slidenum">
              <a:rPr lang="en-US" smtClean="0"/>
              <a:pPr/>
              <a:t>18</a:t>
            </a:fld>
            <a:endParaRPr lang="en-US" dirty="0"/>
          </a:p>
        </p:txBody>
      </p:sp>
      <p:sp>
        <p:nvSpPr>
          <p:cNvPr id="5" name="TextBox 4">
            <a:extLst>
              <a:ext uri="{FF2B5EF4-FFF2-40B4-BE49-F238E27FC236}">
                <a16:creationId xmlns:a16="http://schemas.microsoft.com/office/drawing/2014/main" id="{5BC3D16C-7C60-EBA6-85EA-D4261548CCBA}"/>
              </a:ext>
            </a:extLst>
          </p:cNvPr>
          <p:cNvSpPr txBox="1"/>
          <p:nvPr/>
        </p:nvSpPr>
        <p:spPr>
          <a:xfrm>
            <a:off x="1289679" y="967066"/>
            <a:ext cx="10739411" cy="5909310"/>
          </a:xfrm>
          <a:prstGeom prst="rect">
            <a:avLst/>
          </a:prstGeom>
          <a:noFill/>
        </p:spPr>
        <p:txBody>
          <a:bodyPr wrap="square" rtlCol="0">
            <a:spAutoFit/>
          </a:bodyPr>
          <a:lstStyle/>
          <a:p>
            <a:r>
              <a:rPr lang="en-GB" b="1" u="sng" dirty="0">
                <a:latin typeface="Times New Roman" panose="02020603050405020304" pitchFamily="18" charset="0"/>
                <a:cs typeface="Times New Roman" panose="02020603050405020304" pitchFamily="18" charset="0"/>
              </a:rPr>
              <a:t>Limitations</a:t>
            </a:r>
          </a:p>
          <a:p>
            <a:endParaRPr lang="en-GB" u="sng"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Sample size was </a:t>
            </a:r>
            <a:r>
              <a:rPr lang="en-GB" noProof="1">
                <a:latin typeface="Times New Roman" panose="02020603050405020304" pitchFamily="18" charset="0"/>
                <a:cs typeface="Times New Roman" panose="02020603050405020304" pitchFamily="18" charset="0"/>
              </a:rPr>
              <a:t>small, which reduced statistical power and made it harder to detect meaningful effects </a:t>
            </a:r>
            <a:r>
              <a:rPr lang="en-GB" dirty="0">
                <a:latin typeface="Times New Roman" panose="02020603050405020304" pitchFamily="18" charset="0"/>
                <a:cs typeface="Times New Roman" panose="02020603050405020304" pitchFamily="18" charset="0"/>
              </a:rPr>
              <a:t>(Kang, 2021)</a:t>
            </a:r>
          </a:p>
          <a:p>
            <a:pPr marL="285750" indent="-285750">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Convenience sampling limits generalisability </a:t>
            </a:r>
            <a:r>
              <a:rPr lang="en-GB" noProof="1">
                <a:latin typeface="Times New Roman" panose="02020603050405020304" pitchFamily="18" charset="0"/>
                <a:cs typeface="Times New Roman" panose="02020603050405020304" pitchFamily="18" charset="0"/>
              </a:rPr>
              <a:t>as the sample may not reflect wider populations</a:t>
            </a:r>
            <a:r>
              <a:rPr lang="en-GB" dirty="0">
                <a:latin typeface="Times New Roman" panose="02020603050405020304" pitchFamily="18" charset="0"/>
                <a:cs typeface="Times New Roman" panose="02020603050405020304" pitchFamily="18" charset="0"/>
              </a:rPr>
              <a:t> (Andrade, 2021)</a:t>
            </a:r>
          </a:p>
          <a:p>
            <a:pPr marL="285750" indent="-285750">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 Cross-sectional design limits the ability to draw causal conclusions (Kang, 2021).</a:t>
            </a:r>
          </a:p>
          <a:p>
            <a:pPr marL="285750" indent="-285750">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noProof="1">
                <a:latin typeface="Times New Roman" panose="02020603050405020304" pitchFamily="18" charset="0"/>
                <a:cs typeface="Times New Roman" panose="02020603050405020304" pitchFamily="18" charset="0"/>
              </a:rPr>
              <a:t>All measures were self‑reported, which can introduce bias and shift responses depending on context or expectations </a:t>
            </a:r>
            <a:r>
              <a:rPr lang="en-GB" dirty="0">
                <a:latin typeface="Times New Roman" panose="02020603050405020304" pitchFamily="18" charset="0"/>
                <a:cs typeface="Times New Roman" panose="02020603050405020304" pitchFamily="18" charset="0"/>
              </a:rPr>
              <a:t> (Taylor and Armes, 2024)</a:t>
            </a:r>
          </a:p>
          <a:p>
            <a:pPr marL="285750" indent="-285750">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Likert scales limit depth and </a:t>
            </a:r>
            <a:r>
              <a:rPr lang="en-GB" noProof="1">
                <a:latin typeface="Times New Roman" panose="02020603050405020304" pitchFamily="18" charset="0"/>
                <a:cs typeface="Times New Roman" panose="02020603050405020304" pitchFamily="18" charset="0"/>
              </a:rPr>
              <a:t>may reduce the precision of participants' answers </a:t>
            </a:r>
            <a:r>
              <a:rPr lang="en-GB" dirty="0">
                <a:latin typeface="Times New Roman" panose="02020603050405020304" pitchFamily="18" charset="0"/>
                <a:cs typeface="Times New Roman" panose="02020603050405020304" pitchFamily="18" charset="0"/>
              </a:rPr>
              <a:t> (Kusmaryono et al., 2022)</a:t>
            </a:r>
          </a:p>
          <a:p>
            <a:pPr marL="285750" indent="-285750">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Quantitative designs may miss contextual meaning </a:t>
            </a:r>
            <a:r>
              <a:rPr lang="en-GB" noProof="1">
                <a:latin typeface="Times New Roman" panose="02020603050405020304" pitchFamily="18" charset="0"/>
                <a:cs typeface="Times New Roman" panose="02020603050405020304" pitchFamily="18" charset="0"/>
              </a:rPr>
              <a:t>that qualitative methods could capture</a:t>
            </a:r>
            <a:r>
              <a:rPr lang="en-GB" dirty="0">
                <a:latin typeface="Times New Roman" panose="02020603050405020304" pitchFamily="18" charset="0"/>
                <a:cs typeface="Times New Roman" panose="02020603050405020304" pitchFamily="18" charset="0"/>
              </a:rPr>
              <a:t> (Pilcher </a:t>
            </a:r>
            <a:r>
              <a:rPr lang="en-GB" noProof="1">
                <a:latin typeface="Times New Roman" panose="02020603050405020304" pitchFamily="18" charset="0"/>
                <a:cs typeface="Times New Roman" panose="02020603050405020304" pitchFamily="18" charset="0"/>
              </a:rPr>
              <a:t>and Cortazzi, </a:t>
            </a:r>
            <a:r>
              <a:rPr lang="en-GB" dirty="0">
                <a:latin typeface="Times New Roman" panose="02020603050405020304" pitchFamily="18" charset="0"/>
                <a:cs typeface="Times New Roman" panose="02020603050405020304" pitchFamily="18" charset="0"/>
              </a:rPr>
              <a:t>2024)</a:t>
            </a:r>
          </a:p>
          <a:p>
            <a:pPr marL="285750" indent="-285750">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noProof="1">
                <a:latin typeface="Times New Roman" panose="02020603050405020304" pitchFamily="18" charset="0"/>
                <a:cs typeface="Times New Roman" panose="02020603050405020304" pitchFamily="18" charset="0"/>
              </a:rPr>
              <a:t>The bespoke scales were reliable but still need validation in larger, more diverse samples </a:t>
            </a:r>
            <a:r>
              <a:rPr lang="en-GB" dirty="0">
                <a:latin typeface="Times New Roman" panose="02020603050405020304" pitchFamily="18" charset="0"/>
                <a:cs typeface="Times New Roman" panose="02020603050405020304" pitchFamily="18" charset="0"/>
              </a:rPr>
              <a:t>(Boateng et al., 2018)</a:t>
            </a:r>
          </a:p>
          <a:p>
            <a:pPr marL="285750" indent="-285750">
              <a:buFont typeface="Wingdings" panose="05000000000000000000" pitchFamily="2" charset="2"/>
              <a:buChar char="§"/>
            </a:pPr>
            <a:endParaRPr lang="en-GB"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GB" noProof="1">
                <a:latin typeface="Times New Roman" panose="02020603050405020304" pitchFamily="18" charset="0"/>
                <a:cs typeface="Times New Roman" panose="02020603050405020304" pitchFamily="18" charset="0"/>
              </a:rPr>
              <a:t>Sample came from a single university, with most participants studying health‑related degrees, which limits wider applicability (Andrade, 2021; Kavuran and Denk, 2026). </a:t>
            </a:r>
            <a:endParaRPr lang="en-GB" dirty="0">
              <a:latin typeface="Times New Roman" panose="020206030504050203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5336F952-0B77-DD44-A139-37AFD7F1AE02}"/>
              </a:ext>
            </a:extLst>
          </p:cNvPr>
          <p:cNvSpPr>
            <a:spLocks noGrp="1"/>
          </p:cNvSpPr>
          <p:nvPr>
            <p:ph type="title"/>
          </p:nvPr>
        </p:nvSpPr>
        <p:spPr>
          <a:xfrm>
            <a:off x="1289679" y="0"/>
            <a:ext cx="8765533" cy="967066"/>
          </a:xfrm>
        </p:spPr>
        <p:txBody>
          <a:bodyPr>
            <a:normAutofit/>
          </a:bodyPr>
          <a:lstStyle/>
          <a:p>
            <a:r>
              <a:rPr lang="en-GB" sz="2800" b="1" u="sng" dirty="0">
                <a:latin typeface="Times New Roman" panose="02020603050405020304" pitchFamily="18" charset="0"/>
                <a:cs typeface="Times New Roman" panose="02020603050405020304" pitchFamily="18" charset="0"/>
              </a:rPr>
              <a:t>Discussion</a:t>
            </a:r>
          </a:p>
        </p:txBody>
      </p:sp>
    </p:spTree>
    <p:extLst>
      <p:ext uri="{BB962C8B-B14F-4D97-AF65-F5344CB8AC3E}">
        <p14:creationId xmlns:p14="http://schemas.microsoft.com/office/powerpoint/2010/main" val="16557693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F9C5E7-A224-E99F-DAE9-5CB5E22F39F6}"/>
              </a:ext>
            </a:extLst>
          </p:cNvPr>
          <p:cNvSpPr>
            <a:spLocks noGrp="1"/>
          </p:cNvSpPr>
          <p:nvPr>
            <p:ph sz="quarter" idx="12"/>
          </p:nvPr>
        </p:nvSpPr>
        <p:spPr>
          <a:xfrm>
            <a:off x="1450153" y="1130276"/>
            <a:ext cx="8552264" cy="4813325"/>
          </a:xfrm>
        </p:spPr>
        <p:txBody>
          <a:bodyPr>
            <a:normAutofit fontScale="92500" lnSpcReduction="20000"/>
          </a:bodyPr>
          <a:lstStyle/>
          <a:p>
            <a:pPr marL="0" indent="0">
              <a:buNone/>
            </a:pPr>
            <a:r>
              <a:rPr lang="en-GB" sz="2100" b="1" u="sng" dirty="0">
                <a:latin typeface="Times New Roman" panose="02020603050405020304" pitchFamily="18" charset="0"/>
                <a:cs typeface="Times New Roman" panose="02020603050405020304" pitchFamily="18" charset="0"/>
              </a:rPr>
              <a:t>Future Research</a:t>
            </a:r>
            <a:endParaRPr lang="en-GB" sz="2100" u="sng"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GB" sz="2100" noProof="1">
                <a:latin typeface="Times New Roman" panose="02020603050405020304" pitchFamily="18" charset="0"/>
                <a:cs typeface="Times New Roman" panose="02020603050405020304" pitchFamily="18" charset="0"/>
              </a:rPr>
              <a:t>Larger, more diverse samples to strengthen generalisability (Kang, 2021)</a:t>
            </a:r>
          </a:p>
          <a:p>
            <a:pPr>
              <a:buFont typeface="Wingdings" panose="05000000000000000000" pitchFamily="2" charset="2"/>
              <a:buChar char="§"/>
            </a:pPr>
            <a:endParaRPr lang="en-GB" sz="2100" noProof="1">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GB" sz="2100" noProof="1">
                <a:latin typeface="Times New Roman" panose="02020603050405020304" pitchFamily="18" charset="0"/>
                <a:cs typeface="Times New Roman" panose="02020603050405020304" pitchFamily="18" charset="0"/>
              </a:rPr>
              <a:t>Qualitative interviews could explore personal experiences and motivations in greater depth (Pilcher and Cortazzi, 2024)</a:t>
            </a:r>
          </a:p>
          <a:p>
            <a:pPr>
              <a:buFont typeface="Wingdings" panose="05000000000000000000" pitchFamily="2" charset="2"/>
              <a:buChar char="§"/>
            </a:pPr>
            <a:endParaRPr lang="en-GB" sz="2100" noProof="1">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GB" sz="2100" dirty="0">
                <a:latin typeface="Times New Roman" panose="02020603050405020304" pitchFamily="18" charset="0"/>
                <a:cs typeface="Times New Roman" panose="02020603050405020304" pitchFamily="18" charset="0"/>
              </a:rPr>
              <a:t>Address limitations of Likert scales and </a:t>
            </a:r>
            <a:r>
              <a:rPr lang="en-GB" sz="2100" noProof="1">
                <a:latin typeface="Times New Roman" panose="02020603050405020304" pitchFamily="18" charset="0"/>
                <a:cs typeface="Times New Roman" panose="02020603050405020304" pitchFamily="18" charset="0"/>
              </a:rPr>
              <a:t>purely </a:t>
            </a:r>
            <a:r>
              <a:rPr lang="en-GB" sz="2100" dirty="0">
                <a:latin typeface="Times New Roman" panose="02020603050405020304" pitchFamily="18" charset="0"/>
                <a:cs typeface="Times New Roman" panose="02020603050405020304" pitchFamily="18" charset="0"/>
              </a:rPr>
              <a:t>quantitative designs (Kusmaryono et al., 2022;</a:t>
            </a:r>
            <a:r>
              <a:rPr lang="en-GB" sz="2100" noProof="1">
                <a:latin typeface="Times New Roman" panose="02020603050405020304" pitchFamily="18" charset="0"/>
                <a:cs typeface="Times New Roman" panose="02020603050405020304" pitchFamily="18" charset="0"/>
              </a:rPr>
              <a:t> Pilcher and Cortazzi, 2024</a:t>
            </a:r>
            <a:r>
              <a:rPr lang="en-GB" sz="2100" dirty="0">
                <a:latin typeface="Times New Roman" panose="02020603050405020304" pitchFamily="18" charset="0"/>
                <a:cs typeface="Times New Roman" panose="02020603050405020304" pitchFamily="18" charset="0"/>
              </a:rPr>
              <a:t>)</a:t>
            </a:r>
          </a:p>
          <a:p>
            <a:pPr>
              <a:buFont typeface="Wingdings" panose="05000000000000000000" pitchFamily="2" charset="2"/>
              <a:buChar char="§"/>
            </a:pPr>
            <a:endParaRPr lang="en-GB" sz="2100" noProof="1">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GB" sz="2100" noProof="1">
                <a:latin typeface="Times New Roman" panose="02020603050405020304" pitchFamily="18" charset="0"/>
                <a:cs typeface="Times New Roman" panose="02020603050405020304" pitchFamily="18" charset="0"/>
              </a:rPr>
              <a:t>Longitudinal approaches that track the development of interest in GLP-1 medicines over time  (Mozaffarian et al., 2025; Jensen et al., 2024)</a:t>
            </a:r>
          </a:p>
          <a:p>
            <a:pPr>
              <a:buFont typeface="Wingdings" panose="05000000000000000000" pitchFamily="2" charset="2"/>
              <a:buChar char="§"/>
            </a:pPr>
            <a:endParaRPr lang="en-GB" sz="2100" noProof="1">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GB" sz="2100" noProof="1">
                <a:latin typeface="Times New Roman" panose="02020603050405020304" pitchFamily="18" charset="0"/>
                <a:cs typeface="Times New Roman" panose="02020603050405020304" pitchFamily="18" charset="0"/>
              </a:rPr>
              <a:t>Explore real‑world GLP‑1 users (Mozaffarian et al., 2025; Jensen et al., 2024)</a:t>
            </a:r>
          </a:p>
          <a:p>
            <a:pPr marL="0" indent="0">
              <a:buNone/>
            </a:pPr>
            <a:endParaRPr lang="en-GB" dirty="0"/>
          </a:p>
        </p:txBody>
      </p:sp>
      <p:sp>
        <p:nvSpPr>
          <p:cNvPr id="4" name="Slide Number Placeholder 3">
            <a:extLst>
              <a:ext uri="{FF2B5EF4-FFF2-40B4-BE49-F238E27FC236}">
                <a16:creationId xmlns:a16="http://schemas.microsoft.com/office/drawing/2014/main" id="{4A2FE4C3-8EFC-98B2-2B18-BC447B8A3291}"/>
              </a:ext>
            </a:extLst>
          </p:cNvPr>
          <p:cNvSpPr>
            <a:spLocks noGrp="1"/>
          </p:cNvSpPr>
          <p:nvPr>
            <p:ph type="sldNum" sz="quarter" idx="15"/>
          </p:nvPr>
        </p:nvSpPr>
        <p:spPr/>
        <p:txBody>
          <a:bodyPr/>
          <a:lstStyle/>
          <a:p>
            <a:fld id="{18D65601-5AE2-46FC-B138-694DDD2B510D}" type="slidenum">
              <a:rPr lang="en-US" smtClean="0"/>
              <a:pPr/>
              <a:t>19</a:t>
            </a:fld>
            <a:endParaRPr lang="en-US" dirty="0"/>
          </a:p>
        </p:txBody>
      </p:sp>
      <p:sp>
        <p:nvSpPr>
          <p:cNvPr id="5" name="Title 1">
            <a:extLst>
              <a:ext uri="{FF2B5EF4-FFF2-40B4-BE49-F238E27FC236}">
                <a16:creationId xmlns:a16="http://schemas.microsoft.com/office/drawing/2014/main" id="{7A8ED809-219B-2E3E-F199-9B6BD3EFC977}"/>
              </a:ext>
            </a:extLst>
          </p:cNvPr>
          <p:cNvSpPr>
            <a:spLocks noGrp="1"/>
          </p:cNvSpPr>
          <p:nvPr>
            <p:ph type="title"/>
          </p:nvPr>
        </p:nvSpPr>
        <p:spPr>
          <a:xfrm>
            <a:off x="1450153" y="246150"/>
            <a:ext cx="8765533" cy="579756"/>
          </a:xfrm>
        </p:spPr>
        <p:txBody>
          <a:bodyPr>
            <a:normAutofit/>
          </a:bodyPr>
          <a:lstStyle/>
          <a:p>
            <a:r>
              <a:rPr lang="en-GB" sz="2800" b="1" u="sng" dirty="0">
                <a:latin typeface="Times New Roman" panose="02020603050405020304" pitchFamily="18" charset="0"/>
                <a:cs typeface="Times New Roman" panose="02020603050405020304" pitchFamily="18" charset="0"/>
              </a:rPr>
              <a:t>Discussion</a:t>
            </a:r>
          </a:p>
        </p:txBody>
      </p:sp>
    </p:spTree>
    <p:extLst>
      <p:ext uri="{BB962C8B-B14F-4D97-AF65-F5344CB8AC3E}">
        <p14:creationId xmlns:p14="http://schemas.microsoft.com/office/powerpoint/2010/main" val="4163926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101732C-7338-DBA0-BD19-1FA88304749F}"/>
              </a:ext>
            </a:extLst>
          </p:cNvPr>
          <p:cNvSpPr>
            <a:spLocks noGrp="1"/>
          </p:cNvSpPr>
          <p:nvPr>
            <p:ph type="title"/>
          </p:nvPr>
        </p:nvSpPr>
        <p:spPr>
          <a:xfrm>
            <a:off x="3613664" y="2265680"/>
            <a:ext cx="4964671" cy="1595120"/>
          </a:xfrm>
        </p:spPr>
        <p:txBody>
          <a:bodyPr/>
          <a:lstStyle/>
          <a:p>
            <a:r>
              <a:rPr lang="en-US" dirty="0">
                <a:latin typeface="Times New Roman" panose="02020603050405020304" pitchFamily="18" charset="0"/>
                <a:cs typeface="Times New Roman" panose="02020603050405020304" pitchFamily="18" charset="0"/>
              </a:rPr>
              <a:t>Questions?</a:t>
            </a:r>
          </a:p>
        </p:txBody>
      </p:sp>
    </p:spTree>
    <p:extLst>
      <p:ext uri="{BB962C8B-B14F-4D97-AF65-F5344CB8AC3E}">
        <p14:creationId xmlns:p14="http://schemas.microsoft.com/office/powerpoint/2010/main" val="7043708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E76EAB1-A792-7BF4-D77B-3422EA5D79C9}"/>
              </a:ext>
            </a:extLst>
          </p:cNvPr>
          <p:cNvSpPr>
            <a:spLocks noGrp="1"/>
          </p:cNvSpPr>
          <p:nvPr>
            <p:ph type="sldNum" sz="quarter" idx="15"/>
          </p:nvPr>
        </p:nvSpPr>
        <p:spPr/>
        <p:txBody>
          <a:bodyPr/>
          <a:lstStyle/>
          <a:p>
            <a:fld id="{18D65601-5AE2-46FC-B138-694DDD2B510D}" type="slidenum">
              <a:rPr lang="en-US" smtClean="0"/>
              <a:pPr/>
              <a:t>21</a:t>
            </a:fld>
            <a:endParaRPr lang="en-US" dirty="0"/>
          </a:p>
        </p:txBody>
      </p:sp>
      <p:sp>
        <p:nvSpPr>
          <p:cNvPr id="5" name="TextBox 4">
            <a:extLst>
              <a:ext uri="{FF2B5EF4-FFF2-40B4-BE49-F238E27FC236}">
                <a16:creationId xmlns:a16="http://schemas.microsoft.com/office/drawing/2014/main" id="{5211EBBA-BAAC-5D31-BEF8-F28959DBE7C5}"/>
              </a:ext>
            </a:extLst>
          </p:cNvPr>
          <p:cNvSpPr txBox="1"/>
          <p:nvPr/>
        </p:nvSpPr>
        <p:spPr>
          <a:xfrm>
            <a:off x="1127760" y="526647"/>
            <a:ext cx="11064240" cy="6217087"/>
          </a:xfrm>
          <a:prstGeom prst="rect">
            <a:avLst/>
          </a:prstGeom>
          <a:noFill/>
        </p:spPr>
        <p:txBody>
          <a:bodyPr wrap="square" rtlCol="0">
            <a:spAutoFit/>
          </a:bodyPr>
          <a:lstStyle/>
          <a:p>
            <a:r>
              <a:rPr lang="en-GB" sz="1200" b="1" u="sng" dirty="0">
                <a:latin typeface="Times New Roman" panose="02020603050405020304" pitchFamily="18" charset="0"/>
                <a:cs typeface="Times New Roman" panose="02020603050405020304" pitchFamily="18" charset="0"/>
              </a:rPr>
              <a:t>References</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Andrade, C. (2021) 'The inconvenient truth about convenience and purposive samples', </a:t>
            </a:r>
            <a:r>
              <a:rPr lang="en-GB" sz="1200" i="1" dirty="0">
                <a:latin typeface="Times New Roman" panose="02020603050405020304" pitchFamily="18" charset="0"/>
                <a:cs typeface="Times New Roman" panose="02020603050405020304" pitchFamily="18" charset="0"/>
              </a:rPr>
              <a:t>Indian Journal of Psychological Medicine</a:t>
            </a:r>
            <a:r>
              <a:rPr lang="en-GB" sz="1200" dirty="0">
                <a:latin typeface="Times New Roman" panose="02020603050405020304" pitchFamily="18" charset="0"/>
                <a:cs typeface="Times New Roman" panose="02020603050405020304" pitchFamily="18" charset="0"/>
              </a:rPr>
              <a:t>, 43(1), pp. 86–88. Available at: </a:t>
            </a:r>
            <a:r>
              <a:rPr lang="en-GB" sz="1200" u="sng" dirty="0">
                <a:latin typeface="Times New Roman" panose="02020603050405020304" pitchFamily="18" charset="0"/>
                <a:cs typeface="Times New Roman" panose="02020603050405020304" pitchFamily="18" charset="0"/>
                <a:hlinkClick r:id="rId2" tooltip="doi.org"/>
              </a:rPr>
              <a:t>https://doi.org/10.1177/0253717620977000</a:t>
            </a:r>
            <a:r>
              <a:rPr lang="en-GB" sz="1200" dirty="0">
                <a:latin typeface="Times New Roman" panose="02020603050405020304" pitchFamily="18" charset="0"/>
                <a:cs typeface="Times New Roman" panose="02020603050405020304" pitchFamily="18" charset="0"/>
              </a:rPr>
              <a:t> (Accessed: 28 April 2026).</a:t>
            </a:r>
          </a:p>
          <a:p>
            <a:endParaRPr lang="en-GB" sz="1200" dirty="0">
              <a:latin typeface="Times New Roman" panose="02020603050405020304" pitchFamily="18" charset="0"/>
              <a:cs typeface="Times New Roman" panose="02020603050405020304" pitchFamily="18" charset="0"/>
            </a:endParaRPr>
          </a:p>
          <a:p>
            <a:r>
              <a:rPr lang="en-GB" sz="1200" noProof="1">
                <a:latin typeface="Times New Roman" panose="02020603050405020304" pitchFamily="18" charset="0"/>
                <a:cs typeface="Times New Roman" panose="02020603050405020304" pitchFamily="18" charset="0"/>
              </a:rPr>
              <a:t>Boateng, G.O., Neilands, T.B., Frongillo, E.A., Melgar Quiñonez, H.R. and Young, S.L. (2018) 'Best practices for developing and validating scales for health, social, and behavioral research: a primer', </a:t>
            </a:r>
            <a:r>
              <a:rPr lang="en-GB" sz="1200" i="1" noProof="1">
                <a:latin typeface="Times New Roman" panose="02020603050405020304" pitchFamily="18" charset="0"/>
                <a:cs typeface="Times New Roman" panose="02020603050405020304" pitchFamily="18" charset="0"/>
              </a:rPr>
              <a:t>Frontiers in Public Health</a:t>
            </a:r>
            <a:r>
              <a:rPr lang="en-GB" sz="1200" noProof="1">
                <a:latin typeface="Times New Roman" panose="02020603050405020304" pitchFamily="18" charset="0"/>
                <a:cs typeface="Times New Roman" panose="02020603050405020304" pitchFamily="18" charset="0"/>
              </a:rPr>
              <a:t>, 6, 149. Available at: </a:t>
            </a:r>
            <a:r>
              <a:rPr lang="en-GB" sz="1200" u="sng" noProof="1">
                <a:latin typeface="Times New Roman" panose="02020603050405020304" pitchFamily="18" charset="0"/>
                <a:cs typeface="Times New Roman" panose="02020603050405020304" pitchFamily="18" charset="0"/>
                <a:hlinkClick r:id="rId3" tooltip="www.frontiersin.org"/>
              </a:rPr>
              <a:t>https://www.frontiersin.org/articles/10.3389/fpubh.2018.00149/full</a:t>
            </a:r>
            <a:r>
              <a:rPr lang="en-GB" sz="1200" noProof="1">
                <a:latin typeface="Times New Roman" panose="02020603050405020304" pitchFamily="18" charset="0"/>
                <a:cs typeface="Times New Roman" panose="02020603050405020304" pitchFamily="18" charset="0"/>
              </a:rPr>
              <a:t> (Accessed: 28 April 2026).</a:t>
            </a:r>
          </a:p>
          <a:p>
            <a:endParaRPr lang="en-GB" sz="1200" noProof="1">
              <a:latin typeface="Times New Roman" panose="02020603050405020304" pitchFamily="18" charset="0"/>
              <a:cs typeface="Times New Roman" panose="02020603050405020304" pitchFamily="18" charset="0"/>
            </a:endParaRPr>
          </a:p>
          <a:p>
            <a:r>
              <a:rPr lang="en-GB" sz="1200" noProof="1">
                <a:latin typeface="Times New Roman" panose="02020603050405020304" pitchFamily="18" charset="0"/>
                <a:cs typeface="Times New Roman" panose="02020603050405020304" pitchFamily="18" charset="0"/>
              </a:rPr>
              <a:t>Czubaj, N., Szymańska, M., </a:t>
            </a:r>
            <a:r>
              <a:rPr lang="en-GB" sz="1200" dirty="0">
                <a:latin typeface="Times New Roman" panose="02020603050405020304" pitchFamily="18" charset="0"/>
                <a:cs typeface="Times New Roman" panose="02020603050405020304" pitchFamily="18" charset="0"/>
              </a:rPr>
              <a:t>Nowak, B. and Grajek, M. (2025) 'The impact of social media on body image perception in young people', </a:t>
            </a:r>
            <a:r>
              <a:rPr lang="en-GB" sz="1200" i="1" dirty="0">
                <a:latin typeface="Times New Roman" panose="02020603050405020304" pitchFamily="18" charset="0"/>
                <a:cs typeface="Times New Roman" panose="02020603050405020304" pitchFamily="18" charset="0"/>
              </a:rPr>
              <a:t>Nutrients</a:t>
            </a:r>
            <a:r>
              <a:rPr lang="en-GB" sz="1200" dirty="0">
                <a:latin typeface="Times New Roman" panose="02020603050405020304" pitchFamily="18" charset="0"/>
                <a:cs typeface="Times New Roman" panose="02020603050405020304" pitchFamily="18" charset="0"/>
              </a:rPr>
              <a:t>, 17(9), 1455. Available at: </a:t>
            </a:r>
            <a:r>
              <a:rPr lang="en-GB" sz="1200" u="sng" dirty="0">
                <a:latin typeface="Times New Roman" panose="02020603050405020304" pitchFamily="18" charset="0"/>
                <a:cs typeface="Times New Roman" panose="02020603050405020304" pitchFamily="18" charset="0"/>
                <a:hlinkClick r:id="rId4" tooltip="pubmed.ncbi.nlm.nih.gov"/>
              </a:rPr>
              <a:t>https://pubmed.ncbi.nlm.nih.gov/40362764</a:t>
            </a:r>
            <a:r>
              <a:rPr lang="en-GB" sz="1200" dirty="0">
                <a:latin typeface="Times New Roman" panose="02020603050405020304" pitchFamily="18" charset="0"/>
                <a:cs typeface="Times New Roman" panose="02020603050405020304" pitchFamily="18" charset="0"/>
              </a:rPr>
              <a:t> (Accessed: 22 April 2026).</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Diabetes UK (2025) </a:t>
            </a:r>
            <a:r>
              <a:rPr lang="en-GB" sz="1200" i="1" dirty="0">
                <a:latin typeface="Times New Roman" panose="02020603050405020304" pitchFamily="18" charset="0"/>
                <a:cs typeface="Times New Roman" panose="02020603050405020304" pitchFamily="18" charset="0"/>
              </a:rPr>
              <a:t>Our response to serious supply issues of drugs for people with type 2 diabetes</a:t>
            </a:r>
            <a:r>
              <a:rPr lang="en-GB" sz="1200" dirty="0">
                <a:latin typeface="Times New Roman" panose="02020603050405020304" pitchFamily="18" charset="0"/>
                <a:cs typeface="Times New Roman" panose="02020603050405020304" pitchFamily="18" charset="0"/>
              </a:rPr>
              <a:t>. Available at: </a:t>
            </a:r>
            <a:r>
              <a:rPr lang="en-GB" sz="1200" u="sng" dirty="0">
                <a:latin typeface="Times New Roman" panose="02020603050405020304" pitchFamily="18" charset="0"/>
                <a:cs typeface="Times New Roman" panose="02020603050405020304" pitchFamily="18" charset="0"/>
                <a:hlinkClick r:id="rId5" tooltip="www.diabetes.org.uk"/>
              </a:rPr>
              <a:t>https://www.diabetes.org.uk/about-us/news-and-views/our-response-serious-supply-issues-drugs-people-living-type-2-diabetes</a:t>
            </a:r>
            <a:r>
              <a:rPr lang="en-GB" sz="1200" dirty="0">
                <a:latin typeface="Times New Roman" panose="02020603050405020304" pitchFamily="18" charset="0"/>
                <a:cs typeface="Times New Roman" panose="02020603050405020304" pitchFamily="18" charset="0"/>
              </a:rPr>
              <a:t> (Accessed: 22 April 2026).</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IBM Corp. (2024) </a:t>
            </a:r>
            <a:r>
              <a:rPr lang="en-GB" sz="1200" i="1" dirty="0">
                <a:latin typeface="Times New Roman" panose="02020603050405020304" pitchFamily="18" charset="0"/>
                <a:cs typeface="Times New Roman" panose="02020603050405020304" pitchFamily="18" charset="0"/>
              </a:rPr>
              <a:t>IBM SPSS Statistics for Windows, Version 30.0</a:t>
            </a:r>
            <a:r>
              <a:rPr lang="en-GB" sz="1200" dirty="0">
                <a:latin typeface="Times New Roman" panose="02020603050405020304" pitchFamily="18" charset="0"/>
                <a:cs typeface="Times New Roman" panose="02020603050405020304" pitchFamily="18" charset="0"/>
              </a:rPr>
              <a:t>. Armonk, NY: IBM Corp.</a:t>
            </a:r>
          </a:p>
          <a:p>
            <a:r>
              <a:rPr lang="en-GB" sz="1200" dirty="0">
                <a:latin typeface="Times New Roman" panose="02020603050405020304" pitchFamily="18" charset="0"/>
                <a:cs typeface="Times New Roman" panose="02020603050405020304" pitchFamily="18" charset="0"/>
              </a:rPr>
              <a:t>Jensen, S.B.K., Blond, M.B., Sandsdal, R.M., Olsen, L.M., Juhl, C.R., Lundgren, J.R., Janus, C., Stallknecht</a:t>
            </a:r>
            <a:r>
              <a:rPr lang="en-GB" sz="1200" noProof="1">
                <a:latin typeface="Times New Roman" panose="02020603050405020304" pitchFamily="18" charset="0"/>
                <a:cs typeface="Times New Roman" panose="02020603050405020304" pitchFamily="18" charset="0"/>
              </a:rPr>
              <a:t>, B.M., Holst, J.J., Madsbad, S. and Torekov</a:t>
            </a:r>
            <a:r>
              <a:rPr lang="en-GB" sz="1200" dirty="0">
                <a:latin typeface="Times New Roman" panose="02020603050405020304" pitchFamily="18" charset="0"/>
                <a:cs typeface="Times New Roman" panose="02020603050405020304" pitchFamily="18" charset="0"/>
              </a:rPr>
              <a:t>, S.S. (2024) 'Healthy weight loss maintenance with exercise, GLP-1 receptor agonist, or both combined followed by one year without treatment: a post‑treatment analysis of a randomised placebo‑controlled trial’, </a:t>
            </a:r>
            <a:r>
              <a:rPr lang="en-GB" sz="1200" noProof="1">
                <a:latin typeface="Times New Roman" panose="02020603050405020304" pitchFamily="18" charset="0"/>
                <a:cs typeface="Times New Roman" panose="02020603050405020304" pitchFamily="18" charset="0"/>
              </a:rPr>
              <a:t>eClinicalMedicine, </a:t>
            </a:r>
            <a:r>
              <a:rPr lang="en-GB" sz="1200" dirty="0">
                <a:latin typeface="Times New Roman" panose="02020603050405020304" pitchFamily="18" charset="0"/>
                <a:cs typeface="Times New Roman" panose="02020603050405020304" pitchFamily="18" charset="0"/>
              </a:rPr>
              <a:t>69, 102475. Available at: </a:t>
            </a:r>
            <a:r>
              <a:rPr lang="en-GB" sz="1200" u="sng" dirty="0">
                <a:latin typeface="Times New Roman" panose="02020603050405020304" pitchFamily="18" charset="0"/>
                <a:cs typeface="Times New Roman" panose="02020603050405020304" pitchFamily="18" charset="0"/>
                <a:hlinkClick r:id="rId6" tooltip="www.thelancet.com"/>
              </a:rPr>
              <a:t>https://www.thelancet.com/journals/eclinm/article/PIIS2589-5370(24)00054-3/fulltext</a:t>
            </a:r>
            <a:r>
              <a:rPr lang="en-GB" sz="1200" dirty="0">
                <a:latin typeface="Times New Roman" panose="02020603050405020304" pitchFamily="18" charset="0"/>
                <a:cs typeface="Times New Roman" panose="02020603050405020304" pitchFamily="18" charset="0"/>
              </a:rPr>
              <a:t> (Accessed: 22 April 2026).</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Kalas, M., </a:t>
            </a:r>
            <a:r>
              <a:rPr lang="en-GB" sz="1200" noProof="1">
                <a:latin typeface="Times New Roman" panose="02020603050405020304" pitchFamily="18" charset="0"/>
                <a:cs typeface="Times New Roman" panose="02020603050405020304" pitchFamily="18" charset="0"/>
              </a:rPr>
              <a:t>Stępniewska, E., Gniedziejko, M., Leszczyński Czeczatka, J. and Siemiński, M. (2025) 'Glucagon-like Peptide 1 Receptor Agonists in the Context of Eating Disorders: a promising therapeutic option </a:t>
            </a:r>
            <a:r>
              <a:rPr lang="en-GB" sz="1200" dirty="0">
                <a:latin typeface="Times New Roman" panose="02020603050405020304" pitchFamily="18" charset="0"/>
                <a:cs typeface="Times New Roman" panose="02020603050405020304" pitchFamily="18" charset="0"/>
              </a:rPr>
              <a:t>or a double‑edged sword?</a:t>
            </a:r>
            <a:r>
              <a:rPr lang="en-GB" sz="1200" noProof="1">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Journal of Clinical Medicine</a:t>
            </a:r>
            <a:r>
              <a:rPr lang="en-GB" sz="1200" dirty="0">
                <a:latin typeface="Times New Roman" panose="02020603050405020304" pitchFamily="18" charset="0"/>
                <a:cs typeface="Times New Roman" panose="02020603050405020304" pitchFamily="18" charset="0"/>
              </a:rPr>
              <a:t>, 14(9), 3122. Available at: </a:t>
            </a:r>
            <a:r>
              <a:rPr lang="en-GB" sz="1200" u="sng" dirty="0">
                <a:latin typeface="Times New Roman" panose="02020603050405020304" pitchFamily="18" charset="0"/>
                <a:cs typeface="Times New Roman" panose="02020603050405020304" pitchFamily="18" charset="0"/>
                <a:hlinkClick r:id="rId7" tooltip="pmc.ncbi.nlm.nih.gov"/>
              </a:rPr>
              <a:t>https://pmc.ncbi.nlm.nih.gov/articles/PMC12072339/</a:t>
            </a:r>
            <a:r>
              <a:rPr lang="en-GB" sz="1200" dirty="0">
                <a:latin typeface="Times New Roman" panose="02020603050405020304" pitchFamily="18" charset="0"/>
                <a:cs typeface="Times New Roman" panose="02020603050405020304" pitchFamily="18" charset="0"/>
              </a:rPr>
              <a:t> (Accessed: 22 April 2026).</a:t>
            </a:r>
          </a:p>
          <a:p>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Kang, H. (2021) </a:t>
            </a:r>
            <a:r>
              <a:rPr lang="en-GB" sz="1100" noProof="1">
                <a:latin typeface="Times New Roman" panose="02020603050405020304" pitchFamily="18" charset="0"/>
                <a:cs typeface="Times New Roman" panose="02020603050405020304" pitchFamily="18" charset="0"/>
              </a:rPr>
              <a:t>'</a:t>
            </a:r>
            <a:r>
              <a:rPr lang="en-GB" sz="1100" dirty="0">
                <a:latin typeface="Times New Roman" panose="02020603050405020304" pitchFamily="18" charset="0"/>
                <a:cs typeface="Times New Roman" panose="02020603050405020304" pitchFamily="18" charset="0"/>
              </a:rPr>
              <a:t>Sample size determination and power analysis using the G*Power software</a:t>
            </a:r>
            <a:r>
              <a:rPr lang="en-GB" sz="1100" noProof="1">
                <a:latin typeface="Times New Roman" panose="02020603050405020304" pitchFamily="18" charset="0"/>
                <a:cs typeface="Times New Roman" panose="02020603050405020304" pitchFamily="18" charset="0"/>
              </a:rPr>
              <a:t>'</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Journal of Educational Evaluation for Health Professions</a:t>
            </a:r>
            <a:r>
              <a:rPr lang="en-GB" sz="1100" dirty="0">
                <a:latin typeface="Times New Roman" panose="02020603050405020304" pitchFamily="18" charset="0"/>
                <a:cs typeface="Times New Roman" panose="02020603050405020304" pitchFamily="18" charset="0"/>
              </a:rPr>
              <a:t>, 18, 17. Available at: </a:t>
            </a:r>
            <a:r>
              <a:rPr lang="en-GB" sz="1100" u="sng" dirty="0">
                <a:latin typeface="Times New Roman" panose="02020603050405020304" pitchFamily="18" charset="0"/>
                <a:cs typeface="Times New Roman" panose="02020603050405020304" pitchFamily="18" charset="0"/>
                <a:hlinkClick r:id="rId8" tooltip="www.researchgate.net"/>
              </a:rPr>
              <a:t>https://www.researchgate.net/publication/353583888</a:t>
            </a:r>
            <a:r>
              <a:rPr lang="en-GB" sz="1100" dirty="0">
                <a:latin typeface="Times New Roman" panose="02020603050405020304" pitchFamily="18" charset="0"/>
                <a:cs typeface="Times New Roman" panose="02020603050405020304" pitchFamily="18" charset="0"/>
              </a:rPr>
              <a:t> (Accessed: 27 April 2026).</a:t>
            </a:r>
          </a:p>
          <a:p>
            <a:endParaRPr lang="en-GB" sz="1100" dirty="0">
              <a:latin typeface="Times New Roman" panose="02020603050405020304" pitchFamily="18" charset="0"/>
              <a:cs typeface="Times New Roman" panose="02020603050405020304" pitchFamily="18" charset="0"/>
            </a:endParaRPr>
          </a:p>
          <a:p>
            <a:r>
              <a:rPr lang="en-GB" sz="1100" noProof="1">
                <a:latin typeface="Times New Roman" panose="02020603050405020304" pitchFamily="18" charset="0"/>
                <a:cs typeface="Times New Roman" panose="02020603050405020304" pitchFamily="18" charset="0"/>
              </a:rPr>
              <a:t>Kavuran, E. and Denk, E. (2026) 'Geographical indications and health-conscious behaviors among nursing students: a mixed methods study', PLOS One, 21(3). Available at: </a:t>
            </a:r>
            <a:r>
              <a:rPr lang="en-GB" sz="1100" u="sng" noProof="1">
                <a:latin typeface="Times New Roman" panose="02020603050405020304" pitchFamily="18" charset="0"/>
                <a:cs typeface="Times New Roman" panose="02020603050405020304" pitchFamily="18" charset="0"/>
                <a:hlinkClick r:id="rId9" tooltip="doi.org"/>
              </a:rPr>
              <a:t>https://doi.org/10.1371/journal.pone.0344242</a:t>
            </a:r>
            <a:r>
              <a:rPr lang="en-GB" sz="1100" noProof="1">
                <a:latin typeface="Times New Roman" panose="02020603050405020304" pitchFamily="18" charset="0"/>
                <a:cs typeface="Times New Roman" panose="02020603050405020304" pitchFamily="18" charset="0"/>
              </a:rPr>
              <a:t> (Accessed: 27 April 2026).</a:t>
            </a:r>
          </a:p>
          <a:p>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Kim, J.A. and Yoo, H.J. (2025) 'Exploring the side effects of GLP 1 receptor agonist: to ensure its optimal positioning', Diabetes &amp; Metabolism Journal, 49(4), pp. 525–541. Available at: </a:t>
            </a:r>
            <a:r>
              <a:rPr lang="en-GB" sz="1100" u="sng" dirty="0">
                <a:latin typeface="Times New Roman" panose="02020603050405020304" pitchFamily="18" charset="0"/>
                <a:cs typeface="Times New Roman" panose="02020603050405020304" pitchFamily="18" charset="0"/>
                <a:hlinkClick r:id="rId10" tooltip="pubmed.ncbi.nlm.nih.gov"/>
              </a:rPr>
              <a:t>https://pubmed.ncbi.nlm.nih.gov/40631457</a:t>
            </a:r>
            <a:r>
              <a:rPr lang="en-GB" sz="1100" dirty="0">
                <a:latin typeface="Times New Roman" panose="02020603050405020304" pitchFamily="18" charset="0"/>
                <a:cs typeface="Times New Roman" panose="02020603050405020304" pitchFamily="18" charset="0"/>
              </a:rPr>
              <a:t> (Accessed: 22 April 2026).</a:t>
            </a:r>
          </a:p>
          <a:p>
            <a:endParaRPr lang="en-GB" sz="1100" dirty="0"/>
          </a:p>
        </p:txBody>
      </p:sp>
    </p:spTree>
    <p:extLst>
      <p:ext uri="{BB962C8B-B14F-4D97-AF65-F5344CB8AC3E}">
        <p14:creationId xmlns:p14="http://schemas.microsoft.com/office/powerpoint/2010/main" val="15248165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9D80BB9-32B6-CF0D-905E-C8439DC319F7}"/>
              </a:ext>
            </a:extLst>
          </p:cNvPr>
          <p:cNvSpPr>
            <a:spLocks noGrp="1"/>
          </p:cNvSpPr>
          <p:nvPr>
            <p:ph type="sldNum" sz="quarter" idx="15"/>
          </p:nvPr>
        </p:nvSpPr>
        <p:spPr/>
        <p:txBody>
          <a:bodyPr/>
          <a:lstStyle/>
          <a:p>
            <a:fld id="{18D65601-5AE2-46FC-B138-694DDD2B510D}" type="slidenum">
              <a:rPr lang="en-US" smtClean="0"/>
              <a:pPr/>
              <a:t>22</a:t>
            </a:fld>
            <a:endParaRPr lang="en-US" dirty="0"/>
          </a:p>
        </p:txBody>
      </p:sp>
      <p:sp>
        <p:nvSpPr>
          <p:cNvPr id="5" name="TextBox 4">
            <a:extLst>
              <a:ext uri="{FF2B5EF4-FFF2-40B4-BE49-F238E27FC236}">
                <a16:creationId xmlns:a16="http://schemas.microsoft.com/office/drawing/2014/main" id="{55EB5107-ABB5-6358-1D88-5C65F243ACC3}"/>
              </a:ext>
            </a:extLst>
          </p:cNvPr>
          <p:cNvSpPr txBox="1"/>
          <p:nvPr/>
        </p:nvSpPr>
        <p:spPr>
          <a:xfrm>
            <a:off x="1381119" y="873760"/>
            <a:ext cx="9621520" cy="5616922"/>
          </a:xfrm>
          <a:prstGeom prst="rect">
            <a:avLst/>
          </a:prstGeom>
          <a:noFill/>
        </p:spPr>
        <p:txBody>
          <a:bodyPr wrap="square" rtlCol="0">
            <a:spAutoFit/>
          </a:bodyPr>
          <a:lstStyle/>
          <a:p>
            <a:r>
              <a:rPr lang="en-GB" sz="1100" noProof="1">
                <a:latin typeface="Times New Roman" panose="02020603050405020304" pitchFamily="18" charset="0"/>
                <a:cs typeface="Times New Roman" panose="02020603050405020304" pitchFamily="18" charset="0"/>
              </a:rPr>
              <a:t>Kusmaryono, I., Wijayanti, D. and Maharani, H.R. (2022) 'Number of response options, reliability, validity, and potential bias in the use of the Likert scale education and social science research: a literature review', International Journal of Educational Methodology, 8(4), pp. 625–637. Available at: </a:t>
            </a:r>
            <a:r>
              <a:rPr lang="en-GB" sz="1100" u="sng" noProof="1">
                <a:latin typeface="Times New Roman" panose="02020603050405020304" pitchFamily="18" charset="0"/>
                <a:cs typeface="Times New Roman" panose="02020603050405020304" pitchFamily="18" charset="0"/>
                <a:hlinkClick r:id="rId2" tooltip="doi.org"/>
              </a:rPr>
              <a:t>https://doi.org/10.12973/ijem.8.4.625</a:t>
            </a:r>
            <a:r>
              <a:rPr lang="en-GB" sz="1100" noProof="1">
                <a:latin typeface="Times New Roman" panose="02020603050405020304" pitchFamily="18" charset="0"/>
                <a:cs typeface="Times New Roman" panose="02020603050405020304" pitchFamily="18" charset="0"/>
              </a:rPr>
              <a:t> (Accessed: 28 April 2026).</a:t>
            </a:r>
          </a:p>
          <a:p>
            <a:endParaRPr lang="en-GB" sz="1100" noProof="1">
              <a:latin typeface="Times New Roman" panose="02020603050405020304" pitchFamily="18" charset="0"/>
              <a:cs typeface="Times New Roman" panose="02020603050405020304" pitchFamily="18" charset="0"/>
            </a:endParaRPr>
          </a:p>
          <a:p>
            <a:r>
              <a:rPr lang="en-GB" sz="1100" noProof="1">
                <a:latin typeface="Times New Roman" panose="02020603050405020304" pitchFamily="18" charset="0"/>
                <a:cs typeface="Times New Roman" panose="02020603050405020304" pitchFamily="18" charset="0"/>
              </a:rPr>
              <a:t>Markey, C.H., August, K.J., Malik, D. and Richeson, A. (2025) 'Body image and interest in GLP-1 weight loss medications', </a:t>
            </a:r>
            <a:r>
              <a:rPr lang="en-GB" sz="1100" i="1" noProof="1">
                <a:latin typeface="Times New Roman" panose="02020603050405020304" pitchFamily="18" charset="0"/>
                <a:cs typeface="Times New Roman" panose="02020603050405020304" pitchFamily="18" charset="0"/>
              </a:rPr>
              <a:t>Body Image</a:t>
            </a:r>
            <a:r>
              <a:rPr lang="en-GB" sz="1100" noProof="1">
                <a:latin typeface="Times New Roman" panose="02020603050405020304" pitchFamily="18" charset="0"/>
                <a:cs typeface="Times New Roman" panose="02020603050405020304" pitchFamily="18" charset="0"/>
              </a:rPr>
              <a:t>, 53, 101890. Available at: </a:t>
            </a:r>
            <a:r>
              <a:rPr lang="en-GB" sz="1100" u="sng" noProof="1">
                <a:latin typeface="Times New Roman" panose="02020603050405020304" pitchFamily="18" charset="0"/>
                <a:cs typeface="Times New Roman" panose="02020603050405020304" pitchFamily="18" charset="0"/>
                <a:hlinkClick r:id="rId3" tooltip="www.sciencedirect.com"/>
              </a:rPr>
              <a:t>https://www.sciencedirect.com/science/article/pii/S1740144525000415</a:t>
            </a:r>
            <a:r>
              <a:rPr lang="en-GB" sz="1100" noProof="1">
                <a:latin typeface="Times New Roman" panose="02020603050405020304" pitchFamily="18" charset="0"/>
                <a:cs typeface="Times New Roman" panose="02020603050405020304" pitchFamily="18" charset="0"/>
              </a:rPr>
              <a:t> (Accessed: 22 April 2026).</a:t>
            </a:r>
          </a:p>
          <a:p>
            <a:endParaRPr lang="en-GB" sz="1100" noProof="1">
              <a:latin typeface="Times New Roman" panose="02020603050405020304" pitchFamily="18" charset="0"/>
              <a:cs typeface="Times New Roman" panose="02020603050405020304" pitchFamily="18" charset="0"/>
            </a:endParaRPr>
          </a:p>
          <a:p>
            <a:r>
              <a:rPr lang="en-GB" sz="1100" noProof="1">
                <a:latin typeface="Times New Roman" panose="02020603050405020304" pitchFamily="18" charset="0"/>
                <a:cs typeface="Times New Roman" panose="02020603050405020304" pitchFamily="18" charset="0"/>
              </a:rPr>
              <a:t>Mayer, K. (2026) </a:t>
            </a:r>
            <a:r>
              <a:rPr lang="en-GB" sz="1100" i="1" noProof="1">
                <a:latin typeface="Times New Roman" panose="02020603050405020304" pitchFamily="18" charset="0"/>
                <a:cs typeface="Times New Roman" panose="02020603050405020304" pitchFamily="18" charset="0"/>
              </a:rPr>
              <a:t>GLP‑1 drugs reduce health costs for employers over long term</a:t>
            </a:r>
            <a:r>
              <a:rPr lang="en-GB" sz="1100" noProof="1">
                <a:latin typeface="Times New Roman" panose="02020603050405020304" pitchFamily="18" charset="0"/>
                <a:cs typeface="Times New Roman" panose="02020603050405020304" pitchFamily="18" charset="0"/>
              </a:rPr>
              <a:t>. SHRM. Available at: </a:t>
            </a:r>
            <a:r>
              <a:rPr lang="en-GB" sz="1100" u="sng" noProof="1">
                <a:latin typeface="Times New Roman" panose="02020603050405020304" pitchFamily="18" charset="0"/>
                <a:cs typeface="Times New Roman" panose="02020603050405020304" pitchFamily="18" charset="0"/>
                <a:hlinkClick r:id="rId4" tooltip="www.shrm.org"/>
              </a:rPr>
              <a:t>https://www.shrm.org/topics-tools/news/benefits-compensation/glp-1-drugs-reduce-health-costs-employers-over-long-term</a:t>
            </a:r>
            <a:r>
              <a:rPr lang="en-GB" sz="1100" noProof="1">
                <a:latin typeface="Times New Roman" panose="02020603050405020304" pitchFamily="18" charset="0"/>
                <a:cs typeface="Times New Roman" panose="02020603050405020304" pitchFamily="18" charset="0"/>
              </a:rPr>
              <a:t> (Accessed: 30 April 2026).</a:t>
            </a:r>
          </a:p>
          <a:p>
            <a:endParaRPr lang="en-GB" sz="1100" noProof="1">
              <a:latin typeface="Times New Roman" panose="02020603050405020304" pitchFamily="18" charset="0"/>
              <a:cs typeface="Times New Roman" panose="02020603050405020304" pitchFamily="18" charset="0"/>
            </a:endParaRPr>
          </a:p>
          <a:p>
            <a:r>
              <a:rPr lang="en-GB" sz="1100" noProof="1">
                <a:latin typeface="Times New Roman" panose="02020603050405020304" pitchFamily="18" charset="0"/>
                <a:cs typeface="Times New Roman" panose="02020603050405020304" pitchFamily="18" charset="0"/>
              </a:rPr>
              <a:t>Mendelson, B.K., Mendelson, M.J. and White, D.R. (2001) 'Body Esteem Scale for Adolescents and Adults', </a:t>
            </a:r>
            <a:r>
              <a:rPr lang="en-GB" sz="1100" i="1" noProof="1">
                <a:latin typeface="Times New Roman" panose="02020603050405020304" pitchFamily="18" charset="0"/>
                <a:cs typeface="Times New Roman" panose="02020603050405020304" pitchFamily="18" charset="0"/>
              </a:rPr>
              <a:t>Journal of Personality Assessment</a:t>
            </a:r>
            <a:r>
              <a:rPr lang="en-GB" sz="1100" noProof="1">
                <a:latin typeface="Times New Roman" panose="02020603050405020304" pitchFamily="18" charset="0"/>
                <a:cs typeface="Times New Roman" panose="02020603050405020304" pitchFamily="18" charset="0"/>
              </a:rPr>
              <a:t>, 76(1), pp. 90–106. Available at: </a:t>
            </a:r>
            <a:r>
              <a:rPr lang="en-GB" sz="1100" u="sng" noProof="1">
                <a:latin typeface="Times New Roman" panose="02020603050405020304" pitchFamily="18" charset="0"/>
                <a:cs typeface="Times New Roman" panose="02020603050405020304" pitchFamily="18" charset="0"/>
                <a:hlinkClick r:id="rId5" tooltip="doi.org"/>
              </a:rPr>
              <a:t>https://doi.org/10.1207/S15327752JPA7601_6</a:t>
            </a:r>
            <a:r>
              <a:rPr lang="en-GB" sz="1100" noProof="1">
                <a:latin typeface="Times New Roman" panose="02020603050405020304" pitchFamily="18" charset="0"/>
                <a:cs typeface="Times New Roman" panose="02020603050405020304" pitchFamily="18" charset="0"/>
              </a:rPr>
              <a:t> (Accessed: 27 April 2026).</a:t>
            </a:r>
          </a:p>
          <a:p>
            <a:endParaRPr lang="en-GB" sz="1100" noProof="1">
              <a:latin typeface="Times New Roman" panose="02020603050405020304" pitchFamily="18" charset="0"/>
              <a:cs typeface="Times New Roman" panose="02020603050405020304" pitchFamily="18" charset="0"/>
            </a:endParaRPr>
          </a:p>
          <a:p>
            <a:r>
              <a:rPr lang="en-GB" sz="1100" noProof="1">
                <a:latin typeface="Times New Roman" panose="02020603050405020304" pitchFamily="18" charset="0"/>
                <a:cs typeface="Times New Roman" panose="02020603050405020304" pitchFamily="18" charset="0"/>
              </a:rPr>
              <a:t>Microsoft Corporation (2024) </a:t>
            </a:r>
            <a:r>
              <a:rPr lang="en-GB" sz="1100" i="1" noProof="1">
                <a:latin typeface="Times New Roman" panose="02020603050405020304" pitchFamily="18" charset="0"/>
                <a:cs typeface="Times New Roman" panose="02020603050405020304" pitchFamily="18" charset="0"/>
              </a:rPr>
              <a:t>Microsoft Forms</a:t>
            </a:r>
            <a:r>
              <a:rPr lang="en-GB" sz="1100" noProof="1">
                <a:latin typeface="Times New Roman" panose="02020603050405020304" pitchFamily="18" charset="0"/>
                <a:cs typeface="Times New Roman" panose="02020603050405020304" pitchFamily="18" charset="0"/>
              </a:rPr>
              <a:t>. Available at: </a:t>
            </a:r>
            <a:r>
              <a:rPr lang="en-GB" sz="1100" u="sng" noProof="1">
                <a:latin typeface="Times New Roman" panose="02020603050405020304" pitchFamily="18" charset="0"/>
                <a:cs typeface="Times New Roman" panose="02020603050405020304" pitchFamily="18" charset="0"/>
                <a:hlinkClick r:id="rId6" tooltip="forms.microsoft.com"/>
              </a:rPr>
              <a:t>https://forms.microsoft.com</a:t>
            </a:r>
            <a:r>
              <a:rPr lang="en-GB" sz="1100" noProof="1">
                <a:latin typeface="Times New Roman" panose="02020603050405020304" pitchFamily="18" charset="0"/>
                <a:cs typeface="Times New Roman" panose="02020603050405020304" pitchFamily="18" charset="0"/>
              </a:rPr>
              <a:t> (Accessed: 30 April 2026).</a:t>
            </a:r>
          </a:p>
          <a:p>
            <a:endParaRPr lang="en-GB" sz="1100" noProof="1">
              <a:latin typeface="Times New Roman" panose="02020603050405020304" pitchFamily="18" charset="0"/>
              <a:cs typeface="Times New Roman" panose="02020603050405020304" pitchFamily="18" charset="0"/>
            </a:endParaRPr>
          </a:p>
          <a:p>
            <a:r>
              <a:rPr lang="en-GB" sz="1100" noProof="1">
                <a:latin typeface="Times New Roman" panose="02020603050405020304" pitchFamily="18" charset="0"/>
                <a:cs typeface="Times New Roman" panose="02020603050405020304" pitchFamily="18" charset="0"/>
              </a:rPr>
              <a:t>Mozaffarian, D., Agarwal, M., Aggarwal, M., Alexander, L., Apovian, C.M., Bindlish, S., Bonnet, J., Butsch, W.S., Christensen, S., Gianos, E., Gulati, M., Gupta, A., Horn, D., Kane, R.M., Saluja, J., Sannidhi, D., Cody, F. and Callahan, E.A. (2025) 'Nutritional priorities to support GLP‑1 therapy for obesity: A joint advisory from the American College of Lifestyle Medicine, the American Society for Nutrition, the Obesity Medicine Association, and the Obesity Society'</a:t>
            </a:r>
            <a:r>
              <a:rPr lang="en-GB" sz="1100" i="1" noProof="1">
                <a:latin typeface="Times New Roman" panose="02020603050405020304" pitchFamily="18" charset="0"/>
                <a:cs typeface="Times New Roman" panose="02020603050405020304" pitchFamily="18" charset="0"/>
              </a:rPr>
              <a:t>, American Journal of Lifestyle Medicine</a:t>
            </a:r>
            <a:r>
              <a:rPr lang="en-GB" sz="1100" noProof="1">
                <a:latin typeface="Times New Roman" panose="02020603050405020304" pitchFamily="18" charset="0"/>
                <a:cs typeface="Times New Roman" panose="02020603050405020304" pitchFamily="18" charset="0"/>
              </a:rPr>
              <a:t>. Available at: </a:t>
            </a:r>
            <a:r>
              <a:rPr lang="en-GB" sz="1100" u="sng" noProof="1">
                <a:latin typeface="Times New Roman" panose="02020603050405020304" pitchFamily="18" charset="0"/>
                <a:cs typeface="Times New Roman" panose="02020603050405020304" pitchFamily="18" charset="0"/>
                <a:hlinkClick r:id="rId7" tooltip="www.ncbi.nlm.nih.gov"/>
              </a:rPr>
              <a:t>https://www.ncbi.nlm.nih.gov/pmc/articles/PMC12125019</a:t>
            </a:r>
            <a:r>
              <a:rPr lang="en-GB" sz="1100" noProof="1">
                <a:latin typeface="Times New Roman" panose="02020603050405020304" pitchFamily="18" charset="0"/>
                <a:cs typeface="Times New Roman" panose="02020603050405020304" pitchFamily="18" charset="0"/>
              </a:rPr>
              <a:t> (Accessed: 22 April 2026).</a:t>
            </a:r>
          </a:p>
          <a:p>
            <a:endParaRPr lang="en-GB" sz="1100" noProof="1">
              <a:latin typeface="Times New Roman" panose="02020603050405020304" pitchFamily="18" charset="0"/>
              <a:cs typeface="Times New Roman" panose="02020603050405020304" pitchFamily="18" charset="0"/>
            </a:endParaRPr>
          </a:p>
          <a:p>
            <a:r>
              <a:rPr lang="en-GB" sz="1100" noProof="1">
                <a:latin typeface="Times New Roman" panose="02020603050405020304" pitchFamily="18" charset="0"/>
                <a:cs typeface="Times New Roman" panose="02020603050405020304" pitchFamily="18" charset="0"/>
              </a:rPr>
              <a:t>Pilcher, N. and Cortazzi, M. (2024) '“Qualitative” and “quantitative” methods and approaches across subject fields: Implications for research values, assumptions, and practices', </a:t>
            </a:r>
            <a:r>
              <a:rPr lang="en-GB" sz="1100" i="1" noProof="1">
                <a:latin typeface="Times New Roman" panose="02020603050405020304" pitchFamily="18" charset="0"/>
                <a:cs typeface="Times New Roman" panose="02020603050405020304" pitchFamily="18" charset="0"/>
              </a:rPr>
              <a:t>Quality &amp; Quantity</a:t>
            </a:r>
            <a:r>
              <a:rPr lang="en-GB" sz="1100" noProof="1">
                <a:latin typeface="Times New Roman" panose="02020603050405020304" pitchFamily="18" charset="0"/>
                <a:cs typeface="Times New Roman" panose="02020603050405020304" pitchFamily="18" charset="0"/>
              </a:rPr>
              <a:t>, 58, pp. 2357–2387. Available at: </a:t>
            </a:r>
            <a:r>
              <a:rPr lang="en-GB" sz="1100" u="sng" noProof="1">
                <a:latin typeface="Times New Roman" panose="02020603050405020304" pitchFamily="18" charset="0"/>
                <a:cs typeface="Times New Roman" panose="02020603050405020304" pitchFamily="18" charset="0"/>
                <a:hlinkClick r:id="rId8" tooltip="link.springer.com"/>
              </a:rPr>
              <a:t>https://link.springer.com/article/10.1007/s11135-023-01734-4</a:t>
            </a:r>
            <a:r>
              <a:rPr lang="en-GB" sz="1100" noProof="1">
                <a:latin typeface="Times New Roman" panose="02020603050405020304" pitchFamily="18" charset="0"/>
                <a:cs typeface="Times New Roman" panose="02020603050405020304" pitchFamily="18" charset="0"/>
              </a:rPr>
              <a:t> (Accessed: 28 April 2026).</a:t>
            </a:r>
          </a:p>
          <a:p>
            <a:endParaRPr lang="en-GB" sz="1100" noProof="1">
              <a:latin typeface="Times New Roman" panose="02020603050405020304" pitchFamily="18" charset="0"/>
              <a:cs typeface="Times New Roman" panose="02020603050405020304" pitchFamily="18" charset="0"/>
            </a:endParaRPr>
          </a:p>
          <a:p>
            <a:r>
              <a:rPr lang="en-GB" sz="1100" noProof="1">
                <a:latin typeface="Times New Roman" panose="02020603050405020304" pitchFamily="18" charset="0"/>
                <a:cs typeface="Times New Roman" panose="02020603050405020304" pitchFamily="18" charset="0"/>
              </a:rPr>
              <a:t>Taylor, J. and Armes, G. (2024) 'Social comparison on Instagram, and its relationship with self‑esteem and body‑esteem', </a:t>
            </a:r>
            <a:r>
              <a:rPr lang="en-GB" sz="1100" i="1" noProof="1">
                <a:latin typeface="Times New Roman" panose="02020603050405020304" pitchFamily="18" charset="0"/>
                <a:cs typeface="Times New Roman" panose="02020603050405020304" pitchFamily="18" charset="0"/>
              </a:rPr>
              <a:t>Discover Psychology</a:t>
            </a:r>
            <a:r>
              <a:rPr lang="en-GB" sz="1100" noProof="1">
                <a:latin typeface="Times New Roman" panose="02020603050405020304" pitchFamily="18" charset="0"/>
                <a:cs typeface="Times New Roman" panose="02020603050405020304" pitchFamily="18" charset="0"/>
              </a:rPr>
              <a:t>, 4, 126. Available at: </a:t>
            </a:r>
            <a:r>
              <a:rPr lang="en-GB" sz="1100" u="sng" noProof="1">
                <a:latin typeface="Times New Roman" panose="02020603050405020304" pitchFamily="18" charset="0"/>
                <a:cs typeface="Times New Roman" panose="02020603050405020304" pitchFamily="18" charset="0"/>
                <a:hlinkClick r:id="rId9"/>
              </a:rPr>
              <a:t>https://link.springer.com/article/10.1007/s44202-024-00241-3</a:t>
            </a:r>
            <a:r>
              <a:rPr lang="en-GB" sz="1100" noProof="1">
                <a:latin typeface="Times New Roman" panose="02020603050405020304" pitchFamily="18" charset="0"/>
                <a:cs typeface="Times New Roman" panose="02020603050405020304" pitchFamily="18" charset="0"/>
              </a:rPr>
              <a:t> (Accessed: 27 April 2026).</a:t>
            </a:r>
          </a:p>
          <a:p>
            <a:endParaRPr lang="en-GB" sz="1100" noProof="1">
              <a:latin typeface="Times New Roman" panose="02020603050405020304" pitchFamily="18" charset="0"/>
              <a:cs typeface="Times New Roman" panose="02020603050405020304" pitchFamily="18" charset="0"/>
            </a:endParaRPr>
          </a:p>
          <a:p>
            <a:r>
              <a:rPr lang="en-GB" sz="1100" noProof="1">
                <a:latin typeface="Times New Roman" panose="02020603050405020304" pitchFamily="18" charset="0"/>
                <a:cs typeface="Times New Roman" panose="02020603050405020304" pitchFamily="18" charset="0"/>
              </a:rPr>
              <a:t>University of Wales Trinity Saint David (UWTSD) (2025) </a:t>
            </a:r>
            <a:r>
              <a:rPr lang="en-GB" sz="1100" i="1" noProof="1">
                <a:latin typeface="Times New Roman" panose="02020603050405020304" pitchFamily="18" charset="0"/>
                <a:cs typeface="Times New Roman" panose="02020603050405020304" pitchFamily="18" charset="0"/>
              </a:rPr>
              <a:t>Research Integrity and Ethics</a:t>
            </a:r>
            <a:r>
              <a:rPr lang="en-GB" sz="1100" noProof="1">
                <a:latin typeface="Times New Roman" panose="02020603050405020304" pitchFamily="18" charset="0"/>
                <a:cs typeface="Times New Roman" panose="02020603050405020304" pitchFamily="18" charset="0"/>
              </a:rPr>
              <a:t>. Available at: </a:t>
            </a:r>
            <a:r>
              <a:rPr lang="en-GB" sz="1100" u="sng" noProof="1">
                <a:latin typeface="Times New Roman" panose="02020603050405020304" pitchFamily="18" charset="0"/>
                <a:cs typeface="Times New Roman" panose="02020603050405020304" pitchFamily="18" charset="0"/>
                <a:hlinkClick r:id="rId10" tooltip="www.uwtsd.ac.uk"/>
              </a:rPr>
              <a:t>https://www.uwtsd.ac.uk/research/research-integrity-and-ethics/</a:t>
            </a:r>
            <a:r>
              <a:rPr lang="en-GB" sz="1100" noProof="1">
                <a:latin typeface="Times New Roman" panose="02020603050405020304" pitchFamily="18" charset="0"/>
                <a:cs typeface="Times New Roman" panose="02020603050405020304" pitchFamily="18" charset="0"/>
              </a:rPr>
              <a:t> (Accessed: 27 April 2026).</a:t>
            </a:r>
          </a:p>
          <a:p>
            <a:endParaRPr lang="en-GB" sz="1100" noProof="1">
              <a:latin typeface="Times New Roman" panose="02020603050405020304" pitchFamily="18" charset="0"/>
              <a:cs typeface="Times New Roman" panose="02020603050405020304" pitchFamily="18" charset="0"/>
            </a:endParaRPr>
          </a:p>
          <a:p>
            <a:r>
              <a:rPr lang="en-GB" sz="1100" noProof="1">
                <a:latin typeface="Times New Roman" panose="02020603050405020304" pitchFamily="18" charset="0"/>
                <a:cs typeface="Times New Roman" panose="02020603050405020304" pitchFamily="18" charset="0"/>
              </a:rPr>
              <a:t>World Health Organization (2025) </a:t>
            </a:r>
            <a:r>
              <a:rPr lang="en-GB" sz="1100" i="1" noProof="1">
                <a:latin typeface="Times New Roman" panose="02020603050405020304" pitchFamily="18" charset="0"/>
                <a:cs typeface="Times New Roman" panose="02020603050405020304" pitchFamily="18" charset="0"/>
              </a:rPr>
              <a:t>WHO issues global guideline on the use of GLP 1 medicines in treating obesity</a:t>
            </a:r>
            <a:r>
              <a:rPr lang="en-GB" sz="1100" noProof="1">
                <a:latin typeface="Times New Roman" panose="02020603050405020304" pitchFamily="18" charset="0"/>
                <a:cs typeface="Times New Roman" panose="02020603050405020304" pitchFamily="18" charset="0"/>
              </a:rPr>
              <a:t>. Available at: </a:t>
            </a:r>
            <a:r>
              <a:rPr lang="en-GB" sz="1100" u="sng" noProof="1">
                <a:latin typeface="Times New Roman" panose="02020603050405020304" pitchFamily="18" charset="0"/>
                <a:cs typeface="Times New Roman" panose="02020603050405020304" pitchFamily="18" charset="0"/>
                <a:hlinkClick r:id="rId11" tooltip="www.who.int"/>
              </a:rPr>
              <a:t>https://www.who.int/news/item/01-12-2025-who-issues-global-guideline-on-the-use-of-glp-1-medicines-in-treating-obesity</a:t>
            </a:r>
            <a:r>
              <a:rPr lang="en-GB" sz="1100" noProof="1">
                <a:latin typeface="Times New Roman" panose="02020603050405020304" pitchFamily="18" charset="0"/>
                <a:cs typeface="Times New Roman" panose="02020603050405020304" pitchFamily="18" charset="0"/>
              </a:rPr>
              <a:t> (Accessed: 22 April 2026).</a:t>
            </a:r>
          </a:p>
          <a:p>
            <a:endParaRPr lang="en-GB" dirty="0"/>
          </a:p>
        </p:txBody>
      </p:sp>
    </p:spTree>
    <p:extLst>
      <p:ext uri="{BB962C8B-B14F-4D97-AF65-F5344CB8AC3E}">
        <p14:creationId xmlns:p14="http://schemas.microsoft.com/office/powerpoint/2010/main" val="2640901520"/>
      </p:ext>
    </p:extLst>
  </p:cSld>
  <p:clrMapOvr>
    <a:masterClrMapping/>
  </p:clrMapOvr>
</p:sld>
</file>

<file path=ppt/theme/theme1.xml><?xml version="1.0" encoding="utf-8"?>
<a:theme xmlns:a="http://schemas.openxmlformats.org/drawingml/2006/main" name="Custom">
  <a:themeElements>
    <a:clrScheme name="Custom 23">
      <a:dk1>
        <a:sysClr val="windowText" lastClr="000000"/>
      </a:dk1>
      <a:lt1>
        <a:sysClr val="window" lastClr="FFFFFF"/>
      </a:lt1>
      <a:dk2>
        <a:srgbClr val="44546A"/>
      </a:dk2>
      <a:lt2>
        <a:srgbClr val="E7E6E6"/>
      </a:lt2>
      <a:accent1>
        <a:srgbClr val="58696B"/>
      </a:accent1>
      <a:accent2>
        <a:srgbClr val="95B8BF"/>
      </a:accent2>
      <a:accent3>
        <a:srgbClr val="BFD4D9"/>
      </a:accent3>
      <a:accent4>
        <a:srgbClr val="5B4839"/>
      </a:accent4>
      <a:accent5>
        <a:srgbClr val="C3A398"/>
      </a:accent5>
      <a:accent6>
        <a:srgbClr val="CA553E"/>
      </a:accent6>
      <a:hlink>
        <a:srgbClr val="0563C1"/>
      </a:hlink>
      <a:folHlink>
        <a:srgbClr val="954F72"/>
      </a:folHlink>
    </a:clrScheme>
    <a:fontScheme name="Custom 30">
      <a:majorFont>
        <a:latin typeface="Tisa Offc Serif Pro"/>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accent5">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M78544816_Win32_SL_V10" id="{8934A6D9-B969-498F-A646-4B502FD69C4E}" vid="{AA78C1C8-456D-41A9-83FC-BC8B9A8EE3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69E9DE5-EFFE-4262-A023-32732F0B66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FDB7358-0BCB-4DEB-B717-C1D7CC555F05}">
  <ds:schemaRefs>
    <ds:schemaRef ds:uri="http://purl.org/dc/elements/1.1/"/>
    <ds:schemaRef ds:uri="http://purl.org/dc/terms/"/>
    <ds:schemaRef ds:uri="71af3243-3dd4-4a8d-8c0d-dd76da1f02a5"/>
    <ds:schemaRef ds:uri="16c05727-aa75-4e4a-9b5f-8a80a1165891"/>
    <ds:schemaRef ds:uri="http://schemas.openxmlformats.org/package/2006/metadata/core-properties"/>
    <ds:schemaRef ds:uri="http://www.w3.org/XML/1998/namespace"/>
    <ds:schemaRef ds:uri="http://schemas.microsoft.com/office/infopath/2007/PartnerControls"/>
    <ds:schemaRef ds:uri="230e9df3-be65-4c73-a93b-d1236ebd677e"/>
    <ds:schemaRef ds:uri="http://schemas.microsoft.com/office/2006/documentManagement/types"/>
    <ds:schemaRef ds:uri="http://schemas.microsoft.com/sharepoint/v3"/>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6DE3707C-8CAB-4302-B7E1-D32E1543E05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Modern conference presentation</Template>
  <TotalTime>0</TotalTime>
  <Words>4197</Words>
  <Application>Microsoft Office PowerPoint</Application>
  <PresentationFormat>Widescreen</PresentationFormat>
  <Paragraphs>274</Paragraphs>
  <Slides>22</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Times New Roman</vt:lpstr>
      <vt:lpstr>Tisa Offc Serif Pro</vt:lpstr>
      <vt:lpstr>Univers Light</vt:lpstr>
      <vt:lpstr>Wingdings</vt:lpstr>
      <vt:lpstr>Custom</vt:lpstr>
      <vt:lpstr>PowerPoint Presentation</vt:lpstr>
      <vt:lpstr>PowerPoint Presentation</vt:lpstr>
      <vt:lpstr>PowerPoint Presentation</vt:lpstr>
      <vt:lpstr>PowerPoint Presentation</vt:lpstr>
      <vt:lpstr>PowerPoint Presentation</vt:lpstr>
      <vt:lpstr>   How body esteem and social media use relate to interest in GLP‑1 agonists, and whether gender moderates these relationships </vt:lpstr>
      <vt:lpstr>PowerPoint Presentation</vt:lpstr>
      <vt:lpstr>PowerPoint Presentation</vt:lpstr>
      <vt:lpstr>Methods: Participants</vt:lpstr>
      <vt:lpstr>Methods: Measures</vt:lpstr>
      <vt:lpstr>Methods: Procedure &amp; Analysis</vt:lpstr>
      <vt:lpstr>Results</vt:lpstr>
      <vt:lpstr>PowerPoint Presentation</vt:lpstr>
      <vt:lpstr>PowerPoint Presentation</vt:lpstr>
      <vt:lpstr>PowerPoint Presentation</vt:lpstr>
      <vt:lpstr>PowerPoint Presentation</vt:lpstr>
      <vt:lpstr>Discussion</vt:lpstr>
      <vt:lpstr>Discussion</vt:lpstr>
      <vt:lpstr>Discussion</vt:lpstr>
      <vt:lpstr>Questions?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Lindsay Davies</dc:creator>
  <cp:lastModifiedBy>Lindsay Davies</cp:lastModifiedBy>
  <cp:revision>6</cp:revision>
  <dcterms:created xsi:type="dcterms:W3CDTF">2026-04-30T05:19:01Z</dcterms:created>
  <dcterms:modified xsi:type="dcterms:W3CDTF">2026-05-06T11:39:01Z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