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03" r:id="rId3"/>
    <p:sldId id="304" r:id="rId4"/>
    <p:sldId id="306" r:id="rId5"/>
    <p:sldId id="307" r:id="rId6"/>
    <p:sldId id="308" r:id="rId7"/>
    <p:sldId id="309" r:id="rId8"/>
    <p:sldId id="256" r:id="rId9"/>
    <p:sldId id="310" r:id="rId10"/>
    <p:sldId id="311" r:id="rId11"/>
    <p:sldId id="312" r:id="rId12"/>
    <p:sldId id="313" r:id="rId13"/>
    <p:sldId id="328" r:id="rId14"/>
    <p:sldId id="314" r:id="rId15"/>
    <p:sldId id="315" r:id="rId16"/>
    <p:sldId id="316" r:id="rId17"/>
    <p:sldId id="317" r:id="rId18"/>
    <p:sldId id="318" r:id="rId19"/>
    <p:sldId id="329" r:id="rId20"/>
    <p:sldId id="320" r:id="rId21"/>
    <p:sldId id="338" r:id="rId22"/>
    <p:sldId id="321" r:id="rId23"/>
    <p:sldId id="322" r:id="rId24"/>
    <p:sldId id="323" r:id="rId25"/>
    <p:sldId id="337" r:id="rId26"/>
    <p:sldId id="324" r:id="rId27"/>
    <p:sldId id="325" r:id="rId28"/>
    <p:sldId id="327" r:id="rId29"/>
    <p:sldId id="294" r:id="rId30"/>
    <p:sldId id="300" r:id="rId31"/>
    <p:sldId id="305" r:id="rId32"/>
    <p:sldId id="33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p:cViewPr varScale="1">
        <p:scale>
          <a:sx n="114" d="100"/>
          <a:sy n="114" d="100"/>
        </p:scale>
        <p:origin x="1281"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eoW53zvWBqw"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moodle.uwtsd.ac.uk/course/view.php?id=3438#section-2"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zn_sZsv1Ok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71hTJnDjwW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translate.google.co.uk/?hl=en&amp;tab=wT#view=home&amp;op=translate&amp;sl=en&amp;tl=fr&amp;text=shru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rQVg9IcrG80" TargetMode="Externa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hyperlink" Target="https://www.youtube.com/watch?v=RCIf3Fj4riQ"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hmhub.me/paralanguage-vocal-behaviour-impact-verbal-communication/"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x.doi.org/10.4074/S0013754510003034" TargetMode="External"/><Relationship Id="rId2" Type="http://schemas.openxmlformats.org/officeDocument/2006/relationships/hyperlink" Target="https://doi.org/10.1515/semi.1969.1.1.4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ghr.nlm.nih.gov/condition/williams-syndrome#resource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zn_sZsv1OkA" TargetMode="External"/><Relationship Id="rId7" Type="http://schemas.openxmlformats.org/officeDocument/2006/relationships/hyperlink" Target="https://hmhub.me/paralanguage-vocal-behaviour-impact-verbal-communication/" TargetMode="External"/><Relationship Id="rId2" Type="http://schemas.openxmlformats.org/officeDocument/2006/relationships/hyperlink" Target="https://www.youtube.com/watch?v=eoW53zvWBqw" TargetMode="External"/><Relationship Id="rId1" Type="http://schemas.openxmlformats.org/officeDocument/2006/relationships/slideLayout" Target="../slideLayouts/slideLayout6.xml"/><Relationship Id="rId6" Type="http://schemas.openxmlformats.org/officeDocument/2006/relationships/hyperlink" Target="https://www.youtube.com/watch?v=rQVg9IcrG80" TargetMode="External"/><Relationship Id="rId5" Type="http://schemas.openxmlformats.org/officeDocument/2006/relationships/hyperlink" Target="https://www.youtube.com/watch?app=desktop&amp;v=RCIf3Fj4riQ" TargetMode="External"/><Relationship Id="rId4" Type="http://schemas.openxmlformats.org/officeDocument/2006/relationships/hyperlink" Target="https://www.youtube.com/watch?v=71hTJnDjwWY"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ECSS6001 </a:t>
            </a:r>
            <a:r>
              <a:rPr lang="en-GB" sz="2800" b="1" dirty="0"/>
              <a:t>Diversity of Language</a:t>
            </a:r>
            <a:br>
              <a:rPr lang="en-GB" sz="2800" b="1" dirty="0"/>
            </a:br>
            <a:r>
              <a:rPr lang="en-US" sz="2800" b="1" dirty="0"/>
              <a:t>Theme </a:t>
            </a:r>
            <a:r>
              <a:rPr lang="en-US" sz="2800" b="1" dirty="0" smtClean="0"/>
              <a:t>3: </a:t>
            </a:r>
            <a:r>
              <a:rPr lang="en-US" sz="2800" b="1" dirty="0"/>
              <a:t>Culture and Communication</a:t>
            </a:r>
            <a:br>
              <a:rPr lang="en-US" sz="2800" b="1" dirty="0"/>
            </a:br>
            <a:r>
              <a:rPr lang="en-US" sz="2800" b="1" dirty="0"/>
              <a:t>(Part 4) Non-verbal </a:t>
            </a:r>
            <a:r>
              <a:rPr lang="en-US" sz="2800" b="1" dirty="0" smtClean="0"/>
              <a:t>Communication and Culture</a:t>
            </a:r>
            <a:endParaRPr lang="en-US" sz="2800" b="1" dirty="0"/>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1255" y="3293156"/>
            <a:ext cx="2949712" cy="9986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0018" y="188640"/>
            <a:ext cx="7024687" cy="720626"/>
          </a:xfrm>
        </p:spPr>
        <p:txBody>
          <a:bodyPr>
            <a:normAutofit fontScale="90000"/>
          </a:bodyPr>
          <a:lstStyle/>
          <a:p>
            <a:pPr eaLnBrk="1" hangingPunct="1"/>
            <a:r>
              <a:rPr lang="en-AU" altLang="en-US" b="1" dirty="0"/>
              <a:t>Learning objectives</a:t>
            </a:r>
          </a:p>
        </p:txBody>
      </p:sp>
      <p:sp>
        <p:nvSpPr>
          <p:cNvPr id="7171" name="Rectangle 3"/>
          <p:cNvSpPr>
            <a:spLocks noGrp="1" noChangeArrowheads="1"/>
          </p:cNvSpPr>
          <p:nvPr>
            <p:ph idx="1"/>
          </p:nvPr>
        </p:nvSpPr>
        <p:spPr>
          <a:xfrm>
            <a:off x="860018" y="2348880"/>
            <a:ext cx="7561262" cy="3095625"/>
          </a:xfrm>
        </p:spPr>
        <p:txBody>
          <a:bodyPr>
            <a:normAutofit fontScale="92500" lnSpcReduction="10000"/>
          </a:bodyPr>
          <a:lstStyle/>
          <a:p>
            <a:pPr>
              <a:spcBef>
                <a:spcPct val="0"/>
              </a:spcBef>
            </a:pPr>
            <a:r>
              <a:rPr lang="en-AU" altLang="en-US" dirty="0"/>
              <a:t>Defined nonverbal communication.</a:t>
            </a:r>
          </a:p>
          <a:p>
            <a:pPr eaLnBrk="1" hangingPunct="1">
              <a:spcBef>
                <a:spcPct val="0"/>
              </a:spcBef>
              <a:buFontTx/>
              <a:buNone/>
            </a:pPr>
            <a:endParaRPr lang="en-AU" altLang="en-US" sz="800" dirty="0"/>
          </a:p>
          <a:p>
            <a:pPr eaLnBrk="1" hangingPunct="1">
              <a:spcBef>
                <a:spcPct val="0"/>
              </a:spcBef>
            </a:pPr>
            <a:r>
              <a:rPr lang="en-AU" altLang="en-US" dirty="0"/>
              <a:t>Identified characteristics and functions of nonverbal communication.</a:t>
            </a:r>
          </a:p>
          <a:p>
            <a:pPr eaLnBrk="1" hangingPunct="1">
              <a:spcBef>
                <a:spcPct val="0"/>
              </a:spcBef>
              <a:buFontTx/>
              <a:buNone/>
            </a:pPr>
            <a:endParaRPr lang="en-AU" altLang="en-US" sz="800" dirty="0"/>
          </a:p>
          <a:p>
            <a:pPr eaLnBrk="1" hangingPunct="1">
              <a:spcBef>
                <a:spcPct val="0"/>
              </a:spcBef>
            </a:pPr>
            <a:r>
              <a:rPr lang="en-AU" altLang="en-US" dirty="0"/>
              <a:t>Evaluated different types of nonverbal codes.</a:t>
            </a:r>
          </a:p>
          <a:p>
            <a:pPr eaLnBrk="1" hangingPunct="1">
              <a:spcBef>
                <a:spcPct val="0"/>
              </a:spcBef>
              <a:buFontTx/>
              <a:buNone/>
            </a:pPr>
            <a:endParaRPr lang="en-AU" altLang="en-US" sz="800" dirty="0"/>
          </a:p>
          <a:p>
            <a:pPr eaLnBrk="1" hangingPunct="1">
              <a:spcBef>
                <a:spcPct val="0"/>
              </a:spcBef>
            </a:pPr>
            <a:r>
              <a:rPr lang="en-AU" altLang="en-US" dirty="0"/>
              <a:t>Explained the influence of culture on nonverbal communication.</a:t>
            </a:r>
          </a:p>
        </p:txBody>
      </p:sp>
      <p:sp>
        <p:nvSpPr>
          <p:cNvPr id="2" name="TextBox 1"/>
          <p:cNvSpPr txBox="1"/>
          <p:nvPr/>
        </p:nvSpPr>
        <p:spPr>
          <a:xfrm>
            <a:off x="251520" y="1412776"/>
            <a:ext cx="7488832" cy="954107"/>
          </a:xfrm>
          <a:prstGeom prst="rect">
            <a:avLst/>
          </a:prstGeom>
          <a:noFill/>
        </p:spPr>
        <p:txBody>
          <a:bodyPr wrap="square" rtlCol="0">
            <a:spAutoFit/>
          </a:bodyPr>
          <a:lstStyle/>
          <a:p>
            <a:r>
              <a:rPr lang="en-AU" altLang="en-US" sz="2800" b="1" dirty="0"/>
              <a:t>At the end of this </a:t>
            </a:r>
            <a:r>
              <a:rPr lang="en-AU" altLang="en-US" sz="2800" b="1" dirty="0" smtClean="0"/>
              <a:t>section, </a:t>
            </a:r>
            <a:r>
              <a:rPr lang="en-AU" altLang="en-US" sz="2800" b="1" dirty="0"/>
              <a:t>we will have:</a:t>
            </a:r>
          </a:p>
          <a:p>
            <a:endParaRPr lang="en-GB" sz="2800" b="1" dirty="0"/>
          </a:p>
        </p:txBody>
      </p:sp>
    </p:spTree>
    <p:extLst>
      <p:ext uri="{BB962C8B-B14F-4D97-AF65-F5344CB8AC3E}">
        <p14:creationId xmlns:p14="http://schemas.microsoft.com/office/powerpoint/2010/main" val="175608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07504" y="116632"/>
            <a:ext cx="8856984" cy="1198563"/>
          </a:xfrm>
        </p:spPr>
        <p:txBody>
          <a:bodyPr>
            <a:normAutofit fontScale="90000"/>
          </a:bodyPr>
          <a:lstStyle/>
          <a:p>
            <a:r>
              <a:rPr lang="en-GB" altLang="en-US" b="1" dirty="0"/>
              <a:t>Different cultures- different meanings</a:t>
            </a:r>
          </a:p>
        </p:txBody>
      </p:sp>
      <p:sp>
        <p:nvSpPr>
          <p:cNvPr id="3" name="TextBox 2"/>
          <p:cNvSpPr txBox="1"/>
          <p:nvPr/>
        </p:nvSpPr>
        <p:spPr>
          <a:xfrm>
            <a:off x="323528" y="1268760"/>
            <a:ext cx="8208912" cy="954107"/>
          </a:xfrm>
          <a:prstGeom prst="rect">
            <a:avLst/>
          </a:prstGeom>
          <a:noFill/>
        </p:spPr>
        <p:txBody>
          <a:bodyPr wrap="square" rtlCol="0">
            <a:spAutoFit/>
          </a:bodyPr>
          <a:lstStyle/>
          <a:p>
            <a:r>
              <a:rPr lang="en-GB" sz="2800" dirty="0"/>
              <a:t>This video was created for International Students by the Hague University.</a:t>
            </a:r>
          </a:p>
        </p:txBody>
      </p:sp>
      <p:sp>
        <p:nvSpPr>
          <p:cNvPr id="6" name="TextBox 5"/>
          <p:cNvSpPr txBox="1"/>
          <p:nvPr/>
        </p:nvSpPr>
        <p:spPr>
          <a:xfrm>
            <a:off x="297450" y="2348880"/>
            <a:ext cx="8208912" cy="1384995"/>
          </a:xfrm>
          <a:prstGeom prst="rect">
            <a:avLst/>
          </a:prstGeom>
          <a:noFill/>
        </p:spPr>
        <p:txBody>
          <a:bodyPr wrap="square" rtlCol="0">
            <a:spAutoFit/>
          </a:bodyPr>
          <a:lstStyle/>
          <a:p>
            <a:r>
              <a:rPr lang="en-GB" sz="2800" dirty="0"/>
              <a:t>What strikes you as interesting about this video? (N.B. you should consider both the </a:t>
            </a:r>
            <a:r>
              <a:rPr lang="en-GB" sz="2800" u="sng" dirty="0"/>
              <a:t>content</a:t>
            </a:r>
            <a:r>
              <a:rPr lang="en-GB" sz="2800" dirty="0"/>
              <a:t> and the </a:t>
            </a:r>
            <a:r>
              <a:rPr lang="en-GB" sz="2800" u="sng" dirty="0"/>
              <a:t>presentation</a:t>
            </a:r>
            <a:r>
              <a:rPr lang="en-GB" sz="2800" dirty="0"/>
              <a:t> whilst watching the video.</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16416" y="2653700"/>
            <a:ext cx="711969" cy="711969"/>
          </a:xfrm>
          <a:prstGeom prst="rect">
            <a:avLst/>
          </a:prstGeom>
        </p:spPr>
      </p:pic>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3646184"/>
            <a:ext cx="1114002" cy="1175043"/>
          </a:xfrm>
          <a:prstGeom prst="rect">
            <a:avLst/>
          </a:prstGeom>
        </p:spPr>
      </p:pic>
      <p:sp>
        <p:nvSpPr>
          <p:cNvPr id="7" name="TextBox 6"/>
          <p:cNvSpPr txBox="1"/>
          <p:nvPr/>
        </p:nvSpPr>
        <p:spPr>
          <a:xfrm>
            <a:off x="3203848" y="3789040"/>
            <a:ext cx="432048" cy="369332"/>
          </a:xfrm>
          <a:prstGeom prst="rect">
            <a:avLst/>
          </a:prstGeom>
          <a:noFill/>
        </p:spPr>
        <p:txBody>
          <a:bodyPr wrap="square" rtlCol="0">
            <a:spAutoFit/>
          </a:bodyPr>
          <a:lstStyle/>
          <a:p>
            <a:pPr algn="ctr"/>
            <a:r>
              <a:rPr lang="en-GB" dirty="0"/>
              <a:t>1.</a:t>
            </a:r>
          </a:p>
        </p:txBody>
      </p:sp>
      <p:sp>
        <p:nvSpPr>
          <p:cNvPr id="8" name="TextBox 7">
            <a:extLst>
              <a:ext uri="{FF2B5EF4-FFF2-40B4-BE49-F238E27FC236}">
                <a16:creationId xmlns:a16="http://schemas.microsoft.com/office/drawing/2014/main" id="{1B4814CA-468E-4939-AF13-421B7EE53A66}"/>
              </a:ext>
            </a:extLst>
          </p:cNvPr>
          <p:cNvSpPr txBox="1"/>
          <p:nvPr/>
        </p:nvSpPr>
        <p:spPr>
          <a:xfrm>
            <a:off x="467544" y="5013176"/>
            <a:ext cx="8280920" cy="830997"/>
          </a:xfrm>
          <a:prstGeom prst="rect">
            <a:avLst/>
          </a:prstGeom>
          <a:noFill/>
        </p:spPr>
        <p:txBody>
          <a:bodyPr wrap="square" rtlCol="0">
            <a:spAutoFit/>
          </a:bodyPr>
          <a:lstStyle/>
          <a:p>
            <a:r>
              <a:rPr lang="en-GB" sz="2400" i="1" dirty="0" smtClean="0"/>
              <a:t>Write your thoughts in the </a:t>
            </a:r>
            <a:r>
              <a:rPr lang="en-GB" sz="2400" i="1" dirty="0" smtClean="0">
                <a:hlinkClick r:id="rId5"/>
              </a:rPr>
              <a:t>Chat Room </a:t>
            </a:r>
            <a:r>
              <a:rPr lang="en-GB" sz="2400" i="1" dirty="0" smtClean="0"/>
              <a:t>on Moodle (your Tutor will share this with the group)</a:t>
            </a:r>
            <a:endParaRPr lang="en-GB" sz="2400" i="1" dirty="0"/>
          </a:p>
        </p:txBody>
      </p:sp>
    </p:spTree>
    <p:extLst>
      <p:ext uri="{BB962C8B-B14F-4D97-AF65-F5344CB8AC3E}">
        <p14:creationId xmlns:p14="http://schemas.microsoft.com/office/powerpoint/2010/main" val="37251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188640"/>
            <a:ext cx="7705725" cy="785813"/>
          </a:xfrm>
        </p:spPr>
        <p:txBody>
          <a:bodyPr>
            <a:normAutofit fontScale="90000"/>
          </a:bodyPr>
          <a:lstStyle/>
          <a:p>
            <a:pPr eaLnBrk="1" hangingPunct="1"/>
            <a:r>
              <a:rPr lang="en-AU" altLang="en-US" b="1" dirty="0"/>
              <a:t>Defining nonverbal communication</a:t>
            </a:r>
          </a:p>
        </p:txBody>
      </p:sp>
      <p:sp>
        <p:nvSpPr>
          <p:cNvPr id="2" name="TextBox 1"/>
          <p:cNvSpPr txBox="1"/>
          <p:nvPr/>
        </p:nvSpPr>
        <p:spPr>
          <a:xfrm>
            <a:off x="179512" y="980728"/>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term nonverbal communication refers to the use of non-spoken symbols which communicate a specific message. </a:t>
            </a:r>
          </a:p>
        </p:txBody>
      </p:sp>
      <p:sp>
        <p:nvSpPr>
          <p:cNvPr id="5" name="TextBox 4"/>
          <p:cNvSpPr txBox="1"/>
          <p:nvPr/>
        </p:nvSpPr>
        <p:spPr>
          <a:xfrm>
            <a:off x="116881" y="1844824"/>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It can refer to both intentional and unintentional messages that are sent out by an individual. </a:t>
            </a:r>
          </a:p>
        </p:txBody>
      </p:sp>
      <p:sp>
        <p:nvSpPr>
          <p:cNvPr id="6" name="TextBox 5"/>
          <p:cNvSpPr txBox="1"/>
          <p:nvPr/>
        </p:nvSpPr>
        <p:spPr>
          <a:xfrm>
            <a:off x="151820" y="2708920"/>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generally considered to include:. </a:t>
            </a:r>
          </a:p>
        </p:txBody>
      </p:sp>
      <p:sp>
        <p:nvSpPr>
          <p:cNvPr id="3" name="TextBox 2"/>
          <p:cNvSpPr txBox="1"/>
          <p:nvPr/>
        </p:nvSpPr>
        <p:spPr>
          <a:xfrm>
            <a:off x="467544" y="3212976"/>
            <a:ext cx="424847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space (proxemics)</a:t>
            </a:r>
          </a:p>
        </p:txBody>
      </p:sp>
      <p:sp>
        <p:nvSpPr>
          <p:cNvPr id="10" name="TextBox 9"/>
          <p:cNvSpPr txBox="1"/>
          <p:nvPr/>
        </p:nvSpPr>
        <p:spPr>
          <a:xfrm>
            <a:off x="476608" y="3687415"/>
            <a:ext cx="691276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Body language (as in the Hague University video) </a:t>
            </a:r>
          </a:p>
        </p:txBody>
      </p:sp>
      <p:sp>
        <p:nvSpPr>
          <p:cNvPr id="11" name="TextBox 10"/>
          <p:cNvSpPr txBox="1"/>
          <p:nvPr/>
        </p:nvSpPr>
        <p:spPr>
          <a:xfrm>
            <a:off x="467544" y="4149080"/>
            <a:ext cx="381642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touch (haptics)</a:t>
            </a:r>
          </a:p>
        </p:txBody>
      </p:sp>
      <p:sp>
        <p:nvSpPr>
          <p:cNvPr id="13" name="TextBox 12"/>
          <p:cNvSpPr txBox="1"/>
          <p:nvPr/>
        </p:nvSpPr>
        <p:spPr>
          <a:xfrm>
            <a:off x="467544" y="4581128"/>
            <a:ext cx="273630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Paralanguage</a:t>
            </a:r>
          </a:p>
        </p:txBody>
      </p:sp>
      <p:sp>
        <p:nvSpPr>
          <p:cNvPr id="15" name="TextBox 14"/>
          <p:cNvSpPr txBox="1"/>
          <p:nvPr/>
        </p:nvSpPr>
        <p:spPr>
          <a:xfrm>
            <a:off x="472074" y="5055567"/>
            <a:ext cx="431595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time (chronemics)</a:t>
            </a:r>
          </a:p>
        </p:txBody>
      </p:sp>
      <p:pic>
        <p:nvPicPr>
          <p:cNvPr id="12" name="Picture 1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7974" y="5055567"/>
            <a:ext cx="458162" cy="483267"/>
          </a:xfrm>
          <a:prstGeom prst="rect">
            <a:avLst/>
          </a:prstGeom>
        </p:spPr>
      </p:pic>
      <p:sp>
        <p:nvSpPr>
          <p:cNvPr id="17" name="TextBox 16"/>
          <p:cNvSpPr txBox="1"/>
          <p:nvPr/>
        </p:nvSpPr>
        <p:spPr>
          <a:xfrm>
            <a:off x="476608" y="5461284"/>
            <a:ext cx="337531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Appearance and dress</a:t>
            </a:r>
          </a:p>
        </p:txBody>
      </p:sp>
      <p:sp>
        <p:nvSpPr>
          <p:cNvPr id="16" name="TextBox 15"/>
          <p:cNvSpPr txBox="1"/>
          <p:nvPr/>
        </p:nvSpPr>
        <p:spPr>
          <a:xfrm>
            <a:off x="4968044" y="5101733"/>
            <a:ext cx="432048" cy="369332"/>
          </a:xfrm>
          <a:prstGeom prst="rect">
            <a:avLst/>
          </a:prstGeom>
          <a:noFill/>
        </p:spPr>
        <p:txBody>
          <a:bodyPr wrap="square" rtlCol="0">
            <a:spAutoFit/>
          </a:bodyPr>
          <a:lstStyle/>
          <a:p>
            <a:pPr algn="ctr"/>
            <a:r>
              <a:rPr lang="en-GB" dirty="0"/>
              <a:t>2.</a:t>
            </a:r>
          </a:p>
        </p:txBody>
      </p:sp>
    </p:spTree>
    <p:extLst>
      <p:ext uri="{BB962C8B-B14F-4D97-AF65-F5344CB8AC3E}">
        <p14:creationId xmlns:p14="http://schemas.microsoft.com/office/powerpoint/2010/main" val="33253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3" grpId="0"/>
      <p:bldP spid="10" grpId="0"/>
      <p:bldP spid="11" grpId="0"/>
      <p:bldP spid="13" grpId="0"/>
      <p:bldP spid="15" grpId="0"/>
      <p:bldP spid="17"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8012" y="116632"/>
            <a:ext cx="9001000" cy="1143000"/>
          </a:xfrm>
        </p:spPr>
        <p:txBody>
          <a:bodyPr>
            <a:normAutofit fontScale="90000"/>
          </a:bodyPr>
          <a:lstStyle/>
          <a:p>
            <a:pPr eaLnBrk="1" hangingPunct="1"/>
            <a:r>
              <a:rPr lang="en-AU" altLang="en-US" b="1" dirty="0"/>
              <a:t>Variation of nonverbal communication</a:t>
            </a:r>
          </a:p>
        </p:txBody>
      </p:sp>
      <p:sp>
        <p:nvSpPr>
          <p:cNvPr id="10243" name="Rectangle 3"/>
          <p:cNvSpPr>
            <a:spLocks noGrp="1" noChangeArrowheads="1"/>
          </p:cNvSpPr>
          <p:nvPr>
            <p:ph idx="1"/>
          </p:nvPr>
        </p:nvSpPr>
        <p:spPr>
          <a:xfrm>
            <a:off x="143544" y="1628800"/>
            <a:ext cx="8784468" cy="2520950"/>
          </a:xfrm>
        </p:spPr>
        <p:txBody>
          <a:bodyPr>
            <a:noAutofit/>
          </a:bodyPr>
          <a:lstStyle/>
          <a:p>
            <a:pPr eaLnBrk="1" hangingPunct="1"/>
            <a:r>
              <a:rPr lang="en-AU" altLang="en-US" sz="2800" dirty="0"/>
              <a:t>Research has shown that there is a degree of universality amongst some nonverbal communication, e.g. the expression of sadness or fear. </a:t>
            </a:r>
          </a:p>
          <a:p>
            <a:pPr eaLnBrk="1" hangingPunct="1">
              <a:buFontTx/>
              <a:buNone/>
            </a:pPr>
            <a:endParaRPr lang="en-AU" altLang="en-US" sz="2800" dirty="0"/>
          </a:p>
          <a:p>
            <a:pPr eaLnBrk="1" hangingPunct="1"/>
            <a:r>
              <a:rPr lang="en-AU" altLang="en-US" sz="2800" dirty="0"/>
              <a:t>However, the ‘rules’ governing the displays of nonverbal communication vary across cultures and are learned through socialisation. </a:t>
            </a:r>
          </a:p>
        </p:txBody>
      </p:sp>
    </p:spTree>
    <p:extLst>
      <p:ext uri="{BB962C8B-B14F-4D97-AF65-F5344CB8AC3E}">
        <p14:creationId xmlns:p14="http://schemas.microsoft.com/office/powerpoint/2010/main" val="12295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5496" y="188640"/>
            <a:ext cx="8928992" cy="864096"/>
          </a:xfrm>
        </p:spPr>
        <p:txBody>
          <a:bodyPr>
            <a:noAutofit/>
          </a:bodyPr>
          <a:lstStyle/>
          <a:p>
            <a:pPr eaLnBrk="1" hangingPunct="1"/>
            <a:r>
              <a:rPr lang="en-AU" altLang="en-US" sz="3600" b="1" dirty="0"/>
              <a:t>Characteristics of nonverbal communication</a:t>
            </a:r>
          </a:p>
        </p:txBody>
      </p:sp>
      <p:sp>
        <p:nvSpPr>
          <p:cNvPr id="11267" name="Rectangle 3"/>
          <p:cNvSpPr>
            <a:spLocks noGrp="1" noChangeArrowheads="1"/>
          </p:cNvSpPr>
          <p:nvPr>
            <p:ph idx="1"/>
          </p:nvPr>
        </p:nvSpPr>
        <p:spPr>
          <a:xfrm>
            <a:off x="503461" y="1154498"/>
            <a:ext cx="7993062" cy="3789363"/>
          </a:xfrm>
        </p:spPr>
        <p:txBody>
          <a:bodyPr>
            <a:noAutofit/>
          </a:bodyPr>
          <a:lstStyle/>
          <a:p>
            <a:pPr indent="-342900" eaLnBrk="1" hangingPunct="1">
              <a:lnSpc>
                <a:spcPct val="90000"/>
              </a:lnSpc>
            </a:pPr>
            <a:r>
              <a:rPr lang="en-AU" altLang="en-US" sz="2400" dirty="0"/>
              <a:t>Verbal and nonverbal communication is often simultaneous and are inextricably intertwined.</a:t>
            </a:r>
          </a:p>
          <a:p>
            <a:pPr indent="-342900" eaLnBrk="1" hangingPunct="1">
              <a:lnSpc>
                <a:spcPct val="90000"/>
              </a:lnSpc>
            </a:pPr>
            <a:endParaRPr lang="en-AU" altLang="en-US" sz="2400" dirty="0"/>
          </a:p>
          <a:p>
            <a:pPr indent="-342900" eaLnBrk="1" hangingPunct="1">
              <a:lnSpc>
                <a:spcPct val="90000"/>
              </a:lnSpc>
            </a:pPr>
            <a:r>
              <a:rPr lang="en-AU" altLang="en-US" sz="2400" i="1" dirty="0"/>
              <a:t>Cognitive content</a:t>
            </a:r>
            <a:r>
              <a:rPr lang="en-AU" altLang="en-US" sz="2400" dirty="0"/>
              <a:t> is conveyed through the verbal part of a message; </a:t>
            </a:r>
            <a:r>
              <a:rPr lang="en-AU" altLang="en-US" sz="2400" i="1" dirty="0"/>
              <a:t>affective content </a:t>
            </a:r>
            <a:r>
              <a:rPr lang="en-AU" altLang="en-US" sz="2400" dirty="0"/>
              <a:t>is conveyed through the nonverbal component. Most meaning is derived from the </a:t>
            </a:r>
            <a:r>
              <a:rPr lang="en-AU" altLang="en-US" sz="2400" i="1" dirty="0"/>
              <a:t>affective content</a:t>
            </a:r>
            <a:r>
              <a:rPr lang="en-AU" altLang="en-US" sz="2400" dirty="0"/>
              <a:t>.</a:t>
            </a:r>
          </a:p>
          <a:p>
            <a:pPr indent="-342900" eaLnBrk="1" hangingPunct="1">
              <a:lnSpc>
                <a:spcPct val="90000"/>
              </a:lnSpc>
            </a:pPr>
            <a:endParaRPr lang="en-AU" altLang="en-US" sz="2400" dirty="0"/>
          </a:p>
          <a:p>
            <a:pPr indent="-342900" eaLnBrk="1" hangingPunct="1">
              <a:lnSpc>
                <a:spcPct val="90000"/>
              </a:lnSpc>
            </a:pPr>
            <a:r>
              <a:rPr lang="en-AU" altLang="en-US" sz="2400" dirty="0"/>
              <a:t>If the nonverbal message contradicts the verbal, the nonverbal message is given greater credence because nonverbal messages perceived as less conscious and therefore more honest.</a:t>
            </a:r>
          </a:p>
          <a:p>
            <a:pPr indent="-342900" algn="ctr" eaLnBrk="1" hangingPunct="1">
              <a:lnSpc>
                <a:spcPct val="80000"/>
              </a:lnSpc>
              <a:buFontTx/>
              <a:buNone/>
            </a:pPr>
            <a:endParaRPr lang="en-AU" altLang="en-US" sz="2400" dirty="0"/>
          </a:p>
          <a:p>
            <a:pPr indent="-342900" eaLnBrk="1" hangingPunct="1">
              <a:lnSpc>
                <a:spcPct val="80000"/>
              </a:lnSpc>
              <a:buFontTx/>
              <a:buNone/>
            </a:pPr>
            <a:endParaRPr lang="en-AU" altLang="en-US" sz="2400" dirty="0"/>
          </a:p>
        </p:txBody>
      </p:sp>
      <p:sp>
        <p:nvSpPr>
          <p:cNvPr id="2" name="TextBox 1"/>
          <p:cNvSpPr txBox="1"/>
          <p:nvPr/>
        </p:nvSpPr>
        <p:spPr>
          <a:xfrm>
            <a:off x="3203848" y="5828693"/>
            <a:ext cx="4752528" cy="369332"/>
          </a:xfrm>
          <a:prstGeom prst="rect">
            <a:avLst/>
          </a:prstGeom>
          <a:noFill/>
        </p:spPr>
        <p:txBody>
          <a:bodyPr wrap="square" rtlCol="0">
            <a:spAutoFit/>
          </a:bodyPr>
          <a:lstStyle/>
          <a:p>
            <a:r>
              <a:rPr lang="en-GB" dirty="0" smtClean="0"/>
              <a:t>What is the </a:t>
            </a:r>
            <a:r>
              <a:rPr lang="en-GB" i="1" dirty="0" smtClean="0"/>
              <a:t>affective </a:t>
            </a:r>
            <a:r>
              <a:rPr lang="en-GB" dirty="0" smtClean="0"/>
              <a:t>message being given here?</a:t>
            </a:r>
            <a:endParaRPr lang="en-GB" dirty="0"/>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72400" y="5724557"/>
            <a:ext cx="503175" cy="530746"/>
          </a:xfrm>
          <a:prstGeom prst="rect">
            <a:avLst/>
          </a:prstGeom>
        </p:spPr>
      </p:pic>
      <p:sp>
        <p:nvSpPr>
          <p:cNvPr id="4" name="TextBox 3"/>
          <p:cNvSpPr txBox="1"/>
          <p:nvPr/>
        </p:nvSpPr>
        <p:spPr>
          <a:xfrm>
            <a:off x="7812360" y="5805264"/>
            <a:ext cx="360040" cy="307777"/>
          </a:xfrm>
          <a:prstGeom prst="rect">
            <a:avLst/>
          </a:prstGeom>
          <a:noFill/>
        </p:spPr>
        <p:txBody>
          <a:bodyPr wrap="square" rtlCol="0">
            <a:spAutoFit/>
          </a:bodyPr>
          <a:lstStyle/>
          <a:p>
            <a:pPr algn="ctr"/>
            <a:r>
              <a:rPr lang="en-GB" sz="1400" dirty="0"/>
              <a:t>3.</a:t>
            </a:r>
          </a:p>
        </p:txBody>
      </p:sp>
    </p:spTree>
    <p:extLst>
      <p:ext uri="{BB962C8B-B14F-4D97-AF65-F5344CB8AC3E}">
        <p14:creationId xmlns:p14="http://schemas.microsoft.com/office/powerpoint/2010/main" val="395068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496" y="116632"/>
            <a:ext cx="9108504" cy="792088"/>
          </a:xfrm>
        </p:spPr>
        <p:txBody>
          <a:bodyPr>
            <a:normAutofit fontScale="90000"/>
          </a:bodyPr>
          <a:lstStyle/>
          <a:p>
            <a:pPr eaLnBrk="1" hangingPunct="1"/>
            <a:r>
              <a:rPr lang="en-AU" altLang="en-US" sz="3600" b="1" dirty="0"/>
              <a:t>Difference between verbal and nonverbal codes</a:t>
            </a:r>
          </a:p>
        </p:txBody>
      </p:sp>
      <p:sp>
        <p:nvSpPr>
          <p:cNvPr id="2" name="TextBox 1"/>
          <p:cNvSpPr txBox="1"/>
          <p:nvPr/>
        </p:nvSpPr>
        <p:spPr>
          <a:xfrm>
            <a:off x="323528" y="853251"/>
            <a:ext cx="8208912" cy="954107"/>
          </a:xfrm>
          <a:prstGeom prst="rect">
            <a:avLst/>
          </a:prstGeom>
          <a:noFill/>
        </p:spPr>
        <p:txBody>
          <a:bodyPr wrap="square" rtlCol="0">
            <a:spAutoFit/>
          </a:bodyPr>
          <a:lstStyle/>
          <a:p>
            <a:r>
              <a:rPr lang="en-GB" sz="2800" dirty="0" err="1"/>
              <a:t>Neuliep</a:t>
            </a:r>
            <a:r>
              <a:rPr lang="en-GB" sz="2800" dirty="0"/>
              <a:t> (2006) identified three ways in which verbal and nonverbal codes differ: </a:t>
            </a:r>
          </a:p>
        </p:txBody>
      </p:sp>
      <p:sp>
        <p:nvSpPr>
          <p:cNvPr id="3" name="TextBox 2"/>
          <p:cNvSpPr txBox="1"/>
          <p:nvPr/>
        </p:nvSpPr>
        <p:spPr>
          <a:xfrm>
            <a:off x="376795" y="1853093"/>
            <a:ext cx="8280920" cy="954107"/>
          </a:xfrm>
          <a:prstGeom prst="rect">
            <a:avLst/>
          </a:prstGeom>
          <a:noFill/>
        </p:spPr>
        <p:txBody>
          <a:bodyPr wrap="square" rtlCol="0">
            <a:spAutoFit/>
          </a:bodyPr>
          <a:lstStyle/>
          <a:p>
            <a:r>
              <a:rPr lang="en-AU" altLang="en-US" sz="2800" dirty="0"/>
              <a:t> (1) Verbal language is based on symbols; nonverbal communication is </a:t>
            </a:r>
            <a:r>
              <a:rPr lang="en-AU" altLang="en-US" sz="2800" dirty="0" smtClean="0"/>
              <a:t>sign or signal </a:t>
            </a:r>
            <a:r>
              <a:rPr lang="en-AU" altLang="en-US" sz="2800" dirty="0"/>
              <a:t>based.</a:t>
            </a:r>
            <a:endParaRPr lang="en-GB" sz="2800" dirty="0"/>
          </a:p>
        </p:txBody>
      </p:sp>
      <p:sp>
        <p:nvSpPr>
          <p:cNvPr id="5" name="TextBox 4"/>
          <p:cNvSpPr txBox="1"/>
          <p:nvPr/>
        </p:nvSpPr>
        <p:spPr>
          <a:xfrm>
            <a:off x="971600" y="3764667"/>
            <a:ext cx="73448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Verbal language relies on sound symbols (in spoken language) and letter/word symbols (in written language)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16416" y="3935957"/>
            <a:ext cx="710809" cy="710809"/>
          </a:xfrm>
          <a:prstGeom prst="rect">
            <a:avLst/>
          </a:prstGeom>
        </p:spPr>
      </p:pic>
      <p:sp>
        <p:nvSpPr>
          <p:cNvPr id="9" name="TextBox 8"/>
          <p:cNvSpPr txBox="1"/>
          <p:nvPr/>
        </p:nvSpPr>
        <p:spPr>
          <a:xfrm>
            <a:off x="917340" y="5190291"/>
            <a:ext cx="734481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Non-verbal language relies on ‘signs</a:t>
            </a:r>
            <a:r>
              <a:rPr lang="en-GB" sz="2400" dirty="0" smtClean="0"/>
              <a:t>’ </a:t>
            </a:r>
            <a:r>
              <a:rPr lang="en-GB" sz="2400" smtClean="0"/>
              <a:t>or signals </a:t>
            </a:r>
            <a:r>
              <a:rPr lang="en-GB" sz="2400" dirty="0"/>
              <a:t>created using our bodies and other factors.</a:t>
            </a:r>
          </a:p>
        </p:txBody>
      </p:sp>
      <p:sp>
        <p:nvSpPr>
          <p:cNvPr id="8" name="TextBox 7"/>
          <p:cNvSpPr txBox="1"/>
          <p:nvPr/>
        </p:nvSpPr>
        <p:spPr>
          <a:xfrm>
            <a:off x="827584" y="2868297"/>
            <a:ext cx="5616624" cy="523220"/>
          </a:xfrm>
          <a:prstGeom prst="rect">
            <a:avLst/>
          </a:prstGeom>
          <a:noFill/>
        </p:spPr>
        <p:txBody>
          <a:bodyPr wrap="square" rtlCol="0">
            <a:spAutoFit/>
          </a:bodyPr>
          <a:lstStyle/>
          <a:p>
            <a:r>
              <a:rPr lang="en-GB" sz="2800" dirty="0"/>
              <a:t>E.g. A ‘shrug’</a:t>
            </a:r>
          </a:p>
        </p:txBody>
      </p:sp>
    </p:spTree>
    <p:extLst>
      <p:ext uri="{BB962C8B-B14F-4D97-AF65-F5344CB8AC3E}">
        <p14:creationId xmlns:p14="http://schemas.microsoft.com/office/powerpoint/2010/main" val="87183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1268760"/>
            <a:ext cx="7859221" cy="3935760"/>
          </a:xfrm>
          <a:prstGeom prst="rect">
            <a:avLst/>
          </a:prstGeom>
        </p:spPr>
      </p:pic>
      <p:sp>
        <p:nvSpPr>
          <p:cNvPr id="2" name="TextBox 1">
            <a:extLst>
              <a:ext uri="{FF2B5EF4-FFF2-40B4-BE49-F238E27FC236}">
                <a16:creationId xmlns:a16="http://schemas.microsoft.com/office/drawing/2014/main" id="{1DD75288-4C21-49F0-81E6-4207DB67844D}"/>
              </a:ext>
            </a:extLst>
          </p:cNvPr>
          <p:cNvSpPr txBox="1"/>
          <p:nvPr/>
        </p:nvSpPr>
        <p:spPr>
          <a:xfrm>
            <a:off x="539552" y="332656"/>
            <a:ext cx="2880320" cy="523220"/>
          </a:xfrm>
          <a:prstGeom prst="rect">
            <a:avLst/>
          </a:prstGeom>
          <a:noFill/>
        </p:spPr>
        <p:txBody>
          <a:bodyPr wrap="square" rtlCol="0">
            <a:spAutoFit/>
          </a:bodyPr>
          <a:lstStyle/>
          <a:p>
            <a:r>
              <a:rPr lang="en-GB" sz="2800" b="1" dirty="0"/>
              <a:t>For example;</a:t>
            </a:r>
          </a:p>
        </p:txBody>
      </p:sp>
    </p:spTree>
    <p:extLst>
      <p:ext uri="{BB962C8B-B14F-4D97-AF65-F5344CB8AC3E}">
        <p14:creationId xmlns:p14="http://schemas.microsoft.com/office/powerpoint/2010/main" val="395599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496" y="116632"/>
            <a:ext cx="9108504" cy="792088"/>
          </a:xfrm>
        </p:spPr>
        <p:txBody>
          <a:bodyPr>
            <a:normAutofit fontScale="90000"/>
          </a:bodyPr>
          <a:lstStyle/>
          <a:p>
            <a:pPr eaLnBrk="1" hangingPunct="1"/>
            <a:r>
              <a:rPr lang="en-AU" altLang="en-US" sz="3600" b="1" dirty="0"/>
              <a:t>Difference between verbal and nonverbal codes</a:t>
            </a:r>
          </a:p>
        </p:txBody>
      </p:sp>
      <p:sp>
        <p:nvSpPr>
          <p:cNvPr id="2" name="TextBox 1"/>
          <p:cNvSpPr txBox="1"/>
          <p:nvPr/>
        </p:nvSpPr>
        <p:spPr>
          <a:xfrm>
            <a:off x="323528" y="764704"/>
            <a:ext cx="8208912" cy="954107"/>
          </a:xfrm>
          <a:prstGeom prst="rect">
            <a:avLst/>
          </a:prstGeom>
          <a:noFill/>
        </p:spPr>
        <p:txBody>
          <a:bodyPr wrap="square" rtlCol="0">
            <a:spAutoFit/>
          </a:bodyPr>
          <a:lstStyle/>
          <a:p>
            <a:r>
              <a:rPr lang="en-GB" sz="2800" dirty="0"/>
              <a:t>Neuliep (2006) identified </a:t>
            </a:r>
            <a:r>
              <a:rPr lang="en-GB" sz="2800" dirty="0" smtClean="0"/>
              <a:t>three </a:t>
            </a:r>
            <a:r>
              <a:rPr lang="en-GB" sz="2800" dirty="0"/>
              <a:t>ways in which verbal and nonverbal codes differ: </a:t>
            </a:r>
          </a:p>
        </p:txBody>
      </p:sp>
      <p:sp>
        <p:nvSpPr>
          <p:cNvPr id="3" name="TextBox 2"/>
          <p:cNvSpPr txBox="1"/>
          <p:nvPr/>
        </p:nvSpPr>
        <p:spPr>
          <a:xfrm>
            <a:off x="376796" y="1844824"/>
            <a:ext cx="8280920" cy="954107"/>
          </a:xfrm>
          <a:prstGeom prst="rect">
            <a:avLst/>
          </a:prstGeom>
          <a:noFill/>
        </p:spPr>
        <p:txBody>
          <a:bodyPr wrap="square" rtlCol="0">
            <a:spAutoFit/>
          </a:bodyPr>
          <a:lstStyle/>
          <a:p>
            <a:r>
              <a:rPr lang="en-AU" altLang="en-US" sz="2800" dirty="0"/>
              <a:t> </a:t>
            </a:r>
            <a:r>
              <a:rPr lang="en-GB" altLang="en-US" sz="2800" dirty="0" smtClean="0"/>
              <a:t>(2) </a:t>
            </a:r>
            <a:r>
              <a:rPr lang="en-GB" altLang="en-US" sz="2800" dirty="0"/>
              <a:t>The sending capacity of the non verbal code is much more restrictive than the verbal code.</a:t>
            </a:r>
          </a:p>
        </p:txBody>
      </p:sp>
      <p:sp>
        <p:nvSpPr>
          <p:cNvPr id="5" name="TextBox 4"/>
          <p:cNvSpPr txBox="1"/>
          <p:nvPr/>
        </p:nvSpPr>
        <p:spPr>
          <a:xfrm>
            <a:off x="1259632" y="2798931"/>
            <a:ext cx="7344816"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As we can see in the previous examples, there are any number of ways of ‘saying’ or ‘writing’ the word shrug but there is only a limited amount of ways that we can actually perform a shrug non-verbally</a:t>
            </a:r>
          </a:p>
        </p:txBody>
      </p:sp>
      <p:sp>
        <p:nvSpPr>
          <p:cNvPr id="8" name="TextBox 7"/>
          <p:cNvSpPr txBox="1"/>
          <p:nvPr/>
        </p:nvSpPr>
        <p:spPr>
          <a:xfrm>
            <a:off x="449288" y="4345064"/>
            <a:ext cx="8280920" cy="1815882"/>
          </a:xfrm>
          <a:prstGeom prst="rect">
            <a:avLst/>
          </a:prstGeom>
          <a:noFill/>
        </p:spPr>
        <p:txBody>
          <a:bodyPr wrap="square" rtlCol="0">
            <a:spAutoFit/>
          </a:bodyPr>
          <a:lstStyle/>
          <a:p>
            <a:r>
              <a:rPr lang="en-AU" altLang="en-US" sz="2800" dirty="0"/>
              <a:t> </a:t>
            </a:r>
            <a:r>
              <a:rPr lang="en-GB" altLang="en-US" sz="2800" dirty="0" smtClean="0"/>
              <a:t>(3) </a:t>
            </a:r>
            <a:r>
              <a:rPr lang="en-GB" altLang="en-US" sz="2800" dirty="0"/>
              <a:t>Verbal codes have a formal phonetic systems and syntax governing usage, whereas there are no such formal rules governing the use of nonverbal code systems.</a:t>
            </a:r>
          </a:p>
        </p:txBody>
      </p:sp>
    </p:spTree>
    <p:extLst>
      <p:ext uri="{BB962C8B-B14F-4D97-AF65-F5344CB8AC3E}">
        <p14:creationId xmlns:p14="http://schemas.microsoft.com/office/powerpoint/2010/main" val="171555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71600" y="116632"/>
            <a:ext cx="7024687" cy="720502"/>
          </a:xfrm>
        </p:spPr>
        <p:txBody>
          <a:bodyPr>
            <a:normAutofit fontScale="90000"/>
          </a:bodyPr>
          <a:lstStyle/>
          <a:p>
            <a:pPr eaLnBrk="1" hangingPunct="1"/>
            <a:r>
              <a:rPr lang="en-AU" altLang="en-US" b="1"/>
              <a:t>Functions of nonverbal codes</a:t>
            </a:r>
          </a:p>
        </p:txBody>
      </p:sp>
      <p:sp>
        <p:nvSpPr>
          <p:cNvPr id="13315" name="Content Placeholder 2"/>
          <p:cNvSpPr>
            <a:spLocks noGrp="1"/>
          </p:cNvSpPr>
          <p:nvPr>
            <p:ph idx="1"/>
          </p:nvPr>
        </p:nvSpPr>
        <p:spPr>
          <a:xfrm>
            <a:off x="1403225" y="5517232"/>
            <a:ext cx="7561263" cy="432811"/>
          </a:xfrm>
        </p:spPr>
        <p:txBody>
          <a:bodyPr>
            <a:normAutofit fontScale="92500" lnSpcReduction="10000"/>
          </a:bodyPr>
          <a:lstStyle/>
          <a:p>
            <a:pPr eaLnBrk="1" hangingPunct="1">
              <a:lnSpc>
                <a:spcPct val="90000"/>
              </a:lnSpc>
              <a:buFontTx/>
              <a:buNone/>
            </a:pPr>
            <a:r>
              <a:rPr lang="en-AU" altLang="en-US" sz="2800" dirty="0"/>
              <a:t>    Could you give an example of each function?</a:t>
            </a:r>
          </a:p>
          <a:p>
            <a:pPr eaLnBrk="1" hangingPunct="1">
              <a:lnSpc>
                <a:spcPct val="90000"/>
              </a:lnSpc>
              <a:buFontTx/>
              <a:buNone/>
            </a:pPr>
            <a:endParaRPr lang="en-AU" altLang="en-US" sz="2800" dirty="0"/>
          </a:p>
        </p:txBody>
      </p:sp>
      <p:sp>
        <p:nvSpPr>
          <p:cNvPr id="2" name="TextBox 1"/>
          <p:cNvSpPr txBox="1"/>
          <p:nvPr/>
        </p:nvSpPr>
        <p:spPr>
          <a:xfrm>
            <a:off x="179512" y="908720"/>
            <a:ext cx="8784976" cy="954107"/>
          </a:xfrm>
          <a:prstGeom prst="rect">
            <a:avLst/>
          </a:prstGeom>
          <a:noFill/>
        </p:spPr>
        <p:txBody>
          <a:bodyPr wrap="square" rtlCol="0">
            <a:spAutoFit/>
          </a:bodyPr>
          <a:lstStyle/>
          <a:p>
            <a:r>
              <a:rPr lang="en-GB" sz="2800" dirty="0"/>
              <a:t>Knapp and Hall (1997) identified the following six primary functions of nonverbal communication: </a:t>
            </a:r>
          </a:p>
        </p:txBody>
      </p:sp>
      <p:sp>
        <p:nvSpPr>
          <p:cNvPr id="3" name="TextBox 2"/>
          <p:cNvSpPr txBox="1"/>
          <p:nvPr/>
        </p:nvSpPr>
        <p:spPr>
          <a:xfrm>
            <a:off x="899592" y="2007418"/>
            <a:ext cx="7776864" cy="307776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400" dirty="0"/>
              <a:t>To repeat a verbal message</a:t>
            </a:r>
          </a:p>
          <a:p>
            <a:pPr marL="342900" indent="-342900">
              <a:spcBef>
                <a:spcPts val="600"/>
              </a:spcBef>
              <a:spcAft>
                <a:spcPts val="600"/>
              </a:spcAft>
              <a:buFont typeface="+mj-lt"/>
              <a:buAutoNum type="arabicPeriod"/>
            </a:pPr>
            <a:r>
              <a:rPr lang="en-GB" sz="2400" dirty="0"/>
              <a:t>To contradict a verbal message</a:t>
            </a:r>
          </a:p>
          <a:p>
            <a:pPr marL="342900" indent="-342900">
              <a:spcBef>
                <a:spcPts val="600"/>
              </a:spcBef>
              <a:spcAft>
                <a:spcPts val="600"/>
              </a:spcAft>
              <a:buFont typeface="+mj-lt"/>
              <a:buAutoNum type="arabicPeriod"/>
            </a:pPr>
            <a:r>
              <a:rPr lang="en-GB" sz="2400" dirty="0"/>
              <a:t>To substitute for a verbal message</a:t>
            </a:r>
          </a:p>
          <a:p>
            <a:pPr marL="342900" indent="-342900">
              <a:spcBef>
                <a:spcPts val="600"/>
              </a:spcBef>
              <a:spcAft>
                <a:spcPts val="600"/>
              </a:spcAft>
              <a:buFont typeface="+mj-lt"/>
              <a:buAutoNum type="arabicPeriod"/>
            </a:pPr>
            <a:r>
              <a:rPr lang="en-GB" sz="2400" dirty="0"/>
              <a:t>To complement a verbal message</a:t>
            </a:r>
          </a:p>
          <a:p>
            <a:pPr marL="342900" indent="-342900">
              <a:spcBef>
                <a:spcPts val="600"/>
              </a:spcBef>
              <a:spcAft>
                <a:spcPts val="600"/>
              </a:spcAft>
              <a:buFont typeface="+mj-lt"/>
              <a:buAutoNum type="arabicPeriod"/>
            </a:pPr>
            <a:r>
              <a:rPr lang="en-GB" sz="2400" dirty="0"/>
              <a:t>To accent a verbal message</a:t>
            </a:r>
          </a:p>
          <a:p>
            <a:pPr marL="342900" indent="-342900">
              <a:spcBef>
                <a:spcPts val="600"/>
              </a:spcBef>
              <a:spcAft>
                <a:spcPts val="600"/>
              </a:spcAft>
              <a:buFont typeface="+mj-lt"/>
              <a:buAutoNum type="arabicPeriod"/>
            </a:pPr>
            <a:r>
              <a:rPr lang="en-GB" sz="2400" dirty="0"/>
              <a:t>To regulate verbal communication</a:t>
            </a:r>
          </a:p>
        </p:txBody>
      </p:sp>
      <p:sp>
        <p:nvSpPr>
          <p:cNvPr id="6" name="TextBox 5"/>
          <p:cNvSpPr txBox="1"/>
          <p:nvPr/>
        </p:nvSpPr>
        <p:spPr>
          <a:xfrm>
            <a:off x="2411760" y="6093296"/>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6017094"/>
            <a:ext cx="470249" cy="521736"/>
          </a:xfrm>
          <a:prstGeom prst="rect">
            <a:avLst/>
          </a:prstGeom>
        </p:spPr>
      </p:pic>
    </p:spTree>
    <p:extLst>
      <p:ext uri="{BB962C8B-B14F-4D97-AF65-F5344CB8AC3E}">
        <p14:creationId xmlns:p14="http://schemas.microsoft.com/office/powerpoint/2010/main" val="4989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5">
                                            <p:txEl>
                                              <p:pRg st="0" end="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P spid="3"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755650" y="404813"/>
            <a:ext cx="7632700" cy="720725"/>
          </a:xfrm>
        </p:spPr>
        <p:txBody>
          <a:bodyPr>
            <a:normAutofit fontScale="90000"/>
          </a:bodyPr>
          <a:lstStyle/>
          <a:p>
            <a:pPr marL="533400" indent="-533400" eaLnBrk="1" hangingPunct="1"/>
            <a:r>
              <a:rPr lang="en-AU" altLang="en-US" b="1" dirty="0"/>
              <a:t>Kinesics: body language</a:t>
            </a:r>
            <a:br>
              <a:rPr lang="en-AU" altLang="en-US" b="1" dirty="0"/>
            </a:br>
            <a:endParaRPr lang="en-AU" altLang="en-US" b="1" dirty="0"/>
          </a:p>
        </p:txBody>
      </p:sp>
      <p:sp>
        <p:nvSpPr>
          <p:cNvPr id="14339" name="Content Placeholder 2"/>
          <p:cNvSpPr>
            <a:spLocks noGrp="1"/>
          </p:cNvSpPr>
          <p:nvPr>
            <p:ph idx="1"/>
          </p:nvPr>
        </p:nvSpPr>
        <p:spPr>
          <a:xfrm>
            <a:off x="395462" y="2708920"/>
            <a:ext cx="8569026" cy="864096"/>
          </a:xfrm>
        </p:spPr>
        <p:txBody>
          <a:bodyPr>
            <a:normAutofit/>
          </a:bodyPr>
          <a:lstStyle/>
          <a:p>
            <a:pPr>
              <a:lnSpc>
                <a:spcPct val="90000"/>
              </a:lnSpc>
            </a:pPr>
            <a:r>
              <a:rPr lang="en-AU" altLang="en-US" sz="2800" dirty="0"/>
              <a:t>Ekman and Friesen (1969) identified the following categories of </a:t>
            </a:r>
            <a:r>
              <a:rPr lang="en-AU" altLang="en-US" sz="2800" dirty="0" err="1"/>
              <a:t>kinesic</a:t>
            </a:r>
            <a:r>
              <a:rPr lang="en-AU" altLang="en-US" sz="2800" dirty="0"/>
              <a:t> behaviours: </a:t>
            </a:r>
          </a:p>
          <a:p>
            <a:pPr marL="457200" indent="-457200" eaLnBrk="1" hangingPunct="1">
              <a:lnSpc>
                <a:spcPct val="90000"/>
              </a:lnSpc>
              <a:buFontTx/>
              <a:buNone/>
            </a:pPr>
            <a:endParaRPr lang="en-AU" altLang="en-US" sz="2800" dirty="0"/>
          </a:p>
        </p:txBody>
      </p:sp>
      <p:sp>
        <p:nvSpPr>
          <p:cNvPr id="2" name="TextBox 1"/>
          <p:cNvSpPr txBox="1"/>
          <p:nvPr/>
        </p:nvSpPr>
        <p:spPr>
          <a:xfrm>
            <a:off x="395462" y="1136747"/>
            <a:ext cx="7992888"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Kinesics refers to gestures, hand and arm movements, leg movements, facial expressions, eye contact and posture.</a:t>
            </a:r>
          </a:p>
        </p:txBody>
      </p:sp>
      <p:sp>
        <p:nvSpPr>
          <p:cNvPr id="3" name="TextBox 2"/>
          <p:cNvSpPr txBox="1"/>
          <p:nvPr/>
        </p:nvSpPr>
        <p:spPr>
          <a:xfrm>
            <a:off x="3275856" y="3861048"/>
            <a:ext cx="5400600" cy="2308324"/>
          </a:xfrm>
          <a:prstGeom prst="rect">
            <a:avLst/>
          </a:prstGeom>
          <a:noFill/>
        </p:spPr>
        <p:txBody>
          <a:bodyPr wrap="square" rtlCol="0">
            <a:spAutoFit/>
          </a:bodyPr>
          <a:lstStyle/>
          <a:p>
            <a:r>
              <a:rPr lang="en-GB" sz="2400" dirty="0"/>
              <a:t>(1) Emblems.</a:t>
            </a:r>
          </a:p>
          <a:p>
            <a:r>
              <a:rPr lang="en-GB" sz="2400" dirty="0"/>
              <a:t>(2) Illustrators.</a:t>
            </a:r>
          </a:p>
          <a:p>
            <a:r>
              <a:rPr lang="en-GB" sz="2400" dirty="0"/>
              <a:t>(3) Affect displays.</a:t>
            </a:r>
          </a:p>
          <a:p>
            <a:r>
              <a:rPr lang="en-GB" sz="2400" dirty="0"/>
              <a:t>(4) Regulators.</a:t>
            </a:r>
          </a:p>
          <a:p>
            <a:r>
              <a:rPr lang="en-GB" sz="2400" dirty="0"/>
              <a:t>(5) Adaptors.</a:t>
            </a:r>
          </a:p>
          <a:p>
            <a:endParaRPr lang="en-GB" sz="2400" dirty="0"/>
          </a:p>
        </p:txBody>
      </p:sp>
    </p:spTree>
    <p:extLst>
      <p:ext uri="{BB962C8B-B14F-4D97-AF65-F5344CB8AC3E}">
        <p14:creationId xmlns:p14="http://schemas.microsoft.com/office/powerpoint/2010/main" val="329629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99592" y="116632"/>
            <a:ext cx="7024687" cy="684213"/>
          </a:xfrm>
        </p:spPr>
        <p:txBody>
          <a:bodyPr>
            <a:normAutofit fontScale="90000"/>
          </a:bodyPr>
          <a:lstStyle/>
          <a:p>
            <a:r>
              <a:rPr lang="en-GB" altLang="en-US" b="1" dirty="0"/>
              <a:t>Emblems:</a:t>
            </a:r>
          </a:p>
        </p:txBody>
      </p:sp>
      <p:sp>
        <p:nvSpPr>
          <p:cNvPr id="3" name="Content Placeholder 2"/>
          <p:cNvSpPr>
            <a:spLocks noGrp="1"/>
          </p:cNvSpPr>
          <p:nvPr>
            <p:ph idx="1"/>
          </p:nvPr>
        </p:nvSpPr>
        <p:spPr>
          <a:xfrm>
            <a:off x="467544" y="1340768"/>
            <a:ext cx="8064500" cy="4211637"/>
          </a:xfrm>
        </p:spPr>
        <p:txBody>
          <a:bodyPr>
            <a:normAutofit fontScale="77500" lnSpcReduction="20000"/>
          </a:bodyPr>
          <a:lstStyle/>
          <a:p>
            <a:pPr marL="69850" indent="0">
              <a:lnSpc>
                <a:spcPct val="120000"/>
              </a:lnSpc>
              <a:spcBef>
                <a:spcPts val="600"/>
              </a:spcBef>
              <a:spcAft>
                <a:spcPts val="600"/>
              </a:spcAft>
              <a:buFont typeface="Wingdings 2" panose="05020102010507070707" pitchFamily="18" charset="2"/>
              <a:buNone/>
              <a:defRPr/>
            </a:pPr>
            <a:r>
              <a:rPr lang="en-GB" dirty="0"/>
              <a:t>These are non-verbal cues that have a verbal counterpart.</a:t>
            </a:r>
          </a:p>
          <a:p>
            <a:pPr>
              <a:lnSpc>
                <a:spcPct val="120000"/>
              </a:lnSpc>
              <a:spcBef>
                <a:spcPts val="600"/>
              </a:spcBef>
              <a:spcAft>
                <a:spcPts val="600"/>
              </a:spcAft>
              <a:defRPr/>
            </a:pPr>
            <a:r>
              <a:rPr lang="en-GB" dirty="0"/>
              <a:t>For example, the British sign for Victory (forefinger and middle finger erect) symbolises the letter V, a sign for victory often seen painted onto house walls during WWII. However, the same movement may symbolise the number two in the US and may be seen as insulting in Australia.</a:t>
            </a:r>
          </a:p>
          <a:p>
            <a:pPr>
              <a:lnSpc>
                <a:spcPct val="120000"/>
              </a:lnSpc>
              <a:spcBef>
                <a:spcPts val="600"/>
              </a:spcBef>
              <a:spcAft>
                <a:spcPts val="600"/>
              </a:spcAft>
              <a:defRPr/>
            </a:pPr>
            <a:r>
              <a:rPr lang="en-GB" dirty="0"/>
              <a:t>There are a bewildering array of different meanings. The list of possible interpretations and different meanings is, unfortunately, nearly endless. In short, emblems are signs used to refer to certain words. </a:t>
            </a:r>
          </a:p>
        </p:txBody>
      </p:sp>
    </p:spTree>
    <p:extLst>
      <p:ext uri="{BB962C8B-B14F-4D97-AF65-F5344CB8AC3E}">
        <p14:creationId xmlns:p14="http://schemas.microsoft.com/office/powerpoint/2010/main" val="3075894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99592" y="116632"/>
            <a:ext cx="7024687" cy="684213"/>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a:t>Emblems:</a:t>
            </a:r>
            <a:endParaRPr lang="en-GB" altLang="en-US" b="1" dirty="0"/>
          </a:p>
        </p:txBody>
      </p:sp>
      <p:pic>
        <p:nvPicPr>
          <p:cNvPr id="3" name="Picture 2"/>
          <p:cNvPicPr>
            <a:picLocks noChangeAspect="1"/>
          </p:cNvPicPr>
          <p:nvPr/>
        </p:nvPicPr>
        <p:blipFill>
          <a:blip r:embed="rId2"/>
          <a:stretch>
            <a:fillRect/>
          </a:stretch>
        </p:blipFill>
        <p:spPr>
          <a:xfrm>
            <a:off x="683568" y="1547556"/>
            <a:ext cx="1113847" cy="1354088"/>
          </a:xfrm>
          <a:prstGeom prst="rect">
            <a:avLst/>
          </a:prstGeom>
        </p:spPr>
      </p:pic>
      <p:pic>
        <p:nvPicPr>
          <p:cNvPr id="4" name="Picture 3"/>
          <p:cNvPicPr>
            <a:picLocks noChangeAspect="1"/>
          </p:cNvPicPr>
          <p:nvPr/>
        </p:nvPicPr>
        <p:blipFill>
          <a:blip r:embed="rId3"/>
          <a:stretch>
            <a:fillRect/>
          </a:stretch>
        </p:blipFill>
        <p:spPr>
          <a:xfrm>
            <a:off x="683568" y="3068960"/>
            <a:ext cx="1094831" cy="1267699"/>
          </a:xfrm>
          <a:prstGeom prst="rect">
            <a:avLst/>
          </a:prstGeom>
        </p:spPr>
      </p:pic>
      <p:pic>
        <p:nvPicPr>
          <p:cNvPr id="5" name="Picture 4"/>
          <p:cNvPicPr>
            <a:picLocks noChangeAspect="1"/>
          </p:cNvPicPr>
          <p:nvPr/>
        </p:nvPicPr>
        <p:blipFill>
          <a:blip r:embed="rId4"/>
          <a:stretch>
            <a:fillRect/>
          </a:stretch>
        </p:blipFill>
        <p:spPr>
          <a:xfrm>
            <a:off x="6012160" y="3661300"/>
            <a:ext cx="936104" cy="1391227"/>
          </a:xfrm>
          <a:prstGeom prst="rect">
            <a:avLst/>
          </a:prstGeom>
        </p:spPr>
      </p:pic>
      <p:pic>
        <p:nvPicPr>
          <p:cNvPr id="6" name="Picture 5"/>
          <p:cNvPicPr>
            <a:picLocks noChangeAspect="1"/>
          </p:cNvPicPr>
          <p:nvPr/>
        </p:nvPicPr>
        <p:blipFill>
          <a:blip r:embed="rId5"/>
          <a:stretch>
            <a:fillRect/>
          </a:stretch>
        </p:blipFill>
        <p:spPr>
          <a:xfrm>
            <a:off x="683568" y="4481115"/>
            <a:ext cx="1040028" cy="1469246"/>
          </a:xfrm>
          <a:prstGeom prst="rect">
            <a:avLst/>
          </a:prstGeom>
        </p:spPr>
      </p:pic>
      <p:sp>
        <p:nvSpPr>
          <p:cNvPr id="8" name="TextBox 7"/>
          <p:cNvSpPr txBox="1"/>
          <p:nvPr/>
        </p:nvSpPr>
        <p:spPr>
          <a:xfrm>
            <a:off x="0" y="836712"/>
            <a:ext cx="9036496" cy="461665"/>
          </a:xfrm>
          <a:prstGeom prst="rect">
            <a:avLst/>
          </a:prstGeom>
          <a:noFill/>
        </p:spPr>
        <p:txBody>
          <a:bodyPr wrap="square" rtlCol="0">
            <a:spAutoFit/>
          </a:bodyPr>
          <a:lstStyle/>
          <a:p>
            <a:pPr algn="ctr"/>
            <a:r>
              <a:rPr lang="en-GB" sz="2400" b="1" dirty="0"/>
              <a:t>What would you say are the ‘verbal’ equivalents of these emblems?</a:t>
            </a:r>
          </a:p>
        </p:txBody>
      </p:sp>
      <p:pic>
        <p:nvPicPr>
          <p:cNvPr id="10" name="Picture 9"/>
          <p:cNvPicPr>
            <a:picLocks noChangeAspect="1"/>
          </p:cNvPicPr>
          <p:nvPr/>
        </p:nvPicPr>
        <p:blipFill>
          <a:blip r:embed="rId6"/>
          <a:stretch>
            <a:fillRect/>
          </a:stretch>
        </p:blipFill>
        <p:spPr>
          <a:xfrm>
            <a:off x="6611571" y="1533544"/>
            <a:ext cx="1512168" cy="1965051"/>
          </a:xfrm>
          <a:prstGeom prst="rect">
            <a:avLst/>
          </a:prstGeom>
        </p:spPr>
      </p:pic>
      <p:pic>
        <p:nvPicPr>
          <p:cNvPr id="11" name="Picture 10"/>
          <p:cNvPicPr>
            <a:picLocks noChangeAspect="1"/>
          </p:cNvPicPr>
          <p:nvPr/>
        </p:nvPicPr>
        <p:blipFill>
          <a:blip r:embed="rId7"/>
          <a:stretch>
            <a:fillRect/>
          </a:stretch>
        </p:blipFill>
        <p:spPr>
          <a:xfrm>
            <a:off x="7308304" y="3661300"/>
            <a:ext cx="1508793" cy="1423883"/>
          </a:xfrm>
          <a:prstGeom prst="rect">
            <a:avLst/>
          </a:prstGeom>
        </p:spPr>
      </p:pic>
      <p:pic>
        <p:nvPicPr>
          <p:cNvPr id="12" name="Picture 11"/>
          <p:cNvPicPr>
            <a:picLocks noChangeAspect="1"/>
          </p:cNvPicPr>
          <p:nvPr/>
        </p:nvPicPr>
        <p:blipFill>
          <a:blip r:embed="rId8"/>
          <a:stretch>
            <a:fillRect/>
          </a:stretch>
        </p:blipFill>
        <p:spPr>
          <a:xfrm>
            <a:off x="7092280" y="5389527"/>
            <a:ext cx="644201" cy="1121668"/>
          </a:xfrm>
          <a:prstGeom prst="rect">
            <a:avLst/>
          </a:prstGeom>
        </p:spPr>
      </p:pic>
      <p:pic>
        <p:nvPicPr>
          <p:cNvPr id="13" name="Picture 12"/>
          <p:cNvPicPr>
            <a:picLocks noChangeAspect="1"/>
          </p:cNvPicPr>
          <p:nvPr/>
        </p:nvPicPr>
        <p:blipFill>
          <a:blip r:embed="rId9"/>
          <a:stretch>
            <a:fillRect/>
          </a:stretch>
        </p:blipFill>
        <p:spPr>
          <a:xfrm>
            <a:off x="3549747" y="2125301"/>
            <a:ext cx="1390165" cy="1494989"/>
          </a:xfrm>
          <a:prstGeom prst="rect">
            <a:avLst/>
          </a:prstGeom>
        </p:spPr>
      </p:pic>
      <p:pic>
        <p:nvPicPr>
          <p:cNvPr id="14" name="Picture 13"/>
          <p:cNvPicPr>
            <a:picLocks noChangeAspect="1"/>
          </p:cNvPicPr>
          <p:nvPr/>
        </p:nvPicPr>
        <p:blipFill>
          <a:blip r:embed="rId10"/>
          <a:stretch>
            <a:fillRect/>
          </a:stretch>
        </p:blipFill>
        <p:spPr>
          <a:xfrm>
            <a:off x="3419529" y="4221088"/>
            <a:ext cx="1550912" cy="1050984"/>
          </a:xfrm>
          <a:prstGeom prst="rect">
            <a:avLst/>
          </a:prstGeom>
        </p:spPr>
      </p:pic>
    </p:spTree>
    <p:extLst>
      <p:ext uri="{BB962C8B-B14F-4D97-AF65-F5344CB8AC3E}">
        <p14:creationId xmlns:p14="http://schemas.microsoft.com/office/powerpoint/2010/main" val="364174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827584" y="332656"/>
            <a:ext cx="7024687" cy="684213"/>
          </a:xfrm>
        </p:spPr>
        <p:txBody>
          <a:bodyPr>
            <a:normAutofit fontScale="90000"/>
          </a:bodyPr>
          <a:lstStyle/>
          <a:p>
            <a:r>
              <a:rPr lang="en-GB" altLang="en-US" b="1" dirty="0"/>
              <a:t>Illustrators:</a:t>
            </a:r>
            <a:br>
              <a:rPr lang="en-GB" altLang="en-US" b="1" dirty="0"/>
            </a:br>
            <a:endParaRPr lang="en-GB" altLang="en-US" b="1" dirty="0"/>
          </a:p>
        </p:txBody>
      </p:sp>
      <p:sp>
        <p:nvSpPr>
          <p:cNvPr id="16387" name="Content Placeholder 2"/>
          <p:cNvSpPr>
            <a:spLocks noGrp="1"/>
          </p:cNvSpPr>
          <p:nvPr>
            <p:ph idx="1"/>
          </p:nvPr>
        </p:nvSpPr>
        <p:spPr>
          <a:xfrm>
            <a:off x="395536" y="980728"/>
            <a:ext cx="8353425" cy="4319587"/>
          </a:xfrm>
        </p:spPr>
        <p:txBody>
          <a:bodyPr>
            <a:noAutofit/>
          </a:bodyPr>
          <a:lstStyle/>
          <a:p>
            <a:r>
              <a:rPr lang="en-GB" altLang="en-US" sz="2400" dirty="0"/>
              <a:t>Illustrators are used more consistently to illustrate what is being said. </a:t>
            </a:r>
          </a:p>
          <a:p>
            <a:r>
              <a:rPr lang="en-GB" altLang="en-US" sz="2400" dirty="0"/>
              <a:t>For example pointing to something that you are discussing about. It reinforces what you are saying. Again, the usage and the amount of illustrators used is different from culture to culture. </a:t>
            </a:r>
          </a:p>
          <a:p>
            <a:r>
              <a:rPr lang="en-GB" altLang="en-US" sz="2400" dirty="0"/>
              <a:t>For example Latin cultures in general make more use of illustrators than Anglo-Saxon cultures. </a:t>
            </a:r>
          </a:p>
          <a:p>
            <a:r>
              <a:rPr lang="en-GB" altLang="en-US" sz="2400" dirty="0"/>
              <a:t>And again, Anglo-Saxon cultures make more use of illustrators than many Asian cultures. In Asian culture, the use of illustrators show lack of intelligence while the absence of illustrators, indicate lack of interest in the Latin culture.</a:t>
            </a:r>
          </a:p>
        </p:txBody>
      </p:sp>
    </p:spTree>
    <p:extLst>
      <p:ext uri="{BB962C8B-B14F-4D97-AF65-F5344CB8AC3E}">
        <p14:creationId xmlns:p14="http://schemas.microsoft.com/office/powerpoint/2010/main" val="276930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971600" y="116632"/>
            <a:ext cx="7024687" cy="684213"/>
          </a:xfrm>
        </p:spPr>
        <p:txBody>
          <a:bodyPr>
            <a:normAutofit fontScale="90000"/>
          </a:bodyPr>
          <a:lstStyle/>
          <a:p>
            <a:r>
              <a:rPr lang="en-GB" altLang="en-US" b="1" dirty="0"/>
              <a:t>Affective Displays </a:t>
            </a:r>
          </a:p>
        </p:txBody>
      </p:sp>
      <p:sp>
        <p:nvSpPr>
          <p:cNvPr id="17411" name="Content Placeholder 2"/>
          <p:cNvSpPr>
            <a:spLocks noGrp="1"/>
          </p:cNvSpPr>
          <p:nvPr>
            <p:ph idx="1"/>
          </p:nvPr>
        </p:nvSpPr>
        <p:spPr>
          <a:xfrm>
            <a:off x="179512" y="1052736"/>
            <a:ext cx="8280400" cy="4103687"/>
          </a:xfrm>
        </p:spPr>
        <p:txBody>
          <a:bodyPr>
            <a:noAutofit/>
          </a:bodyPr>
          <a:lstStyle/>
          <a:p>
            <a:r>
              <a:rPr lang="en-GB" altLang="en-US" sz="2400" dirty="0" smtClean="0"/>
              <a:t>Affective displays are </a:t>
            </a:r>
            <a:r>
              <a:rPr lang="en-GB" altLang="en-US" sz="2400" dirty="0"/>
              <a:t>body, or more frequently facial, movements that display a certain affective state, i.e. emotions. </a:t>
            </a:r>
          </a:p>
          <a:p>
            <a:r>
              <a:rPr lang="en-GB" altLang="en-US" sz="2400" dirty="0"/>
              <a:t>A lack of such affective displays may well be understood as a lack of emotion, which in turn is probably wrong. </a:t>
            </a:r>
          </a:p>
          <a:p>
            <a:r>
              <a:rPr lang="en-GB" altLang="en-US" sz="2400" dirty="0"/>
              <a:t>Different cultures may practice the displaying of emotions differently. </a:t>
            </a:r>
          </a:p>
          <a:p>
            <a:r>
              <a:rPr lang="en-GB" altLang="en-US" sz="2400" dirty="0"/>
              <a:t>Although two people may be feeling just as angry, their display of anger may be totally different. One may </a:t>
            </a:r>
            <a:r>
              <a:rPr lang="en-GB" altLang="en-US" sz="2400" dirty="0" smtClean="0"/>
              <a:t>go red </a:t>
            </a:r>
            <a:r>
              <a:rPr lang="en-GB" altLang="en-US" sz="2400" dirty="0"/>
              <a:t>in the face while the other may use silence to show displeasure. Therefore the lack of display may not indicate the  lack of emotions.</a:t>
            </a:r>
          </a:p>
        </p:txBody>
      </p:sp>
    </p:spTree>
    <p:extLst>
      <p:ext uri="{BB962C8B-B14F-4D97-AF65-F5344CB8AC3E}">
        <p14:creationId xmlns:p14="http://schemas.microsoft.com/office/powerpoint/2010/main" val="294059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99592" y="188640"/>
            <a:ext cx="7024687" cy="684213"/>
          </a:xfrm>
        </p:spPr>
        <p:txBody>
          <a:bodyPr>
            <a:normAutofit fontScale="90000"/>
          </a:bodyPr>
          <a:lstStyle/>
          <a:p>
            <a:r>
              <a:rPr lang="en-GB" altLang="en-US" b="1"/>
              <a:t>Regulators:</a:t>
            </a:r>
          </a:p>
        </p:txBody>
      </p:sp>
      <p:sp>
        <p:nvSpPr>
          <p:cNvPr id="18435" name="Content Placeholder 2"/>
          <p:cNvSpPr>
            <a:spLocks noGrp="1"/>
          </p:cNvSpPr>
          <p:nvPr>
            <p:ph idx="1"/>
          </p:nvPr>
        </p:nvSpPr>
        <p:spPr>
          <a:xfrm>
            <a:off x="395536" y="1196752"/>
            <a:ext cx="8280400" cy="4103687"/>
          </a:xfrm>
        </p:spPr>
        <p:txBody>
          <a:bodyPr>
            <a:noAutofit/>
          </a:bodyPr>
          <a:lstStyle/>
          <a:p>
            <a:r>
              <a:rPr lang="en-GB" altLang="en-US" sz="2800" dirty="0"/>
              <a:t>are non-verbal signs that regulate, modulate and maintain the flow of speech during a conversation. </a:t>
            </a:r>
          </a:p>
          <a:p>
            <a:r>
              <a:rPr lang="en-GB" altLang="en-US" sz="2800" dirty="0"/>
              <a:t>can be both </a:t>
            </a:r>
            <a:r>
              <a:rPr lang="en-GB" altLang="en-US" sz="2800" dirty="0" err="1"/>
              <a:t>kinesic</a:t>
            </a:r>
            <a:r>
              <a:rPr lang="en-GB" altLang="en-US" sz="2800" dirty="0"/>
              <a:t>, such as the nodding of a head, as well as </a:t>
            </a:r>
            <a:r>
              <a:rPr lang="en-GB" altLang="en-US" sz="2800" dirty="0" err="1"/>
              <a:t>nonkinesic</a:t>
            </a:r>
            <a:r>
              <a:rPr lang="en-GB" altLang="en-US" sz="2800" dirty="0"/>
              <a:t>, such as eye movements. They are often used as feedback to find out if one is clear of the instructions given or if the audience is interested in the speech. </a:t>
            </a:r>
          </a:p>
          <a:p>
            <a:r>
              <a:rPr lang="en-GB" altLang="en-US" sz="2800" dirty="0"/>
              <a:t>Different cultures use different forms of regulators to show confusion or understanding of a certain information. </a:t>
            </a:r>
          </a:p>
        </p:txBody>
      </p:sp>
    </p:spTree>
    <p:extLst>
      <p:ext uri="{BB962C8B-B14F-4D97-AF65-F5344CB8AC3E}">
        <p14:creationId xmlns:p14="http://schemas.microsoft.com/office/powerpoint/2010/main" val="16568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116632"/>
            <a:ext cx="7024687" cy="684213"/>
          </a:xfrm>
        </p:spPr>
        <p:txBody>
          <a:bodyPr>
            <a:normAutofit fontScale="90000"/>
          </a:bodyPr>
          <a:lstStyle/>
          <a:p>
            <a:r>
              <a:rPr lang="en-GB" altLang="en-US" b="1" dirty="0"/>
              <a:t>Regulators</a:t>
            </a:r>
          </a:p>
        </p:txBody>
      </p:sp>
      <p:sp>
        <p:nvSpPr>
          <p:cNvPr id="19459" name="Content Placeholder 2"/>
          <p:cNvSpPr>
            <a:spLocks noGrp="1"/>
          </p:cNvSpPr>
          <p:nvPr>
            <p:ph idx="1"/>
          </p:nvPr>
        </p:nvSpPr>
        <p:spPr>
          <a:xfrm>
            <a:off x="251520" y="1412776"/>
            <a:ext cx="8424862" cy="3744912"/>
          </a:xfrm>
        </p:spPr>
        <p:txBody>
          <a:bodyPr>
            <a:normAutofit/>
          </a:bodyPr>
          <a:lstStyle/>
          <a:p>
            <a:r>
              <a:rPr lang="en-GB" altLang="en-US" dirty="0"/>
              <a:t>Regulators may also modulate the flow of speech when someone who wishes to interrupt with a point, he/she raises up his/her hand to indicate that he/she has something to say. </a:t>
            </a:r>
          </a:p>
          <a:p>
            <a:r>
              <a:rPr lang="en-GB" altLang="en-US" dirty="0"/>
              <a:t>This action is a form of regulator as it controls the flow of speech by an interruption and changes it flow towards a new speaker.</a:t>
            </a:r>
          </a:p>
        </p:txBody>
      </p:sp>
    </p:spTree>
    <p:extLst>
      <p:ext uri="{BB962C8B-B14F-4D97-AF65-F5344CB8AC3E}">
        <p14:creationId xmlns:p14="http://schemas.microsoft.com/office/powerpoint/2010/main" val="114099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899592"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179512" y="1628800"/>
            <a:ext cx="8713787" cy="4464050"/>
          </a:xfrm>
        </p:spPr>
        <p:txBody>
          <a:bodyPr>
            <a:normAutofit/>
          </a:bodyPr>
          <a:lstStyle/>
          <a:p>
            <a:r>
              <a:rPr lang="en-GB" altLang="en-US" sz="2800" dirty="0"/>
              <a:t>These include postural changes and other movements at a low level of awareness, frequently made to feel more comfortable or to perform a specific physical function. </a:t>
            </a:r>
          </a:p>
          <a:p>
            <a:r>
              <a:rPr lang="en-GB" altLang="en-US" sz="2800" dirty="0"/>
              <a:t>Because adaptors are usually carried out a low level of awareness, they have been hailed as the secret to understanding what your conversation partner really thinks. </a:t>
            </a:r>
          </a:p>
        </p:txBody>
      </p:sp>
    </p:spTree>
    <p:extLst>
      <p:ext uri="{BB962C8B-B14F-4D97-AF65-F5344CB8AC3E}">
        <p14:creationId xmlns:p14="http://schemas.microsoft.com/office/powerpoint/2010/main" val="187401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899592"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323528" y="1196752"/>
            <a:ext cx="8713787" cy="4464050"/>
          </a:xfrm>
        </p:spPr>
        <p:txBody>
          <a:bodyPr>
            <a:normAutofit/>
          </a:bodyPr>
          <a:lstStyle/>
          <a:p>
            <a:r>
              <a:rPr lang="en-GB" altLang="en-US" sz="2400" dirty="0"/>
              <a:t>A slumped posture indicates that you have low spirits, fatigued or that you feel inferior. </a:t>
            </a:r>
          </a:p>
          <a:p>
            <a:r>
              <a:rPr lang="en-GB" altLang="en-US" sz="2400" dirty="0"/>
              <a:t>Whereas, an erect posture shows high spirits and confidence. If you lean forward it implies that you are open and interested. </a:t>
            </a:r>
          </a:p>
          <a:p>
            <a:r>
              <a:rPr lang="en-GB" altLang="en-US" sz="2400" dirty="0"/>
              <a:t>Leaning away shows disinterest and defensiveness. </a:t>
            </a:r>
          </a:p>
          <a:p>
            <a:r>
              <a:rPr lang="en-GB" altLang="en-US" sz="2400" dirty="0"/>
              <a:t>Maintaining a rigid posture may mean that you are defensive, while a relaxed posture may translate to openness. </a:t>
            </a:r>
          </a:p>
          <a:p>
            <a:r>
              <a:rPr lang="en-GB" altLang="en-US" sz="2400" dirty="0"/>
              <a:t>Crossed legs and arms shows unwillingness to listen </a:t>
            </a:r>
          </a:p>
          <a:p>
            <a:r>
              <a:rPr lang="en-GB" altLang="en-US" sz="2400" dirty="0"/>
              <a:t>While uncrossed arms and leg indicates that you are approachable.</a:t>
            </a:r>
          </a:p>
        </p:txBody>
      </p:sp>
    </p:spTree>
    <p:extLst>
      <p:ext uri="{BB962C8B-B14F-4D97-AF65-F5344CB8AC3E}">
        <p14:creationId xmlns:p14="http://schemas.microsoft.com/office/powerpoint/2010/main" val="131641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71600" y="44624"/>
            <a:ext cx="7024687" cy="1143000"/>
          </a:xfrm>
        </p:spPr>
        <p:txBody>
          <a:bodyPr/>
          <a:lstStyle/>
          <a:p>
            <a:pPr marL="533400" indent="-533400" eaLnBrk="1" hangingPunct="1"/>
            <a:r>
              <a:rPr lang="en-AU" altLang="en-US" b="1" dirty="0"/>
              <a:t>Proxemics</a:t>
            </a:r>
            <a:r>
              <a:rPr lang="en-AU" altLang="en-US" dirty="0"/>
              <a:t>: use of space</a:t>
            </a:r>
          </a:p>
        </p:txBody>
      </p:sp>
      <p:sp>
        <p:nvSpPr>
          <p:cNvPr id="22531" name="Rectangle 3"/>
          <p:cNvSpPr>
            <a:spLocks noGrp="1" noChangeArrowheads="1"/>
          </p:cNvSpPr>
          <p:nvPr>
            <p:ph idx="1"/>
          </p:nvPr>
        </p:nvSpPr>
        <p:spPr>
          <a:xfrm>
            <a:off x="683568" y="1628800"/>
            <a:ext cx="8064500" cy="4248150"/>
          </a:xfrm>
        </p:spPr>
        <p:txBody>
          <a:bodyPr>
            <a:noAutofit/>
          </a:bodyPr>
          <a:lstStyle/>
          <a:p>
            <a:pPr>
              <a:spcBef>
                <a:spcPts val="600"/>
              </a:spcBef>
              <a:spcAft>
                <a:spcPts val="600"/>
              </a:spcAft>
            </a:pPr>
            <a:r>
              <a:rPr lang="en-AU" altLang="en-US" sz="2400" i="1" dirty="0"/>
              <a:t>Proxemics</a:t>
            </a:r>
            <a:r>
              <a:rPr lang="en-AU" altLang="en-US" sz="2400" dirty="0"/>
              <a:t> refers to the use of space, including territoriality. The study of proxemics includes three aspects of space: </a:t>
            </a:r>
          </a:p>
          <a:p>
            <a:pPr marL="457200" indent="-457200" eaLnBrk="1" hangingPunct="1">
              <a:spcBef>
                <a:spcPts val="600"/>
              </a:spcBef>
              <a:spcAft>
                <a:spcPts val="600"/>
              </a:spcAft>
              <a:buFontTx/>
              <a:buNone/>
            </a:pPr>
            <a:r>
              <a:rPr lang="en-AU" altLang="en-US" sz="2400" dirty="0"/>
              <a:t>			(1) fixed features of space. </a:t>
            </a:r>
          </a:p>
          <a:p>
            <a:pPr marL="457200" indent="-457200" eaLnBrk="1" hangingPunct="1">
              <a:spcBef>
                <a:spcPts val="600"/>
              </a:spcBef>
              <a:spcAft>
                <a:spcPts val="600"/>
              </a:spcAft>
              <a:buFontTx/>
              <a:buNone/>
            </a:pPr>
            <a:r>
              <a:rPr lang="en-AU" altLang="en-US" sz="2400" dirty="0"/>
              <a:t>			(2) semi-fixed features of space.</a:t>
            </a:r>
          </a:p>
          <a:p>
            <a:pPr marL="457200" indent="-457200" eaLnBrk="1" hangingPunct="1">
              <a:spcBef>
                <a:spcPts val="600"/>
              </a:spcBef>
              <a:spcAft>
                <a:spcPts val="600"/>
              </a:spcAft>
              <a:buFontTx/>
              <a:buNone/>
            </a:pPr>
            <a:r>
              <a:rPr lang="en-AU" altLang="en-US" sz="2400" dirty="0"/>
              <a:t>			(3) personal space. </a:t>
            </a:r>
          </a:p>
          <a:p>
            <a:pPr marL="457200" indent="-457200" eaLnBrk="1" hangingPunct="1">
              <a:spcBef>
                <a:spcPts val="600"/>
              </a:spcBef>
              <a:spcAft>
                <a:spcPts val="600"/>
              </a:spcAft>
            </a:pPr>
            <a:r>
              <a:rPr lang="en-AU" altLang="en-US" sz="2400" dirty="0"/>
              <a:t>Cultural norms and relationship between the communicators determine the use of personal space in communication (as with our earlier exercise).</a:t>
            </a:r>
          </a:p>
          <a:p>
            <a:pPr marL="457200" indent="-457200" eaLnBrk="1" hangingPunct="1">
              <a:spcBef>
                <a:spcPts val="600"/>
              </a:spcBef>
              <a:spcAft>
                <a:spcPts val="600"/>
              </a:spcAft>
              <a:buFontTx/>
              <a:buNone/>
            </a:pPr>
            <a:endParaRPr lang="en-AU" altLang="en-US" sz="2400" dirty="0"/>
          </a:p>
          <a:p>
            <a:pPr marL="457200" indent="-457200" eaLnBrk="1" hangingPunct="1">
              <a:spcBef>
                <a:spcPts val="600"/>
              </a:spcBef>
              <a:spcAft>
                <a:spcPts val="600"/>
              </a:spcAft>
              <a:buFontTx/>
              <a:buNone/>
            </a:pPr>
            <a:endParaRPr lang="en-AU" altLang="en-US" sz="2400" b="1" dirty="0"/>
          </a:p>
        </p:txBody>
      </p:sp>
    </p:spTree>
    <p:extLst>
      <p:ext uri="{BB962C8B-B14F-4D97-AF65-F5344CB8AC3E}">
        <p14:creationId xmlns:p14="http://schemas.microsoft.com/office/powerpoint/2010/main" val="47965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16633"/>
            <a:ext cx="7772400" cy="936104"/>
          </a:xfrm>
        </p:spPr>
        <p:txBody>
          <a:bodyPr>
            <a:normAutofit/>
          </a:bodyPr>
          <a:lstStyle/>
          <a:p>
            <a:r>
              <a:rPr lang="en-GB" sz="3600" b="1" dirty="0"/>
              <a:t>Cultural Differences in Personal Space.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8" y="1196752"/>
            <a:ext cx="4633420" cy="5336491"/>
          </a:xfrm>
          <a:prstGeom prst="rect">
            <a:avLst/>
          </a:prstGeom>
        </p:spPr>
      </p:pic>
    </p:spTree>
    <p:extLst>
      <p:ext uri="{BB962C8B-B14F-4D97-AF65-F5344CB8AC3E}">
        <p14:creationId xmlns:p14="http://schemas.microsoft.com/office/powerpoint/2010/main" val="40175869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99592" y="116632"/>
            <a:ext cx="7024687" cy="1143000"/>
          </a:xfrm>
        </p:spPr>
        <p:txBody>
          <a:bodyPr/>
          <a:lstStyle/>
          <a:p>
            <a:pPr marL="533400" indent="-533400" eaLnBrk="1" hangingPunct="1"/>
            <a:r>
              <a:rPr lang="en-AU" altLang="en-US" b="1" dirty="0"/>
              <a:t>Haptics: the use of touch</a:t>
            </a:r>
          </a:p>
        </p:txBody>
      </p:sp>
      <p:sp>
        <p:nvSpPr>
          <p:cNvPr id="23555" name="Rectangle 3"/>
          <p:cNvSpPr>
            <a:spLocks noGrp="1" noChangeArrowheads="1"/>
          </p:cNvSpPr>
          <p:nvPr>
            <p:ph idx="1"/>
          </p:nvPr>
        </p:nvSpPr>
        <p:spPr>
          <a:xfrm>
            <a:off x="493573" y="1556792"/>
            <a:ext cx="8107363" cy="3149600"/>
          </a:xfrm>
        </p:spPr>
        <p:txBody>
          <a:bodyPr>
            <a:noAutofit/>
          </a:bodyPr>
          <a:lstStyle/>
          <a:p>
            <a:r>
              <a:rPr lang="en-AU" altLang="en-US" sz="2800" i="1" dirty="0"/>
              <a:t>Haptics</a:t>
            </a:r>
            <a:r>
              <a:rPr lang="en-AU" altLang="en-US" sz="2800" dirty="0"/>
              <a:t> refers to the use of touch, the most primitive form of communication. </a:t>
            </a:r>
          </a:p>
          <a:p>
            <a:pPr eaLnBrk="1" hangingPunct="1">
              <a:buFontTx/>
              <a:buNone/>
            </a:pPr>
            <a:endParaRPr lang="en-AU" altLang="en-US" sz="2800" dirty="0"/>
          </a:p>
          <a:p>
            <a:pPr eaLnBrk="1" hangingPunct="1"/>
            <a:r>
              <a:rPr lang="en-AU" altLang="en-US" sz="2800" dirty="0"/>
              <a:t>When, where, and whom we touch, and what meanings we assign when being touched by someone else differ widely across cultures, while the amount of touch varies with age, sex, situation and the relationship between the people involved. </a:t>
            </a:r>
          </a:p>
          <a:p>
            <a:pPr eaLnBrk="1" hangingPunct="1">
              <a:buFontTx/>
              <a:buNone/>
            </a:pPr>
            <a:endParaRPr lang="en-AU" altLang="en-US" sz="2800" dirty="0"/>
          </a:p>
          <a:p>
            <a:pPr eaLnBrk="1" hangingPunct="1">
              <a:buFontTx/>
              <a:buNone/>
            </a:pPr>
            <a:endParaRPr lang="en-AU" altLang="en-US" sz="2800" dirty="0"/>
          </a:p>
          <a:p>
            <a:pPr algn="ctr" eaLnBrk="1" hangingPunct="1">
              <a:buFontTx/>
              <a:buNone/>
            </a:pPr>
            <a:endParaRPr lang="en-AU" altLang="en-US" sz="2800" i="1" dirty="0"/>
          </a:p>
        </p:txBody>
      </p:sp>
      <p:sp>
        <p:nvSpPr>
          <p:cNvPr id="23556"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3557"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59513" y="6026606"/>
            <a:ext cx="598562" cy="631360"/>
          </a:xfrm>
          <a:prstGeom prst="rect">
            <a:avLst/>
          </a:prstGeom>
        </p:spPr>
      </p:pic>
      <p:sp>
        <p:nvSpPr>
          <p:cNvPr id="3" name="TextBox 2"/>
          <p:cNvSpPr txBox="1"/>
          <p:nvPr/>
        </p:nvSpPr>
        <p:spPr>
          <a:xfrm>
            <a:off x="2411760" y="6183884"/>
            <a:ext cx="3456384" cy="369332"/>
          </a:xfrm>
          <a:prstGeom prst="rect">
            <a:avLst/>
          </a:prstGeom>
          <a:noFill/>
        </p:spPr>
        <p:txBody>
          <a:bodyPr wrap="square" rtlCol="0">
            <a:spAutoFit/>
          </a:bodyPr>
          <a:lstStyle/>
          <a:p>
            <a:r>
              <a:rPr lang="en-GB" dirty="0"/>
              <a:t>Is this appropriate haptics or not?</a:t>
            </a:r>
          </a:p>
        </p:txBody>
      </p:sp>
      <p:sp>
        <p:nvSpPr>
          <p:cNvPr id="8" name="TextBox 7"/>
          <p:cNvSpPr txBox="1"/>
          <p:nvPr/>
        </p:nvSpPr>
        <p:spPr>
          <a:xfrm>
            <a:off x="6372200" y="6188397"/>
            <a:ext cx="360040" cy="307777"/>
          </a:xfrm>
          <a:prstGeom prst="rect">
            <a:avLst/>
          </a:prstGeom>
          <a:noFill/>
        </p:spPr>
        <p:txBody>
          <a:bodyPr wrap="square" rtlCol="0">
            <a:spAutoFit/>
          </a:bodyPr>
          <a:lstStyle/>
          <a:p>
            <a:pPr algn="ctr"/>
            <a:r>
              <a:rPr lang="en-GB" sz="1400" dirty="0"/>
              <a:t>5</a:t>
            </a:r>
            <a:r>
              <a:rPr lang="en-GB" sz="1400" dirty="0" smtClean="0"/>
              <a:t>.</a:t>
            </a:r>
            <a:endParaRPr lang="en-GB" sz="1400" dirty="0"/>
          </a:p>
        </p:txBody>
      </p:sp>
      <p:sp>
        <p:nvSpPr>
          <p:cNvPr id="4" name="TextBox 3">
            <a:extLst>
              <a:ext uri="{FF2B5EF4-FFF2-40B4-BE49-F238E27FC236}">
                <a16:creationId xmlns:a16="http://schemas.microsoft.com/office/drawing/2014/main" id="{261BB3ED-0820-4319-BE15-2EF9CA7B6C27}"/>
              </a:ext>
            </a:extLst>
          </p:cNvPr>
          <p:cNvSpPr txBox="1"/>
          <p:nvPr/>
        </p:nvSpPr>
        <p:spPr>
          <a:xfrm>
            <a:off x="1835696" y="5335556"/>
            <a:ext cx="2448272" cy="369332"/>
          </a:xfrm>
          <a:prstGeom prst="rect">
            <a:avLst/>
          </a:prstGeom>
          <a:noFill/>
        </p:spPr>
        <p:txBody>
          <a:bodyPr wrap="square" rtlCol="0">
            <a:spAutoFit/>
          </a:bodyPr>
          <a:lstStyle/>
          <a:p>
            <a:r>
              <a:rPr lang="en-GB" b="1" dirty="0" smtClean="0"/>
              <a:t>4. What </a:t>
            </a:r>
            <a:r>
              <a:rPr lang="en-GB" b="1" dirty="0"/>
              <a:t>are haptics?</a:t>
            </a:r>
          </a:p>
        </p:txBody>
      </p:sp>
      <p:pic>
        <p:nvPicPr>
          <p:cNvPr id="6" name="Picture 5" descr="A picture containing object, light, clock&#10;&#10;Description automatically generated">
            <a:hlinkClick r:id="rId4"/>
            <a:extLst>
              <a:ext uri="{FF2B5EF4-FFF2-40B4-BE49-F238E27FC236}">
                <a16:creationId xmlns:a16="http://schemas.microsoft.com/office/drawing/2014/main" id="{C02DF713-7CC4-4C65-917B-60D0D9AF8D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12679" y="5128588"/>
            <a:ext cx="742578" cy="783267"/>
          </a:xfrm>
          <a:prstGeom prst="rect">
            <a:avLst/>
          </a:prstGeom>
        </p:spPr>
      </p:pic>
    </p:spTree>
    <p:extLst>
      <p:ext uri="{BB962C8B-B14F-4D97-AF65-F5344CB8AC3E}">
        <p14:creationId xmlns:p14="http://schemas.microsoft.com/office/powerpoint/2010/main" val="132800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3" grpId="0"/>
      <p:bldP spid="8"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899592" y="116632"/>
            <a:ext cx="7024687" cy="1143000"/>
          </a:xfrm>
        </p:spPr>
        <p:txBody>
          <a:bodyPr>
            <a:normAutofit fontScale="90000"/>
          </a:bodyPr>
          <a:lstStyle/>
          <a:p>
            <a:pPr marL="533400" indent="-533400" eaLnBrk="1" hangingPunct="1"/>
            <a:r>
              <a:rPr lang="en-AU" altLang="en-US" b="1" dirty="0"/>
              <a:t>Physical appearance and dress</a:t>
            </a:r>
          </a:p>
        </p:txBody>
      </p:sp>
      <p:sp>
        <p:nvSpPr>
          <p:cNvPr id="24579" name="Rectangle 3"/>
          <p:cNvSpPr>
            <a:spLocks noGrp="1" noChangeArrowheads="1"/>
          </p:cNvSpPr>
          <p:nvPr>
            <p:ph idx="1"/>
          </p:nvPr>
        </p:nvSpPr>
        <p:spPr>
          <a:xfrm>
            <a:off x="637381" y="1331118"/>
            <a:ext cx="7993063" cy="2951163"/>
          </a:xfrm>
        </p:spPr>
        <p:txBody>
          <a:bodyPr>
            <a:noAutofit/>
          </a:bodyPr>
          <a:lstStyle/>
          <a:p>
            <a:pPr eaLnBrk="1" hangingPunct="1">
              <a:lnSpc>
                <a:spcPct val="120000"/>
              </a:lnSpc>
              <a:spcBef>
                <a:spcPts val="600"/>
              </a:spcBef>
              <a:spcAft>
                <a:spcPts val="600"/>
              </a:spcAft>
            </a:pPr>
            <a:r>
              <a:rPr lang="en-AU" altLang="en-US" sz="2800" dirty="0"/>
              <a:t>People wear particular type of clothes or otherwise consciously manipulate their physical appearance to communicate culture, religion, status, power, personality, modesty, self-esteem and social identity. </a:t>
            </a:r>
          </a:p>
          <a:p>
            <a:pPr eaLnBrk="1" hangingPunct="1">
              <a:lnSpc>
                <a:spcPct val="120000"/>
              </a:lnSpc>
              <a:spcBef>
                <a:spcPts val="600"/>
              </a:spcBef>
              <a:spcAft>
                <a:spcPts val="600"/>
              </a:spcAft>
            </a:pPr>
            <a:r>
              <a:rPr lang="en-AU" altLang="en-US" sz="2800" dirty="0"/>
              <a:t>Perceptions of beauty or physical attractiveness differ from culture to culture. </a:t>
            </a:r>
          </a:p>
          <a:p>
            <a:pPr eaLnBrk="1" hangingPunct="1">
              <a:lnSpc>
                <a:spcPct val="120000"/>
              </a:lnSpc>
              <a:spcBef>
                <a:spcPts val="600"/>
              </a:spcBef>
              <a:spcAft>
                <a:spcPts val="600"/>
              </a:spcAft>
            </a:pPr>
            <a:endParaRPr lang="en-AU" altLang="en-US" sz="2800" dirty="0"/>
          </a:p>
        </p:txBody>
      </p:sp>
      <p:sp>
        <p:nvSpPr>
          <p:cNvPr id="24580"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4581"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295619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188640"/>
            <a:ext cx="8712968" cy="1143000"/>
          </a:xfrm>
        </p:spPr>
        <p:txBody>
          <a:bodyPr>
            <a:normAutofit fontScale="90000"/>
          </a:bodyPr>
          <a:lstStyle/>
          <a:p>
            <a:pPr eaLnBrk="1" hangingPunct="1"/>
            <a:r>
              <a:rPr lang="en-AU" altLang="en-US" b="1"/>
              <a:t>Paralanguage: quality and characteristics of the voice</a:t>
            </a:r>
          </a:p>
        </p:txBody>
      </p:sp>
      <p:sp>
        <p:nvSpPr>
          <p:cNvPr id="25603" name="Rectangle 3"/>
          <p:cNvSpPr>
            <a:spLocks noGrp="1" noChangeArrowheads="1"/>
          </p:cNvSpPr>
          <p:nvPr>
            <p:ph idx="1"/>
          </p:nvPr>
        </p:nvSpPr>
        <p:spPr>
          <a:xfrm>
            <a:off x="571500" y="1556792"/>
            <a:ext cx="7869238" cy="4032250"/>
          </a:xfrm>
        </p:spPr>
        <p:txBody>
          <a:bodyPr>
            <a:normAutofit fontScale="85000" lnSpcReduction="20000"/>
          </a:bodyPr>
          <a:lstStyle/>
          <a:p>
            <a:pPr>
              <a:lnSpc>
                <a:spcPct val="120000"/>
              </a:lnSpc>
              <a:spcBef>
                <a:spcPts val="600"/>
              </a:spcBef>
              <a:spcAft>
                <a:spcPts val="600"/>
              </a:spcAft>
            </a:pPr>
            <a:r>
              <a:rPr lang="en-AU" altLang="en-US" i="1" dirty="0"/>
              <a:t>Paralanguage</a:t>
            </a:r>
            <a:r>
              <a:rPr lang="en-AU" altLang="en-US" dirty="0"/>
              <a:t> refers to vocal qualities that accompany speech and reflect cultural differences.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It can be divided into two broad categories: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(1) voice qualities.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(2) vocalizations. </a:t>
            </a:r>
          </a:p>
          <a:p>
            <a:pPr eaLnBrk="1" hangingPunct="1">
              <a:lnSpc>
                <a:spcPct val="120000"/>
              </a:lnSpc>
              <a:spcBef>
                <a:spcPts val="600"/>
              </a:spcBef>
              <a:spcAft>
                <a:spcPts val="600"/>
              </a:spcAft>
            </a:pPr>
            <a:r>
              <a:rPr lang="en-AU" altLang="en-US" dirty="0"/>
              <a:t>Could you </a:t>
            </a:r>
            <a:r>
              <a:rPr lang="en-AU" altLang="en-US" dirty="0" smtClean="0"/>
              <a:t>think of </a:t>
            </a:r>
            <a:r>
              <a:rPr lang="en-AU" altLang="en-US" dirty="0"/>
              <a:t>an example to illustrate each?</a:t>
            </a:r>
          </a:p>
          <a:p>
            <a:pPr eaLnBrk="1" hangingPunct="1">
              <a:lnSpc>
                <a:spcPct val="120000"/>
              </a:lnSpc>
              <a:spcBef>
                <a:spcPts val="600"/>
              </a:spcBef>
              <a:spcAft>
                <a:spcPts val="600"/>
              </a:spcAft>
              <a:buFontTx/>
              <a:buNone/>
            </a:pPr>
            <a:endParaRPr lang="en-AU" altLang="en-US" i="1" dirty="0"/>
          </a:p>
        </p:txBody>
      </p:sp>
      <p:sp>
        <p:nvSpPr>
          <p:cNvPr id="25604"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5605"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188699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88640"/>
            <a:ext cx="7772400" cy="794519"/>
          </a:xfrm>
        </p:spPr>
        <p:txBody>
          <a:bodyPr/>
          <a:lstStyle/>
          <a:p>
            <a:r>
              <a:rPr lang="en-GB" b="1" dirty="0"/>
              <a:t>Paralanguage</a:t>
            </a:r>
          </a:p>
        </p:txBody>
      </p:sp>
      <p:sp>
        <p:nvSpPr>
          <p:cNvPr id="3" name="Subtitle 2"/>
          <p:cNvSpPr>
            <a:spLocks noGrp="1"/>
          </p:cNvSpPr>
          <p:nvPr>
            <p:ph type="subTitle" idx="1"/>
          </p:nvPr>
        </p:nvSpPr>
        <p:spPr>
          <a:xfrm>
            <a:off x="467544" y="1196752"/>
            <a:ext cx="8280920" cy="1752600"/>
          </a:xfrm>
        </p:spPr>
        <p:txBody>
          <a:bodyPr>
            <a:noAutofit/>
          </a:bodyPr>
          <a:lstStyle/>
          <a:p>
            <a:pPr marL="342900" indent="-342900" algn="l">
              <a:buFont typeface="Arial" panose="020B0604020202020204" pitchFamily="34" charset="0"/>
              <a:buChar char="•"/>
            </a:pPr>
            <a:r>
              <a:rPr lang="en-GB" sz="2400" dirty="0">
                <a:solidFill>
                  <a:schemeClr val="tx1"/>
                </a:solidFill>
              </a:rPr>
              <a:t>The ways in which people show what they mean other than by the words they use, for example by their tone of voice, or by making sounds with the breath:</a:t>
            </a:r>
          </a:p>
          <a:p>
            <a:pPr algn="l"/>
            <a:endParaRPr lang="en-GB" sz="2400" dirty="0">
              <a:solidFill>
                <a:schemeClr val="tx1"/>
              </a:solidFill>
            </a:endParaRPr>
          </a:p>
          <a:p>
            <a:pPr marL="342900" indent="-342900" algn="l">
              <a:buFont typeface="Arial" panose="020B0604020202020204" pitchFamily="34" charset="0"/>
              <a:buChar char="•"/>
            </a:pPr>
            <a:r>
              <a:rPr lang="en-GB" sz="2400" dirty="0">
                <a:solidFill>
                  <a:schemeClr val="tx1"/>
                </a:solidFill>
              </a:rPr>
              <a:t>The study of paralanguage deals with the non-verbal qualities of speech, which include pitch, amplitude, rate, and voice quality</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4293096"/>
            <a:ext cx="1246634" cy="1314943"/>
          </a:xfrm>
          <a:prstGeom prst="rect">
            <a:avLst/>
          </a:prstGeom>
        </p:spPr>
      </p:pic>
      <p:sp>
        <p:nvSpPr>
          <p:cNvPr id="5" name="TextBox 4"/>
          <p:cNvSpPr txBox="1"/>
          <p:nvPr/>
        </p:nvSpPr>
        <p:spPr>
          <a:xfrm>
            <a:off x="3563888" y="4796678"/>
            <a:ext cx="360040" cy="307777"/>
          </a:xfrm>
          <a:prstGeom prst="rect">
            <a:avLst/>
          </a:prstGeom>
          <a:noFill/>
        </p:spPr>
        <p:txBody>
          <a:bodyPr wrap="square" rtlCol="0">
            <a:spAutoFit/>
          </a:bodyPr>
          <a:lstStyle/>
          <a:p>
            <a:pPr algn="ctr"/>
            <a:r>
              <a:rPr lang="en-GB" sz="1400" dirty="0"/>
              <a:t>6</a:t>
            </a:r>
            <a:r>
              <a:rPr lang="en-GB" sz="1400" dirty="0" smtClean="0"/>
              <a:t>.</a:t>
            </a:r>
            <a:endParaRPr lang="en-GB" sz="1400" dirty="0"/>
          </a:p>
        </p:txBody>
      </p:sp>
    </p:spTree>
    <p:extLst>
      <p:ext uri="{BB962C8B-B14F-4D97-AF65-F5344CB8AC3E}">
        <p14:creationId xmlns:p14="http://schemas.microsoft.com/office/powerpoint/2010/main" val="85837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88640"/>
            <a:ext cx="8928992" cy="1143000"/>
          </a:xfrm>
        </p:spPr>
        <p:txBody>
          <a:bodyPr>
            <a:normAutofit fontScale="90000"/>
          </a:bodyPr>
          <a:lstStyle/>
          <a:p>
            <a:pPr eaLnBrk="1" hangingPunct="1"/>
            <a:r>
              <a:rPr lang="en-AU" altLang="en-US" b="1" dirty="0"/>
              <a:t>Influence of culture on nonverbal behaviour</a:t>
            </a:r>
          </a:p>
        </p:txBody>
      </p:sp>
      <p:sp>
        <p:nvSpPr>
          <p:cNvPr id="27651" name="Content Placeholder 2"/>
          <p:cNvSpPr>
            <a:spLocks noGrp="1"/>
          </p:cNvSpPr>
          <p:nvPr>
            <p:ph idx="1"/>
          </p:nvPr>
        </p:nvSpPr>
        <p:spPr>
          <a:xfrm>
            <a:off x="395536" y="1484784"/>
            <a:ext cx="8677472" cy="3743325"/>
          </a:xfrm>
        </p:spPr>
        <p:txBody>
          <a:bodyPr>
            <a:noAutofit/>
          </a:bodyPr>
          <a:lstStyle/>
          <a:p>
            <a:pPr eaLnBrk="1" hangingPunct="1">
              <a:lnSpc>
                <a:spcPct val="90000"/>
              </a:lnSpc>
            </a:pPr>
            <a:r>
              <a:rPr lang="en-AU" altLang="en-US" sz="2400" dirty="0" err="1"/>
              <a:t>Lustig</a:t>
            </a:r>
            <a:r>
              <a:rPr lang="en-AU" altLang="en-US" sz="2400" dirty="0"/>
              <a:t> and Koester (2013) outline three cultural variations in nonverbal communication. </a:t>
            </a:r>
          </a:p>
          <a:p>
            <a:pPr eaLnBrk="1" hangingPunct="1">
              <a:lnSpc>
                <a:spcPct val="90000"/>
              </a:lnSpc>
              <a:buFontTx/>
              <a:buNone/>
            </a:pPr>
            <a:endParaRPr lang="en-AU" altLang="en-US" sz="2400" dirty="0"/>
          </a:p>
          <a:p>
            <a:pPr eaLnBrk="1" hangingPunct="1">
              <a:lnSpc>
                <a:spcPct val="90000"/>
              </a:lnSpc>
              <a:buFontTx/>
              <a:buNone/>
            </a:pPr>
            <a:r>
              <a:rPr lang="en-AU" altLang="en-US" sz="2400" dirty="0"/>
              <a:t>     (1) Cultures differ in their specific repertoire of behaviours such as body movements, gestures, postures, vocal qualities and spatial requirements. </a:t>
            </a:r>
          </a:p>
          <a:p>
            <a:pPr eaLnBrk="1" hangingPunct="1">
              <a:lnSpc>
                <a:spcPct val="90000"/>
              </a:lnSpc>
              <a:buFontTx/>
              <a:buNone/>
            </a:pPr>
            <a:endParaRPr lang="en-AU" altLang="en-US" sz="2400" dirty="0"/>
          </a:p>
          <a:p>
            <a:pPr eaLnBrk="1" hangingPunct="1">
              <a:lnSpc>
                <a:spcPct val="90000"/>
              </a:lnSpc>
              <a:buFontTx/>
              <a:buNone/>
            </a:pPr>
            <a:r>
              <a:rPr lang="en-AU" altLang="en-US" sz="2400" dirty="0"/>
              <a:t>	(2) All cultures have display rules which govern the contexts and uses of various nonverbal communication. </a:t>
            </a:r>
          </a:p>
          <a:p>
            <a:pPr eaLnBrk="1" hangingPunct="1">
              <a:lnSpc>
                <a:spcPct val="90000"/>
              </a:lnSpc>
              <a:buFontTx/>
              <a:buAutoNum type="arabicParenBoth"/>
            </a:pPr>
            <a:endParaRPr lang="en-AU" altLang="en-US" sz="2400" dirty="0"/>
          </a:p>
          <a:p>
            <a:pPr eaLnBrk="1" hangingPunct="1">
              <a:lnSpc>
                <a:spcPct val="90000"/>
              </a:lnSpc>
              <a:buFontTx/>
              <a:buNone/>
            </a:pPr>
            <a:r>
              <a:rPr lang="en-AU" altLang="en-US" sz="2400" dirty="0"/>
              <a:t>	(3) The meaning attributed to particular nonverbal behaviours differs from culture to culture. </a:t>
            </a:r>
          </a:p>
          <a:p>
            <a:pPr eaLnBrk="1" hangingPunct="1">
              <a:lnSpc>
                <a:spcPct val="90000"/>
              </a:lnSpc>
              <a:buFontTx/>
              <a:buNone/>
            </a:pPr>
            <a:endParaRPr lang="en-AU" altLang="en-US" sz="2400" dirty="0"/>
          </a:p>
        </p:txBody>
      </p:sp>
    </p:spTree>
    <p:extLst>
      <p:ext uri="{BB962C8B-B14F-4D97-AF65-F5344CB8AC3E}">
        <p14:creationId xmlns:p14="http://schemas.microsoft.com/office/powerpoint/2010/main" val="50507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79512" y="116632"/>
            <a:ext cx="8712967" cy="1143000"/>
          </a:xfrm>
        </p:spPr>
        <p:txBody>
          <a:bodyPr>
            <a:normAutofit fontScale="90000"/>
          </a:bodyPr>
          <a:lstStyle/>
          <a:p>
            <a:pPr eaLnBrk="1" hangingPunct="1"/>
            <a:r>
              <a:rPr lang="en-AU" altLang="en-US" b="1" dirty="0"/>
              <a:t>Nonverbal codes and intercultural communication</a:t>
            </a:r>
          </a:p>
        </p:txBody>
      </p:sp>
      <p:sp>
        <p:nvSpPr>
          <p:cNvPr id="28675" name="Content Placeholder 2"/>
          <p:cNvSpPr>
            <a:spLocks noGrp="1"/>
          </p:cNvSpPr>
          <p:nvPr>
            <p:ph idx="1"/>
          </p:nvPr>
        </p:nvSpPr>
        <p:spPr>
          <a:xfrm>
            <a:off x="539750" y="1484313"/>
            <a:ext cx="8137525" cy="4032250"/>
          </a:xfrm>
        </p:spPr>
        <p:txBody>
          <a:bodyPr>
            <a:normAutofit fontScale="70000" lnSpcReduction="20000"/>
          </a:bodyPr>
          <a:lstStyle/>
          <a:p>
            <a:pPr eaLnBrk="1" hangingPunct="1">
              <a:lnSpc>
                <a:spcPct val="120000"/>
              </a:lnSpc>
            </a:pPr>
            <a:r>
              <a:rPr lang="en-AU" altLang="en-US" dirty="0"/>
              <a:t>Culture and nonverbal behaviours are inseparable as cultural rules and norms determine nonverbal meanings and usage.</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Consequently, when we communicate with others whose nonverbal repertoire is different from our own, as is almost always the case in intercultural communication, it can be expected that misunderstanding will occur. </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Violation of nonverbal rules or misinterpretations of nonverbal codes can lead to negative attitudes or even conflict.</a:t>
            </a:r>
          </a:p>
        </p:txBody>
      </p:sp>
    </p:spTree>
    <p:extLst>
      <p:ext uri="{BB962C8B-B14F-4D97-AF65-F5344CB8AC3E}">
        <p14:creationId xmlns:p14="http://schemas.microsoft.com/office/powerpoint/2010/main" val="396187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837973" y="116632"/>
            <a:ext cx="7024687" cy="1143000"/>
          </a:xfrm>
        </p:spPr>
        <p:txBody>
          <a:bodyPr/>
          <a:lstStyle/>
          <a:p>
            <a:pPr eaLnBrk="1" hangingPunct="1"/>
            <a:r>
              <a:rPr lang="en-AU" altLang="en-US" b="1" dirty="0"/>
              <a:t>Questions to think about…</a:t>
            </a:r>
          </a:p>
        </p:txBody>
      </p:sp>
      <p:sp>
        <p:nvSpPr>
          <p:cNvPr id="20483" name="Content Placeholder 2"/>
          <p:cNvSpPr>
            <a:spLocks noGrp="1"/>
          </p:cNvSpPr>
          <p:nvPr>
            <p:ph idx="1"/>
          </p:nvPr>
        </p:nvSpPr>
        <p:spPr>
          <a:xfrm>
            <a:off x="179512" y="2276872"/>
            <a:ext cx="8964488" cy="2447925"/>
          </a:xfrm>
        </p:spPr>
        <p:txBody>
          <a:bodyPr>
            <a:normAutofit fontScale="92500" lnSpcReduction="10000"/>
          </a:bodyPr>
          <a:lstStyle/>
          <a:p>
            <a:pPr marL="527050" indent="-457200">
              <a:defRPr/>
            </a:pPr>
            <a:r>
              <a:rPr lang="en-AU" altLang="en-US" dirty="0">
                <a:ea typeface="ＭＳ Ｐゴシック" charset="0"/>
              </a:rPr>
              <a:t>Do you think it is more difficult to learn a culture’s non-verbal codes than its verbal ones?</a:t>
            </a:r>
          </a:p>
          <a:p>
            <a:pPr marL="69850" indent="0">
              <a:buNone/>
              <a:defRPr/>
            </a:pPr>
            <a:r>
              <a:rPr lang="en-AU" altLang="en-US" dirty="0">
                <a:ea typeface="ＭＳ Ｐゴシック" charset="0"/>
              </a:rPr>
              <a:t> </a:t>
            </a:r>
          </a:p>
          <a:p>
            <a:pPr marL="527050" indent="-457200">
              <a:defRPr/>
            </a:pPr>
            <a:r>
              <a:rPr lang="en-AU" altLang="en-US" dirty="0">
                <a:ea typeface="ＭＳ Ｐゴシック" charset="0"/>
              </a:rPr>
              <a:t>Is it possible to adequately learn one without the other? </a:t>
            </a:r>
          </a:p>
          <a:p>
            <a:pPr eaLnBrk="1" hangingPunct="1">
              <a:buFontTx/>
              <a:buNone/>
              <a:defRPr/>
            </a:pPr>
            <a:endParaRPr lang="en-AU" altLang="en-US" dirty="0">
              <a:ea typeface="ＭＳ Ｐゴシック" charset="0"/>
            </a:endParaRPr>
          </a:p>
        </p:txBody>
      </p:sp>
    </p:spTree>
    <p:extLst>
      <p:ext uri="{BB962C8B-B14F-4D97-AF65-F5344CB8AC3E}">
        <p14:creationId xmlns:p14="http://schemas.microsoft.com/office/powerpoint/2010/main" val="410602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7" y="1166018"/>
            <a:ext cx="8229600" cy="4525963"/>
          </a:xfrm>
        </p:spPr>
        <p:txBody>
          <a:bodyPr>
            <a:normAutofit fontScale="70000" lnSpcReduction="20000"/>
          </a:bodyPr>
          <a:lstStyle/>
          <a:p>
            <a:pPr>
              <a:spcBef>
                <a:spcPts val="600"/>
              </a:spcBef>
              <a:spcAft>
                <a:spcPts val="600"/>
              </a:spcAft>
            </a:pPr>
            <a:r>
              <a:rPr lang="en-GB" sz="2400" dirty="0"/>
              <a:t>Ekman, P. and Friesen, W.V. (1969) The Repertoire or Nonverbal </a:t>
            </a:r>
            <a:r>
              <a:rPr lang="en-GB" sz="2400" dirty="0" err="1"/>
              <a:t>Behavior</a:t>
            </a:r>
            <a:r>
              <a:rPr lang="en-GB" sz="2400" dirty="0"/>
              <a:t>: Categories, Origins, Usage and Coding. </a:t>
            </a:r>
            <a:r>
              <a:rPr lang="en-GB" sz="2400" i="1" dirty="0" err="1"/>
              <a:t>Semiotica</a:t>
            </a:r>
            <a:r>
              <a:rPr lang="en-GB" sz="2400" dirty="0"/>
              <a:t>, Vol. 1, pp. 49-98. </a:t>
            </a:r>
            <a:r>
              <a:rPr lang="en-GB" sz="2400" dirty="0">
                <a:hlinkClick r:id="rId2"/>
              </a:rPr>
              <a:t>https://doi.org/10.1515/semi.1969.1.1.49</a:t>
            </a:r>
            <a:r>
              <a:rPr lang="en-GB" sz="2400" dirty="0"/>
              <a:t> [Accessed 25/03/2019]</a:t>
            </a:r>
          </a:p>
          <a:p>
            <a:pPr>
              <a:spcBef>
                <a:spcPts val="600"/>
              </a:spcBef>
              <a:spcAft>
                <a:spcPts val="600"/>
              </a:spcAft>
            </a:pPr>
            <a:r>
              <a:rPr lang="en-GB" sz="2400" dirty="0"/>
              <a:t>Goldin-Meadow, S (2010) Gesture’s role in creating and learning language </a:t>
            </a:r>
            <a:r>
              <a:rPr lang="en-GB" sz="2400" i="1" dirty="0" err="1"/>
              <a:t>Enfance</a:t>
            </a:r>
            <a:r>
              <a:rPr lang="en-GB" sz="2400" i="1" dirty="0"/>
              <a:t> Vol. (3): pp. 239–255.</a:t>
            </a:r>
            <a:r>
              <a:rPr lang="en-GB" sz="2400" dirty="0"/>
              <a:t> DOI: </a:t>
            </a:r>
            <a:r>
              <a:rPr lang="en-GB" sz="2200" dirty="0">
                <a:hlinkClick r:id="rId3"/>
              </a:rPr>
              <a:t>10.4074/S0013754510003034</a:t>
            </a:r>
            <a:r>
              <a:rPr lang="en-GB" sz="2200" dirty="0"/>
              <a:t> [Accessed 20/02/2019]</a:t>
            </a:r>
          </a:p>
          <a:p>
            <a:pPr>
              <a:spcBef>
                <a:spcPts val="600"/>
              </a:spcBef>
              <a:spcAft>
                <a:spcPts val="600"/>
              </a:spcAft>
            </a:pPr>
            <a:r>
              <a:rPr lang="en-GB" sz="2400" dirty="0"/>
              <a:t>Johnson, H. &amp; Johnson, K (1998) </a:t>
            </a:r>
            <a:r>
              <a:rPr lang="en-GB" sz="2400" i="1" dirty="0"/>
              <a:t>Encyclopaedic Dictionary of Applied Linguistics</a:t>
            </a:r>
            <a:r>
              <a:rPr lang="en-GB" sz="2400" dirty="0"/>
              <a:t> Blackwell Publishers</a:t>
            </a:r>
          </a:p>
          <a:p>
            <a:pPr>
              <a:spcBef>
                <a:spcPts val="600"/>
              </a:spcBef>
              <a:spcAft>
                <a:spcPts val="600"/>
              </a:spcAft>
            </a:pPr>
            <a:r>
              <a:rPr lang="en-GB" sz="2400" dirty="0"/>
              <a:t>Knapp, M.L. &amp; Hall, J.A. (1997) </a:t>
            </a:r>
            <a:r>
              <a:rPr lang="en-GB" sz="2400" i="1" dirty="0"/>
              <a:t>Nonverbal Communication in Human Interaction</a:t>
            </a:r>
            <a:r>
              <a:rPr lang="en-GB" sz="2400" dirty="0"/>
              <a:t> Harcourt Brace College Publishers</a:t>
            </a:r>
            <a:endParaRPr lang="en-GB" sz="2400" i="1" dirty="0"/>
          </a:p>
          <a:p>
            <a:pPr>
              <a:spcBef>
                <a:spcPts val="600"/>
              </a:spcBef>
              <a:spcAft>
                <a:spcPts val="600"/>
              </a:spcAft>
            </a:pPr>
            <a:r>
              <a:rPr lang="en-GB" sz="2400" dirty="0"/>
              <a:t>Liu, S.; </a:t>
            </a:r>
            <a:r>
              <a:rPr lang="en-GB" sz="2400" dirty="0" err="1"/>
              <a:t>Volcic</a:t>
            </a:r>
            <a:r>
              <a:rPr lang="en-GB" sz="2400" dirty="0"/>
              <a:t>, Z.; </a:t>
            </a:r>
            <a:r>
              <a:rPr lang="en-GB" sz="2400" dirty="0" err="1"/>
              <a:t>Gallois</a:t>
            </a:r>
            <a:r>
              <a:rPr lang="en-GB" sz="2400" dirty="0"/>
              <a:t>, C.; (2015). </a:t>
            </a:r>
            <a:r>
              <a:rPr lang="en-GB" sz="2400" i="1" dirty="0"/>
              <a:t>Introducing Intercultural Communication - Global Cultures and Contexts</a:t>
            </a:r>
            <a:r>
              <a:rPr lang="en-GB" sz="2400" dirty="0"/>
              <a:t>, London: Sage</a:t>
            </a:r>
          </a:p>
          <a:p>
            <a:pPr>
              <a:spcBef>
                <a:spcPts val="600"/>
              </a:spcBef>
              <a:spcAft>
                <a:spcPts val="600"/>
              </a:spcAft>
            </a:pPr>
            <a:r>
              <a:rPr lang="en-GB" sz="2400" dirty="0" err="1"/>
              <a:t>Lustig</a:t>
            </a:r>
            <a:r>
              <a:rPr lang="en-GB" sz="2400" dirty="0"/>
              <a:t>, M. W.  &amp; Koester, J. (2013) </a:t>
            </a:r>
            <a:r>
              <a:rPr lang="en-GB" sz="2400" i="1" dirty="0"/>
              <a:t>Intercultural Competence, 7th Edition</a:t>
            </a:r>
            <a:r>
              <a:rPr lang="en-GB" sz="2400" dirty="0"/>
              <a:t> Pearson</a:t>
            </a:r>
            <a:endParaRPr lang="en-GB" sz="2400" i="1" dirty="0"/>
          </a:p>
          <a:p>
            <a:pPr>
              <a:spcBef>
                <a:spcPts val="600"/>
              </a:spcBef>
              <a:spcAft>
                <a:spcPts val="600"/>
              </a:spcAft>
            </a:pPr>
            <a:r>
              <a:rPr lang="en-GB" sz="2400" dirty="0" err="1"/>
              <a:t>Mervis</a:t>
            </a:r>
            <a:r>
              <a:rPr lang="en-GB" sz="2400" dirty="0"/>
              <a:t>, C.B. and </a:t>
            </a:r>
            <a:r>
              <a:rPr lang="en-GB" sz="2400" dirty="0" err="1"/>
              <a:t>Velleman</a:t>
            </a:r>
            <a:r>
              <a:rPr lang="en-GB" sz="2400" dirty="0"/>
              <a:t>, S.L. (2011) Children with Williams Syndrome: Language, Cognitive, and </a:t>
            </a:r>
            <a:r>
              <a:rPr lang="en-GB" sz="2400" dirty="0" err="1"/>
              <a:t>Behavioral</a:t>
            </a:r>
            <a:r>
              <a:rPr lang="en-GB" sz="2400" dirty="0"/>
              <a:t> Characteristics and their Implications for Intervention </a:t>
            </a:r>
            <a:r>
              <a:rPr lang="en-GB" sz="2400" i="1" dirty="0"/>
              <a:t>Perspectives on Language Learning and Education </a:t>
            </a:r>
            <a:r>
              <a:rPr lang="en-GB" sz="2400" dirty="0"/>
              <a:t>Vol. 18 </a:t>
            </a:r>
            <a:r>
              <a:rPr lang="en-GB" sz="2400" dirty="0" err="1"/>
              <a:t>Iss</a:t>
            </a:r>
            <a:r>
              <a:rPr lang="en-GB" sz="2400" dirty="0"/>
              <a:t>. 3 pp. 98–107 DOI: 10.1044/lle18.3.98 [Accessed 20/02/2019]</a:t>
            </a:r>
          </a:p>
          <a:p>
            <a:pPr>
              <a:spcBef>
                <a:spcPts val="600"/>
              </a:spcBef>
              <a:spcAft>
                <a:spcPts val="600"/>
              </a:spcAft>
            </a:pPr>
            <a:endParaRPr lang="en-GB" sz="2400" dirty="0"/>
          </a:p>
        </p:txBody>
      </p:sp>
    </p:spTree>
    <p:extLst>
      <p:ext uri="{BB962C8B-B14F-4D97-AF65-F5344CB8AC3E}">
        <p14:creationId xmlns:p14="http://schemas.microsoft.com/office/powerpoint/2010/main" val="1218475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6" y="1166018"/>
            <a:ext cx="8516841" cy="4525963"/>
          </a:xfrm>
        </p:spPr>
        <p:txBody>
          <a:bodyPr>
            <a:normAutofit fontScale="92500" lnSpcReduction="20000"/>
          </a:bodyPr>
          <a:lstStyle/>
          <a:p>
            <a:pPr>
              <a:spcBef>
                <a:spcPts val="600"/>
              </a:spcBef>
              <a:spcAft>
                <a:spcPts val="600"/>
              </a:spcAft>
            </a:pPr>
            <a:r>
              <a:rPr lang="en-GB" sz="2400" dirty="0" err="1"/>
              <a:t>Neuliep</a:t>
            </a:r>
            <a:r>
              <a:rPr lang="en-GB" sz="2400" dirty="0"/>
              <a:t>, J.W. (2006) </a:t>
            </a:r>
            <a:r>
              <a:rPr lang="en-GB" sz="2400" i="1" dirty="0"/>
              <a:t>Intercultural communication: a contextual approach </a:t>
            </a:r>
            <a:r>
              <a:rPr lang="en-GB" sz="2400" dirty="0" err="1"/>
              <a:t>London:Sage</a:t>
            </a:r>
            <a:endParaRPr lang="en-GB" sz="2400" dirty="0"/>
          </a:p>
          <a:p>
            <a:pPr>
              <a:spcBef>
                <a:spcPts val="600"/>
              </a:spcBef>
              <a:spcAft>
                <a:spcPts val="600"/>
              </a:spcAft>
            </a:pPr>
            <a:r>
              <a:rPr lang="en-GB" sz="2400" dirty="0"/>
              <a:t>Saxton, M. (2010). </a:t>
            </a:r>
            <a:r>
              <a:rPr lang="en-GB" sz="2400" i="1" dirty="0"/>
              <a:t>Child Language: Acquisition and development. Thousand Oaks</a:t>
            </a:r>
            <a:r>
              <a:rPr lang="en-GB" sz="2400" dirty="0"/>
              <a:t>, (CA): SAGE Publications Ltd</a:t>
            </a:r>
          </a:p>
          <a:p>
            <a:pPr>
              <a:spcBef>
                <a:spcPts val="600"/>
              </a:spcBef>
              <a:spcAft>
                <a:spcPts val="600"/>
              </a:spcAft>
            </a:pPr>
            <a:r>
              <a:rPr lang="en-GB" sz="2400" dirty="0"/>
              <a:t>W. Schramm and D. F. Roberts (</a:t>
            </a:r>
            <a:r>
              <a:rPr lang="en-GB" sz="2400" dirty="0" err="1"/>
              <a:t>eds</a:t>
            </a:r>
            <a:r>
              <a:rPr lang="en-GB" sz="2400" dirty="0"/>
              <a:t>), </a:t>
            </a:r>
            <a:r>
              <a:rPr lang="en-GB" sz="2400" i="1" dirty="0"/>
              <a:t>The Process and Effects of Mass Communication</a:t>
            </a:r>
            <a:r>
              <a:rPr lang="en-GB" sz="2400" dirty="0"/>
              <a:t>. Urbana, IL: University of Illinois Press. p. 24.</a:t>
            </a:r>
          </a:p>
          <a:p>
            <a:pPr>
              <a:defRPr/>
            </a:pPr>
            <a:r>
              <a:rPr lang="en-AU" sz="2400" dirty="0"/>
              <a:t>Shannon, Claude and Weaver, Warren (1949) </a:t>
            </a:r>
            <a:r>
              <a:rPr lang="en-AU" sz="2400" i="1" dirty="0"/>
              <a:t>The Mathematical Theory of Communication</a:t>
            </a:r>
            <a:r>
              <a:rPr lang="en-AU" sz="2400" dirty="0"/>
              <a:t>. Urbana, IL: University of Illinois Press. p. 5.</a:t>
            </a:r>
            <a:endParaRPr lang="en-GB" sz="2400" dirty="0"/>
          </a:p>
          <a:p>
            <a:pPr>
              <a:spcBef>
                <a:spcPts val="600"/>
              </a:spcBef>
              <a:spcAft>
                <a:spcPts val="600"/>
              </a:spcAft>
            </a:pPr>
            <a:r>
              <a:rPr lang="en-GB" sz="2400" dirty="0" err="1"/>
              <a:t>USNLM</a:t>
            </a:r>
            <a:r>
              <a:rPr lang="en-GB" sz="2400" dirty="0"/>
              <a:t> (2019) </a:t>
            </a:r>
            <a:r>
              <a:rPr lang="en-GB" sz="2400" i="1" dirty="0"/>
              <a:t>Williams Syndrome Available at: </a:t>
            </a:r>
            <a:r>
              <a:rPr lang="en-GB" sz="2400" dirty="0">
                <a:hlinkClick r:id="rId2"/>
              </a:rPr>
              <a:t>https://ghr.nlm.nih.gov/condition/williams-syndrome#resources</a:t>
            </a:r>
            <a:r>
              <a:rPr lang="en-GB" sz="2400" dirty="0"/>
              <a:t> [Accessed 20/02/2019]</a:t>
            </a:r>
          </a:p>
          <a:p>
            <a:pPr>
              <a:spcBef>
                <a:spcPts val="600"/>
              </a:spcBef>
              <a:spcAft>
                <a:spcPts val="600"/>
              </a:spcAft>
            </a:pPr>
            <a:r>
              <a:rPr lang="en-GB" sz="2400" dirty="0" err="1"/>
              <a:t>Wardhaugh</a:t>
            </a:r>
            <a:r>
              <a:rPr lang="en-GB" sz="2400" dirty="0"/>
              <a:t>, R., Fuller, J. (2014). </a:t>
            </a:r>
            <a:r>
              <a:rPr lang="en-GB" sz="2400" i="1" dirty="0"/>
              <a:t>An Introduction to Sociolinguistics</a:t>
            </a:r>
            <a:r>
              <a:rPr lang="en-GB" sz="2400" dirty="0"/>
              <a:t>, Blackwell</a:t>
            </a:r>
          </a:p>
        </p:txBody>
      </p:sp>
    </p:spTree>
    <p:extLst>
      <p:ext uri="{BB962C8B-B14F-4D97-AF65-F5344CB8AC3E}">
        <p14:creationId xmlns:p14="http://schemas.microsoft.com/office/powerpoint/2010/main" val="9872396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6475"/>
            <a:ext cx="8229600" cy="634082"/>
          </a:xfrm>
        </p:spPr>
        <p:txBody>
          <a:bodyPr>
            <a:normAutofit fontScale="90000"/>
          </a:bodyPr>
          <a:lstStyle/>
          <a:p>
            <a:r>
              <a:rPr lang="en-GB" b="1" dirty="0"/>
              <a:t>Video References</a:t>
            </a:r>
          </a:p>
        </p:txBody>
      </p:sp>
      <p:sp>
        <p:nvSpPr>
          <p:cNvPr id="3" name="TextBox 2"/>
          <p:cNvSpPr txBox="1"/>
          <p:nvPr/>
        </p:nvSpPr>
        <p:spPr>
          <a:xfrm>
            <a:off x="332110" y="813773"/>
            <a:ext cx="8363272" cy="923330"/>
          </a:xfrm>
          <a:prstGeom prst="rect">
            <a:avLst/>
          </a:prstGeom>
          <a:noFill/>
        </p:spPr>
        <p:txBody>
          <a:bodyPr wrap="square" rtlCol="0">
            <a:spAutoFit/>
          </a:bodyPr>
          <a:lstStyle/>
          <a:p>
            <a:r>
              <a:rPr lang="en-GB" dirty="0"/>
              <a:t>1. Hague University (2015) </a:t>
            </a:r>
            <a:r>
              <a:rPr lang="en-GB" i="1" dirty="0"/>
              <a:t>Intercultural communication- non-verbal communication</a:t>
            </a:r>
            <a:r>
              <a:rPr lang="en-GB" dirty="0"/>
              <a:t> Available at: </a:t>
            </a:r>
            <a:r>
              <a:rPr lang="en-GB" dirty="0">
                <a:hlinkClick r:id="rId2"/>
              </a:rPr>
              <a:t>https://www.youtube.com/watch?v=eoW53zvWBqw</a:t>
            </a:r>
            <a:r>
              <a:rPr lang="en-GB" dirty="0"/>
              <a:t> [Accessed </a:t>
            </a:r>
            <a:r>
              <a:rPr lang="en-GB" dirty="0" smtClean="0"/>
              <a:t>14/12/2020]</a:t>
            </a:r>
            <a:endParaRPr lang="en-GB" i="1" dirty="0"/>
          </a:p>
        </p:txBody>
      </p:sp>
      <p:sp>
        <p:nvSpPr>
          <p:cNvPr id="4" name="TextBox 3"/>
          <p:cNvSpPr txBox="1"/>
          <p:nvPr/>
        </p:nvSpPr>
        <p:spPr>
          <a:xfrm>
            <a:off x="328419" y="1918573"/>
            <a:ext cx="8363272" cy="646331"/>
          </a:xfrm>
          <a:prstGeom prst="rect">
            <a:avLst/>
          </a:prstGeom>
          <a:noFill/>
        </p:spPr>
        <p:txBody>
          <a:bodyPr wrap="square" rtlCol="0">
            <a:spAutoFit/>
          </a:bodyPr>
          <a:lstStyle/>
          <a:p>
            <a:r>
              <a:rPr lang="en-GB" dirty="0"/>
              <a:t>2. Jenkinson, P. (2017) </a:t>
            </a:r>
            <a:r>
              <a:rPr lang="en-GB" i="1" dirty="0"/>
              <a:t>Nonverbal Codes: Chronemics (Time) </a:t>
            </a:r>
            <a:r>
              <a:rPr lang="en-GB" dirty="0"/>
              <a:t>Available at: </a:t>
            </a:r>
            <a:r>
              <a:rPr lang="en-GB" dirty="0">
                <a:hlinkClick r:id="rId3"/>
              </a:rPr>
              <a:t>https://www.youtube.com/watch?v=zn_sZsv1OkA</a:t>
            </a:r>
            <a:r>
              <a:rPr lang="en-GB" dirty="0"/>
              <a:t> [</a:t>
            </a:r>
            <a:r>
              <a:rPr lang="en-GB" dirty="0" smtClean="0"/>
              <a:t>Accessed 14/12/2020]</a:t>
            </a:r>
            <a:endParaRPr lang="en-GB" i="1" dirty="0"/>
          </a:p>
        </p:txBody>
      </p:sp>
      <p:sp>
        <p:nvSpPr>
          <p:cNvPr id="5" name="TextBox 4"/>
          <p:cNvSpPr txBox="1"/>
          <p:nvPr/>
        </p:nvSpPr>
        <p:spPr>
          <a:xfrm>
            <a:off x="323528" y="2710661"/>
            <a:ext cx="8363272" cy="646331"/>
          </a:xfrm>
          <a:prstGeom prst="rect">
            <a:avLst/>
          </a:prstGeom>
          <a:noFill/>
        </p:spPr>
        <p:txBody>
          <a:bodyPr wrap="square" rtlCol="0">
            <a:spAutoFit/>
          </a:bodyPr>
          <a:lstStyle/>
          <a:p>
            <a:r>
              <a:rPr lang="en-GB" dirty="0"/>
              <a:t>3. </a:t>
            </a:r>
            <a:r>
              <a:rPr lang="en-GB" dirty="0" err="1" smtClean="0"/>
              <a:t>bhenryclass</a:t>
            </a:r>
            <a:r>
              <a:rPr lang="en-GB" dirty="0" smtClean="0"/>
              <a:t> </a:t>
            </a:r>
            <a:r>
              <a:rPr lang="en-GB" dirty="0"/>
              <a:t>(</a:t>
            </a:r>
            <a:r>
              <a:rPr lang="en-GB" dirty="0" smtClean="0"/>
              <a:t>2013) </a:t>
            </a:r>
            <a:r>
              <a:rPr lang="en-GB" i="1" dirty="0" smtClean="0"/>
              <a:t>Office Space Birthday Party </a:t>
            </a:r>
            <a:r>
              <a:rPr lang="en-GB" dirty="0"/>
              <a:t>Available at: </a:t>
            </a:r>
            <a:r>
              <a:rPr lang="en-GB" dirty="0">
                <a:hlinkClick r:id="rId4"/>
              </a:rPr>
              <a:t>https://</a:t>
            </a:r>
            <a:r>
              <a:rPr lang="en-GB" dirty="0" smtClean="0">
                <a:hlinkClick r:id="rId4"/>
              </a:rPr>
              <a:t>www.youtube.com/watch?v=71hTJnDjwWY</a:t>
            </a:r>
            <a:r>
              <a:rPr lang="en-GB" dirty="0" smtClean="0"/>
              <a:t>  [</a:t>
            </a:r>
            <a:r>
              <a:rPr lang="en-GB" dirty="0"/>
              <a:t>Accessed </a:t>
            </a:r>
            <a:r>
              <a:rPr lang="en-GB" dirty="0" smtClean="0"/>
              <a:t>14/12/2020]</a:t>
            </a:r>
            <a:endParaRPr lang="en-GB" i="1" dirty="0"/>
          </a:p>
        </p:txBody>
      </p:sp>
      <p:sp>
        <p:nvSpPr>
          <p:cNvPr id="8" name="TextBox 7"/>
          <p:cNvSpPr txBox="1"/>
          <p:nvPr/>
        </p:nvSpPr>
        <p:spPr>
          <a:xfrm>
            <a:off x="323528" y="3538462"/>
            <a:ext cx="8363272" cy="646331"/>
          </a:xfrm>
          <a:prstGeom prst="rect">
            <a:avLst/>
          </a:prstGeom>
          <a:noFill/>
        </p:spPr>
        <p:txBody>
          <a:bodyPr wrap="square" rtlCol="0">
            <a:spAutoFit/>
          </a:bodyPr>
          <a:lstStyle/>
          <a:p>
            <a:r>
              <a:rPr lang="en-GB" dirty="0"/>
              <a:t>4</a:t>
            </a:r>
            <a:r>
              <a:rPr lang="en-GB" dirty="0" smtClean="0"/>
              <a:t>. Jenkinson, P. </a:t>
            </a:r>
            <a:r>
              <a:rPr lang="en-GB" dirty="0"/>
              <a:t>(</a:t>
            </a:r>
            <a:r>
              <a:rPr lang="en-GB" dirty="0" smtClean="0"/>
              <a:t>2017) </a:t>
            </a:r>
            <a:r>
              <a:rPr lang="en-GB" i="1" dirty="0"/>
              <a:t>Non-Verbal </a:t>
            </a:r>
            <a:r>
              <a:rPr lang="en-GB" i="1" dirty="0" smtClean="0"/>
              <a:t>Codes: Haptics (Touch) </a:t>
            </a:r>
            <a:r>
              <a:rPr lang="en-GB" dirty="0"/>
              <a:t>Available at: </a:t>
            </a:r>
            <a:r>
              <a:rPr lang="en-GB" dirty="0">
                <a:hlinkClick r:id="rId5"/>
              </a:rPr>
              <a:t>https://</a:t>
            </a:r>
            <a:r>
              <a:rPr lang="en-GB" dirty="0" smtClean="0">
                <a:hlinkClick r:id="rId5"/>
              </a:rPr>
              <a:t>www.youtube.com/watch?app=desktop&amp;v=RCIf3Fj4riQ</a:t>
            </a:r>
            <a:r>
              <a:rPr lang="en-GB" dirty="0" smtClean="0"/>
              <a:t> [</a:t>
            </a:r>
            <a:r>
              <a:rPr lang="en-GB" dirty="0"/>
              <a:t>Accessed 14/12/2020]</a:t>
            </a:r>
            <a:endParaRPr lang="en-GB" i="1" dirty="0"/>
          </a:p>
        </p:txBody>
      </p:sp>
      <p:sp>
        <p:nvSpPr>
          <p:cNvPr id="9" name="TextBox 8"/>
          <p:cNvSpPr txBox="1"/>
          <p:nvPr/>
        </p:nvSpPr>
        <p:spPr>
          <a:xfrm>
            <a:off x="361830" y="4366263"/>
            <a:ext cx="8363272" cy="646331"/>
          </a:xfrm>
          <a:prstGeom prst="rect">
            <a:avLst/>
          </a:prstGeom>
          <a:noFill/>
        </p:spPr>
        <p:txBody>
          <a:bodyPr wrap="square" rtlCol="0">
            <a:spAutoFit/>
          </a:bodyPr>
          <a:lstStyle/>
          <a:p>
            <a:r>
              <a:rPr lang="en-GB" dirty="0"/>
              <a:t>5</a:t>
            </a:r>
            <a:r>
              <a:rPr lang="en-GB" dirty="0" smtClean="0"/>
              <a:t>. </a:t>
            </a:r>
            <a:r>
              <a:rPr lang="en-GB" dirty="0"/>
              <a:t>Catalano, B. (2015) </a:t>
            </a:r>
            <a:r>
              <a:rPr lang="en-GB" i="1" dirty="0"/>
              <a:t>Haptics &amp; Social Context </a:t>
            </a:r>
            <a:r>
              <a:rPr lang="en-GB" dirty="0"/>
              <a:t>Available at: </a:t>
            </a:r>
            <a:r>
              <a:rPr lang="en-GB" dirty="0">
                <a:hlinkClick r:id="rId6"/>
              </a:rPr>
              <a:t>https://www.youtube.com/watch?v=rQVg9IcrG80</a:t>
            </a:r>
            <a:r>
              <a:rPr lang="en-GB" dirty="0"/>
              <a:t>  [Accessed 14/12/2020]</a:t>
            </a:r>
            <a:endParaRPr lang="en-GB" i="1" dirty="0"/>
          </a:p>
        </p:txBody>
      </p:sp>
      <p:sp>
        <p:nvSpPr>
          <p:cNvPr id="10" name="TextBox 9"/>
          <p:cNvSpPr txBox="1"/>
          <p:nvPr/>
        </p:nvSpPr>
        <p:spPr>
          <a:xfrm>
            <a:off x="361830" y="5194064"/>
            <a:ext cx="8363272" cy="923330"/>
          </a:xfrm>
          <a:prstGeom prst="rect">
            <a:avLst/>
          </a:prstGeom>
          <a:noFill/>
        </p:spPr>
        <p:txBody>
          <a:bodyPr wrap="square" rtlCol="0">
            <a:spAutoFit/>
          </a:bodyPr>
          <a:lstStyle/>
          <a:p>
            <a:r>
              <a:rPr lang="en-GB" dirty="0"/>
              <a:t>6</a:t>
            </a:r>
            <a:r>
              <a:rPr lang="en-GB" dirty="0" smtClean="0"/>
              <a:t>. Kumar, P. </a:t>
            </a:r>
            <a:r>
              <a:rPr lang="en-GB" dirty="0"/>
              <a:t>(</a:t>
            </a:r>
            <a:r>
              <a:rPr lang="en-GB" dirty="0" smtClean="0"/>
              <a:t>2020) </a:t>
            </a:r>
            <a:r>
              <a:rPr lang="en-GB" i="1" dirty="0"/>
              <a:t>Paralanguage: Vocal Behaviour and its Impact on Verbal </a:t>
            </a:r>
            <a:r>
              <a:rPr lang="en-GB" i="1" dirty="0" smtClean="0"/>
              <a:t>Communication </a:t>
            </a:r>
            <a:r>
              <a:rPr lang="en-GB" dirty="0" smtClean="0"/>
              <a:t>Available </a:t>
            </a:r>
            <a:r>
              <a:rPr lang="en-GB" dirty="0"/>
              <a:t>at: </a:t>
            </a:r>
            <a:r>
              <a:rPr lang="en-GB" dirty="0">
                <a:hlinkClick r:id="rId7"/>
              </a:rPr>
              <a:t>https://hmhub.me/paralanguage-vocal-behaviour-impact-verbal-communication</a:t>
            </a:r>
            <a:r>
              <a:rPr lang="en-GB" dirty="0" smtClean="0">
                <a:hlinkClick r:id="rId7"/>
              </a:rPr>
              <a:t>/</a:t>
            </a:r>
            <a:r>
              <a:rPr lang="en-GB" dirty="0" smtClean="0"/>
              <a:t>  [</a:t>
            </a:r>
            <a:r>
              <a:rPr lang="en-GB" dirty="0"/>
              <a:t>Accessed 14/12/2020]</a:t>
            </a:r>
            <a:endParaRPr lang="en-GB" i="1" dirty="0"/>
          </a:p>
        </p:txBody>
      </p:sp>
    </p:spTree>
    <p:extLst>
      <p:ext uri="{BB962C8B-B14F-4D97-AF65-F5344CB8AC3E}">
        <p14:creationId xmlns:p14="http://schemas.microsoft.com/office/powerpoint/2010/main" val="47194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6475"/>
            <a:ext cx="8229600" cy="634082"/>
          </a:xfrm>
        </p:spPr>
        <p:txBody>
          <a:bodyPr>
            <a:normAutofit fontScale="90000"/>
          </a:bodyPr>
          <a:lstStyle/>
          <a:p>
            <a:r>
              <a:rPr lang="en-GB" b="1" dirty="0"/>
              <a:t>Video References</a:t>
            </a:r>
          </a:p>
        </p:txBody>
      </p:sp>
    </p:spTree>
    <p:extLst>
      <p:ext uri="{BB962C8B-B14F-4D97-AF65-F5344CB8AC3E}">
        <p14:creationId xmlns:p14="http://schemas.microsoft.com/office/powerpoint/2010/main" val="1106656318"/>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1500</TotalTime>
  <Words>2316</Words>
  <Application>Microsoft Office PowerPoint</Application>
  <PresentationFormat>On-screen Show (4:3)</PresentationFormat>
  <Paragraphs>175</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ＭＳ Ｐゴシック</vt:lpstr>
      <vt:lpstr>Arial</vt:lpstr>
      <vt:lpstr>Calibri</vt:lpstr>
      <vt:lpstr>Times New Roman</vt:lpstr>
      <vt:lpstr>Wingdings 2</vt:lpstr>
      <vt:lpstr>UWTSD PPT Template</vt:lpstr>
      <vt:lpstr>ECSS6001 Diversity of Language Theme 3: Culture and Communication (Part 4) Non-verbal Communication and Culture</vt:lpstr>
      <vt:lpstr>Learning objectives</vt:lpstr>
      <vt:lpstr>Different cultures- different meanings</vt:lpstr>
      <vt:lpstr>Defining nonverbal communication</vt:lpstr>
      <vt:lpstr>Variation of nonverbal communication</vt:lpstr>
      <vt:lpstr>Characteristics of nonverbal communication</vt:lpstr>
      <vt:lpstr>Difference between verbal and nonverbal codes</vt:lpstr>
      <vt:lpstr>PowerPoint Presentation</vt:lpstr>
      <vt:lpstr>Difference between verbal and nonverbal codes</vt:lpstr>
      <vt:lpstr>Functions of nonverbal codes</vt:lpstr>
      <vt:lpstr>Kinesics: body language </vt:lpstr>
      <vt:lpstr>Emblems:</vt:lpstr>
      <vt:lpstr>PowerPoint Presentation</vt:lpstr>
      <vt:lpstr>Illustrators: </vt:lpstr>
      <vt:lpstr>Affective Displays </vt:lpstr>
      <vt:lpstr>Regulators:</vt:lpstr>
      <vt:lpstr>Regulators</vt:lpstr>
      <vt:lpstr>Adaptors </vt:lpstr>
      <vt:lpstr>Adaptors </vt:lpstr>
      <vt:lpstr>Proxemics: use of space</vt:lpstr>
      <vt:lpstr>Cultural Differences in Personal Space.</vt:lpstr>
      <vt:lpstr>Haptics: the use of touch</vt:lpstr>
      <vt:lpstr>Physical appearance and dress</vt:lpstr>
      <vt:lpstr>Paralanguage: quality and characteristics of the voice</vt:lpstr>
      <vt:lpstr>Paralanguage</vt:lpstr>
      <vt:lpstr>Influence of culture on nonverbal behaviour</vt:lpstr>
      <vt:lpstr>Nonverbal codes and intercultural communication</vt:lpstr>
      <vt:lpstr>Questions to think about…</vt:lpstr>
      <vt:lpstr> References</vt:lpstr>
      <vt:lpstr> References</vt:lpstr>
      <vt:lpstr>Video References</vt:lpstr>
      <vt:lpstr>Video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137</cp:revision>
  <dcterms:created xsi:type="dcterms:W3CDTF">2016-09-29T11:33:04Z</dcterms:created>
  <dcterms:modified xsi:type="dcterms:W3CDTF">2021-01-25T14:27:05Z</dcterms:modified>
</cp:coreProperties>
</file>