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80" r:id="rId3"/>
    <p:sldId id="278" r:id="rId4"/>
    <p:sldId id="284" r:id="rId5"/>
    <p:sldId id="258" r:id="rId6"/>
    <p:sldId id="286" r:id="rId7"/>
    <p:sldId id="262" r:id="rId8"/>
    <p:sldId id="266" r:id="rId9"/>
    <p:sldId id="267" r:id="rId10"/>
    <p:sldId id="270" r:id="rId11"/>
    <p:sldId id="271" r:id="rId12"/>
    <p:sldId id="28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988E6-B49E-5D7E-CE5F-3044B9F9FE1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0795600-B775-0CBA-3E66-92072901B1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2ECCF8-2F6C-AEB3-FD63-E37E73033708}"/>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6DD65852-93D9-0755-6199-75036635AE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1BE65C-1FAB-6E72-501E-8448A7AC8368}"/>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2303702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AF3AE-E5C0-7F82-FDF1-77AE02496C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EF342F-864C-FBD8-16D4-E2BAD87CB14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B12FFA-AFEB-ECA9-CF39-BA85E8CD86FB}"/>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690ED16F-5A6D-3292-6AED-7CE04BC1CF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B9DCA0-1C05-7080-4CD1-A3BA4764C9E8}"/>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990756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EC6A-EE1C-4450-EC49-014117A3A2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93E34BE-07BE-A7F1-B9B3-C9A1D73A0A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B7E00F-5E83-5736-542A-AC7F865C9F8D}"/>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6009E5B1-37F0-0763-BE7B-277E5080AA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7376B4-A50B-5659-8141-BD3C4BD16A93}"/>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1674382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453B-73DA-A2B0-8193-1792B463F6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AC4D26-7578-11AB-F02B-20A06A509B4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3D2CA5-16F9-A9D6-3E10-7FCF559D1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117DE9-F9B7-8B58-BDA0-238932C76ACE}"/>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6" name="Footer Placeholder 5">
            <a:extLst>
              <a:ext uri="{FF2B5EF4-FFF2-40B4-BE49-F238E27FC236}">
                <a16:creationId xmlns:a16="http://schemas.microsoft.com/office/drawing/2014/main" id="{6E97156F-B9AF-02D2-84F6-C6737EE2D3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6E769B-3D62-47D4-ED6D-10F9A371782E}"/>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238327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1E895-9AA6-78A9-F41B-6E54A999FAF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C7B590-3C8B-820B-1363-B36327C9D7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A8275D3-3C4C-AC0B-719C-09714C3C99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CE5DB16-8D68-0AA5-A7F0-2D4044DBDA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5A6FABD-9EBA-8C9A-3563-2239DB4CDF8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A04E2B-93D4-4186-6BBD-283489F592AE}"/>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8" name="Footer Placeholder 7">
            <a:extLst>
              <a:ext uri="{FF2B5EF4-FFF2-40B4-BE49-F238E27FC236}">
                <a16:creationId xmlns:a16="http://schemas.microsoft.com/office/drawing/2014/main" id="{DEC4F546-3105-98FE-6D1C-8C0BD820CA2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AD483A4-4686-FB97-92A8-5BD5633F82A0}"/>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1208730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E6EC1-72EB-649F-EDCB-50B002DEEBD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2225BA-B003-23FF-727B-581D9033765B}"/>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4" name="Footer Placeholder 3">
            <a:extLst>
              <a:ext uri="{FF2B5EF4-FFF2-40B4-BE49-F238E27FC236}">
                <a16:creationId xmlns:a16="http://schemas.microsoft.com/office/drawing/2014/main" id="{8A2B2EEE-8D45-3468-E055-379D7CC1CC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866607-A90E-9561-9284-D059A504A78F}"/>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315044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8D476-0AB2-566A-210A-C5DE52582C32}"/>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3" name="Footer Placeholder 2">
            <a:extLst>
              <a:ext uri="{FF2B5EF4-FFF2-40B4-BE49-F238E27FC236}">
                <a16:creationId xmlns:a16="http://schemas.microsoft.com/office/drawing/2014/main" id="{540938D7-1EFA-4668-B4BB-9AF0AA5D66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0D74F2-DFCF-3EB3-3280-4B7BD21643A9}"/>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2303701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D58A-C92F-44DF-D244-DBEC29808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95BBD6-4A33-734B-E2F8-A80B16E15D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35D8F7-F468-D3EE-5296-ED63A704D1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0B4E3-209A-E230-68A4-1BFECF02BC31}"/>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6" name="Footer Placeholder 5">
            <a:extLst>
              <a:ext uri="{FF2B5EF4-FFF2-40B4-BE49-F238E27FC236}">
                <a16:creationId xmlns:a16="http://schemas.microsoft.com/office/drawing/2014/main" id="{9A1FE513-37C1-0CEF-2548-87587EE565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2C9005-69D4-5696-AB83-0E2393165360}"/>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963450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2088A-A21C-2703-A5ED-BAE181FB6A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26E524-7D24-A22C-CB9D-4325D91BDA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F5DAB5-596F-042B-C6A5-81E87086D3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354348-B0AF-E4A1-487E-E0D5EEE2878B}"/>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6" name="Footer Placeholder 5">
            <a:extLst>
              <a:ext uri="{FF2B5EF4-FFF2-40B4-BE49-F238E27FC236}">
                <a16:creationId xmlns:a16="http://schemas.microsoft.com/office/drawing/2014/main" id="{86291400-C72A-27A1-84A4-96F7111263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DF6916-DC38-AF33-4824-5EB77D220208}"/>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4005321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3C3C8-EE28-7C08-162E-9DAA8281C4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CE1BDF-FEE7-14E7-7218-BD2CB9D8AE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CC97F0-560F-068C-AD42-42CB4F177EA7}"/>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6C1F7354-81F9-9EC6-1899-B525392155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F92D5C-3F28-9F4F-611A-79EA80DB821E}"/>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1881709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83688C-66F9-D778-8EFB-D0835194863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9AFDCA5-32DD-65F0-4F4A-B293771353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2D1A69-5724-9E1B-6978-B737BBC69307}"/>
              </a:ext>
            </a:extLst>
          </p:cNvPr>
          <p:cNvSpPr>
            <a:spLocks noGrp="1"/>
          </p:cNvSpPr>
          <p:nvPr>
            <p:ph type="dt" sz="half" idx="10"/>
          </p:nvPr>
        </p:nvSpPr>
        <p:spPr/>
        <p:txBody>
          <a:body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813F7A09-D102-4A3F-89F8-CD208682D6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4AC053-F258-43F2-0FE0-E9E2F28BAC46}"/>
              </a:ext>
            </a:extLst>
          </p:cNvPr>
          <p:cNvSpPr>
            <a:spLocks noGrp="1"/>
          </p:cNvSpPr>
          <p:nvPr>
            <p:ph type="sldNum" sz="quarter" idx="12"/>
          </p:nvPr>
        </p:nvSpPr>
        <p:spPr/>
        <p:txBody>
          <a:bodyPr/>
          <a:lstStyle/>
          <a:p>
            <a:fld id="{E1F31682-F0ED-EE49-BC4A-16724155E764}" type="slidenum">
              <a:rPr lang="en-US" smtClean="0"/>
              <a:t>‹#›</a:t>
            </a:fld>
            <a:endParaRPr lang="en-US"/>
          </a:p>
        </p:txBody>
      </p:sp>
    </p:spTree>
    <p:extLst>
      <p:ext uri="{BB962C8B-B14F-4D97-AF65-F5344CB8AC3E}">
        <p14:creationId xmlns:p14="http://schemas.microsoft.com/office/powerpoint/2010/main" val="1299915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D759CD-8557-C342-B302-5414C9E7B4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4C871C-9127-8996-219B-A5D1E69F9E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7A3C8-6D7C-9C9D-49C4-34B72FCC41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57D599-F99B-B246-AF81-F3BA26D1CE7B}" type="datetimeFigureOut">
              <a:rPr lang="en-US" smtClean="0"/>
              <a:t>7/11/26</a:t>
            </a:fld>
            <a:endParaRPr lang="en-US"/>
          </a:p>
        </p:txBody>
      </p:sp>
      <p:sp>
        <p:nvSpPr>
          <p:cNvPr id="5" name="Footer Placeholder 4">
            <a:extLst>
              <a:ext uri="{FF2B5EF4-FFF2-40B4-BE49-F238E27FC236}">
                <a16:creationId xmlns:a16="http://schemas.microsoft.com/office/drawing/2014/main" id="{1153D7DE-1334-B84E-4331-1DBCDDDE7C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B867476-1BE4-ECD9-3CDE-FAEF0D0E71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F31682-F0ED-EE49-BC4A-16724155E764}" type="slidenum">
              <a:rPr lang="en-US" smtClean="0"/>
              <a:t>‹#›</a:t>
            </a:fld>
            <a:endParaRPr lang="en-US"/>
          </a:p>
        </p:txBody>
      </p:sp>
    </p:spTree>
    <p:extLst>
      <p:ext uri="{BB962C8B-B14F-4D97-AF65-F5344CB8AC3E}">
        <p14:creationId xmlns:p14="http://schemas.microsoft.com/office/powerpoint/2010/main" val="3995833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nguin.co.uk/books/353887/attachment-and-loss-volume-1-attachment-by-bowlby-john/9781846143925" TargetMode="External"/><Relationship Id="rId7" Type="http://schemas.openxmlformats.org/officeDocument/2006/relationships/hyperlink" Target="https://www.hup.harvard.edu/books/9780674576295" TargetMode="External"/><Relationship Id="rId2" Type="http://schemas.openxmlformats.org/officeDocument/2006/relationships/hyperlink" Target="https://psycnet.apa.org/record/1979-20619-000" TargetMode="External"/><Relationship Id="rId1" Type="http://schemas.openxmlformats.org/officeDocument/2006/relationships/slideLayout" Target="../slideLayouts/slideLayout2.xml"/><Relationship Id="rId6" Type="http://schemas.openxmlformats.org/officeDocument/2006/relationships/hyperlink" Target="https://www.cambridge.org/core/books/cambridge-textbook-of-neuroscience-for-psychiatrists/attachment/408022D7BACA53411D608DC3F71A2ED3" TargetMode="External"/><Relationship Id="rId5" Type="http://schemas.openxmlformats.org/officeDocument/2006/relationships/hyperlink" Target="https://doi.org/10.1002/9780470147651.chpsy0303" TargetMode="External"/><Relationship Id="rId4" Type="http://schemas.openxmlformats.org/officeDocument/2006/relationships/hyperlink" Target="https://www.bloomsbury.com/uk/attachment-across-the-lifecourse-97813503283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UWTSD logo | Discover Dylan Thomas">
            <a:extLst>
              <a:ext uri="{FF2B5EF4-FFF2-40B4-BE49-F238E27FC236}">
                <a16:creationId xmlns:a16="http://schemas.microsoft.com/office/drawing/2014/main" id="{3A5EAFF6-BEBB-3B7C-AF4C-7C8440013D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676" y="1170880"/>
            <a:ext cx="3874124" cy="1549649"/>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Lecturer">
            <a:extLst>
              <a:ext uri="{FF2B5EF4-FFF2-40B4-BE49-F238E27FC236}">
                <a16:creationId xmlns:a16="http://schemas.microsoft.com/office/drawing/2014/main" id="{C7C4EDC7-0677-4E60-BAF6-0F660833F4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36308" y="3586297"/>
            <a:ext cx="2644860" cy="2644860"/>
          </a:xfrm>
          <a:prstGeom prst="rect">
            <a:avLst/>
          </a:prstGeom>
        </p:spPr>
      </p:pic>
      <p:sp>
        <p:nvSpPr>
          <p:cNvPr id="43" name="Right Triangle 4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091B2E-B84C-662D-F036-2D4FF4D52F72}"/>
              </a:ext>
            </a:extLst>
          </p:cNvPr>
          <p:cNvSpPr>
            <a:spLocks noGrp="1"/>
          </p:cNvSpPr>
          <p:nvPr>
            <p:ph idx="1"/>
          </p:nvPr>
        </p:nvSpPr>
        <p:spPr>
          <a:xfrm>
            <a:off x="5465660" y="2998278"/>
            <a:ext cx="4505654" cy="2728198"/>
          </a:xfrm>
        </p:spPr>
        <p:txBody>
          <a:bodyPr anchor="t">
            <a:normAutofit/>
          </a:bodyPr>
          <a:lstStyle/>
          <a:p>
            <a:r>
              <a:rPr lang="en-GB" sz="1900"/>
              <a:t>                 </a:t>
            </a:r>
            <a:r>
              <a:rPr lang="en-GB" sz="1900" b="1"/>
              <a:t>LCHS4010</a:t>
            </a:r>
          </a:p>
          <a:p>
            <a:endParaRPr lang="en-GB" sz="1900" b="1"/>
          </a:p>
          <a:p>
            <a:r>
              <a:rPr lang="en-GB" sz="1900" b="1"/>
              <a:t>Psychology In Health and Social Care </a:t>
            </a:r>
          </a:p>
          <a:p>
            <a:endParaRPr lang="en-GB" sz="1900" b="1"/>
          </a:p>
          <a:p>
            <a:r>
              <a:rPr lang="en-GB" sz="1900" b="1"/>
              <a:t>          Student name:Damilola Oladele </a:t>
            </a:r>
          </a:p>
          <a:p>
            <a:r>
              <a:rPr lang="en-GB" sz="1900" b="1"/>
              <a:t>             Student number :2508847</a:t>
            </a:r>
          </a:p>
          <a:p>
            <a:r>
              <a:rPr lang="en-GB" sz="1900" b="1"/>
              <a:t>              Lecturer: Odette Jack</a:t>
            </a:r>
            <a:endParaRPr lang="en-US" sz="1900" b="1"/>
          </a:p>
        </p:txBody>
      </p:sp>
    </p:spTree>
    <p:extLst>
      <p:ext uri="{BB962C8B-B14F-4D97-AF65-F5344CB8AC3E}">
        <p14:creationId xmlns:p14="http://schemas.microsoft.com/office/powerpoint/2010/main" val="2064917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355A1-C50E-703E-C6D3-CAC0ADE46445}"/>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INTRODUCTION </a:t>
            </a:r>
            <a:endParaRPr lang="en-US" sz="3600">
              <a:solidFill>
                <a:schemeClr val="tx2"/>
              </a:solidFill>
            </a:endParaRPr>
          </a:p>
        </p:txBody>
      </p:sp>
      <p:pic>
        <p:nvPicPr>
          <p:cNvPr id="7" name="Graphic 6" descr="Snowflake">
            <a:extLst>
              <a:ext uri="{FF2B5EF4-FFF2-40B4-BE49-F238E27FC236}">
                <a16:creationId xmlns:a16="http://schemas.microsoft.com/office/drawing/2014/main" id="{CFAE932B-C075-6C51-5241-7CDB538BABF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0748CEE-3770-293D-66B0-703A897D8F84}"/>
              </a:ext>
            </a:extLst>
          </p:cNvPr>
          <p:cNvSpPr>
            <a:spLocks noGrp="1"/>
          </p:cNvSpPr>
          <p:nvPr>
            <p:ph idx="1"/>
          </p:nvPr>
        </p:nvSpPr>
        <p:spPr>
          <a:xfrm>
            <a:off x="6090574" y="2421682"/>
            <a:ext cx="4977578" cy="3639289"/>
          </a:xfrm>
        </p:spPr>
        <p:txBody>
          <a:bodyPr anchor="ctr">
            <a:normAutofit/>
          </a:bodyPr>
          <a:lstStyle/>
          <a:p>
            <a:endParaRPr lang="en-GB" sz="1800" b="1" dirty="0">
              <a:solidFill>
                <a:schemeClr val="tx2"/>
              </a:solidFill>
            </a:endParaRPr>
          </a:p>
          <a:p>
            <a:r>
              <a:rPr lang="en-GB" sz="1800" b="1" dirty="0">
                <a:solidFill>
                  <a:schemeClr val="tx2"/>
                </a:solidFill>
              </a:rPr>
              <a:t>My name is Damilola Oladele </a:t>
            </a:r>
          </a:p>
          <a:p>
            <a:r>
              <a:rPr lang="en-GB" sz="1800" b="1" dirty="0">
                <a:solidFill>
                  <a:schemeClr val="tx2"/>
                </a:solidFill>
              </a:rPr>
              <a:t>I will be talking about Bowlby ‘s attachments theory and how we can apply it to Isaac’s case study.</a:t>
            </a:r>
          </a:p>
          <a:p>
            <a:r>
              <a:rPr lang="en-GB" sz="1800" b="1" dirty="0">
                <a:solidFill>
                  <a:schemeClr val="tx2"/>
                </a:solidFill>
              </a:rPr>
              <a:t>I will be explaining the key principles of the theory how it important in Isaac’s development </a:t>
            </a:r>
          </a:p>
          <a:p>
            <a:r>
              <a:rPr lang="en-GB" sz="1800" b="1" dirty="0">
                <a:solidFill>
                  <a:schemeClr val="tx2"/>
                </a:solidFill>
              </a:rPr>
              <a:t>How early attachment can improve a child’s emotional social and behavioural development.</a:t>
            </a:r>
            <a:endParaRPr lang="en-US" sz="1800" b="1"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62166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1024D9-24E5-E26D-D4EF-2D724F54A6B1}"/>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                         case study</a:t>
            </a:r>
          </a:p>
        </p:txBody>
      </p:sp>
      <p:sp>
        <p:nvSpPr>
          <p:cNvPr id="82" name="Rectangle 81">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A87267-5528-00B0-0F65-95E13F80CA12}"/>
              </a:ext>
            </a:extLst>
          </p:cNvPr>
          <p:cNvSpPr>
            <a:spLocks noGrp="1"/>
          </p:cNvSpPr>
          <p:nvPr>
            <p:ph idx="1"/>
          </p:nvPr>
        </p:nvSpPr>
        <p:spPr>
          <a:xfrm>
            <a:off x="6574536" y="640080"/>
            <a:ext cx="5053066" cy="2546604"/>
          </a:xfrm>
        </p:spPr>
        <p:txBody>
          <a:bodyPr vert="horz" lIns="91440" tIns="45720" rIns="91440" bIns="45720" rtlCol="0">
            <a:normAutofit/>
          </a:bodyPr>
          <a:lstStyle/>
          <a:p>
            <a:r>
              <a:rPr lang="en-US" sz="2000"/>
              <a:t> </a:t>
            </a:r>
          </a:p>
        </p:txBody>
      </p:sp>
      <p:sp>
        <p:nvSpPr>
          <p:cNvPr id="6" name="TextBox 5">
            <a:extLst>
              <a:ext uri="{FF2B5EF4-FFF2-40B4-BE49-F238E27FC236}">
                <a16:creationId xmlns:a16="http://schemas.microsoft.com/office/drawing/2014/main" id="{90F2F345-34DF-014F-B173-275ADA95F829}"/>
              </a:ext>
            </a:extLst>
          </p:cNvPr>
          <p:cNvSpPr txBox="1"/>
          <p:nvPr/>
        </p:nvSpPr>
        <p:spPr>
          <a:xfrm>
            <a:off x="6570204" y="3671315"/>
            <a:ext cx="5057398" cy="2546605"/>
          </a:xfrm>
          <a:prstGeom prst="rect">
            <a:avLst/>
          </a:prstGeom>
        </p:spPr>
        <p:txBody>
          <a:bodyPr vert="horz" lIns="91440" tIns="45720" rIns="91440" bIns="45720" rtlCol="0">
            <a:normAutofit/>
          </a:bodyPr>
          <a:lstStyle/>
          <a:p>
            <a:pPr marL="342900" lvl="0" indent="-228600">
              <a:lnSpc>
                <a:spcPct val="90000"/>
              </a:lnSpc>
              <a:spcAft>
                <a:spcPts val="600"/>
              </a:spcAft>
              <a:buFont typeface="Arial" panose="020B0604020202020204" pitchFamily="34" charset="0"/>
              <a:buChar char="•"/>
            </a:pPr>
            <a:r>
              <a:rPr lang="en-US" sz="1400"/>
              <a:t>Isaac is a four-year-old child who lives with his mother.</a:t>
            </a:r>
          </a:p>
          <a:p>
            <a:pPr marL="342900" lvl="0" indent="-228600">
              <a:lnSpc>
                <a:spcPct val="90000"/>
              </a:lnSpc>
              <a:spcAft>
                <a:spcPts val="600"/>
              </a:spcAft>
              <a:buFont typeface="Arial" panose="020B0604020202020204" pitchFamily="34" charset="0"/>
              <a:buChar char="•"/>
            </a:pPr>
            <a:r>
              <a:rPr lang="en-US" sz="1400"/>
              <a:t>His mother experienced postnatal depression following his birth.</a:t>
            </a:r>
          </a:p>
          <a:p>
            <a:pPr marL="342900" lvl="0" indent="-228600">
              <a:lnSpc>
                <a:spcPct val="90000"/>
              </a:lnSpc>
              <a:spcAft>
                <a:spcPts val="600"/>
              </a:spcAft>
              <a:buFont typeface="Arial" panose="020B0604020202020204" pitchFamily="34" charset="0"/>
              <a:buChar char="•"/>
            </a:pPr>
            <a:r>
              <a:rPr lang="en-US" sz="1400"/>
              <a:t>Isaac has demonstrated delays in his language and communication development.</a:t>
            </a:r>
          </a:p>
          <a:p>
            <a:pPr marL="342900" lvl="0" indent="-228600">
              <a:lnSpc>
                <a:spcPct val="90000"/>
              </a:lnSpc>
              <a:spcAft>
                <a:spcPts val="600"/>
              </a:spcAft>
              <a:buFont typeface="Arial" panose="020B0604020202020204" pitchFamily="34" charset="0"/>
              <a:buChar char="•"/>
            </a:pPr>
            <a:r>
              <a:rPr lang="en-US" sz="1400"/>
              <a:t>He exhibits symptoms of separation anxiety when separated from his primary caregiver.</a:t>
            </a:r>
          </a:p>
          <a:p>
            <a:pPr marL="342900" lvl="0" indent="-228600">
              <a:lnSpc>
                <a:spcPct val="90000"/>
              </a:lnSpc>
              <a:spcAft>
                <a:spcPts val="600"/>
              </a:spcAft>
              <a:buFont typeface="Arial" panose="020B0604020202020204" pitchFamily="34" charset="0"/>
              <a:buChar char="•"/>
            </a:pPr>
            <a:r>
              <a:rPr lang="en-US" sz="1400"/>
              <a:t>During play activities, Isaac is often quiet and withdrawn and is less likely to interact with other children.</a:t>
            </a:r>
          </a:p>
        </p:txBody>
      </p:sp>
      <p:sp>
        <p:nvSpPr>
          <p:cNvPr id="5" name="TextBox 4">
            <a:extLst>
              <a:ext uri="{FF2B5EF4-FFF2-40B4-BE49-F238E27FC236}">
                <a16:creationId xmlns:a16="http://schemas.microsoft.com/office/drawing/2014/main" id="{6040FF22-A7BA-8F0C-8E1D-AA97F13FB0E4}"/>
              </a:ext>
            </a:extLst>
          </p:cNvPr>
          <p:cNvSpPr txBox="1"/>
          <p:nvPr/>
        </p:nvSpPr>
        <p:spPr>
          <a:xfrm>
            <a:off x="6256020" y="2177456"/>
            <a:ext cx="5097780" cy="3795748"/>
          </a:xfrm>
          <a:prstGeom prst="rect">
            <a:avLst/>
          </a:prstGeom>
        </p:spPr>
        <p:txBody>
          <a:bodyPr vert="horz" lIns="91440" tIns="45720" rIns="91440" bIns="45720" rtlCol="0">
            <a:normAutofit/>
          </a:bodyPr>
          <a:lstStyle/>
          <a:p>
            <a:pPr marL="342900" lvl="0" indent="-2286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669321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EF8A7-516B-10A6-85CE-B1EAF71D04C3}"/>
              </a:ext>
            </a:extLst>
          </p:cNvPr>
          <p:cNvSpPr>
            <a:spLocks noGrp="1"/>
          </p:cNvSpPr>
          <p:nvPr>
            <p:ph type="title"/>
          </p:nvPr>
        </p:nvSpPr>
        <p:spPr>
          <a:xfrm>
            <a:off x="5596501" y="489508"/>
            <a:ext cx="5754896" cy="1667569"/>
          </a:xfrm>
        </p:spPr>
        <p:txBody>
          <a:bodyPr anchor="b">
            <a:normAutofit/>
          </a:bodyPr>
          <a:lstStyle/>
          <a:p>
            <a:r>
              <a:rPr lang="en-GB" sz="4000"/>
              <a:t>Chosen Theory (continuation)</a:t>
            </a:r>
            <a:endParaRPr lang="en-US" sz="4000"/>
          </a:p>
        </p:txBody>
      </p:sp>
      <p:pic>
        <p:nvPicPr>
          <p:cNvPr id="7" name="Graphic 6" descr="Relationship">
            <a:extLst>
              <a:ext uri="{FF2B5EF4-FFF2-40B4-BE49-F238E27FC236}">
                <a16:creationId xmlns:a16="http://schemas.microsoft.com/office/drawing/2014/main" id="{6CE61B19-33C9-14C8-D137-1DC8F3BC6C9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C4B7504C-DD3E-4F6E-851D-4C8592A349BB}"/>
              </a:ext>
            </a:extLst>
          </p:cNvPr>
          <p:cNvSpPr>
            <a:spLocks noGrp="1"/>
          </p:cNvSpPr>
          <p:nvPr>
            <p:ph idx="1"/>
          </p:nvPr>
        </p:nvSpPr>
        <p:spPr>
          <a:xfrm>
            <a:off x="5596502" y="2405894"/>
            <a:ext cx="5754896" cy="3197464"/>
          </a:xfrm>
        </p:spPr>
        <p:txBody>
          <a:bodyPr anchor="t">
            <a:normAutofit/>
          </a:bodyPr>
          <a:lstStyle/>
          <a:p>
            <a:r>
              <a:rPr lang="en-GB" sz="1000" b="1"/>
              <a:t>Monotropy (Bowlby’s Attachment Theory)</a:t>
            </a:r>
          </a:p>
          <a:p>
            <a:pPr lvl="0"/>
            <a:r>
              <a:rPr lang="en-GB" sz="1000" b="1"/>
              <a:t>Monotropy</a:t>
            </a:r>
            <a:r>
              <a:rPr lang="en-GB" sz="1000"/>
              <a:t> is a concept introduced by </a:t>
            </a:r>
            <a:r>
              <a:rPr lang="en-GB" sz="1000" b="1"/>
              <a:t>John Bowlby (1969)</a:t>
            </a:r>
            <a:r>
              <a:rPr lang="en-GB" sz="1000"/>
              <a:t> which suggests that infants have an </a:t>
            </a:r>
            <a:r>
              <a:rPr lang="en-GB" sz="1000" b="1"/>
              <a:t>innate tendency to form one primary and most important attachment</a:t>
            </a:r>
            <a:r>
              <a:rPr lang="en-GB" sz="1000"/>
              <a:t>, usually with their mother or main caregiver. Bowlby argued that this primary attachment figure provides the child with a </a:t>
            </a:r>
            <a:r>
              <a:rPr lang="en-GB" sz="1000" b="1"/>
              <a:t>secure base</a:t>
            </a:r>
            <a:r>
              <a:rPr lang="en-GB" sz="1000"/>
              <a:t> from which they can explore the world and develop emotionally and socially.</a:t>
            </a:r>
          </a:p>
          <a:p>
            <a:pPr lvl="0"/>
            <a:r>
              <a:rPr lang="en-GB" sz="1000"/>
              <a:t>He believed that the relationship with the primary caregiver has a significant influence on the child’s </a:t>
            </a:r>
            <a:r>
              <a:rPr lang="en-GB" sz="1000" b="1"/>
              <a:t>emotional wellbeing, sense of security, and future relationships</a:t>
            </a:r>
            <a:r>
              <a:rPr lang="en-GB" sz="1000"/>
              <a:t> through the development of an </a:t>
            </a:r>
            <a:r>
              <a:rPr lang="en-GB" sz="1000" b="1"/>
              <a:t>internal working model</a:t>
            </a:r>
            <a:r>
              <a:rPr lang="en-GB" sz="1000"/>
              <a:t>.</a:t>
            </a:r>
          </a:p>
          <a:p>
            <a:pPr lvl="0"/>
            <a:r>
              <a:rPr lang="en-GB" sz="1000"/>
              <a:t>Bowlby suggested that this attachment develops during a critical early period of life, particularly within the first few years of childhood.</a:t>
            </a:r>
          </a:p>
          <a:p>
            <a:r>
              <a:rPr lang="en-GB" sz="1000" b="1"/>
              <a:t>Limitation of Monotropy:</a:t>
            </a:r>
          </a:p>
          <a:p>
            <a:pPr lvl="0"/>
            <a:r>
              <a:rPr lang="en-GB" sz="1000"/>
              <a:t>Research suggests that children are capable of forming </a:t>
            </a:r>
            <a:r>
              <a:rPr lang="en-GB" sz="1000" b="1"/>
              <a:t>multiple attachments</a:t>
            </a:r>
            <a:r>
              <a:rPr lang="en-GB" sz="1000"/>
              <a:t> with different caregivers, including fathers, grandparents, siblings, and other consistent adults. This challenges Bowlby’s emphasis on one primary attachment figure (Ainsworth et al., 1978).</a:t>
            </a:r>
          </a:p>
          <a:p>
            <a:pPr lvl="0"/>
            <a:r>
              <a:rPr lang="en-GB" sz="1000"/>
              <a:t>Modern attachment research recognises that the </a:t>
            </a:r>
            <a:r>
              <a:rPr lang="en-GB" sz="1000" b="1"/>
              <a:t>quality and consistency of relationships</a:t>
            </a:r>
            <a:r>
              <a:rPr lang="en-GB" sz="1000"/>
              <a:t> may be more important than having only one main attachment figure (Howe, 2023).</a:t>
            </a: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7795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9668E0-A13D-ECB3-8DB4-8FFEAEA6C3B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Theory Linked To Case Study </a:t>
            </a:r>
            <a:endParaRPr lang="en-US" sz="4000">
              <a:solidFill>
                <a:srgbClr val="FFFFFF"/>
              </a:solidFill>
            </a:endParaRPr>
          </a:p>
        </p:txBody>
      </p:sp>
      <p:sp>
        <p:nvSpPr>
          <p:cNvPr id="3" name="Content Placeholder 2">
            <a:extLst>
              <a:ext uri="{FF2B5EF4-FFF2-40B4-BE49-F238E27FC236}">
                <a16:creationId xmlns:a16="http://schemas.microsoft.com/office/drawing/2014/main" id="{2824698C-CF7C-0BDA-1F23-108FBB03AFD2}"/>
              </a:ext>
            </a:extLst>
          </p:cNvPr>
          <p:cNvSpPr>
            <a:spLocks noGrp="1"/>
          </p:cNvSpPr>
          <p:nvPr>
            <p:ph idx="1"/>
          </p:nvPr>
        </p:nvSpPr>
        <p:spPr>
          <a:xfrm>
            <a:off x="6503158" y="649480"/>
            <a:ext cx="4862447" cy="5546047"/>
          </a:xfrm>
        </p:spPr>
        <p:txBody>
          <a:bodyPr anchor="ctr">
            <a:normAutofit/>
          </a:bodyPr>
          <a:lstStyle/>
          <a:p>
            <a:endParaRPr lang="en-GB" sz="1900" dirty="0"/>
          </a:p>
          <a:p>
            <a:r>
              <a:rPr lang="en-US" sz="1900" dirty="0"/>
              <a:t> Inconsistent caregiving and attachment</a:t>
            </a:r>
            <a:r>
              <a:rPr lang="en-GB" sz="1900" dirty="0"/>
              <a:t>: </a:t>
            </a:r>
            <a:r>
              <a:rPr lang="en-US" sz="1900" dirty="0"/>
              <a:t>According to Bowlby, children who experience inconsistent caregiving may develop insecure attachment patterns.</a:t>
            </a:r>
            <a:endParaRPr lang="en-GB" sz="1900" dirty="0"/>
          </a:p>
          <a:p>
            <a:r>
              <a:rPr lang="en-US" sz="1900" dirty="0"/>
              <a:t>Impact of maternal postnatal depression</a:t>
            </a:r>
            <a:r>
              <a:rPr lang="en-GB" sz="1900" dirty="0"/>
              <a:t>: </a:t>
            </a:r>
            <a:r>
              <a:rPr lang="en-US" sz="1900" dirty="0"/>
              <a:t>Isaac’s mother’s experience of postnatal depression may have affected her ability to fully respond to his emotional needs during infancy.</a:t>
            </a:r>
            <a:endParaRPr lang="en-GB" sz="1900" dirty="0"/>
          </a:p>
          <a:p>
            <a:r>
              <a:rPr lang="en-US" sz="1900" dirty="0"/>
              <a:t>Consequences for emotional security</a:t>
            </a:r>
            <a:r>
              <a:rPr lang="en-GB" sz="1900" dirty="0"/>
              <a:t>: As</a:t>
            </a:r>
            <a:r>
              <a:rPr lang="en-US" sz="1900" dirty="0"/>
              <a:t> a result, Isaac may not have developed a strong sense of emotional security.</a:t>
            </a:r>
            <a:endParaRPr lang="en-GB" sz="1900" dirty="0"/>
          </a:p>
          <a:p>
            <a:r>
              <a:rPr lang="en-US" sz="1900" dirty="0"/>
              <a:t>influence of early relationships</a:t>
            </a:r>
            <a:r>
              <a:rPr lang="en-GB" sz="1900" dirty="0"/>
              <a:t> :</a:t>
            </a:r>
            <a:r>
              <a:rPr lang="en-US" sz="1900" dirty="0"/>
              <a:t>Children’s emotional development is strongly influenced by the quality of their relationships during the early stages of life</a:t>
            </a:r>
            <a:r>
              <a:rPr lang="en-GB" sz="1900" dirty="0"/>
              <a:t>. </a:t>
            </a:r>
            <a:r>
              <a:rPr lang="en-US" sz="1900" dirty="0"/>
              <a:t>Bowlby, J. (1969) </a:t>
            </a:r>
          </a:p>
        </p:txBody>
      </p:sp>
    </p:spTree>
    <p:extLst>
      <p:ext uri="{BB962C8B-B14F-4D97-AF65-F5344CB8AC3E}">
        <p14:creationId xmlns:p14="http://schemas.microsoft.com/office/powerpoint/2010/main" val="1902052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F03D7-E600-6F47-7B65-A50B4A6D6592}"/>
              </a:ext>
            </a:extLst>
          </p:cNvPr>
          <p:cNvSpPr>
            <a:spLocks noGrp="1"/>
          </p:cNvSpPr>
          <p:nvPr>
            <p:ph type="title"/>
          </p:nvPr>
        </p:nvSpPr>
        <p:spPr/>
        <p:txBody>
          <a:bodyPr/>
          <a:lstStyle/>
          <a:p>
            <a:r>
              <a:rPr lang="en-GB" dirty="0"/>
              <a:t>Problem solving approach </a:t>
            </a:r>
            <a:endParaRPr lang="en-US" dirty="0"/>
          </a:p>
        </p:txBody>
      </p:sp>
      <p:sp>
        <p:nvSpPr>
          <p:cNvPr id="3" name="Content Placeholder 2">
            <a:extLst>
              <a:ext uri="{FF2B5EF4-FFF2-40B4-BE49-F238E27FC236}">
                <a16:creationId xmlns:a16="http://schemas.microsoft.com/office/drawing/2014/main" id="{5DA78E58-ABFB-1312-13D0-D4F80A4DC76D}"/>
              </a:ext>
            </a:extLst>
          </p:cNvPr>
          <p:cNvSpPr>
            <a:spLocks noGrp="1"/>
          </p:cNvSpPr>
          <p:nvPr>
            <p:ph idx="1"/>
          </p:nvPr>
        </p:nvSpPr>
        <p:spPr/>
        <p:txBody>
          <a:bodyPr>
            <a:normAutofit fontScale="55000" lnSpcReduction="20000"/>
          </a:bodyPr>
          <a:lstStyle/>
          <a:p>
            <a:r>
              <a:rPr lang="en-US" dirty="0"/>
              <a:t>1. Provide consistent and responsive caregiving</a:t>
            </a:r>
            <a:r>
              <a:rPr lang="en-GB" dirty="0"/>
              <a:t>:</a:t>
            </a:r>
            <a:r>
              <a:rPr lang="en-US" dirty="0"/>
              <a:t>Adults should respond sensitively to children’s needs</a:t>
            </a:r>
            <a:r>
              <a:rPr lang="en-GB" dirty="0"/>
              <a:t> </a:t>
            </a:r>
            <a:r>
              <a:rPr lang="en-US" dirty="0"/>
              <a:t>whether they are experiencing emotional distress, hunger, fear, or discomfort. When caregivers respond consistently, children learn to trust others and feel secure (Bowlby, 1969).</a:t>
            </a:r>
            <a:endParaRPr lang="en-GB" dirty="0"/>
          </a:p>
          <a:p>
            <a:r>
              <a:rPr lang="en-US" dirty="0"/>
              <a:t>2. Build secure relationships through attachment‑focused care</a:t>
            </a:r>
            <a:r>
              <a:rPr lang="en-GB" dirty="0"/>
              <a:t>:</a:t>
            </a:r>
            <a:r>
              <a:rPr lang="en-US" dirty="0"/>
              <a:t>Practitioners should create warm, supportive relationships that help children feel valued, safe, and understood. Secure attachments encourage emotional regulation and confidence (Ainsworth et al., 1978).</a:t>
            </a:r>
            <a:endParaRPr lang="en-GB" dirty="0"/>
          </a:p>
          <a:p>
            <a:r>
              <a:rPr lang="en-US" dirty="0"/>
              <a:t>3. Encourage positive communication and emotional expression</a:t>
            </a:r>
            <a:r>
              <a:rPr lang="en-GB" dirty="0"/>
              <a:t>:</a:t>
            </a:r>
            <a:r>
              <a:rPr lang="en-US" dirty="0"/>
              <a:t>Adults can support children by listening actively, validating their emotions, and using communication that suits their age and understanding.</a:t>
            </a:r>
            <a:endParaRPr lang="en-GB" dirty="0"/>
          </a:p>
          <a:p>
            <a:r>
              <a:rPr lang="en-US" dirty="0"/>
              <a:t>4. Maintain predictable routines</a:t>
            </a:r>
            <a:r>
              <a:rPr lang="en-GB" dirty="0"/>
              <a:t>:</a:t>
            </a:r>
            <a:r>
              <a:rPr lang="en-US" dirty="0"/>
              <a:t>Clear routines and expectations help children feel safe, reduce anxiety, and build a sense of stability</a:t>
            </a:r>
            <a:r>
              <a:rPr lang="en-GB" dirty="0"/>
              <a:t> </a:t>
            </a:r>
            <a:r>
              <a:rPr lang="en-US" dirty="0"/>
              <a:t>especially after separation or disruption.</a:t>
            </a:r>
            <a:endParaRPr lang="en-GB" dirty="0"/>
          </a:p>
          <a:p>
            <a:r>
              <a:rPr lang="en-US" dirty="0"/>
              <a:t>5. Support relationships with multiple caregivers</a:t>
            </a:r>
            <a:r>
              <a:rPr lang="en-GB" dirty="0"/>
              <a:t>:</a:t>
            </a:r>
            <a:r>
              <a:rPr lang="en-US" dirty="0"/>
              <a:t>Children can form secure attachments with more than one trusted adult. Encouraging positive relationships with parents, carers, teachers, and others strengthens their emotional resilience </a:t>
            </a:r>
            <a:r>
              <a:rPr lang="en-GB" dirty="0"/>
              <a:t>(Howe, 2023)</a:t>
            </a:r>
          </a:p>
          <a:p>
            <a:r>
              <a:rPr lang="en-US" dirty="0"/>
              <a:t>6. Use play and interaction to strengthen bonds</a:t>
            </a:r>
            <a:r>
              <a:rPr lang="en-GB" dirty="0"/>
              <a:t>:</a:t>
            </a:r>
            <a:r>
              <a:rPr lang="en-US" dirty="0"/>
              <a:t>Shared play, reading, and positive interactions help children connect with others, build trust, and develop social skills</a:t>
            </a:r>
            <a:r>
              <a:rPr lang="en-GB" dirty="0"/>
              <a:t>.</a:t>
            </a:r>
          </a:p>
          <a:p>
            <a:r>
              <a:rPr lang="en-US" dirty="0"/>
              <a:t>7. Provide early intervention and professional support</a:t>
            </a:r>
            <a:r>
              <a:rPr lang="en-GB" dirty="0"/>
              <a:t>:</a:t>
            </a:r>
            <a:r>
              <a:rPr lang="en-US" dirty="0"/>
              <a:t>Children who struggle with attachment may benefit from help provided by professionals such as social workers, occupational therapists, or psychologists to support healthy emotional </a:t>
            </a:r>
          </a:p>
        </p:txBody>
      </p:sp>
    </p:spTree>
    <p:extLst>
      <p:ext uri="{BB962C8B-B14F-4D97-AF65-F5344CB8AC3E}">
        <p14:creationId xmlns:p14="http://schemas.microsoft.com/office/powerpoint/2010/main" val="4256084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530429-824F-0708-48AB-E662F6BEE5E4}"/>
              </a:ext>
            </a:extLst>
          </p:cNvPr>
          <p:cNvSpPr>
            <a:spLocks noGrp="1"/>
          </p:cNvSpPr>
          <p:nvPr>
            <p:ph idx="1"/>
          </p:nvPr>
        </p:nvSpPr>
        <p:spPr>
          <a:xfrm>
            <a:off x="553267" y="2577723"/>
            <a:ext cx="6525872" cy="3365878"/>
          </a:xfrm>
        </p:spPr>
        <p:txBody>
          <a:bodyPr>
            <a:normAutofit lnSpcReduction="10000"/>
          </a:bodyPr>
          <a:lstStyle/>
          <a:p>
            <a:r>
              <a:rPr lang="en-US" sz="1900" dirty="0"/>
              <a:t> Genetics:These are inborn influences that arise from genes and physiology. They represent traits and characteristics we inherit from our parents, such as height, skin </a:t>
            </a:r>
            <a:r>
              <a:rPr lang="en-GB" sz="1900" dirty="0"/>
              <a:t>colours </a:t>
            </a:r>
            <a:r>
              <a:rPr lang="en-US" sz="1900" dirty="0"/>
              <a:t>, and certain </a:t>
            </a:r>
            <a:r>
              <a:rPr lang="en-GB" sz="1900" dirty="0"/>
              <a:t>behaviours </a:t>
            </a:r>
            <a:r>
              <a:rPr lang="en-US" sz="1900" dirty="0"/>
              <a:t>tendencies.</a:t>
            </a:r>
            <a:endParaRPr lang="en-GB" sz="1900" dirty="0"/>
          </a:p>
          <a:p>
            <a:r>
              <a:rPr lang="en-US" sz="1900" dirty="0"/>
              <a:t>Brain Development:This refers to the process of neural growth and maturation, which affects learning, emotional regulation, and memory. Healthy brain development supports cognitive and emotional functioning throughout childhood.</a:t>
            </a:r>
            <a:endParaRPr lang="en-GB" sz="1900" dirty="0"/>
          </a:p>
          <a:p>
            <a:r>
              <a:rPr lang="en-US" sz="1900" dirty="0"/>
              <a:t> Temperament:Temperament is the biologically based foundation of personality, present from birth. It influences how a child responds to and copes with change, stress, and new experiences (Thomas and Chess, 1977).</a:t>
            </a:r>
          </a:p>
        </p:txBody>
      </p:sp>
      <p:pic>
        <p:nvPicPr>
          <p:cNvPr id="7" name="Graphic 6" descr="DNA">
            <a:extLst>
              <a:ext uri="{FF2B5EF4-FFF2-40B4-BE49-F238E27FC236}">
                <a16:creationId xmlns:a16="http://schemas.microsoft.com/office/drawing/2014/main" id="{FD327439-F7DC-8126-89BF-CCE6BF5C6DF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45506" y="1492624"/>
            <a:ext cx="3765176" cy="3765176"/>
          </a:xfrm>
          <a:prstGeom prst="rect">
            <a:avLst/>
          </a:prstGeom>
        </p:spPr>
      </p:pic>
      <p:sp>
        <p:nvSpPr>
          <p:cNvPr id="16" name="Rectangle 15">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977A347-2B89-6F72-B961-014C39180976}"/>
              </a:ext>
            </a:extLst>
          </p:cNvPr>
          <p:cNvSpPr>
            <a:spLocks noGrp="1"/>
          </p:cNvSpPr>
          <p:nvPr>
            <p:ph type="title"/>
          </p:nvPr>
        </p:nvSpPr>
        <p:spPr>
          <a:xfrm>
            <a:off x="995082" y="344308"/>
            <a:ext cx="10515600" cy="1550565"/>
          </a:xfrm>
        </p:spPr>
        <p:txBody>
          <a:bodyPr>
            <a:normAutofit fontScale="90000"/>
          </a:bodyPr>
          <a:lstStyle/>
          <a:p>
            <a:pPr>
              <a:spcAft>
                <a:spcPts val="600"/>
              </a:spcAft>
            </a:pPr>
            <a:r>
              <a:rPr lang="en-GB" b="1" dirty="0"/>
              <a:t>FACTORS AFFECTING DEVELOPMENT:</a:t>
            </a:r>
            <a:br>
              <a:rPr lang="en-GB" b="1" dirty="0"/>
            </a:br>
            <a:r>
              <a:rPr lang="en-GB" b="1" dirty="0"/>
              <a:t>Environmental and Biological Factors (Nature/Nurture)</a:t>
            </a:r>
            <a:br>
              <a:rPr lang="en-GB" b="1" dirty="0"/>
            </a:br>
            <a:br>
              <a:rPr lang="en-GB" dirty="0"/>
            </a:br>
            <a:r>
              <a:rPr lang="en-GB" dirty="0"/>
              <a:t>Nature/Biological</a:t>
            </a:r>
            <a:br>
              <a:rPr lang="en-GB" dirty="0"/>
            </a:br>
            <a:endParaRPr lang="en-US" dirty="0"/>
          </a:p>
        </p:txBody>
      </p:sp>
    </p:spTree>
    <p:extLst>
      <p:ext uri="{BB962C8B-B14F-4D97-AF65-F5344CB8AC3E}">
        <p14:creationId xmlns:p14="http://schemas.microsoft.com/office/powerpoint/2010/main" val="2978543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F887B08-7C47-A6CA-C442-8EE566CA3B84}"/>
              </a:ext>
            </a:extLst>
          </p:cNvPr>
          <p:cNvSpPr>
            <a:spLocks noGrp="1"/>
          </p:cNvSpPr>
          <p:nvPr>
            <p:ph type="title"/>
          </p:nvPr>
        </p:nvSpPr>
        <p:spPr>
          <a:xfrm>
            <a:off x="1143000" y="1676400"/>
            <a:ext cx="3810000" cy="3505200"/>
          </a:xfrm>
        </p:spPr>
        <p:txBody>
          <a:bodyPr anchor="t">
            <a:normAutofit/>
          </a:bodyPr>
          <a:lstStyle/>
          <a:p>
            <a:r>
              <a:rPr lang="en-GB" sz="4000"/>
              <a:t>Environment (Nurture)</a:t>
            </a:r>
            <a:endParaRPr lang="en-US" sz="4000"/>
          </a:p>
        </p:txBody>
      </p:sp>
      <p:sp>
        <p:nvSpPr>
          <p:cNvPr id="3" name="Content Placeholder 2">
            <a:extLst>
              <a:ext uri="{FF2B5EF4-FFF2-40B4-BE49-F238E27FC236}">
                <a16:creationId xmlns:a16="http://schemas.microsoft.com/office/drawing/2014/main" id="{B40DE202-FB7E-D2A8-2258-206118E094A9}"/>
              </a:ext>
            </a:extLst>
          </p:cNvPr>
          <p:cNvSpPr>
            <a:spLocks noGrp="1"/>
          </p:cNvSpPr>
          <p:nvPr>
            <p:ph idx="1"/>
          </p:nvPr>
        </p:nvSpPr>
        <p:spPr>
          <a:xfrm>
            <a:off x="5181604" y="1676400"/>
            <a:ext cx="5638796" cy="3505200"/>
          </a:xfrm>
        </p:spPr>
        <p:txBody>
          <a:bodyPr>
            <a:normAutofit/>
          </a:bodyPr>
          <a:lstStyle/>
          <a:p>
            <a:r>
              <a:rPr lang="en-GB" sz="1900" dirty="0">
                <a:ln w="0"/>
                <a:effectLst>
                  <a:outerShdw blurRad="38100" dist="19050" dir="2700000" algn="tl" rotWithShape="0">
                    <a:schemeClr val="dk1">
                      <a:alpha val="40000"/>
                    </a:schemeClr>
                  </a:outerShdw>
                </a:effectLst>
              </a:rPr>
              <a:t>Parenting:These involves warmth ,disciplines and communication can shape emotional outcomes .</a:t>
            </a:r>
          </a:p>
          <a:p>
            <a:r>
              <a:rPr lang="en-GB" sz="1900" dirty="0">
                <a:ln w="0"/>
                <a:effectLst>
                  <a:outerShdw blurRad="38100" dist="19050" dir="2700000" algn="tl" rotWithShape="0">
                    <a:schemeClr val="dk1">
                      <a:alpha val="40000"/>
                    </a:schemeClr>
                  </a:outerShdw>
                </a:effectLst>
              </a:rPr>
              <a:t>Maternal Mental Health:its influences stress and regulation and attachment.</a:t>
            </a:r>
          </a:p>
          <a:p>
            <a:r>
              <a:rPr lang="en-GB" sz="1900" dirty="0">
                <a:ln w="0"/>
                <a:effectLst>
                  <a:outerShdw blurRad="38100" dist="19050" dir="2700000" algn="tl" rotWithShape="0">
                    <a:schemeClr val="dk1">
                      <a:alpha val="40000"/>
                    </a:schemeClr>
                  </a:outerShdw>
                </a:effectLst>
              </a:rPr>
              <a:t>Social Interaction:peer and community engagement its help in building social skills.for example going for group activities .</a:t>
            </a:r>
          </a:p>
          <a:p>
            <a:r>
              <a:rPr lang="en-GB" sz="1900" dirty="0">
                <a:ln w="0"/>
                <a:effectLst>
                  <a:outerShdw blurRad="38100" dist="19050" dir="2700000" algn="tl" rotWithShape="0">
                    <a:schemeClr val="dk1">
                      <a:alpha val="40000"/>
                    </a:schemeClr>
                  </a:outerShdw>
                </a:effectLst>
              </a:rPr>
              <a:t>Childcare Disruption and moving home:Changing environment can slow the growth of a child affecting stability and adaptation.</a:t>
            </a:r>
          </a:p>
          <a:p>
            <a:r>
              <a:rPr lang="en-GB" sz="1900" dirty="0" err="1">
                <a:ln w="0"/>
                <a:effectLst>
                  <a:outerShdw blurRad="38100" dist="19050" dir="2700000" algn="tl" rotWithShape="0">
                    <a:schemeClr val="dk1">
                      <a:alpha val="40000"/>
                    </a:schemeClr>
                  </a:outerShdw>
                </a:effectLst>
              </a:rPr>
              <a:t>Rothbart</a:t>
            </a:r>
            <a:r>
              <a:rPr lang="en-GB" sz="1900" dirty="0">
                <a:ln w="0"/>
                <a:effectLst>
                  <a:outerShdw blurRad="38100" dist="19050" dir="2700000" algn="tl" rotWithShape="0">
                    <a:schemeClr val="dk1">
                      <a:alpha val="40000"/>
                    </a:schemeClr>
                  </a:outerShdw>
                </a:effectLst>
              </a:rPr>
              <a:t> and Bates,(2006) </a:t>
            </a:r>
            <a:endParaRPr lang="en-US" sz="1900" dirty="0">
              <a:solidFill>
                <a:schemeClr val="tx1">
                  <a:alpha val="55000"/>
                </a:schemeClr>
              </a:solidFill>
            </a:endParaRPr>
          </a:p>
        </p:txBody>
      </p:sp>
    </p:spTree>
    <p:extLst>
      <p:ext uri="{BB962C8B-B14F-4D97-AF65-F5344CB8AC3E}">
        <p14:creationId xmlns:p14="http://schemas.microsoft.com/office/powerpoint/2010/main" val="3173403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0AE18-07FA-30EE-CDC3-7CFE09F26962}"/>
              </a:ext>
            </a:extLst>
          </p:cNvPr>
          <p:cNvSpPr>
            <a:spLocks noGrp="1"/>
          </p:cNvSpPr>
          <p:nvPr>
            <p:ph type="title"/>
          </p:nvPr>
        </p:nvSpPr>
        <p:spPr>
          <a:xfrm>
            <a:off x="1137038" y="609597"/>
            <a:ext cx="9770022" cy="1330841"/>
          </a:xfrm>
        </p:spPr>
        <p:txBody>
          <a:bodyPr vert="horz" lIns="91440" tIns="45720" rIns="91440" bIns="45720" rtlCol="0">
            <a:normAutofit/>
          </a:bodyPr>
          <a:lstStyle/>
          <a:p>
            <a:r>
              <a:rPr lang="en-US" kern="1200">
                <a:latin typeface="+mj-lt"/>
                <a:ea typeface="+mj-ea"/>
                <a:cs typeface="+mj-cs"/>
              </a:rPr>
              <a:t>STRENGTHS OF THEORY </a:t>
            </a:r>
          </a:p>
        </p:txBody>
      </p:sp>
      <p:sp>
        <p:nvSpPr>
          <p:cNvPr id="8" name="Content Placeholder 7">
            <a:extLst>
              <a:ext uri="{FF2B5EF4-FFF2-40B4-BE49-F238E27FC236}">
                <a16:creationId xmlns:a16="http://schemas.microsoft.com/office/drawing/2014/main" id="{8F7D357A-4141-D01E-6522-FE8A7568E668}"/>
              </a:ext>
            </a:extLst>
          </p:cNvPr>
          <p:cNvSpPr>
            <a:spLocks noGrp="1"/>
          </p:cNvSpPr>
          <p:nvPr>
            <p:ph idx="1"/>
          </p:nvPr>
        </p:nvSpPr>
        <p:spPr>
          <a:xfrm>
            <a:off x="1137038" y="2194100"/>
            <a:ext cx="5950970" cy="3908588"/>
          </a:xfrm>
        </p:spPr>
        <p:txBody>
          <a:bodyPr vert="horz" lIns="91440" tIns="45720" rIns="91440" bIns="45720" rtlCol="0">
            <a:normAutofit/>
          </a:bodyPr>
          <a:lstStyle/>
          <a:p>
            <a:r>
              <a:rPr lang="en-US" sz="1700" dirty="0"/>
              <a:t>Bowlby’s attachment theory provides a strong and useful framework for understanding Isaac’s emotional and social development. It explains </a:t>
            </a:r>
            <a:r>
              <a:rPr lang="en-GB" sz="1700" dirty="0"/>
              <a:t>Behavioral </a:t>
            </a:r>
            <a:r>
              <a:rPr lang="en-US" sz="1700" dirty="0"/>
              <a:t>changes such as clinginess and distress during separation, highlighting the importance of secure attachment in early childhood.</a:t>
            </a:r>
            <a:r>
              <a:rPr lang="en-GB" sz="1700" dirty="0"/>
              <a:t> </a:t>
            </a:r>
          </a:p>
          <a:p>
            <a:r>
              <a:rPr lang="en-US" sz="1700" dirty="0"/>
              <a:t>The theory is particularly relevant because it </a:t>
            </a:r>
            <a:r>
              <a:rPr lang="en-GB" sz="1700" dirty="0"/>
              <a:t>recognise</a:t>
            </a:r>
            <a:r>
              <a:rPr lang="en-US" sz="1700" dirty="0"/>
              <a:t> how emotional responses and social interactions are shaped by the quality of early caregiver relationships.</a:t>
            </a:r>
            <a:endParaRPr lang="en-GB" sz="1700" dirty="0"/>
          </a:p>
          <a:p>
            <a:r>
              <a:rPr lang="en-US" sz="1700" dirty="0"/>
              <a:t>Bowlby’s model helps practitioners interpret </a:t>
            </a:r>
            <a:r>
              <a:rPr lang="en-GB" sz="1700" dirty="0"/>
              <a:t>behaviour </a:t>
            </a:r>
            <a:r>
              <a:rPr lang="en-US" sz="1700" dirty="0"/>
              <a:t>linked to insecurity and separation anxiety, offering insight into how consistent, responsive care promotes emotional stability.</a:t>
            </a:r>
            <a:endParaRPr lang="en-GB" sz="1700" dirty="0"/>
          </a:p>
          <a:p>
            <a:r>
              <a:rPr lang="en-GB" sz="1700" dirty="0"/>
              <a:t> B</a:t>
            </a:r>
            <a:r>
              <a:rPr lang="en-US" sz="1700" dirty="0" err="1"/>
              <a:t>owlby</a:t>
            </a:r>
            <a:r>
              <a:rPr lang="en-US" sz="1700" dirty="0"/>
              <a:t>, J. (1969) </a:t>
            </a:r>
            <a:endParaRPr lang="en-GB" sz="1700" dirty="0"/>
          </a:p>
          <a:p>
            <a:endParaRPr lang="en-US" sz="1700" dirty="0"/>
          </a:p>
        </p:txBody>
      </p:sp>
      <p:sp>
        <p:nvSpPr>
          <p:cNvPr id="45" name="Freeform: Shape 44">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Bowl">
            <a:extLst>
              <a:ext uri="{FF2B5EF4-FFF2-40B4-BE49-F238E27FC236}">
                <a16:creationId xmlns:a16="http://schemas.microsoft.com/office/drawing/2014/main" id="{964FE5EA-61C8-BBC8-7B88-1577DC49937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91362" y="2308377"/>
            <a:ext cx="3482910" cy="3482910"/>
          </a:xfrm>
          <a:prstGeom prst="rect">
            <a:avLst/>
          </a:prstGeom>
        </p:spPr>
      </p:pic>
      <p:sp>
        <p:nvSpPr>
          <p:cNvPr id="47"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2188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descr="Cheers">
            <a:extLst>
              <a:ext uri="{FF2B5EF4-FFF2-40B4-BE49-F238E27FC236}">
                <a16:creationId xmlns:a16="http://schemas.microsoft.com/office/drawing/2014/main" id="{6A35086D-F46A-0FE2-B2DC-F3954318F8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E389B6E9-6060-7173-94E0-A0AE641DDB9A}"/>
              </a:ext>
            </a:extLst>
          </p:cNvPr>
          <p:cNvSpPr>
            <a:spLocks noGrp="1"/>
          </p:cNvSpPr>
          <p:nvPr>
            <p:ph idx="1"/>
          </p:nvPr>
        </p:nvSpPr>
        <p:spPr>
          <a:xfrm>
            <a:off x="5630642" y="2061376"/>
            <a:ext cx="5754896" cy="3197464"/>
          </a:xfrm>
        </p:spPr>
        <p:txBody>
          <a:bodyPr anchor="t">
            <a:normAutofit/>
          </a:bodyPr>
          <a:lstStyle/>
          <a:p>
            <a:r>
              <a:rPr lang="en-GB" sz="1600" b="1" dirty="0"/>
              <a:t>Limitations of Bowlby’s Attachment Theory</a:t>
            </a:r>
          </a:p>
          <a:p>
            <a:r>
              <a:rPr lang="en-GB" sz="700" dirty="0"/>
              <a:t>• Limited consideration of cultural differences:Bowlby’s theory was primarily based on Western concepts of family relationships and assumed that one primary caregiver (usually the mother) is most important. However, research indicates that attachment practices vary across cultures, and multiple caregivers may play significant roles in a child’s development (Howe, 2023).</a:t>
            </a:r>
          </a:p>
          <a:p>
            <a:r>
              <a:rPr lang="en-GB" sz="700" dirty="0"/>
              <a:t>• Overemphasis on the mother–child relationship:Bowlby proposed that a strong bond with the mother is essential for healthy emotional development. Later research, however, demonstrates that children can form secure attachments with fathers, grandparents, siblings, and other consistent caregivers (Ainsworth et al., 1978).</a:t>
            </a:r>
          </a:p>
          <a:p>
            <a:r>
              <a:rPr lang="en-GB" sz="700" dirty="0"/>
              <a:t>• Deterministic view of early experiences:Bowlby argued that early attachment experiences shape later relationships. This perspective may underestimate individuals’ capacity for change and growth throughout life. Positive later experiences can help people overcome early difficulties (</a:t>
            </a:r>
            <a:r>
              <a:rPr lang="en-GB" sz="700" dirty="0" err="1"/>
              <a:t>Strathearn</a:t>
            </a:r>
            <a:r>
              <a:rPr lang="en-GB" sz="700" dirty="0"/>
              <a:t>, 2023).</a:t>
            </a:r>
          </a:p>
          <a:p>
            <a:r>
              <a:rPr lang="en-GB" sz="700" dirty="0"/>
              <a:t>• Underestimation of temperament:Bowlby focused mainly on caregiver relationships and gave limited attention to biological temperament and individual differences, both of which can influence attachment behaviours (</a:t>
            </a:r>
            <a:r>
              <a:rPr lang="en-GB" sz="700" dirty="0" err="1"/>
              <a:t>Rothbart</a:t>
            </a:r>
            <a:r>
              <a:rPr lang="en-GB" sz="700" dirty="0"/>
              <a:t> and Bates, 2006).</a:t>
            </a:r>
          </a:p>
          <a:p>
            <a:r>
              <a:rPr lang="en-GB" sz="700" dirty="0"/>
              <a:t>• Methodological concerns:Much of the evidence supporting attachment theory derives from studies such as Ainsworth’s Strange Situation, conducted in controlled laboratory settings. These conditions may not fully reflect children’s behaviour in everyday environments.</a:t>
            </a:r>
          </a:p>
          <a:p>
            <a:r>
              <a:rPr lang="en-GB" sz="700" dirty="0"/>
              <a:t>• Attachment does not explain all aspects of development:While attachment is crucial, children’s cognitive, social, and emotional development is also shaped by education, environment, genetics, and social interactions (</a:t>
            </a:r>
            <a:r>
              <a:rPr lang="en-GB" sz="700" dirty="0" err="1"/>
              <a:t>Vygotsky</a:t>
            </a:r>
            <a:r>
              <a:rPr lang="en-GB" sz="700" dirty="0"/>
              <a:t>, 1978).</a:t>
            </a:r>
          </a:p>
          <a:p>
            <a:r>
              <a:rPr lang="en-GB" sz="700" dirty="0"/>
              <a:t>• Overall evaluation:Bowlby’s attachment theory remains highly influential in understanding child development and relationships. Nonetheless, it should be considered alongside other theories that acknowledge cultural influences, individual differences, and broader environmental factors.</a:t>
            </a:r>
          </a:p>
        </p:txBody>
      </p:sp>
      <p:sp>
        <p:nvSpPr>
          <p:cNvPr id="42" name="Rectangle 4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465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955FA3-F7D3-0612-2B90-11963BB996EA}"/>
              </a:ext>
            </a:extLst>
          </p:cNvPr>
          <p:cNvSpPr>
            <a:spLocks noGrp="1"/>
          </p:cNvSpPr>
          <p:nvPr>
            <p:ph type="title"/>
          </p:nvPr>
        </p:nvSpPr>
        <p:spPr>
          <a:xfrm>
            <a:off x="838200" y="365125"/>
            <a:ext cx="10515600" cy="1325563"/>
          </a:xfrm>
        </p:spPr>
        <p:txBody>
          <a:bodyPr>
            <a:normAutofit/>
          </a:bodyPr>
          <a:lstStyle/>
          <a:p>
            <a:r>
              <a:rPr lang="en-GB" dirty="0"/>
              <a:t>Conclusion </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D88267-7134-D8AF-BFCD-F1D2D37341D3}"/>
              </a:ext>
            </a:extLst>
          </p:cNvPr>
          <p:cNvSpPr>
            <a:spLocks noGrp="1"/>
          </p:cNvSpPr>
          <p:nvPr>
            <p:ph idx="1"/>
          </p:nvPr>
        </p:nvSpPr>
        <p:spPr>
          <a:xfrm>
            <a:off x="838200" y="1825625"/>
            <a:ext cx="10515600" cy="4351338"/>
          </a:xfrm>
        </p:spPr>
        <p:txBody>
          <a:bodyPr>
            <a:normAutofit lnSpcReduction="10000"/>
          </a:bodyPr>
          <a:lstStyle/>
          <a:p>
            <a:endParaRPr lang="en-GB" sz="1800" dirty="0"/>
          </a:p>
          <a:p>
            <a:r>
              <a:rPr lang="en-GB" sz="1800" dirty="0"/>
              <a:t>   Early caregiver relationships:Bowlby’s Attachment Theory emphasises that early interactions with caregivers play a vital role in shaping a child’s emotional, social, and psychological development.</a:t>
            </a:r>
          </a:p>
          <a:p>
            <a:r>
              <a:rPr lang="en-GB" sz="1800" dirty="0"/>
              <a:t> Secure attachment and development:Secure attachments enable children to develop confidence, resilience, emotional stability, and the capacity to form positive relationships throughout life.</a:t>
            </a:r>
          </a:p>
          <a:p>
            <a:r>
              <a:rPr lang="en-GB" sz="1800" dirty="0"/>
              <a:t> Impact of insecure or disrupted attachments:When attachment is insecure or disrupted, children may experience emotional, behavioural, and relational difficulties later in life.</a:t>
            </a:r>
          </a:p>
          <a:p>
            <a:r>
              <a:rPr lang="en-GB" sz="1800" dirty="0"/>
              <a:t> Importance of consistent caregiving:Bowlby theory underscores the significance of consistent, responsive, and nurturing caregiving during early childhood to promote healthy emotional growth.</a:t>
            </a:r>
          </a:p>
          <a:p>
            <a:r>
              <a:rPr lang="en-GB" sz="1800" dirty="0"/>
              <a:t>Application in health and social care:Health and social care professionals can apply attachment theory to identify children who may require additional emotional support or early intervention</a:t>
            </a:r>
          </a:p>
          <a:p>
            <a:r>
              <a:rPr lang="en-GB" sz="1800" dirty="0"/>
              <a:t> Person‑centred practice:Understanding attachment enables practitioners to deliver person‑centred care that fosters children’s wellbeing and supports their holistic development.</a:t>
            </a:r>
          </a:p>
          <a:p>
            <a:r>
              <a:rPr lang="en-GB" sz="1800" dirty="0"/>
              <a:t>Contemporary relevance:Bowlby’s theory remains highly influential in modern health and social care practice, underpinning evidence‑based approaches to safeguarding and promoting children’s welfare.</a:t>
            </a:r>
          </a:p>
        </p:txBody>
      </p:sp>
    </p:spTree>
    <p:extLst>
      <p:ext uri="{BB962C8B-B14F-4D97-AF65-F5344CB8AC3E}">
        <p14:creationId xmlns:p14="http://schemas.microsoft.com/office/powerpoint/2010/main" val="566209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7BB6B-158E-68D9-DA42-4501546CB329}"/>
              </a:ext>
            </a:extLst>
          </p:cNvPr>
          <p:cNvSpPr>
            <a:spLocks noGrp="1"/>
          </p:cNvSpPr>
          <p:nvPr>
            <p:ph type="title"/>
          </p:nvPr>
        </p:nvSpPr>
        <p:spPr>
          <a:xfrm>
            <a:off x="1136397" y="502021"/>
            <a:ext cx="9688296" cy="1642969"/>
          </a:xfrm>
        </p:spPr>
        <p:txBody>
          <a:bodyPr anchor="b">
            <a:normAutofit/>
          </a:bodyPr>
          <a:lstStyle/>
          <a:p>
            <a:r>
              <a:rPr lang="en-GB" sz="4000"/>
              <a:t>References </a:t>
            </a:r>
            <a:endParaRPr lang="en-US" sz="4000"/>
          </a:p>
        </p:txBody>
      </p:sp>
      <p:sp>
        <p:nvSpPr>
          <p:cNvPr id="3" name="Content Placeholder 2">
            <a:extLst>
              <a:ext uri="{FF2B5EF4-FFF2-40B4-BE49-F238E27FC236}">
                <a16:creationId xmlns:a16="http://schemas.microsoft.com/office/drawing/2014/main" id="{743AE2C8-79BF-5C6E-A520-7E4F49938C20}"/>
              </a:ext>
            </a:extLst>
          </p:cNvPr>
          <p:cNvSpPr>
            <a:spLocks noGrp="1"/>
          </p:cNvSpPr>
          <p:nvPr>
            <p:ph idx="1"/>
          </p:nvPr>
        </p:nvSpPr>
        <p:spPr>
          <a:xfrm>
            <a:off x="879312" y="3174827"/>
            <a:ext cx="9688296" cy="3454358"/>
          </a:xfrm>
        </p:spPr>
        <p:txBody>
          <a:bodyPr anchor="t">
            <a:normAutofit/>
          </a:bodyPr>
          <a:lstStyle/>
          <a:p>
            <a:pPr lvl="0"/>
            <a:r>
              <a:rPr lang="en-GB" sz="1100"/>
              <a:t>Ainsworth, M.D.S., Blehar, M.C., Waters, E. and Wall, S. (1978) </a:t>
            </a:r>
            <a:r>
              <a:rPr lang="en-GB" sz="1100" i="1"/>
              <a:t>Patterns of Attachment: A Psychological Study of the Strange Situation</a:t>
            </a:r>
            <a:r>
              <a:rPr lang="en-GB" sz="1100"/>
              <a:t>. Hillsdale, NJ: Lawrence Erlbaum Associates. Available at: </a:t>
            </a:r>
            <a:r>
              <a:rPr lang="en-GB" sz="1100">
                <a:hlinkClick r:id="rId2"/>
              </a:rPr>
              <a:t>https://psycnet.apa.org/record/1979-20619-000</a:t>
            </a:r>
            <a:r>
              <a:rPr lang="en-GB" sz="1100"/>
              <a:t> (Accessed: 11 July 2026).</a:t>
            </a:r>
          </a:p>
          <a:p>
            <a:pPr lvl="0"/>
            <a:r>
              <a:rPr lang="en-GB" sz="1100"/>
              <a:t>Bowlby, J. (1969) </a:t>
            </a:r>
            <a:r>
              <a:rPr lang="en-GB" sz="1100" i="1"/>
              <a:t>Attachment and Loss. Volume 1: Attachment</a:t>
            </a:r>
            <a:r>
              <a:rPr lang="en-GB" sz="1100"/>
              <a:t>. London: Penguin Books. Available at: </a:t>
            </a:r>
            <a:r>
              <a:rPr lang="en-GB" sz="1100">
                <a:hlinkClick r:id="rId3"/>
              </a:rPr>
              <a:t>https://www.penguin.co.uk/books/353887/attachment-and-loss-volume-1-attachment-by-bowlby-john/9781846143925</a:t>
            </a:r>
            <a:r>
              <a:rPr lang="en-GB" sz="1100"/>
              <a:t> (Accessed: 11 July 2026).</a:t>
            </a:r>
          </a:p>
          <a:p>
            <a:pPr lvl="0"/>
            <a:r>
              <a:rPr lang="en-GB" sz="1100"/>
              <a:t>Howe, D. (2023) </a:t>
            </a:r>
            <a:r>
              <a:rPr lang="en-GB" sz="1100" i="1"/>
              <a:t>Attachment Across the Lifecourse : A Brief Introduction</a:t>
            </a:r>
            <a:r>
              <a:rPr lang="en-GB" sz="1100"/>
              <a:t>. 2nd edition .London: Bloomsbury Academic. Available at: </a:t>
            </a:r>
            <a:r>
              <a:rPr lang="en-GB" sz="1100">
                <a:hlinkClick r:id="rId4"/>
              </a:rPr>
              <a:t>https://www.bloomsbury.com/uk/attachment-across-the-lifecourse-9781350328399/</a:t>
            </a:r>
            <a:r>
              <a:rPr lang="en-GB" sz="1100"/>
              <a:t> (Accessed: 11 July 2026).</a:t>
            </a:r>
          </a:p>
          <a:p>
            <a:pPr lvl="0"/>
            <a:r>
              <a:rPr lang="en-GB" sz="1100"/>
              <a:t>Rothbart, M.K. and Bates, J.E. (2006) ‘Temperament’, in Damon, W., Lerner, R.M. and Eisenberg, N. (eds.) </a:t>
            </a:r>
            <a:r>
              <a:rPr lang="en-GB" sz="1100" i="1"/>
              <a:t>Handbook of Child Psychology</a:t>
            </a:r>
            <a:r>
              <a:rPr lang="en-GB" sz="1100"/>
              <a:t>. 6th edition .Hoboken, NJ: John Wiley &amp; Sons, pp. 99–166. Available at: </a:t>
            </a:r>
            <a:r>
              <a:rPr lang="en-GB" sz="1100">
                <a:hlinkClick r:id="rId5"/>
              </a:rPr>
              <a:t>https://doi.org/10.1002/9780470147651.chpsy0303</a:t>
            </a:r>
            <a:r>
              <a:rPr lang="en-GB" sz="1100"/>
              <a:t> (Accessed: 11 July 2026).</a:t>
            </a:r>
          </a:p>
          <a:p>
            <a:pPr lvl="0"/>
            <a:r>
              <a:rPr lang="en-GB" sz="1100"/>
              <a:t>Strathearn, L. (2023) ‘Attachment’, in Lynall, M.-E., Jones, P.B. and Stahl, S.M. (eds.) </a:t>
            </a:r>
            <a:r>
              <a:rPr lang="en-GB" sz="1100" i="1"/>
              <a:t>Cambridge Textbook of Neuroscience for Psychiatrists</a:t>
            </a:r>
            <a:r>
              <a:rPr lang="en-GB" sz="1100"/>
              <a:t>. Cambridge: Cambridge University Press, pp. 354–365. Available at: </a:t>
            </a:r>
            <a:r>
              <a:rPr lang="en-GB" sz="1100">
                <a:hlinkClick r:id="rId6"/>
              </a:rPr>
              <a:t>https://www.cambridge.org/core/books/cambridge-textbook-of-neuroscience-for-psychiatrists/attachment/408022D7BACA53411D608DC3F71A2ED3</a:t>
            </a:r>
            <a:r>
              <a:rPr lang="en-GB" sz="1100"/>
              <a:t> (Accessed: 11 July 2026).</a:t>
            </a:r>
          </a:p>
          <a:p>
            <a:pPr lvl="0"/>
            <a:r>
              <a:rPr lang="en-GB" sz="1100"/>
              <a:t>Thomas, A. and Chess, S. (1977) </a:t>
            </a:r>
            <a:r>
              <a:rPr lang="en-GB" sz="1100" i="1"/>
              <a:t>Temperament and Development</a:t>
            </a:r>
            <a:r>
              <a:rPr lang="en-GB" sz="1100"/>
              <a:t>. New York: Brunner/Mazel.</a:t>
            </a:r>
          </a:p>
          <a:p>
            <a:pPr lvl="0"/>
            <a:r>
              <a:rPr lang="en-GB" sz="1100"/>
              <a:t>Vygotsky, L.S. (1978) </a:t>
            </a:r>
            <a:r>
              <a:rPr lang="en-GB" sz="1100" i="1"/>
              <a:t>Mind in Society: The Development of Higher Psychological Processes</a:t>
            </a:r>
            <a:r>
              <a:rPr lang="en-GB" sz="1100"/>
              <a:t>. Cambridge, MA: Harvard University Press. Available at: </a:t>
            </a:r>
            <a:r>
              <a:rPr lang="en-GB" sz="1100">
                <a:hlinkClick r:id="rId7"/>
              </a:rPr>
              <a:t>https://www.hup.harvard.edu/books/9780674576295</a:t>
            </a:r>
            <a:r>
              <a:rPr lang="en-GB" sz="1100"/>
              <a:t> (Accessed: 11 July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24785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INTRODUCTION </vt:lpstr>
      <vt:lpstr>                         case study</vt:lpstr>
      <vt:lpstr>Chosen Theory (continuation)</vt:lpstr>
      <vt:lpstr>Theory Linked To Case Study </vt:lpstr>
      <vt:lpstr>Problem solving approach </vt:lpstr>
      <vt:lpstr>FACTORS AFFECTING DEVELOPMENT: Environmental and Biological Factors (Nature/Nurture)  Nature/Biological </vt:lpstr>
      <vt:lpstr>Environment (Nurture)</vt:lpstr>
      <vt:lpstr>STRENGTHS OF THEORY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dc:title>
  <dc:creator>damilolaoladele2022@icloud.com</dc:creator>
  <cp:lastModifiedBy>damilolaoladele2022@icloud.com</cp:lastModifiedBy>
  <cp:revision>14</cp:revision>
  <dcterms:created xsi:type="dcterms:W3CDTF">2026-07-07T14:48:57Z</dcterms:created>
  <dcterms:modified xsi:type="dcterms:W3CDTF">2026-07-12T19:18:29Z</dcterms:modified>
</cp:coreProperties>
</file>