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6" r:id="rId4"/>
  </p:sldMasterIdLst>
  <p:sldIdLst>
    <p:sldId id="262" r:id="rId5"/>
    <p:sldId id="259" r:id="rId6"/>
    <p:sldId id="270" r:id="rId7"/>
    <p:sldId id="269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1" autoAdjust="0"/>
    <p:restoredTop sz="94660"/>
  </p:normalViewPr>
  <p:slideViewPr>
    <p:cSldViewPr snapToGrid="0">
      <p:cViewPr varScale="1">
        <p:scale>
          <a:sx n="63" d="100"/>
          <a:sy n="63" d="100"/>
        </p:scale>
        <p:origin x="14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9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357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179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316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484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242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630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592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10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156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422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64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830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133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24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881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78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7" r:id="rId1"/>
    <p:sldLayoutId id="2147484068" r:id="rId2"/>
    <p:sldLayoutId id="2147484069" r:id="rId3"/>
    <p:sldLayoutId id="2147484070" r:id="rId4"/>
    <p:sldLayoutId id="2147484071" r:id="rId5"/>
    <p:sldLayoutId id="2147484072" r:id="rId6"/>
    <p:sldLayoutId id="2147484073" r:id="rId7"/>
    <p:sldLayoutId id="2147484074" r:id="rId8"/>
    <p:sldLayoutId id="2147484075" r:id="rId9"/>
    <p:sldLayoutId id="2147484076" r:id="rId10"/>
    <p:sldLayoutId id="2147484077" r:id="rId11"/>
    <p:sldLayoutId id="2147484078" r:id="rId12"/>
    <p:sldLayoutId id="2147484079" r:id="rId13"/>
    <p:sldLayoutId id="2147484080" r:id="rId14"/>
    <p:sldLayoutId id="2147484081" r:id="rId15"/>
    <p:sldLayoutId id="21474840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edpix.com/photo/911619/nerve-cell-neuron-brain-neurons-nervous-system-synapse-cells-think-neural-pathways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open.oregonstate.education/aandp/chapter/12-1-structure-and-function-of-the-nervous-system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bio.libretexts.org/TextMaps/Map:_Introductory_Biology_(CK-12)/13:_Human_Biology/13._19:_Peripheral_Nervous_System" TargetMode="External"/><Relationship Id="rId4" Type="http://schemas.openxmlformats.org/officeDocument/2006/relationships/image" Target="../media/image7.1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epg.pubpub.org/pub/cbt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thelastamericanvagabond.com/health/ssri-antidepressants-increase-risk-intracranial-hemorrhage/" TargetMode="External"/><Relationship Id="rId5" Type="http://schemas.openxmlformats.org/officeDocument/2006/relationships/image" Target="../media/image10.jpg"/><Relationship Id="rId4" Type="http://schemas.openxmlformats.org/officeDocument/2006/relationships/hyperlink" Target="https://technofaq.org/posts/2020/08/tips-for-developing-effective-healthcare-teams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neurons connecting">
            <a:extLst>
              <a:ext uri="{FF2B5EF4-FFF2-40B4-BE49-F238E27FC236}">
                <a16:creationId xmlns:a16="http://schemas.microsoft.com/office/drawing/2014/main" id="{A9BA78CF-B75F-1825-0473-FC12ECF77F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113" b="76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10BAA-292C-040F-B380-DE7538F115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Nervous System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99BBC-7EF6-70F1-7027-6D0FFC7FC1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Nisha Sharma 2018069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BHMP5003_BIRM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84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6E7E-59DA-D878-3519-3FDA90DC6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63" y="343660"/>
            <a:ext cx="3854528" cy="127846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/>
              <a:t>The Nervous System &amp; Structure</a:t>
            </a:r>
          </a:p>
        </p:txBody>
      </p:sp>
      <p:pic>
        <p:nvPicPr>
          <p:cNvPr id="13" name="Content Placeholder 12" descr="A picture containing invertebrate&#10;&#10;Description automatically generated">
            <a:extLst>
              <a:ext uri="{FF2B5EF4-FFF2-40B4-BE49-F238E27FC236}">
                <a16:creationId xmlns:a16="http://schemas.microsoft.com/office/drawing/2014/main" id="{ABBF67E2-0F06-7DF8-B0D5-6BABE7C03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0200" y="2028825"/>
            <a:ext cx="3774391" cy="440447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558C3-CF48-32DF-D220-0E2D02695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48293" y="1136281"/>
            <a:ext cx="3854528" cy="1785087"/>
          </a:xfr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nerves that link the brain, spinal cord, sensory organs, and all of these structures to the rest of the body collectively make up the nervous system.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Three interrelated functions of the nervous system are based on sensory input, cognitive integration, and motor output. Controlling and transmitting information throughout the body is the nervous system's main job.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(Hank, 2022)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1C77F8-406C-115C-3E1D-52173BB78C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8643" y="45855"/>
            <a:ext cx="3206380" cy="266400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2451142-1249-5F99-128C-D78A55335066}"/>
              </a:ext>
            </a:extLst>
          </p:cNvPr>
          <p:cNvSpPr txBox="1"/>
          <p:nvPr/>
        </p:nvSpPr>
        <p:spPr>
          <a:xfrm>
            <a:off x="9036717" y="5246317"/>
            <a:ext cx="2390775" cy="10156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Peripheral Nervous System</a:t>
            </a:r>
          </a:p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Nerves outside of the brain and spinal cord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Made up of the Somatic And Autonomic Nervous System 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6FBB9F-5981-C636-9BC8-186B5B801CA6}"/>
              </a:ext>
            </a:extLst>
          </p:cNvPr>
          <p:cNvSpPr txBox="1"/>
          <p:nvPr/>
        </p:nvSpPr>
        <p:spPr>
          <a:xfrm>
            <a:off x="8664152" y="3848905"/>
            <a:ext cx="3048000" cy="76431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Central Nervous System 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Brain </a:t>
            </a:r>
          </a:p>
          <a:p>
            <a:pPr marL="285750" lvl="0" indent="-285750" defTabSz="9144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Spinal Cord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A523B17-9EA4-BF7C-9772-753D24CFC6AC}"/>
              </a:ext>
            </a:extLst>
          </p:cNvPr>
          <p:cNvSpPr txBox="1"/>
          <p:nvPr/>
        </p:nvSpPr>
        <p:spPr>
          <a:xfrm>
            <a:off x="5523119" y="112336"/>
            <a:ext cx="444740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(Nervous System Structure, 2022)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92C5C3-6C2D-A5F1-22B2-87F34FB2E024}"/>
              </a:ext>
            </a:extLst>
          </p:cNvPr>
          <p:cNvSpPr txBox="1"/>
          <p:nvPr/>
        </p:nvSpPr>
        <p:spPr>
          <a:xfrm>
            <a:off x="9036717" y="2936629"/>
            <a:ext cx="2302873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Nervous System has two main parts: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E5DA69FF-A8DA-482B-3328-1C0BACF5153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54397" y="3788107"/>
            <a:ext cx="3492424" cy="22578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6FEEC5-448B-C722-7854-69C5600119C7}"/>
              </a:ext>
            </a:extLst>
          </p:cNvPr>
          <p:cNvSpPr txBox="1"/>
          <p:nvPr/>
        </p:nvSpPr>
        <p:spPr>
          <a:xfrm>
            <a:off x="4936137" y="7525461"/>
            <a:ext cx="2731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open.oregonstate.education/aandp/chapter/12-1-structure-and-function-of-the-nervous-syste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sa/3.0/"/>
              </a:rPr>
              <a:t>CC BY-SA</a:t>
            </a:r>
            <a:endParaRPr lang="en-GB" sz="90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6F22305-635D-2772-9210-2A6BD73991A1}"/>
              </a:ext>
            </a:extLst>
          </p:cNvPr>
          <p:cNvCxnSpPr/>
          <p:nvPr/>
        </p:nvCxnSpPr>
        <p:spPr>
          <a:xfrm>
            <a:off x="10146890" y="3534155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Arrow: Down 10">
            <a:extLst>
              <a:ext uri="{FF2B5EF4-FFF2-40B4-BE49-F238E27FC236}">
                <a16:creationId xmlns:a16="http://schemas.microsoft.com/office/drawing/2014/main" id="{6F724C59-3CFB-47E7-C7A8-9367F90E4180}"/>
              </a:ext>
            </a:extLst>
          </p:cNvPr>
          <p:cNvSpPr/>
          <p:nvPr/>
        </p:nvSpPr>
        <p:spPr>
          <a:xfrm>
            <a:off x="10050937" y="3387997"/>
            <a:ext cx="274431" cy="4001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CA4A23C-D6DA-0A85-3728-000AD2CC91C6}"/>
              </a:ext>
            </a:extLst>
          </p:cNvPr>
          <p:cNvSpPr/>
          <p:nvPr/>
        </p:nvSpPr>
        <p:spPr>
          <a:xfrm>
            <a:off x="10033382" y="4734151"/>
            <a:ext cx="264858" cy="4513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97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E558F6-B167-83EA-7FA2-6E56488CC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662" y="183843"/>
            <a:ext cx="11134726" cy="1298439"/>
          </a:xfrm>
        </p:spPr>
        <p:txBody>
          <a:bodyPr/>
          <a:lstStyle/>
          <a:p>
            <a:r>
              <a:rPr lang="en-GB" dirty="0"/>
              <a:t>Central &amp; Peripheral Nervous System </a:t>
            </a:r>
            <a:br>
              <a:rPr lang="en-GB" dirty="0"/>
            </a:br>
            <a:r>
              <a:rPr lang="en-GB" dirty="0"/>
              <a:t>Function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99449C-62FC-12CD-AFE2-2E88F6792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9737" y="1034851"/>
            <a:ext cx="5157787" cy="82391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Peripheral Nervous System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50F71E-C15C-97C6-F9CF-983EDAAC2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0662" y="2096410"/>
            <a:ext cx="6567488" cy="47966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Nerves that branch off from the brain and spinal cord 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Has three basic functions: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Conveys messages to muscles in the body.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Carries sensory messages from environment to brain and spinal cord.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Regulates Autonomic Functions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EA9CB3-02C7-2CBF-7CDA-4F8A58FEFD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202011" y="2943095"/>
            <a:ext cx="4769327" cy="281166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Processing centre of the body: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Processes information and decides what to do with it.</a:t>
            </a:r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Dispatching instructions to the rest of the body.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Peripheral and central nervous systems work together to collect information from internal and the environment.</a:t>
            </a:r>
          </a:p>
          <a:p>
            <a:b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000" dirty="0"/>
            </a:br>
            <a:br>
              <a:rPr lang="en-GB" sz="1000" dirty="0"/>
            </a:br>
            <a:endParaRPr lang="en-GB" sz="1000" dirty="0"/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1A71B2-B73F-D276-BDB8-73A6083C4B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207" y="3536028"/>
            <a:ext cx="2286198" cy="232277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6964C3-6492-B7AB-55FA-A1080A676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06" y="6071086"/>
            <a:ext cx="2286199" cy="253673"/>
          </a:xfrm>
          <a:prstGeom prst="rect">
            <a:avLst/>
          </a:prstGeom>
        </p:spPr>
      </p:pic>
      <p:pic>
        <p:nvPicPr>
          <p:cNvPr id="21" name="Picture 20" descr="A picture containing jellyfish&#10;&#10;Description automatically generated">
            <a:extLst>
              <a:ext uri="{FF2B5EF4-FFF2-40B4-BE49-F238E27FC236}">
                <a16:creationId xmlns:a16="http://schemas.microsoft.com/office/drawing/2014/main" id="{0C4CE54A-9E34-2AAD-F3C3-9B8722A576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30468" y="183842"/>
            <a:ext cx="2428082" cy="209263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FBBEB9E-DC59-C48A-F6AB-AC112E5BA853}"/>
              </a:ext>
            </a:extLst>
          </p:cNvPr>
          <p:cNvSpPr txBox="1"/>
          <p:nvPr/>
        </p:nvSpPr>
        <p:spPr>
          <a:xfrm>
            <a:off x="8407676" y="2348050"/>
            <a:ext cx="4181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Central Nervous System </a:t>
            </a:r>
          </a:p>
        </p:txBody>
      </p: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BE209671-F6C6-0B13-A918-B07BA53F0F90}"/>
              </a:ext>
            </a:extLst>
          </p:cNvPr>
          <p:cNvCxnSpPr>
            <a:cxnSpLocks/>
          </p:cNvCxnSpPr>
          <p:nvPr/>
        </p:nvCxnSpPr>
        <p:spPr>
          <a:xfrm flipV="1">
            <a:off x="2506860" y="3302109"/>
            <a:ext cx="2152687" cy="4942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392DC54F-FFBC-0A2D-FA5B-80B1173EC48E}"/>
              </a:ext>
            </a:extLst>
          </p:cNvPr>
          <p:cNvSpPr/>
          <p:nvPr/>
        </p:nvSpPr>
        <p:spPr>
          <a:xfrm>
            <a:off x="4819650" y="2154009"/>
            <a:ext cx="1936750" cy="1427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Autonomic Nervous System </a:t>
            </a: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Somatic Nervous System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A344F4A-7339-1C6E-73D8-A9490DBE6330}"/>
              </a:ext>
            </a:extLst>
          </p:cNvPr>
          <p:cNvCxnSpPr>
            <a:cxnSpLocks/>
          </p:cNvCxnSpPr>
          <p:nvPr/>
        </p:nvCxnSpPr>
        <p:spPr>
          <a:xfrm flipH="1">
            <a:off x="4659547" y="3581057"/>
            <a:ext cx="523741" cy="5739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2080E6-71C9-1CEC-29A8-A16DD8E0DF5C}"/>
              </a:ext>
            </a:extLst>
          </p:cNvPr>
          <p:cNvCxnSpPr>
            <a:cxnSpLocks/>
          </p:cNvCxnSpPr>
          <p:nvPr/>
        </p:nvCxnSpPr>
        <p:spPr>
          <a:xfrm>
            <a:off x="6098229" y="3601140"/>
            <a:ext cx="327661" cy="6184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DDE9CB62-4ED2-4A80-C914-D191A47A16D9}"/>
              </a:ext>
            </a:extLst>
          </p:cNvPr>
          <p:cNvSpPr/>
          <p:nvPr/>
        </p:nvSpPr>
        <p:spPr>
          <a:xfrm>
            <a:off x="5514419" y="4239721"/>
            <a:ext cx="1633585" cy="112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Somatic – Controls Body Movement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5F9583-36E5-E3B4-D80B-4804BBC81694}"/>
              </a:ext>
            </a:extLst>
          </p:cNvPr>
          <p:cNvSpPr/>
          <p:nvPr/>
        </p:nvSpPr>
        <p:spPr>
          <a:xfrm>
            <a:off x="3402641" y="4186191"/>
            <a:ext cx="1633586" cy="112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Autonomic – Controls Internal Body Pressures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37EB588-CABF-F2CD-BB63-21F34281A15F}"/>
              </a:ext>
            </a:extLst>
          </p:cNvPr>
          <p:cNvSpPr txBox="1"/>
          <p:nvPr/>
        </p:nvSpPr>
        <p:spPr>
          <a:xfrm>
            <a:off x="6993882" y="6032784"/>
            <a:ext cx="61012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(El-Sheikh, </a:t>
            </a:r>
            <a:r>
              <a:rPr lang="en-US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Keiley</a:t>
            </a:r>
            <a:r>
              <a:rPr lang="en-US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Erath and Dyer, 2013)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496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160A52-8A45-2B98-51A7-831A0F3CA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83" y="81089"/>
            <a:ext cx="10208928" cy="769145"/>
          </a:xfrm>
        </p:spPr>
        <p:txBody>
          <a:bodyPr>
            <a:normAutofit/>
          </a:bodyPr>
          <a:lstStyle/>
          <a:p>
            <a:r>
              <a:rPr lang="en-GB" dirty="0"/>
              <a:t>Major Depressive Disorder (MDD)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ABDD4FC-F940-DFCF-2DE6-A5744E884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5453" y="601296"/>
            <a:ext cx="5157787" cy="823912"/>
          </a:xfrm>
        </p:spPr>
        <p:txBody>
          <a:bodyPr/>
          <a:lstStyle/>
          <a:p>
            <a:r>
              <a:rPr lang="en-GB" sz="1200" dirty="0"/>
              <a:t>How Nervous System is Affected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29FB5175-1CB4-2DEB-5189-9CCF9E17C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781" y="1474042"/>
            <a:ext cx="5110448" cy="528075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When changes occur in the Autonomic Nervous System.</a:t>
            </a:r>
          </a:p>
          <a:p>
            <a:pPr>
              <a:lnSpc>
                <a:spcPct val="12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Electrochemical signals and impulses is disrupted.</a:t>
            </a:r>
          </a:p>
          <a:p>
            <a:pPr>
              <a:lnSpc>
                <a:spcPct val="12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Repeated activation of the stress response may trigger changes in the brain leading to anxiety and depression,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Polyvagal theory : three states of your nervous system ladder are: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Ventral - Safety and Connection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Sympathetic - Fight Or Flight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Dorsal - Freeze Or Shutdown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3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3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   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(Slonim, 2014)</a:t>
            </a:r>
            <a:endParaRPr lang="en-US" sz="1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955E4B8-FEA2-A22F-2FBD-DF75890A8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02547" y="1028700"/>
            <a:ext cx="2838450" cy="461168"/>
          </a:xfrm>
        </p:spPr>
        <p:txBody>
          <a:bodyPr/>
          <a:lstStyle/>
          <a:p>
            <a:r>
              <a:rPr lang="en-GB" sz="1200" dirty="0"/>
              <a:t>Signs &amp; Symptoms 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80BAB36D-254D-026F-A99D-D00C947E23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77943" y="1587537"/>
            <a:ext cx="3017267" cy="470217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Individual need to be showing 5 or more of these symptoms to be diagnosed with MDD: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Decreased Sleep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Decreased Interests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Feelings of guilt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Decreased Energy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Decreased Appetite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Delayed movement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Suicidal Thoughts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0412BF8-B2F8-8365-856A-A90F62410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39715"/>
            <a:ext cx="1276797" cy="1271627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EAC4EAB-8D80-1153-CA9A-FE619239D55F}"/>
              </a:ext>
            </a:extLst>
          </p:cNvPr>
          <p:cNvSpPr/>
          <p:nvPr/>
        </p:nvSpPr>
        <p:spPr>
          <a:xfrm>
            <a:off x="8699944" y="2122528"/>
            <a:ext cx="3017267" cy="3754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D5AF538-C3C5-7A65-F798-4CD2AE67C48D}"/>
              </a:ext>
            </a:extLst>
          </p:cNvPr>
          <p:cNvSpPr txBox="1"/>
          <p:nvPr/>
        </p:nvSpPr>
        <p:spPr>
          <a:xfrm>
            <a:off x="9015517" y="2401194"/>
            <a:ext cx="284295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Combination Treatment</a:t>
            </a:r>
          </a:p>
        </p:txBody>
      </p:sp>
      <p:pic>
        <p:nvPicPr>
          <p:cNvPr id="29" name="Picture 28" descr="A group of people sitting in chairs&#10;&#10;Description automatically generated with low confidence">
            <a:extLst>
              <a:ext uri="{FF2B5EF4-FFF2-40B4-BE49-F238E27FC236}">
                <a16:creationId xmlns:a16="http://schemas.microsoft.com/office/drawing/2014/main" id="{7C1FA899-5979-DDD8-8CBE-1147938B63C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74258" y="188776"/>
            <a:ext cx="3125472" cy="1940914"/>
          </a:xfrm>
          <a:prstGeom prst="rect">
            <a:avLst/>
          </a:prstGeom>
        </p:spPr>
      </p:pic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AE968912-8C8B-AC0A-279E-651017753F6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56192" y="4447357"/>
            <a:ext cx="2083803" cy="1208355"/>
          </a:xfrm>
          <a:prstGeom prst="rect">
            <a:avLst/>
          </a:prstGeom>
        </p:spPr>
      </p:pic>
      <p:pic>
        <p:nvPicPr>
          <p:cNvPr id="11" name="Picture 10" descr="A black and white logo&#10;&#10;Description automatically generated with low confidence">
            <a:extLst>
              <a:ext uri="{FF2B5EF4-FFF2-40B4-BE49-F238E27FC236}">
                <a16:creationId xmlns:a16="http://schemas.microsoft.com/office/drawing/2014/main" id="{9238FD12-8AB6-E16E-A143-C821745086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087741" y="4338451"/>
            <a:ext cx="1718636" cy="1539077"/>
          </a:xfrm>
          <a:prstGeom prst="rect">
            <a:avLst/>
          </a:prstGeom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B17FACD0-D1DC-52F2-DA67-F99F047498BF}"/>
              </a:ext>
            </a:extLst>
          </p:cNvPr>
          <p:cNvSpPr/>
          <p:nvPr/>
        </p:nvSpPr>
        <p:spPr>
          <a:xfrm>
            <a:off x="10782569" y="3769959"/>
            <a:ext cx="287919" cy="578796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F597662-7D24-9BBE-B5E6-0BA44B638F50}"/>
              </a:ext>
            </a:extLst>
          </p:cNvPr>
          <p:cNvSpPr/>
          <p:nvPr/>
        </p:nvSpPr>
        <p:spPr>
          <a:xfrm>
            <a:off x="8360223" y="3805446"/>
            <a:ext cx="245799" cy="6179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C97D716-53C6-4652-F6AE-2ADBF827095A}"/>
              </a:ext>
            </a:extLst>
          </p:cNvPr>
          <p:cNvSpPr txBox="1"/>
          <p:nvPr/>
        </p:nvSpPr>
        <p:spPr>
          <a:xfrm>
            <a:off x="6618508" y="6289713"/>
            <a:ext cx="615007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(Kupfer, Frank and Phillips, 2016)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3A2D28-1FFB-6C8F-3B6C-A6995F551066}"/>
              </a:ext>
            </a:extLst>
          </p:cNvPr>
          <p:cNvSpPr txBox="1"/>
          <p:nvPr/>
        </p:nvSpPr>
        <p:spPr>
          <a:xfrm>
            <a:off x="7683955" y="3134593"/>
            <a:ext cx="2524622" cy="707886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Medication widely prescribed: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Fluoxetine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Sertraline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Citalopram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5B937E-449D-1600-7796-1322B57C20A9}"/>
              </a:ext>
            </a:extLst>
          </p:cNvPr>
          <p:cNvSpPr txBox="1"/>
          <p:nvPr/>
        </p:nvSpPr>
        <p:spPr>
          <a:xfrm>
            <a:off x="9840017" y="3182151"/>
            <a:ext cx="2332352" cy="5539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Psychotherapy: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Dialectical Behavioural Therapy 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C3F57EB-C580-2181-A1AF-28139714FC94}"/>
              </a:ext>
            </a:extLst>
          </p:cNvPr>
          <p:cNvCxnSpPr/>
          <p:nvPr/>
        </p:nvCxnSpPr>
        <p:spPr>
          <a:xfrm flipH="1">
            <a:off x="9064487" y="2962130"/>
            <a:ext cx="308113" cy="129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9310B2D-F7A2-0654-D511-63EBD521883F}"/>
              </a:ext>
            </a:extLst>
          </p:cNvPr>
          <p:cNvCxnSpPr/>
          <p:nvPr/>
        </p:nvCxnSpPr>
        <p:spPr>
          <a:xfrm>
            <a:off x="9929191" y="2924414"/>
            <a:ext cx="279386" cy="2075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Arrow: Down 35">
            <a:extLst>
              <a:ext uri="{FF2B5EF4-FFF2-40B4-BE49-F238E27FC236}">
                <a16:creationId xmlns:a16="http://schemas.microsoft.com/office/drawing/2014/main" id="{A76DE6A9-570F-01A0-88F7-0EAB8C4B0E65}"/>
              </a:ext>
            </a:extLst>
          </p:cNvPr>
          <p:cNvSpPr/>
          <p:nvPr/>
        </p:nvSpPr>
        <p:spPr>
          <a:xfrm>
            <a:off x="2078649" y="1873926"/>
            <a:ext cx="262313" cy="6459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6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99CEB-CFD2-E2C2-AFC4-49677BAB0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6C0AE-F058-F356-DB05-A9A5E039C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626" y="1422400"/>
            <a:ext cx="8596668" cy="518159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Central Nervous System CNS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[image]. 2022</a:t>
            </a:r>
          </a:p>
          <a:p>
            <a:pPr>
              <a:lnSpc>
                <a:spcPct val="90000"/>
              </a:lnSpc>
            </a:pP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CNS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&lt;https://fineartamerica.com/featured/central-nervous-system-springer-medizinscience-photo-library.html&gt; [Accessed 16 June 2022].</a:t>
            </a: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El-Sheikh, M., </a:t>
            </a:r>
            <a:r>
              <a:rPr lang="en-US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Keiley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M., Erath, S. and Dyer, W., 2013. Marital conflict and growth in children's internalizing symptoms: The role of autonomic nervous system activity.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49(1), pp.92-108. Available at: &lt;https://psycnet.apa.org/doi/10.1037/a0027703&gt; [Accessed 18 July 2022].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Gibbons, C.H., 2019. Basics of autonomic nervous system function.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Handbook of clinical neurology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160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pp.407-418.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Gupta, M.A., 2013. Review of somatic symptoms in post-traumatic stress disorder.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review of psychiatry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pp.86-99.</a:t>
            </a: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Hank, 2022.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Nervous System, Part 1: Crash Course Anatomy &amp; Physiology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&lt;https://youtu.be/qPix_X-9t7E&gt; [Accessed 18 July 2022].</a:t>
            </a: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Hubbard, J. ed., 2012.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peripheral nervous system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Springer Science &amp; Business Media.</a:t>
            </a: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Kupfer, D., Frank, E. and Phillips, M., 2016. Major Depressive Disorder: New Clinical, Neurobiological, and Treatment Perspectives.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14(2), pp.266-276. Available at: &lt;https://doi.org/10.1176/appi.focus.140208&gt; [Accessed 17 July 2022].</a:t>
            </a:r>
          </a:p>
          <a:p>
            <a:pPr>
              <a:lnSpc>
                <a:spcPct val="90000"/>
              </a:lnSpc>
            </a:pP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&lt;http://notezonnursing.blogspot.com/2011/05/nervous-system-neurons.html&gt; [Accessed 16 June 2022].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 Basics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[video] Available at: &lt;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(Producer), &amp; . (2013). The Nervous System: Nervous System Basics. [Video/DVD]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Retrieved from https://video.alexanderstreet.com/watch/the-nervous-system-nervous-system-basics&gt; [Accessed 16 June 2022].</a:t>
            </a:r>
          </a:p>
          <a:p>
            <a:pPr>
              <a:lnSpc>
                <a:spcPct val="90000"/>
              </a:lnSpc>
            </a:pP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 Structure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&lt;http://serc.carleton.edu/sp/library/visualizations/examples/48556.html&gt; [Accessed 16 June 2022].</a:t>
            </a:r>
          </a:p>
          <a:p>
            <a:pPr>
              <a:lnSpc>
                <a:spcPct val="90000"/>
              </a:lnSpc>
            </a:pP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PNS Peripheral Nervous System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&lt;https://depositphotos.com/187186622/stock-illustration-peripheral-nervous-system-medical-vector.html&gt; [Accessed 16 June 2022].</a:t>
            </a:r>
          </a:p>
          <a:p>
            <a:pPr>
              <a:lnSpc>
                <a:spcPct val="90000"/>
              </a:lnSpc>
            </a:pP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Slonim, T., 2014. The Polyvagal Theory: Neuropsychological Foundations of Emotions, Attachment, Communication, &amp;amp; Self-Regulation. </a:t>
            </a:r>
            <a:r>
              <a:rPr lang="en-US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Group Psychotherapy</a:t>
            </a:r>
            <a:r>
              <a:rPr lang="en-US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64(4), pp.593-600. Available at: &lt;https://doi.org/10.1521/ijgp.2014.64.4.593&gt; [Accessed 20 July 2022].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Strominger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N.L., Demarest, R.J. and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Laemle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L.B., 2012. </a:t>
            </a:r>
            <a:r>
              <a:rPr lang="en-GB" sz="10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Noback's</a:t>
            </a:r>
            <a:r>
              <a:rPr lang="en-GB" sz="1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human nervous system: structure and function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Springer Science &amp; Business Media.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31118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2117f1648a383633ebd4a2a8f623819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c6f6025874f798d4b6b9d93997effc5a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6886F2-57C4-45B1-B1F1-FC66C5A22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0FFE87-F106-4556-96A5-081C0A0FF1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5AE794-F44C-4194-A0FB-E59DD4C4D834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www.w3.org/XML/1998/namespace"/>
    <ds:schemaRef ds:uri="6730e359-ea60-4bf4-a90a-e46339816358"/>
    <ds:schemaRef ds:uri="http://schemas.openxmlformats.org/package/2006/metadata/core-properties"/>
    <ds:schemaRef ds:uri="5e11eeeb-aea2-48d1-b3ff-7dffc84c1762"/>
    <ds:schemaRef ds:uri="http://schemas.microsoft.com/office/2006/metadata/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8840</TotalTime>
  <Words>951</Words>
  <Application>Microsoft Office PowerPoint</Application>
  <PresentationFormat>Widescreen</PresentationFormat>
  <Paragraphs>95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Open Sans</vt:lpstr>
      <vt:lpstr>Trebuchet MS</vt:lpstr>
      <vt:lpstr>Wingdings</vt:lpstr>
      <vt:lpstr>Wingdings 3</vt:lpstr>
      <vt:lpstr>Facet</vt:lpstr>
      <vt:lpstr>The Nervous System </vt:lpstr>
      <vt:lpstr>The Nervous System &amp; Structure</vt:lpstr>
      <vt:lpstr>Central &amp; Peripheral Nervous System  Function </vt:lpstr>
      <vt:lpstr>Major Depressive Disorder (MDD)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Nisha</cp:lastModifiedBy>
  <cp:revision>218</cp:revision>
  <dcterms:created xsi:type="dcterms:W3CDTF">2022-06-03T17:14:45Z</dcterms:created>
  <dcterms:modified xsi:type="dcterms:W3CDTF">2022-07-21T17:10:37Z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