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4"/>
    <p:sldMasterId id="2147483659" r:id="rId5"/>
    <p:sldMasterId id="2147483657" r:id="rId6"/>
    <p:sldMasterId id="2147483653" r:id="rId7"/>
    <p:sldMasterId id="2147483661" r:id="rId8"/>
  </p:sldMasterIdLst>
  <p:notesMasterIdLst>
    <p:notesMasterId r:id="rId13"/>
  </p:notesMasterIdLst>
  <p:handoutMasterIdLst>
    <p:handoutMasterId r:id="rId14"/>
  </p:handoutMasterIdLst>
  <p:sldIdLst>
    <p:sldId id="256" r:id="rId9"/>
    <p:sldId id="261" r:id="rId10"/>
    <p:sldId id="264" r:id="rId11"/>
    <p:sldId id="263" r:id="rId12"/>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11" pos="27523" userDrawn="1">
          <p15:clr>
            <a:srgbClr val="A4A3A4"/>
          </p15:clr>
        </p15:guide>
        <p15:guide id="12" orient="horz" pos="2071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D2E46F-E463-42D9-A557-AE803FFD014E}" v="13" dt="2025-11-18T10:27:15.4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4689" autoAdjust="0"/>
  </p:normalViewPr>
  <p:slideViewPr>
    <p:cSldViewPr snapToGrid="0" snapToObjects="1" showGuides="1">
      <p:cViewPr>
        <p:scale>
          <a:sx n="29" d="100"/>
          <a:sy n="29" d="100"/>
        </p:scale>
        <p:origin x="132" y="-852"/>
      </p:cViewPr>
      <p:guideLst>
        <p:guide pos="27523"/>
        <p:guide orient="horz" pos="20710"/>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notesMaster" Target="notesMasters/notesMaster1.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5" Type="http://schemas.openxmlformats.org/officeDocument/2006/relationships/slideMaster" Target="slideMasters/slideMaster2.xml"/><Relationship Id="rId15" Type="http://schemas.openxmlformats.org/officeDocument/2006/relationships/commentAuthors" Target="commentAuthors.xml"/><Relationship Id="rId10" Type="http://schemas.openxmlformats.org/officeDocument/2006/relationships/slide" Target="slides/slide2.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inata Sinayoko (2310293)" userId="dd2568eb-5cd0-494a-a013-288ab7daf526" providerId="ADAL" clId="{A586337F-8D56-493E-8BFF-BC2594057F93}"/>
    <pc:docChg chg="undo redo custSel addSld delSld modSld sldOrd">
      <pc:chgData name="Aminata Sinayoko (2310293)" userId="dd2568eb-5cd0-494a-a013-288ab7daf526" providerId="ADAL" clId="{A586337F-8D56-493E-8BFF-BC2594057F93}" dt="2025-11-18T10:54:29.839" v="5467" actId="255"/>
      <pc:docMkLst>
        <pc:docMk/>
      </pc:docMkLst>
      <pc:sldChg chg="addSp delSp modSp mod">
        <pc:chgData name="Aminata Sinayoko (2310293)" userId="dd2568eb-5cd0-494a-a013-288ab7daf526" providerId="ADAL" clId="{A586337F-8D56-493E-8BFF-BC2594057F93}" dt="2025-11-18T10:07:10.359" v="5352" actId="14100"/>
        <pc:sldMkLst>
          <pc:docMk/>
          <pc:sldMk cId="2465510357" sldId="256"/>
        </pc:sldMkLst>
        <pc:spChg chg="mod">
          <ac:chgData name="Aminata Sinayoko (2310293)" userId="dd2568eb-5cd0-494a-a013-288ab7daf526" providerId="ADAL" clId="{A586337F-8D56-493E-8BFF-BC2594057F93}" dt="2025-11-18T10:07:10.359" v="5352" actId="14100"/>
          <ac:spMkLst>
            <pc:docMk/>
            <pc:sldMk cId="2465510357" sldId="256"/>
            <ac:spMk id="2" creationId="{DA2D9CAF-62E4-A56C-BC72-03583E71A03A}"/>
          </ac:spMkLst>
        </pc:spChg>
        <pc:spChg chg="mod">
          <ac:chgData name="Aminata Sinayoko (2310293)" userId="dd2568eb-5cd0-494a-a013-288ab7daf526" providerId="ADAL" clId="{A586337F-8D56-493E-8BFF-BC2594057F93}" dt="2025-11-18T10:05:30.473" v="5344" actId="255"/>
          <ac:spMkLst>
            <pc:docMk/>
            <pc:sldMk cId="2465510357" sldId="256"/>
            <ac:spMk id="3" creationId="{8FC115E9-2559-9124-E2DA-727C7D7E63C8}"/>
          </ac:spMkLst>
        </pc:spChg>
        <pc:spChg chg="mod">
          <ac:chgData name="Aminata Sinayoko (2310293)" userId="dd2568eb-5cd0-494a-a013-288ab7daf526" providerId="ADAL" clId="{A586337F-8D56-493E-8BFF-BC2594057F93}" dt="2025-10-30T16:17:18.941" v="280" actId="20577"/>
          <ac:spMkLst>
            <pc:docMk/>
            <pc:sldMk cId="2465510357" sldId="256"/>
            <ac:spMk id="4" creationId="{0DB5D689-0DBF-6610-F166-1771F1505D35}"/>
          </ac:spMkLst>
        </pc:spChg>
      </pc:sldChg>
      <pc:sldChg chg="addSp delSp modSp mod">
        <pc:chgData name="Aminata Sinayoko (2310293)" userId="dd2568eb-5cd0-494a-a013-288ab7daf526" providerId="ADAL" clId="{A586337F-8D56-493E-8BFF-BC2594057F93}" dt="2025-11-18T10:21:33.552" v="5422" actId="2711"/>
        <pc:sldMkLst>
          <pc:docMk/>
          <pc:sldMk cId="531086080" sldId="261"/>
        </pc:sldMkLst>
        <pc:spChg chg="mod">
          <ac:chgData name="Aminata Sinayoko (2310293)" userId="dd2568eb-5cd0-494a-a013-288ab7daf526" providerId="ADAL" clId="{A586337F-8D56-493E-8BFF-BC2594057F93}" dt="2025-11-18T10:17:37.100" v="5410" actId="20577"/>
          <ac:spMkLst>
            <pc:docMk/>
            <pc:sldMk cId="531086080" sldId="261"/>
            <ac:spMk id="2" creationId="{E6EDE4D7-E5DB-5854-2C54-58DE17CBAE7C}"/>
          </ac:spMkLst>
        </pc:spChg>
        <pc:spChg chg="mod">
          <ac:chgData name="Aminata Sinayoko (2310293)" userId="dd2568eb-5cd0-494a-a013-288ab7daf526" providerId="ADAL" clId="{A586337F-8D56-493E-8BFF-BC2594057F93}" dt="2025-10-30T23:05:55.303" v="640" actId="20577"/>
          <ac:spMkLst>
            <pc:docMk/>
            <pc:sldMk cId="531086080" sldId="261"/>
            <ac:spMk id="4" creationId="{445A24BA-23D0-389B-9C96-39883BA95D24}"/>
          </ac:spMkLst>
        </pc:spChg>
        <pc:spChg chg="add mod">
          <ac:chgData name="Aminata Sinayoko (2310293)" userId="dd2568eb-5cd0-494a-a013-288ab7daf526" providerId="ADAL" clId="{A586337F-8D56-493E-8BFF-BC2594057F93}" dt="2025-11-18T10:21:33.552" v="5422" actId="2711"/>
          <ac:spMkLst>
            <pc:docMk/>
            <pc:sldMk cId="531086080" sldId="261"/>
            <ac:spMk id="5" creationId="{A321952D-B401-8789-5577-B900223DACB0}"/>
          </ac:spMkLst>
        </pc:spChg>
        <pc:spChg chg="mod">
          <ac:chgData name="Aminata Sinayoko (2310293)" userId="dd2568eb-5cd0-494a-a013-288ab7daf526" providerId="ADAL" clId="{A586337F-8D56-493E-8BFF-BC2594057F93}" dt="2025-11-18T10:18:35.283" v="5414" actId="255"/>
          <ac:spMkLst>
            <pc:docMk/>
            <pc:sldMk cId="531086080" sldId="261"/>
            <ac:spMk id="6" creationId="{17D374F2-DF33-39C4-AE9E-EC19FF534CA6}"/>
          </ac:spMkLst>
        </pc:spChg>
        <pc:spChg chg="mod">
          <ac:chgData name="Aminata Sinayoko (2310293)" userId="dd2568eb-5cd0-494a-a013-288ab7daf526" providerId="ADAL" clId="{A586337F-8D56-493E-8BFF-BC2594057F93}" dt="2025-11-18T10:19:51.536" v="5416" actId="2711"/>
          <ac:spMkLst>
            <pc:docMk/>
            <pc:sldMk cId="531086080" sldId="261"/>
            <ac:spMk id="8" creationId="{F39F00D5-5C38-D6F2-6606-6A41E051B19F}"/>
          </ac:spMkLst>
        </pc:spChg>
        <pc:spChg chg="mod">
          <ac:chgData name="Aminata Sinayoko (2310293)" userId="dd2568eb-5cd0-494a-a013-288ab7daf526" providerId="ADAL" clId="{A586337F-8D56-493E-8BFF-BC2594057F93}" dt="2025-10-30T21:41:41.182" v="444" actId="20577"/>
          <ac:spMkLst>
            <pc:docMk/>
            <pc:sldMk cId="531086080" sldId="261"/>
            <ac:spMk id="14" creationId="{8395DBAE-1E0F-ECA9-8171-467D8728A3ED}"/>
          </ac:spMkLst>
        </pc:spChg>
        <pc:spChg chg="mod">
          <ac:chgData name="Aminata Sinayoko (2310293)" userId="dd2568eb-5cd0-494a-a013-288ab7daf526" providerId="ADAL" clId="{A586337F-8D56-493E-8BFF-BC2594057F93}" dt="2025-11-18T10:07:54.410" v="5354" actId="113"/>
          <ac:spMkLst>
            <pc:docMk/>
            <pc:sldMk cId="531086080" sldId="261"/>
            <ac:spMk id="17" creationId="{48D3574B-9CFC-4B83-1C3B-42BD2A74FB76}"/>
          </ac:spMkLst>
        </pc:spChg>
        <pc:spChg chg="mod">
          <ac:chgData name="Aminata Sinayoko (2310293)" userId="dd2568eb-5cd0-494a-a013-288ab7daf526" providerId="ADAL" clId="{A586337F-8D56-493E-8BFF-BC2594057F93}" dt="2025-10-30T23:07:17.739" v="645" actId="2711"/>
          <ac:spMkLst>
            <pc:docMk/>
            <pc:sldMk cId="531086080" sldId="261"/>
            <ac:spMk id="18" creationId="{9D21321E-1878-CD40-4AA6-3764E797EE11}"/>
          </ac:spMkLst>
        </pc:spChg>
        <pc:spChg chg="add mod">
          <ac:chgData name="Aminata Sinayoko (2310293)" userId="dd2568eb-5cd0-494a-a013-288ab7daf526" providerId="ADAL" clId="{A586337F-8D56-493E-8BFF-BC2594057F93}" dt="2025-11-05T22:56:43.719" v="3039" actId="20577"/>
          <ac:spMkLst>
            <pc:docMk/>
            <pc:sldMk cId="531086080" sldId="261"/>
            <ac:spMk id="21" creationId="{C84947DE-491D-EC83-167D-6DD4E625B95B}"/>
          </ac:spMkLst>
        </pc:spChg>
        <pc:picChg chg="add mod">
          <ac:chgData name="Aminata Sinayoko (2310293)" userId="dd2568eb-5cd0-494a-a013-288ab7daf526" providerId="ADAL" clId="{A586337F-8D56-493E-8BFF-BC2594057F93}" dt="2025-11-18T10:17:51.472" v="5412" actId="14100"/>
          <ac:picMkLst>
            <pc:docMk/>
            <pc:sldMk cId="531086080" sldId="261"/>
            <ac:picMk id="16" creationId="{B508A814-D6B0-651F-28E3-2CC6F7365D48}"/>
          </ac:picMkLst>
        </pc:picChg>
        <pc:picChg chg="add mod">
          <ac:chgData name="Aminata Sinayoko (2310293)" userId="dd2568eb-5cd0-494a-a013-288ab7daf526" providerId="ADAL" clId="{A586337F-8D56-493E-8BFF-BC2594057F93}" dt="2025-11-18T10:18:12.723" v="5413" actId="14100"/>
          <ac:picMkLst>
            <pc:docMk/>
            <pc:sldMk cId="531086080" sldId="261"/>
            <ac:picMk id="23" creationId="{F5F8F469-80A1-AA59-8C55-10DD339EEE49}"/>
          </ac:picMkLst>
        </pc:picChg>
      </pc:sldChg>
      <pc:sldChg chg="addSp delSp modSp new mod ord modClrScheme chgLayout">
        <pc:chgData name="Aminata Sinayoko (2310293)" userId="dd2568eb-5cd0-494a-a013-288ab7daf526" providerId="ADAL" clId="{A586337F-8D56-493E-8BFF-BC2594057F93}" dt="2025-11-17T22:00:23.185" v="5295" actId="14100"/>
        <pc:sldMkLst>
          <pc:docMk/>
          <pc:sldMk cId="1808404124" sldId="263"/>
        </pc:sldMkLst>
        <pc:spChg chg="add mod">
          <ac:chgData name="Aminata Sinayoko (2310293)" userId="dd2568eb-5cd0-494a-a013-288ab7daf526" providerId="ADAL" clId="{A586337F-8D56-493E-8BFF-BC2594057F93}" dt="2025-11-17T22:00:23.185" v="5295" actId="14100"/>
          <ac:spMkLst>
            <pc:docMk/>
            <pc:sldMk cId="1808404124" sldId="263"/>
            <ac:spMk id="19" creationId="{42BFDFC6-0C45-04FD-547D-48D771903126}"/>
          </ac:spMkLst>
        </pc:spChg>
      </pc:sldChg>
      <pc:sldChg chg="addSp delSp modSp new add del mod">
        <pc:chgData name="Aminata Sinayoko (2310293)" userId="dd2568eb-5cd0-494a-a013-288ab7daf526" providerId="ADAL" clId="{A586337F-8D56-493E-8BFF-BC2594057F93}" dt="2025-11-18T10:54:29.839" v="5467" actId="255"/>
        <pc:sldMkLst>
          <pc:docMk/>
          <pc:sldMk cId="3946574644" sldId="264"/>
        </pc:sldMkLst>
        <pc:spChg chg="mod">
          <ac:chgData name="Aminata Sinayoko (2310293)" userId="dd2568eb-5cd0-494a-a013-288ab7daf526" providerId="ADAL" clId="{A586337F-8D56-493E-8BFF-BC2594057F93}" dt="2025-11-18T10:12:42.540" v="5364" actId="255"/>
          <ac:spMkLst>
            <pc:docMk/>
            <pc:sldMk cId="3946574644" sldId="264"/>
            <ac:spMk id="6" creationId="{D6E2588B-488C-465A-B526-34E2B4EE01F9}"/>
          </ac:spMkLst>
        </pc:spChg>
        <pc:spChg chg="add del mod">
          <ac:chgData name="Aminata Sinayoko (2310293)" userId="dd2568eb-5cd0-494a-a013-288ab7daf526" providerId="ADAL" clId="{A586337F-8D56-493E-8BFF-BC2594057F93}" dt="2025-11-18T10:52:10.259" v="5456" actId="20577"/>
          <ac:spMkLst>
            <pc:docMk/>
            <pc:sldMk cId="3946574644" sldId="264"/>
            <ac:spMk id="8" creationId="{8280ACF0-2EF1-6D96-50AC-C91A97CC0107}"/>
          </ac:spMkLst>
        </pc:spChg>
        <pc:spChg chg="mod">
          <ac:chgData name="Aminata Sinayoko (2310293)" userId="dd2568eb-5cd0-494a-a013-288ab7daf526" providerId="ADAL" clId="{A586337F-8D56-493E-8BFF-BC2594057F93}" dt="2025-11-18T10:11:47.736" v="5363" actId="255"/>
          <ac:spMkLst>
            <pc:docMk/>
            <pc:sldMk cId="3946574644" sldId="264"/>
            <ac:spMk id="9" creationId="{57A75199-1A83-6DDF-AE15-45481FEF9A59}"/>
          </ac:spMkLst>
        </pc:spChg>
        <pc:spChg chg="mod">
          <ac:chgData name="Aminata Sinayoko (2310293)" userId="dd2568eb-5cd0-494a-a013-288ab7daf526" providerId="ADAL" clId="{A586337F-8D56-493E-8BFF-BC2594057F93}" dt="2025-11-18T10:54:29.839" v="5467" actId="255"/>
          <ac:spMkLst>
            <pc:docMk/>
            <pc:sldMk cId="3946574644" sldId="264"/>
            <ac:spMk id="18" creationId="{6B69C15E-8EB4-89DF-2431-33F220A5CE7A}"/>
          </ac:spMkLst>
        </pc:spChg>
        <pc:spChg chg="add mod">
          <ac:chgData name="Aminata Sinayoko (2310293)" userId="dd2568eb-5cd0-494a-a013-288ab7daf526" providerId="ADAL" clId="{A586337F-8D56-493E-8BFF-BC2594057F93}" dt="2025-11-18T10:46:45.819" v="5424" actId="20577"/>
          <ac:spMkLst>
            <pc:docMk/>
            <pc:sldMk cId="3946574644" sldId="264"/>
            <ac:spMk id="19" creationId="{9D8F781A-5E1B-B49C-AFB0-903D69A3188D}"/>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11/18/2025</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11/18/2025</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1</a:t>
            </a:fld>
            <a:endParaRPr lang="en-US" dirty="0"/>
          </a:p>
        </p:txBody>
      </p:sp>
    </p:spTree>
    <p:extLst>
      <p:ext uri="{BB962C8B-B14F-4D97-AF65-F5344CB8AC3E}">
        <p14:creationId xmlns:p14="http://schemas.microsoft.com/office/powerpoint/2010/main" val="36139786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8286344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3</a:t>
            </a:fld>
            <a:endParaRPr lang="en-US" dirty="0"/>
          </a:p>
        </p:txBody>
      </p:sp>
    </p:spTree>
    <p:extLst>
      <p:ext uri="{BB962C8B-B14F-4D97-AF65-F5344CB8AC3E}">
        <p14:creationId xmlns:p14="http://schemas.microsoft.com/office/powerpoint/2010/main" val="32303688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4</a:t>
            </a:fld>
            <a:endParaRPr lang="en-US" dirty="0"/>
          </a:p>
        </p:txBody>
      </p:sp>
    </p:spTree>
    <p:extLst>
      <p:ext uri="{BB962C8B-B14F-4D97-AF65-F5344CB8AC3E}">
        <p14:creationId xmlns:p14="http://schemas.microsoft.com/office/powerpoint/2010/main" val="9137665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18/11/2025</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www.nhs.uk/mental-health/conditions/anorexia/symptoms/" TargetMode="External"/><Relationship Id="rId13" Type="http://schemas.openxmlformats.org/officeDocument/2006/relationships/hyperlink" Target="https://icd.who.int/browse/2025-01/mms/en" TargetMode="External"/><Relationship Id="rId3" Type="http://schemas.openxmlformats.org/officeDocument/2006/relationships/hyperlink" Target="https://doi.org/10.1007/s00431-018-3295-7" TargetMode="External"/><Relationship Id="rId7" Type="http://schemas.openxmlformats.org/officeDocument/2006/relationships/hyperlink" Target="https://doi.org/10.1002/jclp.22782" TargetMode="External"/><Relationship Id="rId12" Type="http://schemas.openxmlformats.org/officeDocument/2006/relationships/hyperlink" Target="https://doi.org/10.1111/1467-9566.ep10934500" TargetMode="External"/><Relationship Id="rId2" Type="http://schemas.openxmlformats.org/officeDocument/2006/relationships/notesSlide" Target="../notesSlides/notesSlide4.xml"/><Relationship Id="rId1" Type="http://schemas.openxmlformats.org/officeDocument/2006/relationships/slideLayout" Target="../slideLayouts/slideLayout10.xml"/><Relationship Id="rId6" Type="http://schemas.openxmlformats.org/officeDocument/2006/relationships/hyperlink" Target="https://doi.org/10.1002/eat.23895" TargetMode="External"/><Relationship Id="rId11" Type="http://schemas.openxmlformats.org/officeDocument/2006/relationships/hyperlink" Target="https://digital.nhs.uk/data-and-information/publications/statistical/mental-health-of-children-and-young-people-in-england/2023-wave-4-follow-up/part-5-eating-problems-and-disorders" TargetMode="External"/><Relationship Id="rId5" Type="http://schemas.openxmlformats.org/officeDocument/2006/relationships/hyperlink" Target="https://doi.org/10.1093/obo/9780199766567-0116" TargetMode="External"/><Relationship Id="rId10" Type="http://schemas.openxmlformats.org/officeDocument/2006/relationships/hyperlink" Target="https://www.nhs.uk/mental-health/feelings-symptoms-behaviours/behaviours/eating-disorders/overview/" TargetMode="External"/><Relationship Id="rId4" Type="http://schemas.openxmlformats.org/officeDocument/2006/relationships/hyperlink" Target="https://doi.org/10.1192/bjp.2019.113" TargetMode="External"/><Relationship Id="rId9" Type="http://schemas.openxmlformats.org/officeDocument/2006/relationships/hyperlink" Target="https://www.nhs.uk/mental-health/conditions/anorexia/treat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828798" y="10149840"/>
            <a:ext cx="14599922" cy="10585194"/>
          </a:xfrm>
        </p:spPr>
        <p:txBody>
          <a:bodyPr>
            <a:normAutofit fontScale="90000"/>
          </a:bodyPr>
          <a:lstStyle/>
          <a:p>
            <a:pPr algn="l"/>
            <a:br>
              <a:rPr lang="en-GB" sz="5400" dirty="0">
                <a:latin typeface="Arial" panose="020B0604020202020204" pitchFamily="34" charset="0"/>
                <a:cs typeface="Arial" panose="020B0604020202020204" pitchFamily="34" charset="0"/>
              </a:rPr>
            </a:br>
            <a:br>
              <a:rPr lang="en-GB" sz="5400" dirty="0">
                <a:latin typeface="Arial" panose="020B0604020202020204" pitchFamily="34" charset="0"/>
                <a:cs typeface="Arial" panose="020B0604020202020204" pitchFamily="34" charset="0"/>
              </a:rPr>
            </a:br>
            <a:br>
              <a:rPr lang="en-GB" sz="5400" dirty="0">
                <a:latin typeface="Arial" panose="020B0604020202020204" pitchFamily="34" charset="0"/>
                <a:cs typeface="Arial" panose="020B0604020202020204" pitchFamily="34" charset="0"/>
              </a:rPr>
            </a:br>
            <a:br>
              <a:rPr lang="en-GB" sz="5400" dirty="0">
                <a:latin typeface="Arial" panose="020B0604020202020204" pitchFamily="34" charset="0"/>
                <a:cs typeface="Arial" panose="020B0604020202020204" pitchFamily="34" charset="0"/>
              </a:rPr>
            </a:br>
            <a:br>
              <a:rPr lang="en-GB" sz="5400" dirty="0">
                <a:latin typeface="Arial" panose="020B0604020202020204" pitchFamily="34" charset="0"/>
                <a:cs typeface="Arial" panose="020B0604020202020204" pitchFamily="34" charset="0"/>
              </a:rPr>
            </a:br>
            <a:br>
              <a:rPr lang="en-GB" sz="5400" dirty="0">
                <a:latin typeface="Arial" panose="020B0604020202020204" pitchFamily="34" charset="0"/>
                <a:cs typeface="Arial" panose="020B0604020202020204" pitchFamily="34" charset="0"/>
              </a:rPr>
            </a:br>
            <a:br>
              <a:rPr lang="en-GB" sz="5400" dirty="0">
                <a:latin typeface="Arial" panose="020B0604020202020204" pitchFamily="34" charset="0"/>
                <a:cs typeface="Arial" panose="020B0604020202020204" pitchFamily="34" charset="0"/>
              </a:rPr>
            </a:br>
            <a:br>
              <a:rPr lang="en-GB" sz="5400" dirty="0">
                <a:latin typeface="Arial" panose="020B0604020202020204" pitchFamily="34" charset="0"/>
                <a:cs typeface="Arial" panose="020B0604020202020204" pitchFamily="34" charset="0"/>
              </a:rPr>
            </a:br>
            <a:br>
              <a:rPr lang="en-GB" sz="5400" dirty="0">
                <a:latin typeface="Arial" panose="020B0604020202020204" pitchFamily="34" charset="0"/>
                <a:cs typeface="Arial" panose="020B0604020202020204" pitchFamily="34" charset="0"/>
              </a:rPr>
            </a:br>
            <a:br>
              <a:rPr lang="en-GB" sz="5400" dirty="0">
                <a:latin typeface="Arial" panose="020B0604020202020204" pitchFamily="34" charset="0"/>
                <a:cs typeface="Arial" panose="020B0604020202020204" pitchFamily="34" charset="0"/>
              </a:rPr>
            </a:br>
            <a:br>
              <a:rPr lang="en-GB" sz="5400" dirty="0">
                <a:latin typeface="Arial" panose="020B0604020202020204" pitchFamily="34" charset="0"/>
                <a:cs typeface="Arial" panose="020B0604020202020204" pitchFamily="34" charset="0"/>
              </a:rPr>
            </a:br>
            <a:br>
              <a:rPr lang="en-GB" sz="5400" dirty="0">
                <a:latin typeface="Arial" panose="020B0604020202020204" pitchFamily="34" charset="0"/>
                <a:cs typeface="Arial" panose="020B0604020202020204" pitchFamily="34" charset="0"/>
              </a:rPr>
            </a:br>
            <a:br>
              <a:rPr lang="en-GB" sz="5400" b="1" dirty="0">
                <a:latin typeface="Arial" panose="020B0604020202020204" pitchFamily="34" charset="0"/>
                <a:cs typeface="Arial" panose="020B0604020202020204" pitchFamily="34" charset="0"/>
              </a:rPr>
            </a:br>
            <a:br>
              <a:rPr lang="en-GB" sz="5400" b="1" dirty="0">
                <a:latin typeface="Arial" panose="020B0604020202020204" pitchFamily="34" charset="0"/>
                <a:cs typeface="Arial" panose="020B0604020202020204" pitchFamily="34" charset="0"/>
              </a:rPr>
            </a:br>
            <a:br>
              <a:rPr lang="en-GB" sz="5400" b="1" dirty="0">
                <a:latin typeface="Arial" panose="020B0604020202020204" pitchFamily="34" charset="0"/>
                <a:cs typeface="Arial" panose="020B0604020202020204" pitchFamily="34" charset="0"/>
              </a:rPr>
            </a:br>
            <a:br>
              <a:rPr lang="en-GB" sz="5400" b="1" dirty="0">
                <a:latin typeface="Arial" panose="020B0604020202020204" pitchFamily="34" charset="0"/>
                <a:cs typeface="Arial" panose="020B0604020202020204" pitchFamily="34" charset="0"/>
              </a:rPr>
            </a:br>
            <a:br>
              <a:rPr lang="en-GB" sz="5400" b="1" dirty="0">
                <a:latin typeface="Arial" panose="020B0604020202020204" pitchFamily="34" charset="0"/>
                <a:cs typeface="Arial" panose="020B0604020202020204" pitchFamily="34" charset="0"/>
              </a:rPr>
            </a:br>
            <a:br>
              <a:rPr lang="en-GB" sz="5400" b="1" dirty="0">
                <a:latin typeface="Arial" panose="020B0604020202020204" pitchFamily="34" charset="0"/>
                <a:cs typeface="Arial" panose="020B0604020202020204" pitchFamily="34" charset="0"/>
              </a:rPr>
            </a:br>
            <a:br>
              <a:rPr lang="en-GB" sz="5400" b="1" dirty="0">
                <a:latin typeface="Arial" panose="020B0604020202020204" pitchFamily="34" charset="0"/>
                <a:cs typeface="Arial" panose="020B0604020202020204" pitchFamily="34" charset="0"/>
              </a:rPr>
            </a:br>
            <a:br>
              <a:rPr lang="en-GB" sz="5400" b="1" dirty="0">
                <a:latin typeface="Arial" panose="020B0604020202020204" pitchFamily="34" charset="0"/>
                <a:cs typeface="Arial" panose="020B0604020202020204" pitchFamily="34" charset="0"/>
              </a:rPr>
            </a:br>
            <a:br>
              <a:rPr lang="en-GB" sz="5400" b="1" dirty="0">
                <a:latin typeface="Arial" panose="020B0604020202020204" pitchFamily="34" charset="0"/>
                <a:cs typeface="Arial" panose="020B0604020202020204" pitchFamily="34" charset="0"/>
              </a:rPr>
            </a:br>
            <a:br>
              <a:rPr lang="en-GB" sz="5400" b="1" dirty="0">
                <a:latin typeface="Arial" panose="020B0604020202020204" pitchFamily="34" charset="0"/>
                <a:cs typeface="Arial" panose="020B0604020202020204" pitchFamily="34" charset="0"/>
              </a:rPr>
            </a:br>
            <a:br>
              <a:rPr lang="en-GB" sz="5400" b="1" dirty="0">
                <a:latin typeface="Arial" panose="020B0604020202020204" pitchFamily="34" charset="0"/>
                <a:cs typeface="Arial" panose="020B0604020202020204" pitchFamily="34" charset="0"/>
              </a:rPr>
            </a:br>
            <a:br>
              <a:rPr lang="en-GB" sz="5400" b="1" dirty="0">
                <a:latin typeface="Arial" panose="020B0604020202020204" pitchFamily="34" charset="0"/>
                <a:cs typeface="Arial" panose="020B0604020202020204" pitchFamily="34" charset="0"/>
              </a:rPr>
            </a:br>
            <a:br>
              <a:rPr lang="en-GB" sz="5400" b="1" dirty="0">
                <a:latin typeface="Arial" panose="020B0604020202020204" pitchFamily="34" charset="0"/>
                <a:cs typeface="Arial" panose="020B0604020202020204" pitchFamily="34" charset="0"/>
              </a:rPr>
            </a:br>
            <a:br>
              <a:rPr lang="en-GB" sz="5400" b="1" dirty="0">
                <a:latin typeface="Arial" panose="020B0604020202020204" pitchFamily="34" charset="0"/>
                <a:cs typeface="Arial" panose="020B0604020202020204" pitchFamily="34" charset="0"/>
              </a:rPr>
            </a:br>
            <a:br>
              <a:rPr lang="en-GB" sz="5400" b="1" dirty="0">
                <a:latin typeface="Arial" panose="020B0604020202020204" pitchFamily="34" charset="0"/>
                <a:cs typeface="Arial" panose="020B0604020202020204" pitchFamily="34" charset="0"/>
              </a:rPr>
            </a:br>
            <a:r>
              <a:rPr lang="en-GB" sz="6700" b="1" dirty="0">
                <a:latin typeface="Arial" panose="020B0604020202020204" pitchFamily="34" charset="0"/>
                <a:cs typeface="Arial" panose="020B0604020202020204" pitchFamily="34" charset="0"/>
              </a:rPr>
              <a:t>Student name: </a:t>
            </a:r>
            <a:r>
              <a:rPr lang="en-GB" sz="6700" dirty="0">
                <a:latin typeface="Arial" panose="020B0604020202020204" pitchFamily="34" charset="0"/>
                <a:cs typeface="Arial" panose="020B0604020202020204" pitchFamily="34" charset="0"/>
              </a:rPr>
              <a:t>Aminata Sinayoko</a:t>
            </a:r>
            <a:br>
              <a:rPr lang="en-GB" sz="6700" dirty="0">
                <a:latin typeface="Arial" panose="020B0604020202020204" pitchFamily="34" charset="0"/>
                <a:cs typeface="Arial" panose="020B0604020202020204" pitchFamily="34" charset="0"/>
              </a:rPr>
            </a:br>
            <a:br>
              <a:rPr lang="en-GB" sz="6700" dirty="0">
                <a:latin typeface="Arial" panose="020B0604020202020204" pitchFamily="34" charset="0"/>
                <a:cs typeface="Arial" panose="020B0604020202020204" pitchFamily="34" charset="0"/>
              </a:rPr>
            </a:br>
            <a:r>
              <a:rPr lang="en-GB" sz="6700" b="1" dirty="0">
                <a:latin typeface="Arial" panose="020B0604020202020204" pitchFamily="34" charset="0"/>
                <a:cs typeface="Arial" panose="020B0604020202020204" pitchFamily="34" charset="0"/>
              </a:rPr>
              <a:t>Student ID : </a:t>
            </a:r>
            <a:r>
              <a:rPr lang="en-GB" sz="6700" dirty="0">
                <a:latin typeface="Arial" panose="020B0604020202020204" pitchFamily="34" charset="0"/>
                <a:cs typeface="Arial" panose="020B0604020202020204" pitchFamily="34" charset="0"/>
              </a:rPr>
              <a:t>2310293</a:t>
            </a:r>
            <a:br>
              <a:rPr lang="en-GB" sz="6700" dirty="0">
                <a:latin typeface="Arial" panose="020B0604020202020204" pitchFamily="34" charset="0"/>
                <a:cs typeface="Arial" panose="020B0604020202020204" pitchFamily="34" charset="0"/>
              </a:rPr>
            </a:br>
            <a:br>
              <a:rPr lang="en-GB" sz="6700" dirty="0">
                <a:latin typeface="Arial" panose="020B0604020202020204" pitchFamily="34" charset="0"/>
                <a:cs typeface="Arial" panose="020B0604020202020204" pitchFamily="34" charset="0"/>
              </a:rPr>
            </a:br>
            <a:r>
              <a:rPr lang="en-GB" sz="6700" b="1" dirty="0">
                <a:latin typeface="Arial" panose="020B0604020202020204" pitchFamily="34" charset="0"/>
                <a:cs typeface="Arial" panose="020B0604020202020204" pitchFamily="34" charset="0"/>
              </a:rPr>
              <a:t>Lecturer’s name</a:t>
            </a:r>
            <a:r>
              <a:rPr lang="en-GB" sz="6700" dirty="0">
                <a:latin typeface="Arial" panose="020B0604020202020204" pitchFamily="34" charset="0"/>
                <a:cs typeface="Arial" panose="020B0604020202020204" pitchFamily="34" charset="0"/>
              </a:rPr>
              <a:t>: Lou Wells</a:t>
            </a:r>
            <a:br>
              <a:rPr lang="en-GB" sz="6700" dirty="0">
                <a:latin typeface="Arial" panose="020B0604020202020204" pitchFamily="34" charset="0"/>
                <a:cs typeface="Arial" panose="020B0604020202020204" pitchFamily="34" charset="0"/>
              </a:rPr>
            </a:br>
            <a:br>
              <a:rPr lang="en-GB" sz="6700" dirty="0">
                <a:latin typeface="Arial" panose="020B0604020202020204" pitchFamily="34" charset="0"/>
                <a:cs typeface="Arial" panose="020B0604020202020204" pitchFamily="34" charset="0"/>
              </a:rPr>
            </a:br>
            <a:r>
              <a:rPr lang="en-GB" sz="6700" b="1" dirty="0">
                <a:latin typeface="Arial" panose="020B0604020202020204" pitchFamily="34" charset="0"/>
                <a:cs typeface="Arial" panose="020B0604020202020204" pitchFamily="34" charset="0"/>
              </a:rPr>
              <a:t>Component 1: </a:t>
            </a:r>
            <a:r>
              <a:rPr lang="en-GB" sz="6700" dirty="0">
                <a:latin typeface="Arial" panose="020B0604020202020204" pitchFamily="34" charset="0"/>
                <a:cs typeface="Arial" panose="020B0604020202020204" pitchFamily="34" charset="0"/>
              </a:rPr>
              <a:t>Presentation</a:t>
            </a:r>
            <a:br>
              <a:rPr lang="en-GB" sz="6700" dirty="0">
                <a:latin typeface="Arial" panose="020B0604020202020204" pitchFamily="34" charset="0"/>
                <a:cs typeface="Arial" panose="020B0604020202020204" pitchFamily="34" charset="0"/>
              </a:rPr>
            </a:br>
            <a:br>
              <a:rPr lang="en-GB" sz="6700" dirty="0">
                <a:latin typeface="Arial" panose="020B0604020202020204" pitchFamily="34" charset="0"/>
                <a:cs typeface="Arial" panose="020B0604020202020204" pitchFamily="34" charset="0"/>
              </a:rPr>
            </a:br>
            <a:br>
              <a:rPr lang="en-GB" sz="6700" dirty="0">
                <a:latin typeface="Arial" panose="020B0604020202020204" pitchFamily="34" charset="0"/>
                <a:cs typeface="Arial" panose="020B0604020202020204" pitchFamily="34" charset="0"/>
              </a:rPr>
            </a:br>
            <a:br>
              <a:rPr lang="en-GB" sz="5400" dirty="0">
                <a:latin typeface="Arial" panose="020B0604020202020204" pitchFamily="34" charset="0"/>
                <a:cs typeface="Arial" panose="020B0604020202020204" pitchFamily="34" charset="0"/>
              </a:rPr>
            </a:b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lnSpc>
                <a:spcPct val="150000"/>
              </a:lnSpc>
              <a:spcAft>
                <a:spcPts val="800"/>
              </a:spcAft>
              <a:buNone/>
            </a:pPr>
            <a:r>
              <a:rPr lang="en-GB" sz="4400" b="1" kern="0" dirty="0">
                <a:effectLst/>
                <a:latin typeface="Arial" panose="020B0604020202020204" pitchFamily="34" charset="0"/>
                <a:ea typeface="Calibri" panose="020F0502020204030204" pitchFamily="34" charset="0"/>
                <a:cs typeface="Times New Roman" panose="02020603050405020304" pitchFamily="18" charset="0"/>
              </a:rPr>
              <a:t>Generative AI</a:t>
            </a:r>
            <a:endParaRPr lang="en-GB" sz="4400" b="1" dirty="0">
              <a:latin typeface="Arial" panose="020B0604020202020204" pitchFamily="34" charset="0"/>
              <a:cs typeface="Arial" panose="020B0604020202020204" pitchFamily="34" charset="0"/>
            </a:endParaRPr>
          </a:p>
          <a:p>
            <a:pPr algn="l"/>
            <a:r>
              <a:rPr lang="en-GB" sz="40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endParaRPr lang="en-GB" sz="8800" b="1" i="0" u="none" strike="noStrike" dirty="0">
              <a:effectLst/>
              <a:latin typeface="Arial" panose="020B0604020202020204" pitchFamily="34" charset="0"/>
              <a:cs typeface="Arial" panose="020B0604020202020204" pitchFamily="34" charset="0"/>
            </a:endParaRP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a:t>
            </a:r>
          </a:p>
          <a:p>
            <a:pPr algn="ctr"/>
            <a:r>
              <a:rPr lang="en-GB" sz="8800" b="1" dirty="0">
                <a:latin typeface="Arial" panose="020B0604020202020204" pitchFamily="34" charset="0"/>
                <a:cs typeface="Arial" panose="020B0604020202020204" pitchFamily="34" charset="0"/>
              </a:rPr>
              <a:t>BMHP6029</a:t>
            </a: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rot="10800000" flipV="1">
            <a:off x="512732" y="4479351"/>
            <a:ext cx="9944095" cy="30302632"/>
          </a:xfrm>
        </p:spPr>
        <p:txBody>
          <a:bodyPr/>
          <a:lstStyle/>
          <a:p>
            <a:pPr marL="0" marR="0" lvl="0" indent="0" algn="ctr" defTabSz="4388900" rtl="0" eaLnBrk="1" fontAlgn="auto" latinLnBrk="0" hangingPunct="1">
              <a:lnSpc>
                <a:spcPct val="100000"/>
              </a:lnSpc>
              <a:spcBef>
                <a:spcPct val="20000"/>
              </a:spcBef>
              <a:spcAft>
                <a:spcPts val="0"/>
              </a:spcAft>
              <a:buClrTx/>
              <a:buSzTx/>
              <a:buFont typeface="Arial" pitchFamily="34" charset="0"/>
              <a:buNone/>
              <a:tabLst/>
              <a:defRPr/>
            </a:pPr>
            <a:r>
              <a:rPr kumimoji="0" lang="en-GB" sz="54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Introduction</a:t>
            </a:r>
            <a:endParaRPr lang="en-GB" sz="5400" dirty="0">
              <a:solidFill>
                <a:prstClr val="black"/>
              </a:solidFill>
              <a:latin typeface="Arial" panose="020B0604020202020204" pitchFamily="34" charset="0"/>
              <a:cs typeface="Arial" panose="020B0604020202020204" pitchFamily="34" charset="0"/>
            </a:endParaRPr>
          </a:p>
          <a:p>
            <a:pPr marL="685800" marR="0" lvl="0" indent="-685800" defTabSz="43889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lang="en-GB" sz="4000" dirty="0">
                <a:solidFill>
                  <a:prstClr val="black"/>
                </a:solidFill>
                <a:latin typeface="Arial" panose="020B0604020202020204" pitchFamily="34" charset="0"/>
                <a:cs typeface="Arial" panose="020B0604020202020204" pitchFamily="34" charset="0"/>
              </a:rPr>
              <a:t>This  poster focuses on Feeding and Eating disorders, specifically </a:t>
            </a:r>
            <a:r>
              <a:rPr lang="en-GB" sz="4000" b="1" dirty="0">
                <a:solidFill>
                  <a:prstClr val="black"/>
                </a:solidFill>
                <a:latin typeface="Arial" panose="020B0604020202020204" pitchFamily="34" charset="0"/>
                <a:cs typeface="Arial" panose="020B0604020202020204" pitchFamily="34" charset="0"/>
              </a:rPr>
              <a:t>Anorexia nervosa .</a:t>
            </a:r>
            <a:endParaRPr kumimoji="0" lang="en-GB" sz="4000" i="0"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571500" indent="-571500">
              <a:lnSpc>
                <a:spcPct val="115000"/>
              </a:lnSpc>
              <a:spcAft>
                <a:spcPts val="800"/>
              </a:spcAft>
              <a:buFont typeface="Wingdings" panose="05000000000000000000" pitchFamily="2" charset="2"/>
              <a:buChar char="§"/>
            </a:pPr>
            <a:r>
              <a:rPr kumimoji="0" lang="en-GB" sz="4000" b="1" i="0" u="none" strike="noStrike" kern="100" cap="none" spc="0" normalizeH="0" baseline="0" noProof="0" dirty="0">
                <a:ln>
                  <a:noFill/>
                </a:ln>
                <a:effectLst/>
                <a:uLnTx/>
                <a:uFillTx/>
                <a:latin typeface="Arial" panose="020B0604020202020204" pitchFamily="34" charset="0"/>
                <a:ea typeface="Aptos" panose="020B0004020202020204" pitchFamily="34" charset="0"/>
                <a:cs typeface="Arial" panose="020B0604020202020204" pitchFamily="34" charset="0"/>
              </a:rPr>
              <a:t>Feeding disorders </a:t>
            </a:r>
            <a:r>
              <a:rPr kumimoji="0" lang="en-GB" sz="4000" i="0" u="none" strike="noStrike" kern="100" cap="none" spc="0" normalizeH="0" baseline="0" noProof="0" dirty="0">
                <a:ln>
                  <a:noFill/>
                </a:ln>
                <a:effectLst/>
                <a:uLnTx/>
                <a:uFillTx/>
                <a:latin typeface="Arial" panose="020B0604020202020204" pitchFamily="34" charset="0"/>
                <a:ea typeface="Aptos" panose="020B0004020202020204" pitchFamily="34" charset="0"/>
                <a:cs typeface="Arial" panose="020B0604020202020204" pitchFamily="34" charset="0"/>
              </a:rPr>
              <a:t>involve behavioural </a:t>
            </a:r>
            <a:r>
              <a:rPr lang="en-GB" sz="4000" kern="100" dirty="0">
                <a:latin typeface="Arial" panose="020B0604020202020204" pitchFamily="34" charset="0"/>
                <a:ea typeface="Aptos" panose="020B0004020202020204" pitchFamily="34" charset="0"/>
                <a:cs typeface="Arial" panose="020B0604020202020204" pitchFamily="34" charset="0"/>
              </a:rPr>
              <a:t>difficulties </a:t>
            </a:r>
            <a:r>
              <a:rPr kumimoji="0" lang="en-GB" sz="4000" i="0" u="none" strike="noStrike" kern="100" cap="none" spc="0" normalizeH="0" baseline="0" noProof="0" dirty="0">
                <a:ln>
                  <a:noFill/>
                </a:ln>
                <a:effectLst/>
                <a:uLnTx/>
                <a:uFillTx/>
                <a:latin typeface="Arial" panose="020B0604020202020204" pitchFamily="34" charset="0"/>
                <a:ea typeface="Aptos" panose="020B0004020202020204" pitchFamily="34" charset="0"/>
                <a:cs typeface="Arial" panose="020B0604020202020204" pitchFamily="34" charset="0"/>
              </a:rPr>
              <a:t> not associated with concerns regarding body weight </a:t>
            </a:r>
            <a:r>
              <a:rPr lang="en-GB" sz="4000" kern="100" dirty="0">
                <a:latin typeface="Arial" panose="020B0604020202020204" pitchFamily="34" charset="0"/>
                <a:ea typeface="Aptos" panose="020B0004020202020204" pitchFamily="34" charset="0"/>
                <a:cs typeface="Arial" panose="020B0604020202020204" pitchFamily="34" charset="0"/>
              </a:rPr>
              <a:t>or</a:t>
            </a:r>
            <a:r>
              <a:rPr kumimoji="0" lang="en-GB" sz="4000" i="0" u="none" strike="noStrike" kern="100" cap="none" spc="0" normalizeH="0" baseline="0" noProof="0" dirty="0">
                <a:ln>
                  <a:noFill/>
                </a:ln>
                <a:effectLst/>
                <a:uLnTx/>
                <a:uFillTx/>
                <a:latin typeface="Arial" panose="020B0604020202020204" pitchFamily="34" charset="0"/>
                <a:ea typeface="Aptos" panose="020B0004020202020204" pitchFamily="34" charset="0"/>
                <a:cs typeface="Arial" panose="020B0604020202020204" pitchFamily="34" charset="0"/>
              </a:rPr>
              <a:t> shape</a:t>
            </a:r>
            <a:r>
              <a:rPr lang="en-GB" sz="4000" kern="100" dirty="0">
                <a:latin typeface="Arial" panose="020B0604020202020204" pitchFamily="34" charset="0"/>
                <a:ea typeface="Aptos" panose="020B0004020202020204" pitchFamily="34" charset="0"/>
                <a:cs typeface="Arial" panose="020B0604020202020204" pitchFamily="34" charset="0"/>
              </a:rPr>
              <a:t>. These may</a:t>
            </a:r>
            <a:r>
              <a:rPr kumimoji="0" lang="en-GB" sz="4000" i="0" u="none" strike="noStrike" kern="100" cap="none" spc="0" normalizeH="0" baseline="0" noProof="0" dirty="0">
                <a:ln>
                  <a:noFill/>
                </a:ln>
                <a:effectLst/>
                <a:uLnTx/>
                <a:uFillTx/>
                <a:latin typeface="Arial" panose="020B0604020202020204" pitchFamily="34" charset="0"/>
                <a:ea typeface="Aptos" panose="020B0004020202020204" pitchFamily="34" charset="0"/>
                <a:cs typeface="Arial" panose="020B0604020202020204" pitchFamily="34" charset="0"/>
              </a:rPr>
              <a:t> include the consumption of non-nutritive substances or the intentional regurgitation of food </a:t>
            </a:r>
            <a:r>
              <a:rPr lang="en-GB" sz="4000" kern="100" dirty="0">
                <a:effectLst/>
                <a:latin typeface="Arial" panose="020B0604020202020204" pitchFamily="34" charset="0"/>
                <a:ea typeface="Aptos" panose="020B0004020202020204" pitchFamily="34" charset="0"/>
                <a:cs typeface="Arial" panose="020B0604020202020204" pitchFamily="34" charset="0"/>
              </a:rPr>
              <a:t>( WHO, 2025 ).</a:t>
            </a:r>
            <a:endParaRPr kumimoji="0" lang="en-GB" sz="4000" b="1" i="0" u="sng"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685800" marR="0" lvl="0" indent="-685800" algn="l" defTabSz="4388900" rtl="0" eaLnBrk="1" fontAlgn="auto" latinLnBrk="0" hangingPunct="1">
              <a:lnSpc>
                <a:spcPct val="115000"/>
              </a:lnSpc>
              <a:spcBef>
                <a:spcPct val="20000"/>
              </a:spcBef>
              <a:spcAft>
                <a:spcPts val="800"/>
              </a:spcAft>
              <a:buClrTx/>
              <a:buSzTx/>
              <a:buFont typeface="Wingdings" panose="05000000000000000000" pitchFamily="2" charset="2"/>
              <a:buChar char="§"/>
              <a:tabLst/>
              <a:defRPr/>
            </a:pPr>
            <a:r>
              <a:rPr kumimoji="0" lang="en-GB" sz="4000" b="1"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Eating disorders</a:t>
            </a:r>
            <a:r>
              <a:rPr kumimoji="0" lang="en-GB" sz="400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 on the other hand, are characterized by atypical eating patterns and an excessive focus on food, alongside significant worries about body weight and shape</a:t>
            </a:r>
            <a:r>
              <a:rPr lang="en-GB" sz="4000" kern="100" dirty="0">
                <a:solidFill>
                  <a:prstClr val="black"/>
                </a:solidFill>
                <a:latin typeface="Arial" panose="020B0604020202020204" pitchFamily="34" charset="0"/>
                <a:ea typeface="Aptos" panose="020B0004020202020204" pitchFamily="34" charset="0"/>
                <a:cs typeface="Arial" panose="020B0604020202020204" pitchFamily="34" charset="0"/>
              </a:rPr>
              <a:t> ( WHO, 2025).</a:t>
            </a:r>
            <a:endParaRPr kumimoji="0" lang="en-GB" sz="400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endParaRPr>
          </a:p>
          <a:p>
            <a:pPr marL="571500" indent="-571500">
              <a:lnSpc>
                <a:spcPct val="115000"/>
              </a:lnSpc>
              <a:spcAft>
                <a:spcPts val="800"/>
              </a:spcAft>
              <a:buFont typeface="Wingdings" panose="05000000000000000000" pitchFamily="2" charset="2"/>
              <a:buChar char="§"/>
            </a:pPr>
            <a:r>
              <a:rPr kumimoji="0" lang="en-GB" sz="4000" b="1"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Anorexia nervosa,</a:t>
            </a:r>
            <a:r>
              <a:rPr lang="en-GB" sz="4000" kern="0" dirty="0">
                <a:effectLst/>
                <a:latin typeface="Arial" panose="020B0604020202020204" pitchFamily="34" charset="0"/>
                <a:ea typeface="Times New Roman" panose="02020603050405020304" pitchFamily="18" charset="0"/>
                <a:cs typeface="Arial" panose="020B0604020202020204" pitchFamily="34" charset="0"/>
              </a:rPr>
              <a:t> as defined by ICD-11 (6B80), involves permanent control of energy intake, much low body weight, and an intense fear of weight gain (WHO,2025).</a:t>
            </a:r>
            <a:endParaRPr lang="en-GB" sz="4000" kern="100" dirty="0">
              <a:solidFill>
                <a:prstClr val="black"/>
              </a:solidFill>
              <a:latin typeface="Arial" panose="020B0604020202020204" pitchFamily="34" charset="0"/>
              <a:ea typeface="Times New Roman" panose="02020603050405020304" pitchFamily="18" charset="0"/>
              <a:cs typeface="Arial" panose="020B0604020202020204" pitchFamily="34" charset="0"/>
            </a:endParaRPr>
          </a:p>
          <a:p>
            <a:pPr marL="571500" indent="-571500">
              <a:lnSpc>
                <a:spcPct val="115000"/>
              </a:lnSpc>
              <a:spcAft>
                <a:spcPts val="800"/>
              </a:spcAft>
              <a:buFont typeface="Wingdings" panose="05000000000000000000" pitchFamily="2" charset="2"/>
              <a:buChar char="§"/>
            </a:pPr>
            <a:r>
              <a:rPr lang="en-GB" sz="4000" kern="0" dirty="0">
                <a:effectLst/>
                <a:latin typeface="Arial" panose="020B0604020202020204" pitchFamily="34" charset="0"/>
                <a:ea typeface="Times New Roman" panose="02020603050405020304" pitchFamily="18" charset="0"/>
                <a:cs typeface="Arial" panose="020B0604020202020204" pitchFamily="34" charset="0"/>
              </a:rPr>
              <a:t>This poster critically explores the historical development and contemporary treatment of anorexia nervosa, examining its causes, symptoms, and diagnosis.</a:t>
            </a:r>
          </a:p>
          <a:p>
            <a:pPr>
              <a:lnSpc>
                <a:spcPct val="115000"/>
              </a:lnSpc>
              <a:spcAft>
                <a:spcPts val="800"/>
              </a:spcAft>
            </a:pPr>
            <a:endParaRPr lang="en-GB" sz="4000" kern="0" dirty="0">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4388900" rtl="0" eaLnBrk="1" fontAlgn="auto" latinLnBrk="0" hangingPunct="1">
              <a:lnSpc>
                <a:spcPct val="100000"/>
              </a:lnSpc>
              <a:spcBef>
                <a:spcPts val="0"/>
              </a:spcBef>
              <a:spcAft>
                <a:spcPts val="0"/>
              </a:spcAft>
              <a:buClrTx/>
              <a:buSzTx/>
              <a:buFontTx/>
              <a:buNone/>
              <a:tabLst/>
              <a:defRPr/>
            </a:pPr>
            <a:endParaRPr kumimoji="0" lang="en-GB" sz="4000" b="0" i="0" u="none" strike="noStrike" kern="0" cap="none" spc="0" normalizeH="0" baseline="0" noProof="0" dirty="0">
              <a:ln>
                <a:noFill/>
              </a:ln>
              <a:solidFill>
                <a:srgbClr val="2C3E50"/>
              </a:solidFill>
              <a:uLnTx/>
              <a:uFillTx/>
              <a:latin typeface="Arial" panose="020B0604020202020204" pitchFamily="34" charset="0"/>
              <a:cs typeface="Arial" panose="020B0604020202020204" pitchFamily="34" charset="0"/>
            </a:endParaRPr>
          </a:p>
          <a:p>
            <a:pPr marL="0" marR="0" lvl="0" indent="0" algn="l" defTabSz="4388900" rtl="0" eaLnBrk="1" fontAlgn="auto" latinLnBrk="0" hangingPunct="1">
              <a:lnSpc>
                <a:spcPct val="100000"/>
              </a:lnSpc>
              <a:spcBef>
                <a:spcPts val="0"/>
              </a:spcBef>
              <a:spcAft>
                <a:spcPts val="0"/>
              </a:spcAft>
              <a:buClrTx/>
              <a:buSzTx/>
              <a:buFontTx/>
              <a:buNone/>
              <a:tabLst/>
              <a:defRPr/>
            </a:pPr>
            <a:endParaRPr lang="en-GB" sz="4000" kern="0" dirty="0">
              <a:solidFill>
                <a:srgbClr val="2C3E50"/>
              </a:solidFill>
              <a:effectLst/>
              <a:latin typeface="Arial" panose="020B0604020202020204" pitchFamily="34" charset="0"/>
              <a:ea typeface="+mn-ea"/>
              <a:cs typeface="Arial" panose="020B0604020202020204" pitchFamily="34" charset="0"/>
            </a:endParaRPr>
          </a:p>
          <a:p>
            <a:pPr marL="0" marR="0" lvl="0" indent="0" algn="l" defTabSz="4388900" rtl="0" eaLnBrk="1" fontAlgn="auto" latinLnBrk="0" hangingPunct="1">
              <a:lnSpc>
                <a:spcPct val="100000"/>
              </a:lnSpc>
              <a:spcBef>
                <a:spcPts val="0"/>
              </a:spcBef>
              <a:spcAft>
                <a:spcPts val="0"/>
              </a:spcAft>
              <a:buClrTx/>
              <a:buSzTx/>
              <a:buFontTx/>
              <a:buNone/>
              <a:tabLst/>
              <a:defRPr/>
            </a:pPr>
            <a:endParaRPr kumimoji="0" lang="en-GB" sz="4000" b="0" i="0" u="none" strike="noStrike" kern="0" cap="none" spc="0" normalizeH="0" baseline="0" noProof="0" dirty="0">
              <a:ln>
                <a:noFill/>
              </a:ln>
              <a:solidFill>
                <a:srgbClr val="2C3E50"/>
              </a:solidFill>
              <a:uLnTx/>
              <a:uFillTx/>
              <a:latin typeface="Arial" panose="020B0604020202020204" pitchFamily="34" charset="0"/>
              <a:cs typeface="Arial" panose="020B0604020202020204" pitchFamily="34" charset="0"/>
            </a:endParaRPr>
          </a:p>
          <a:p>
            <a:pPr marL="0" marR="0" lvl="0" indent="0" algn="l" defTabSz="4388900" rtl="0" eaLnBrk="1" fontAlgn="auto" latinLnBrk="0" hangingPunct="1">
              <a:lnSpc>
                <a:spcPct val="100000"/>
              </a:lnSpc>
              <a:spcBef>
                <a:spcPts val="0"/>
              </a:spcBef>
              <a:spcAft>
                <a:spcPts val="0"/>
              </a:spcAft>
              <a:buClrTx/>
              <a:buSzTx/>
              <a:buFontTx/>
              <a:buNone/>
              <a:tabLst/>
              <a:defRPr/>
            </a:pPr>
            <a:endParaRPr lang="en-GB" sz="4000" kern="0" dirty="0">
              <a:solidFill>
                <a:srgbClr val="2C3E50"/>
              </a:solidFill>
              <a:effectLst/>
              <a:latin typeface="Arial" panose="020B0604020202020204" pitchFamily="34" charset="0"/>
              <a:ea typeface="+mn-ea"/>
              <a:cs typeface="Arial" panose="020B0604020202020204" pitchFamily="34" charset="0"/>
            </a:endParaRPr>
          </a:p>
          <a:p>
            <a:pPr marL="0" marR="0" lvl="0" indent="0" algn="l" defTabSz="4388900" rtl="0" eaLnBrk="1" fontAlgn="auto" latinLnBrk="0" hangingPunct="1">
              <a:lnSpc>
                <a:spcPct val="100000"/>
              </a:lnSpc>
              <a:spcBef>
                <a:spcPts val="0"/>
              </a:spcBef>
              <a:spcAft>
                <a:spcPts val="0"/>
              </a:spcAft>
              <a:buClrTx/>
              <a:buSzTx/>
              <a:buFontTx/>
              <a:buNone/>
              <a:tabLst/>
              <a:defRPr/>
            </a:pPr>
            <a:endParaRPr kumimoji="0" lang="en-GB" sz="4000" b="0" i="0" u="none" strike="noStrike" kern="0" cap="none" spc="0" normalizeH="0" baseline="0" noProof="0" dirty="0">
              <a:ln>
                <a:noFill/>
              </a:ln>
              <a:solidFill>
                <a:srgbClr val="2C3E50"/>
              </a:solidFill>
              <a:uLnTx/>
              <a:uFillTx/>
              <a:latin typeface="Arial" panose="020B0604020202020204" pitchFamily="34" charset="0"/>
              <a:cs typeface="Arial" panose="020B0604020202020204" pitchFamily="34" charset="0"/>
            </a:endParaRPr>
          </a:p>
          <a:p>
            <a:pPr marL="0" marR="0" lvl="0" indent="0" algn="l" defTabSz="4388900" rtl="0" eaLnBrk="1" fontAlgn="auto" latinLnBrk="0" hangingPunct="1">
              <a:lnSpc>
                <a:spcPct val="100000"/>
              </a:lnSpc>
              <a:spcBef>
                <a:spcPts val="0"/>
              </a:spcBef>
              <a:spcAft>
                <a:spcPts val="0"/>
              </a:spcAft>
              <a:buClrTx/>
              <a:buSzTx/>
              <a:buFontTx/>
              <a:buNone/>
              <a:tabLst/>
              <a:defRPr/>
            </a:pPr>
            <a:endParaRPr lang="en-GB" sz="4000" kern="0" dirty="0">
              <a:solidFill>
                <a:srgbClr val="2C3E50"/>
              </a:solidFill>
              <a:effectLst/>
              <a:latin typeface="Arial" panose="020B0604020202020204" pitchFamily="34" charset="0"/>
              <a:ea typeface="+mn-ea"/>
              <a:cs typeface="Arial" panose="020B0604020202020204" pitchFamily="34" charset="0"/>
            </a:endParaRPr>
          </a:p>
          <a:p>
            <a:pPr marL="0" marR="0" lvl="0" indent="0" algn="l" defTabSz="4388900" rtl="0" eaLnBrk="1" fontAlgn="auto" latinLnBrk="0" hangingPunct="1">
              <a:lnSpc>
                <a:spcPct val="100000"/>
              </a:lnSpc>
              <a:spcBef>
                <a:spcPts val="0"/>
              </a:spcBef>
              <a:spcAft>
                <a:spcPts val="0"/>
              </a:spcAft>
              <a:buClrTx/>
              <a:buSzTx/>
              <a:buFontTx/>
              <a:buNone/>
              <a:tabLst/>
              <a:defRPr/>
            </a:pPr>
            <a:endParaRPr kumimoji="0" lang="en-GB" sz="3600" b="0" i="0" u="none" strike="noStrike" kern="1200" cap="none" spc="0" normalizeH="0" baseline="0" noProof="0" dirty="0">
              <a:ln>
                <a:noFill/>
              </a:ln>
              <a:effectLst/>
              <a:uLnTx/>
              <a:uFillTx/>
              <a:latin typeface="Roboto" panose="02000000000000000000" pitchFamily="2" charset="0"/>
              <a:ea typeface="+mn-ea"/>
              <a:cs typeface="+mn-cs"/>
            </a:endParaRPr>
          </a:p>
          <a:p>
            <a:pPr marL="0" marR="0" lvl="0" indent="0" algn="l" defTabSz="4388900" rtl="0" eaLnBrk="1" fontAlgn="auto" latinLnBrk="0" hangingPunct="1">
              <a:lnSpc>
                <a:spcPct val="100000"/>
              </a:lnSpc>
              <a:spcBef>
                <a:spcPts val="0"/>
              </a:spcBef>
              <a:spcAft>
                <a:spcPts val="0"/>
              </a:spcAft>
              <a:buClrTx/>
              <a:buSzTx/>
              <a:buFontTx/>
              <a:buNone/>
              <a:tabLst/>
              <a:defRPr/>
            </a:pPr>
            <a:endParaRPr lang="en-GB" sz="3600" dirty="0">
              <a:latin typeface="Roboto" panose="02000000000000000000" pitchFamily="2" charset="0"/>
              <a:cs typeface="+mn-cs"/>
            </a:endParaRPr>
          </a:p>
          <a:p>
            <a:pPr marL="0" marR="0" lvl="0" indent="0" algn="l" defTabSz="43889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effectLst/>
                <a:uLnTx/>
                <a:uFillTx/>
                <a:latin typeface="Roboto" panose="02000000000000000000" pitchFamily="2" charset="0"/>
                <a:ea typeface="+mn-ea"/>
                <a:cs typeface="+mn-cs"/>
              </a:rPr>
              <a:t>(Cliff,  2018)</a:t>
            </a:r>
            <a:endParaRPr kumimoji="0" lang="en-GB" sz="3600" b="0" i="0" u="none" strike="noStrike" kern="1200" cap="none" spc="0" normalizeH="0" baseline="0" noProof="0" dirty="0">
              <a:ln>
                <a:noFill/>
              </a:ln>
              <a:effectLst/>
              <a:uLnTx/>
              <a:uFillTx/>
              <a:latin typeface="Calibri"/>
              <a:ea typeface="+mn-ea"/>
              <a:cs typeface="+mn-cs"/>
            </a:endParaRPr>
          </a:p>
          <a:p>
            <a:pPr>
              <a:lnSpc>
                <a:spcPct val="115000"/>
              </a:lnSpc>
              <a:spcAft>
                <a:spcPts val="800"/>
              </a:spcAft>
            </a:pPr>
            <a:endParaRPr lang="en-GB" sz="3600" kern="100" dirty="0">
              <a:effectLst/>
              <a:latin typeface="Arial" panose="020B0604020202020204" pitchFamily="34" charset="0"/>
              <a:ea typeface="Aptos" panose="020B0004020202020204" pitchFamily="34" charset="0"/>
              <a:cs typeface="Arial" panose="020B0604020202020204" pitchFamily="34" charset="0"/>
            </a:endParaRPr>
          </a:p>
          <a:p>
            <a:pPr marR="0" lvl="0" algn="l" defTabSz="4388900" rtl="0" eaLnBrk="1" fontAlgn="auto" latinLnBrk="0" hangingPunct="1">
              <a:lnSpc>
                <a:spcPct val="115000"/>
              </a:lnSpc>
              <a:spcBef>
                <a:spcPct val="20000"/>
              </a:spcBef>
              <a:spcAft>
                <a:spcPts val="800"/>
              </a:spcAft>
              <a:buClrTx/>
              <a:buSzTx/>
              <a:tabLst/>
              <a:defRPr/>
            </a:pPr>
            <a:endParaRPr kumimoji="0" lang="en-GB" sz="360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endParaRPr>
          </a:p>
          <a:p>
            <a:pPr marL="0" marR="0" lvl="0" indent="0" algn="l" defTabSz="4388900" rtl="0" eaLnBrk="1" fontAlgn="auto" latinLnBrk="0" hangingPunct="1">
              <a:lnSpc>
                <a:spcPct val="115000"/>
              </a:lnSpc>
              <a:spcBef>
                <a:spcPct val="20000"/>
              </a:spcBef>
              <a:spcAft>
                <a:spcPts val="800"/>
              </a:spcAft>
              <a:buClrTx/>
              <a:buSzTx/>
              <a:buFont typeface="Arial" pitchFamily="34" charset="0"/>
              <a:buNone/>
              <a:tabLst/>
              <a:defRPr/>
            </a:pPr>
            <a:r>
              <a:rPr kumimoji="0" lang="en-GB" sz="360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t>
            </a:r>
          </a:p>
          <a:p>
            <a:endParaRPr lang="en-GB" dirty="0"/>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488043" y="16408572"/>
            <a:ext cx="10038660" cy="1437308"/>
          </a:xfrm>
        </p:spPr>
        <p:txBody>
          <a:bodyPr/>
          <a:lstStyle/>
          <a:p>
            <a:endParaRPr lang="en-GB" dirty="0"/>
          </a:p>
          <a:p>
            <a:endParaRPr lang="en-GB" dirty="0"/>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11968397"/>
          </a:xfrm>
        </p:spPr>
        <p:txBody>
          <a:bodyPr/>
          <a:lstStyle/>
          <a:p>
            <a:pPr marL="0" marR="0" lvl="0" indent="0" algn="ctr" defTabSz="4388900" rtl="0" eaLnBrk="1" fontAlgn="auto" latinLnBrk="0" hangingPunct="1">
              <a:lnSpc>
                <a:spcPct val="100000"/>
              </a:lnSpc>
              <a:spcBef>
                <a:spcPct val="20000"/>
              </a:spcBef>
              <a:spcAft>
                <a:spcPts val="0"/>
              </a:spcAft>
              <a:buClrTx/>
              <a:buSzTx/>
              <a:buFont typeface="Arial" pitchFamily="34" charset="0"/>
              <a:buNone/>
              <a:tabLst/>
              <a:defRPr/>
            </a:pPr>
            <a:r>
              <a:rPr lang="en-GB" sz="5400" dirty="0">
                <a:solidFill>
                  <a:prstClr val="black"/>
                </a:solidFill>
                <a:latin typeface="Arial" panose="020B0604020202020204" pitchFamily="34" charset="0"/>
                <a:cs typeface="Arial" panose="020B0604020202020204" pitchFamily="34" charset="0"/>
              </a:rPr>
              <a:t>Prevalence</a:t>
            </a:r>
          </a:p>
          <a:p>
            <a:pPr marL="0" marR="0" lvl="0" indent="0" algn="ctr" defTabSz="4388900" rtl="0" eaLnBrk="1" fontAlgn="auto" latinLnBrk="0" hangingPunct="1">
              <a:lnSpc>
                <a:spcPct val="100000"/>
              </a:lnSpc>
              <a:spcBef>
                <a:spcPct val="20000"/>
              </a:spcBef>
              <a:spcAft>
                <a:spcPts val="0"/>
              </a:spcAft>
              <a:buClrTx/>
              <a:buSzTx/>
              <a:buFont typeface="Arial" pitchFamily="34" charset="0"/>
              <a:buNone/>
              <a:tabLst/>
              <a:defRPr/>
            </a:pPr>
            <a:r>
              <a:rPr lang="en-GB" sz="4800" dirty="0">
                <a:solidFill>
                  <a:prstClr val="black"/>
                </a:solidFill>
                <a:latin typeface="Arial" panose="020B0604020202020204" pitchFamily="34" charset="0"/>
                <a:cs typeface="Arial" panose="020B0604020202020204" pitchFamily="34" charset="0"/>
              </a:rPr>
              <a:t> </a:t>
            </a:r>
            <a:endParaRPr lang="en-GB" sz="6000" dirty="0">
              <a:solidFill>
                <a:prstClr val="black"/>
              </a:solidFill>
              <a:latin typeface="Arial" panose="020B0604020202020204" pitchFamily="34" charset="0"/>
              <a:cs typeface="Arial" panose="020B0604020202020204" pitchFamily="34" charset="0"/>
            </a:endParaRPr>
          </a:p>
          <a:p>
            <a:pPr marL="571500" marR="0" lvl="0" indent="-571500" algn="l" defTabSz="43889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lang="en-GB" sz="4000" b="0" u="none" kern="0" dirty="0">
                <a:effectLst/>
                <a:latin typeface="Arial" panose="020B0604020202020204" pitchFamily="34" charset="0"/>
                <a:ea typeface="Times New Roman" panose="02020603050405020304" pitchFamily="18" charset="0"/>
                <a:cs typeface="Arial" panose="020B0604020202020204" pitchFamily="34" charset="0"/>
              </a:rPr>
              <a:t>Among individuals aged 20–25, the prevalence of anorexia nervosa is approximately 43.0% for young men and 72.3% for young women (NHS England, 2023).</a:t>
            </a:r>
            <a:endParaRPr lang="en-GB" sz="4000" b="0" u="none" kern="100" dirty="0">
              <a:latin typeface="Arial" panose="020B0604020202020204" pitchFamily="34" charset="0"/>
              <a:ea typeface="Times New Roman" panose="02020603050405020304" pitchFamily="18" charset="0"/>
              <a:cs typeface="Arial" panose="020B0604020202020204" pitchFamily="34" charset="0"/>
            </a:endParaRPr>
          </a:p>
          <a:p>
            <a:pPr marL="571500" marR="0" lvl="0" indent="-571500" algn="l" defTabSz="43889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lang="en-GB" sz="4000" b="0" u="none" kern="0" dirty="0">
                <a:effectLst/>
                <a:latin typeface="Arial" panose="020B0604020202020204" pitchFamily="34" charset="0"/>
                <a:ea typeface="Times New Roman" panose="02020603050405020304" pitchFamily="18" charset="0"/>
                <a:cs typeface="Arial" panose="020B0604020202020204" pitchFamily="34" charset="0"/>
              </a:rPr>
              <a:t>Young people between the ages of 13 and 17 are most likely to experience the disorder for the first time (NHS England, 2023).</a:t>
            </a:r>
            <a:endParaRPr lang="en-GB" sz="4000" b="0" u="none" kern="100" dirty="0">
              <a:effectLst/>
              <a:latin typeface="Arial" panose="020B0604020202020204" pitchFamily="34" charset="0"/>
              <a:ea typeface="Aptos" panose="020B0004020202020204" pitchFamily="34" charset="0"/>
              <a:cs typeface="Arial" panose="020B0604020202020204" pitchFamily="34" charset="0"/>
            </a:endParaRPr>
          </a:p>
          <a:p>
            <a:pPr lvl="0" algn="l">
              <a:lnSpc>
                <a:spcPct val="115000"/>
              </a:lnSpc>
              <a:spcAft>
                <a:spcPts val="1200"/>
              </a:spcAft>
            </a:pPr>
            <a:br>
              <a:rPr lang="en-GB" sz="4000" b="0" u="none" kern="0" dirty="0">
                <a:effectLst/>
                <a:latin typeface="Arial" panose="020B0604020202020204" pitchFamily="34" charset="0"/>
                <a:ea typeface="Times New Roman" panose="02020603050405020304" pitchFamily="18" charset="0"/>
                <a:cs typeface="Arial" panose="020B0604020202020204" pitchFamily="34" charset="0"/>
              </a:rPr>
            </a:br>
            <a:endParaRPr lang="en-GB" sz="4000" b="0" u="none" kern="100" dirty="0">
              <a:effectLst/>
              <a:latin typeface="Arial" panose="020B0604020202020204" pitchFamily="34" charset="0"/>
              <a:ea typeface="Times New Roman" panose="02020603050405020304" pitchFamily="18" charset="0"/>
              <a:cs typeface="Arial" panose="020B0604020202020204" pitchFamily="34" charset="0"/>
            </a:endParaRPr>
          </a:p>
          <a:p>
            <a:pPr algn="l">
              <a:lnSpc>
                <a:spcPct val="115000"/>
              </a:lnSpc>
              <a:spcAft>
                <a:spcPts val="800"/>
              </a:spcAft>
              <a:buNone/>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lvl="0" algn="l">
              <a:lnSpc>
                <a:spcPct val="115000"/>
              </a:lnSpc>
              <a:spcAft>
                <a:spcPts val="800"/>
              </a:spcAft>
            </a:pPr>
            <a:endParaRPr kumimoji="0" lang="en-GB" sz="4800" b="1" i="0" u="sng"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endParaRPr lang="en-GB" sz="4800" dirty="0">
              <a:latin typeface="Aptos" panose="020B0004020202020204" pitchFamily="34" charset="0"/>
            </a:endParaRP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393821" y="4715238"/>
            <a:ext cx="9968810" cy="25808083"/>
          </a:xfrm>
        </p:spPr>
        <p:txBody>
          <a:bodyPr/>
          <a:lstStyle/>
          <a:p>
            <a:pPr marL="0" marR="0" lvl="0" indent="0" algn="ctr" defTabSz="4388900" rtl="0" eaLnBrk="1" fontAlgn="auto" latinLnBrk="0" hangingPunct="1">
              <a:lnSpc>
                <a:spcPct val="100000"/>
              </a:lnSpc>
              <a:spcBef>
                <a:spcPct val="20000"/>
              </a:spcBef>
              <a:spcAft>
                <a:spcPts val="0"/>
              </a:spcAft>
              <a:buClrTx/>
              <a:buSzTx/>
              <a:buFont typeface="Arial" pitchFamily="34" charset="0"/>
              <a:buNone/>
              <a:tabLst/>
              <a:defRPr/>
            </a:pPr>
            <a:r>
              <a:rPr kumimoji="0" lang="en-GB" sz="5400" b="1" i="0" u="sng"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Historical perspectives and treatments </a:t>
            </a:r>
          </a:p>
          <a:p>
            <a:pPr marL="0" marR="0" lvl="0" indent="0" algn="ctr" defTabSz="43889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1" i="0" u="sng"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685800" lvl="0" indent="-685800" algn="l">
              <a:lnSpc>
                <a:spcPct val="115000"/>
              </a:lnSpc>
              <a:buFont typeface="Wingdings" panose="05000000000000000000" pitchFamily="2" charset="2"/>
              <a:buChar char="§"/>
            </a:pPr>
            <a:r>
              <a:rPr lang="en-GB" sz="4000" b="0" u="none" kern="0" dirty="0">
                <a:effectLst/>
                <a:latin typeface="Arial" panose="020B0604020202020204" pitchFamily="34" charset="0"/>
                <a:ea typeface="Times New Roman" panose="02020603050405020304" pitchFamily="18" charset="0"/>
                <a:cs typeface="Arial" panose="020B0604020202020204" pitchFamily="34" charset="0"/>
              </a:rPr>
              <a:t> </a:t>
            </a:r>
            <a:r>
              <a:rPr lang="en-GB" sz="4000" u="none" kern="0" dirty="0">
                <a:effectLst/>
                <a:latin typeface="Arial" panose="020B0604020202020204" pitchFamily="34" charset="0"/>
                <a:ea typeface="Times New Roman" panose="02020603050405020304" pitchFamily="18" charset="0"/>
                <a:cs typeface="Arial" panose="020B0604020202020204" pitchFamily="34" charset="0"/>
              </a:rPr>
              <a:t>Middle Ages:</a:t>
            </a:r>
            <a:endParaRPr lang="en-GB" sz="4000" u="none" kern="100" dirty="0">
              <a:effectLst/>
              <a:latin typeface="Arial" panose="020B0604020202020204" pitchFamily="34" charset="0"/>
              <a:ea typeface="Aptos" panose="020B0004020202020204" pitchFamily="34" charset="0"/>
              <a:cs typeface="Arial" panose="020B0604020202020204" pitchFamily="34" charset="0"/>
            </a:endParaRPr>
          </a:p>
          <a:p>
            <a:pPr marL="685800" lvl="0" indent="-685800" algn="l">
              <a:lnSpc>
                <a:spcPct val="115000"/>
              </a:lnSpc>
              <a:buFont typeface="Arial" panose="020B0604020202020204" pitchFamily="34" charset="0"/>
              <a:buChar char="•"/>
            </a:pPr>
            <a:r>
              <a:rPr lang="en-GB" sz="4000" b="0" u="none" kern="0" dirty="0">
                <a:effectLst/>
                <a:latin typeface="Arial" panose="020B0604020202020204" pitchFamily="34" charset="0"/>
                <a:ea typeface="Times New Roman" panose="02020603050405020304" pitchFamily="18" charset="0"/>
                <a:cs typeface="Arial" panose="020B0604020202020204" pitchFamily="34" charset="0"/>
              </a:rPr>
              <a:t>Self-starvation </a:t>
            </a:r>
            <a:r>
              <a:rPr lang="en-GB" sz="4000" b="0" u="none" kern="0" dirty="0">
                <a:latin typeface="Arial" panose="020B0604020202020204" pitchFamily="34" charset="0"/>
                <a:ea typeface="Times New Roman" panose="02020603050405020304" pitchFamily="18" charset="0"/>
                <a:cs typeface="Arial" panose="020B0604020202020204" pitchFamily="34" charset="0"/>
              </a:rPr>
              <a:t>was often viewed as a form of</a:t>
            </a:r>
            <a:r>
              <a:rPr lang="en-GB" sz="4000" b="0" u="none" kern="0" dirty="0">
                <a:effectLst/>
                <a:latin typeface="Arial" panose="020B0604020202020204" pitchFamily="34" charset="0"/>
                <a:ea typeface="Times New Roman" panose="02020603050405020304" pitchFamily="18" charset="0"/>
                <a:cs typeface="Arial" panose="020B0604020202020204" pitchFamily="34" charset="0"/>
              </a:rPr>
              <a:t> spiritual devotion, especially among women.</a:t>
            </a:r>
            <a:endParaRPr lang="en-GB" sz="4000" b="0" u="none" kern="100" dirty="0">
              <a:latin typeface="Arial" panose="020B0604020202020204" pitchFamily="34" charset="0"/>
              <a:ea typeface="Times New Roman" panose="02020603050405020304" pitchFamily="18" charset="0"/>
              <a:cs typeface="Arial" panose="020B0604020202020204" pitchFamily="34" charset="0"/>
            </a:endParaRPr>
          </a:p>
          <a:p>
            <a:pPr marL="685800" lvl="0" indent="-685800" algn="l">
              <a:lnSpc>
                <a:spcPct val="115000"/>
              </a:lnSpc>
              <a:buFont typeface="Arial" panose="020B0604020202020204" pitchFamily="34" charset="0"/>
              <a:buChar char="•"/>
            </a:pPr>
            <a:r>
              <a:rPr lang="en-GB" sz="4000" b="0" u="none" kern="0" dirty="0">
                <a:effectLst/>
                <a:latin typeface="Arial" panose="020B0604020202020204" pitchFamily="34" charset="0"/>
                <a:ea typeface="Times New Roman" panose="02020603050405020304" pitchFamily="18" charset="0"/>
                <a:cs typeface="Arial" panose="020B0604020202020204" pitchFamily="34" charset="0"/>
              </a:rPr>
              <a:t>Women presenting life-threatening fasting behaviour were sometimes perceived as saints or, conversely, as possessed  </a:t>
            </a:r>
            <a:r>
              <a:rPr lang="en-GB" sz="4000" b="0" u="none" dirty="0">
                <a:effectLst/>
                <a:latin typeface="Arial" panose="020B0604020202020204" pitchFamily="34" charset="0"/>
                <a:ea typeface="Times New Roman" panose="02020603050405020304" pitchFamily="18" charset="0"/>
                <a:cs typeface="Arial" panose="020B0604020202020204" pitchFamily="34" charset="0"/>
              </a:rPr>
              <a:t>(Van and Nicolson , 1996).</a:t>
            </a:r>
            <a:endParaRPr lang="en-GB" sz="4000" b="0" u="none" kern="100" dirty="0">
              <a:effectLst/>
              <a:latin typeface="Arial" panose="020B0604020202020204" pitchFamily="34" charset="0"/>
              <a:ea typeface="Aptos" panose="020B0004020202020204" pitchFamily="34" charset="0"/>
              <a:cs typeface="Arial" panose="020B0604020202020204" pitchFamily="34" charset="0"/>
            </a:endParaRPr>
          </a:p>
          <a:p>
            <a:pPr marL="685800" lvl="0" indent="-685800" algn="l">
              <a:lnSpc>
                <a:spcPct val="115000"/>
              </a:lnSpc>
              <a:spcAft>
                <a:spcPts val="800"/>
              </a:spcAft>
              <a:buFont typeface="Wingdings" panose="05000000000000000000" pitchFamily="2" charset="2"/>
              <a:buChar char="§"/>
            </a:pPr>
            <a:r>
              <a:rPr lang="en-GB" sz="4000" u="none" kern="0" dirty="0">
                <a:effectLst/>
                <a:latin typeface="Arial" panose="020B0604020202020204" pitchFamily="34" charset="0"/>
                <a:ea typeface="Times New Roman" panose="02020603050405020304" pitchFamily="18" charset="0"/>
                <a:cs typeface="Arial" panose="020B0604020202020204" pitchFamily="34" charset="0"/>
              </a:rPr>
              <a:t>18th–21st Centuries:</a:t>
            </a:r>
            <a:endParaRPr lang="en-GB" sz="4000" u="none" kern="100" dirty="0">
              <a:latin typeface="Arial" panose="020B0604020202020204" pitchFamily="34" charset="0"/>
              <a:ea typeface="Times New Roman" panose="02020603050405020304" pitchFamily="18" charset="0"/>
              <a:cs typeface="Arial" panose="020B0604020202020204" pitchFamily="34" charset="0"/>
            </a:endParaRPr>
          </a:p>
          <a:p>
            <a:pPr marL="685800" lvl="0" indent="-685800" algn="l">
              <a:lnSpc>
                <a:spcPct val="115000"/>
              </a:lnSpc>
              <a:spcAft>
                <a:spcPts val="800"/>
              </a:spcAft>
              <a:buFont typeface="Arial" panose="020B0604020202020204" pitchFamily="34" charset="0"/>
              <a:buChar char="•"/>
            </a:pPr>
            <a:r>
              <a:rPr lang="en-GB" sz="4000" b="0" u="none" kern="0" dirty="0">
                <a:effectLst/>
                <a:latin typeface="Arial" panose="020B0604020202020204" pitchFamily="34" charset="0"/>
                <a:ea typeface="Times New Roman" panose="02020603050405020304" pitchFamily="18" charset="0"/>
                <a:cs typeface="Arial" panose="020B0604020202020204" pitchFamily="34" charset="0"/>
              </a:rPr>
              <a:t>18th c.: Early medical theories, such as Morton’s concept of “nervous atrophy,” framed anorexia as a physical disorder</a:t>
            </a:r>
            <a:r>
              <a:rPr lang="en-GB" sz="4000" b="0" u="none" kern="0" dirty="0">
                <a:latin typeface="Arial" panose="020B0604020202020204" pitchFamily="34" charset="0"/>
                <a:ea typeface="Times New Roman" panose="02020603050405020304" pitchFamily="18" charset="0"/>
                <a:cs typeface="Arial" panose="020B0604020202020204" pitchFamily="34" charset="0"/>
              </a:rPr>
              <a:t>.</a:t>
            </a:r>
            <a:endParaRPr lang="en-GB" sz="4000" b="0" u="none" kern="100" dirty="0">
              <a:latin typeface="Arial" panose="020B0604020202020204" pitchFamily="34" charset="0"/>
              <a:ea typeface="Times New Roman" panose="02020603050405020304" pitchFamily="18" charset="0"/>
              <a:cs typeface="Arial" panose="020B0604020202020204" pitchFamily="34" charset="0"/>
            </a:endParaRPr>
          </a:p>
          <a:p>
            <a:pPr marL="685800" indent="-685800" algn="l">
              <a:buFont typeface="Arial" panose="020B0604020202020204" pitchFamily="34" charset="0"/>
              <a:buChar char="•"/>
            </a:pPr>
            <a:r>
              <a:rPr lang="en-GB" sz="4000" b="0" u="none" kern="0" dirty="0">
                <a:effectLst/>
                <a:latin typeface="Arial" panose="020B0604020202020204" pitchFamily="34" charset="0"/>
                <a:ea typeface="Times New Roman" panose="02020603050405020304" pitchFamily="18" charset="0"/>
                <a:cs typeface="Arial" panose="020B0604020202020204" pitchFamily="34" charset="0"/>
              </a:rPr>
              <a:t>19th c.: Gull  and Lasègue formally  identified anorexia nervosa as a psychiatric disorder </a:t>
            </a:r>
            <a:r>
              <a:rPr lang="en-GB" sz="4000" b="0" u="none" dirty="0">
                <a:effectLst/>
                <a:latin typeface="Arial" panose="020B0604020202020204" pitchFamily="34" charset="0"/>
                <a:ea typeface="Times New Roman" panose="02020603050405020304" pitchFamily="18" charset="0"/>
                <a:cs typeface="Arial" panose="020B0604020202020204" pitchFamily="34" charset="0"/>
              </a:rPr>
              <a:t>(Marks, 2019) .</a:t>
            </a:r>
            <a:endParaRPr lang="en-GB" sz="4000" b="0" u="none" kern="100" dirty="0">
              <a:latin typeface="Arial" panose="020B0604020202020204" pitchFamily="34" charset="0"/>
              <a:ea typeface="Times New Roman" panose="02020603050405020304" pitchFamily="18" charset="0"/>
              <a:cs typeface="Arial" panose="020B0604020202020204" pitchFamily="34" charset="0"/>
            </a:endParaRPr>
          </a:p>
          <a:p>
            <a:pPr marL="571500" marR="0" lvl="0" indent="-571500" algn="l" defTabSz="4388900" rtl="0" eaLnBrk="1" fontAlgn="auto" latinLnBrk="0" hangingPunct="1">
              <a:lnSpc>
                <a:spcPct val="115000"/>
              </a:lnSpc>
              <a:spcBef>
                <a:spcPct val="20000"/>
              </a:spcBef>
              <a:spcAft>
                <a:spcPts val="800"/>
              </a:spcAft>
              <a:buClrTx/>
              <a:buSzTx/>
              <a:buFont typeface="Arial" panose="020B0604020202020204" pitchFamily="34" charset="0"/>
              <a:buChar char="•"/>
              <a:tabLst/>
              <a:defRPr/>
            </a:pPr>
            <a:r>
              <a:rPr lang="en-GB" sz="4000" b="0" u="none" kern="0" dirty="0">
                <a:effectLst/>
                <a:latin typeface="Arial" panose="020B0604020202020204" pitchFamily="34" charset="0"/>
                <a:ea typeface="Times New Roman" panose="02020603050405020304" pitchFamily="18" charset="0"/>
                <a:cs typeface="Arial" panose="020B0604020202020204" pitchFamily="34" charset="0"/>
              </a:rPr>
              <a:t>Modern era: Understanding shifted toward a biopsychosocial model, recognising interactions between biology, psychology, and culture </a:t>
            </a:r>
            <a:r>
              <a:rPr lang="en-GB" sz="4000" b="0" u="none" kern="100" dirty="0">
                <a:solidFill>
                  <a:prstClr val="black"/>
                </a:solidFill>
                <a:latin typeface="Arial" panose="020B0604020202020204" pitchFamily="34" charset="0"/>
                <a:ea typeface="Times New Roman" panose="02020603050405020304" pitchFamily="18" charset="0"/>
                <a:cs typeface="Arial" panose="020B0604020202020204" pitchFamily="34" charset="0"/>
              </a:rPr>
              <a:t>(</a:t>
            </a:r>
            <a:r>
              <a:rPr lang="en-GB" sz="4000" b="0" u="none" kern="0" dirty="0">
                <a:effectLst/>
                <a:latin typeface="Arial" panose="020B0604020202020204" pitchFamily="34" charset="0"/>
                <a:ea typeface="Times New Roman" panose="02020603050405020304" pitchFamily="18" charset="0"/>
                <a:cs typeface="Arial" panose="020B0604020202020204" pitchFamily="34" charset="0"/>
              </a:rPr>
              <a:t>Hay , 2023).</a:t>
            </a:r>
            <a:endParaRPr lang="en-GB" sz="4000" b="0" u="none" kern="100" dirty="0">
              <a:latin typeface="Arial" panose="020B0604020202020204" pitchFamily="34" charset="0"/>
              <a:ea typeface="Times New Roman" panose="02020603050405020304" pitchFamily="18" charset="0"/>
              <a:cs typeface="Arial" panose="020B0604020202020204" pitchFamily="34" charset="0"/>
            </a:endParaRPr>
          </a:p>
          <a:p>
            <a:pPr marL="571500" lvl="0" indent="-571500" algn="l">
              <a:lnSpc>
                <a:spcPct val="115000"/>
              </a:lnSpc>
              <a:spcAft>
                <a:spcPts val="800"/>
              </a:spcAft>
              <a:buFont typeface="Wingdings" panose="05000000000000000000" pitchFamily="2" charset="2"/>
              <a:buChar char="§"/>
            </a:pPr>
            <a:r>
              <a:rPr lang="en-GB" sz="4000" u="none" kern="0" dirty="0">
                <a:effectLst/>
                <a:latin typeface="Arial" panose="020B0604020202020204" pitchFamily="34" charset="0"/>
                <a:ea typeface="Times New Roman" panose="02020603050405020304" pitchFamily="18" charset="0"/>
                <a:cs typeface="Arial" panose="020B0604020202020204" pitchFamily="34" charset="0"/>
              </a:rPr>
              <a:t>Medical Perspectives:</a:t>
            </a:r>
            <a:endParaRPr lang="en-GB" sz="4000" u="none" kern="100" dirty="0">
              <a:latin typeface="Arial" panose="020B0604020202020204" pitchFamily="34" charset="0"/>
              <a:ea typeface="Times New Roman" panose="02020603050405020304" pitchFamily="18" charset="0"/>
              <a:cs typeface="Arial" panose="020B0604020202020204" pitchFamily="34" charset="0"/>
            </a:endParaRPr>
          </a:p>
          <a:p>
            <a:pPr marL="571500" lvl="0" indent="-571500" algn="l">
              <a:lnSpc>
                <a:spcPct val="115000"/>
              </a:lnSpc>
              <a:spcAft>
                <a:spcPts val="800"/>
              </a:spcAft>
              <a:buFont typeface="Wingdings" panose="05000000000000000000" pitchFamily="2" charset="2"/>
              <a:buChar char="§"/>
            </a:pPr>
            <a:r>
              <a:rPr lang="en-GB" sz="4000" b="0" u="none" kern="0" dirty="0">
                <a:effectLst/>
                <a:latin typeface="Arial" panose="020B0604020202020204" pitchFamily="34" charset="0"/>
                <a:ea typeface="Times New Roman" panose="02020603050405020304" pitchFamily="18" charset="0"/>
                <a:cs typeface="Arial" panose="020B0604020202020204" pitchFamily="34" charset="0"/>
              </a:rPr>
              <a:t>Early interpretations emphasised psychological or moral failure. Current practice adopts a holistic biopsychosocial approach  (Eli and Ulijaszek ,2013).</a:t>
            </a:r>
            <a:endParaRPr lang="en-GB" sz="4000" b="0" u="none" kern="100" dirty="0">
              <a:effectLst/>
              <a:latin typeface="Arial" panose="020B0604020202020204" pitchFamily="34" charset="0"/>
              <a:ea typeface="Aptos" panose="020B0004020202020204" pitchFamily="34" charset="0"/>
              <a:cs typeface="Arial" panose="020B0604020202020204" pitchFamily="34" charset="0"/>
            </a:endParaRPr>
          </a:p>
          <a:p>
            <a:pPr algn="l">
              <a:lnSpc>
                <a:spcPct val="115000"/>
              </a:lnSpc>
              <a:spcAft>
                <a:spcPts val="800"/>
              </a:spcAft>
              <a:buNone/>
            </a:pPr>
            <a:endParaRPr lang="en-GB" sz="4800" b="0" u="none" kern="100" dirty="0">
              <a:effectLst/>
              <a:latin typeface="Arial" panose="020B0604020202020204" pitchFamily="34" charset="0"/>
              <a:ea typeface="Aptos" panose="020B0004020202020204" pitchFamily="34" charset="0"/>
              <a:cs typeface="Arial" panose="020B0604020202020204" pitchFamily="34" charset="0"/>
            </a:endParaRPr>
          </a:p>
          <a:p>
            <a:pPr algn="l">
              <a:lnSpc>
                <a:spcPct val="115000"/>
              </a:lnSpc>
              <a:spcAft>
                <a:spcPts val="800"/>
              </a:spcAft>
              <a:buNone/>
            </a:pPr>
            <a:r>
              <a:rPr lang="en-GB" sz="4800" b="0" u="none" kern="0" dirty="0">
                <a:effectLst/>
                <a:latin typeface="Arial" panose="020B0604020202020204" pitchFamily="34" charset="0"/>
                <a:ea typeface="Times New Roman" panose="02020603050405020304" pitchFamily="18" charset="0"/>
                <a:cs typeface="Arial" panose="020B0604020202020204" pitchFamily="34" charset="0"/>
              </a:rPr>
              <a:t> </a:t>
            </a:r>
            <a:endParaRPr lang="en-GB" sz="4800" b="0" u="none" kern="100" dirty="0">
              <a:effectLst/>
              <a:latin typeface="Arial" panose="020B0604020202020204" pitchFamily="34" charset="0"/>
              <a:ea typeface="Aptos" panose="020B0004020202020204" pitchFamily="34" charset="0"/>
              <a:cs typeface="Arial" panose="020B0604020202020204" pitchFamily="34" charset="0"/>
            </a:endParaRPr>
          </a:p>
          <a:p>
            <a:pPr marL="0" marR="0" lvl="0" indent="0" algn="l" defTabSz="4388900" rtl="0" eaLnBrk="1" fontAlgn="auto" latinLnBrk="0" hangingPunct="1">
              <a:lnSpc>
                <a:spcPct val="100000"/>
              </a:lnSpc>
              <a:spcBef>
                <a:spcPct val="20000"/>
              </a:spcBef>
              <a:spcAft>
                <a:spcPts val="0"/>
              </a:spcAft>
              <a:buClrTx/>
              <a:buSzTx/>
              <a:buFont typeface="Arial" pitchFamily="34" charset="0"/>
              <a:buNone/>
              <a:tabLst/>
              <a:defRPr/>
            </a:pPr>
            <a:endParaRPr kumimoji="0" lang="en-GB" sz="4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endParaRPr lang="en-GB" dirty="0"/>
          </a:p>
        </p:txBody>
      </p:sp>
      <p:sp>
        <p:nvSpPr>
          <p:cNvPr id="14" name="Text Placeholder 13">
            <a:extLst>
              <a:ext uri="{FF2B5EF4-FFF2-40B4-BE49-F238E27FC236}">
                <a16:creationId xmlns:a16="http://schemas.microsoft.com/office/drawing/2014/main" id="{8395DBAE-1E0F-ECA9-8171-467D8728A3ED}"/>
              </a:ext>
            </a:extLst>
          </p:cNvPr>
          <p:cNvSpPr>
            <a:spLocks noGrp="1"/>
          </p:cNvSpPr>
          <p:nvPr>
            <p:ph type="body" sz="quarter" idx="30"/>
          </p:nvPr>
        </p:nvSpPr>
        <p:spPr>
          <a:xfrm>
            <a:off x="33422043" y="25558796"/>
            <a:ext cx="10052050" cy="1138751"/>
          </a:xfrm>
        </p:spPr>
        <p:txBody>
          <a:bodyPr/>
          <a:lstStyle/>
          <a:p>
            <a:r>
              <a:rPr lang="en-GB" sz="4400" dirty="0">
                <a:solidFill>
                  <a:srgbClr val="FF0000"/>
                </a:solidFill>
                <a:latin typeface="Aptos" panose="020B0004020202020204" pitchFamily="34" charset="0"/>
              </a:rPr>
              <a:t> </a:t>
            </a:r>
            <a:endParaRPr lang="en-GB" sz="4800" dirty="0">
              <a:solidFill>
                <a:srgbClr val="FF0000"/>
              </a:solidFill>
              <a:latin typeface="Aptos" panose="020B0004020202020204" pitchFamily="34" charset="0"/>
            </a:endParaRPr>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1790021"/>
            <a:ext cx="31998968" cy="1015663"/>
          </a:xfrm>
        </p:spPr>
        <p:txBody>
          <a:bodyPr/>
          <a:lstStyle/>
          <a:p>
            <a:r>
              <a:rPr lang="en-US" dirty="0">
                <a:latin typeface="Arial" panose="020B0604020202020204" pitchFamily="34" charset="0"/>
                <a:cs typeface="Arial" panose="020B0604020202020204" pitchFamily="34" charset="0"/>
              </a:rPr>
              <a:t>Anorexia Nervosa – ICD-11 Chapter 6 (Feeding and Eating Disorders)</a:t>
            </a:r>
            <a:endParaRPr lang="en-GB" dirty="0">
              <a:latin typeface="Arial" panose="020B0604020202020204" pitchFamily="34" charset="0"/>
              <a:cs typeface="Arial" panose="020B0604020202020204" pitchFamily="34" charset="0"/>
            </a:endParaRP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3" y="389601"/>
            <a:ext cx="31998968" cy="1323439"/>
          </a:xfrm>
        </p:spPr>
        <p:txBody>
          <a:bodyPr/>
          <a:lstStyle/>
          <a:p>
            <a:r>
              <a:rPr lang="en-GB" sz="8000" dirty="0">
                <a:latin typeface="Arial" panose="020B0604020202020204" pitchFamily="34" charset="0"/>
                <a:cs typeface="Arial" panose="020B0604020202020204" pitchFamily="34" charset="0"/>
              </a:rPr>
              <a:t> </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
        <p:nvSpPr>
          <p:cNvPr id="21" name="Rectangle 1">
            <a:extLst>
              <a:ext uri="{FF2B5EF4-FFF2-40B4-BE49-F238E27FC236}">
                <a16:creationId xmlns:a16="http://schemas.microsoft.com/office/drawing/2014/main" id="{C84947DE-491D-EC83-167D-6DD4E625B95B}"/>
              </a:ext>
            </a:extLst>
          </p:cNvPr>
          <p:cNvSpPr>
            <a:spLocks noChangeArrowheads="1"/>
          </p:cNvSpPr>
          <p:nvPr/>
        </p:nvSpPr>
        <p:spPr bwMode="auto">
          <a:xfrm>
            <a:off x="0" y="-323165"/>
            <a:ext cx="264816"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a:t>
            </a: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23" name="Picture 22" descr="Childhood Eating Habits May Shape Adolescent Mental Health">
            <a:extLst>
              <a:ext uri="{FF2B5EF4-FFF2-40B4-BE49-F238E27FC236}">
                <a16:creationId xmlns:a16="http://schemas.microsoft.com/office/drawing/2014/main" id="{F5F8F469-80A1-AA59-8C55-10DD339EEE4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1498266" y="13472160"/>
            <a:ext cx="9944096" cy="17381466"/>
          </a:xfrm>
          <a:prstGeom prst="rect">
            <a:avLst/>
          </a:prstGeom>
          <a:noFill/>
        </p:spPr>
      </p:pic>
      <p:sp>
        <p:nvSpPr>
          <p:cNvPr id="5" name="TextBox 4">
            <a:extLst>
              <a:ext uri="{FF2B5EF4-FFF2-40B4-BE49-F238E27FC236}">
                <a16:creationId xmlns:a16="http://schemas.microsoft.com/office/drawing/2014/main" id="{A321952D-B401-8789-5577-B900223DACB0}"/>
              </a:ext>
            </a:extLst>
          </p:cNvPr>
          <p:cNvSpPr txBox="1"/>
          <p:nvPr/>
        </p:nvSpPr>
        <p:spPr>
          <a:xfrm flipH="1">
            <a:off x="33529996" y="4674099"/>
            <a:ext cx="9944096" cy="33773669"/>
          </a:xfrm>
          <a:prstGeom prst="rect">
            <a:avLst/>
          </a:prstGeom>
          <a:noFill/>
        </p:spPr>
        <p:txBody>
          <a:bodyPr wrap="square">
            <a:spAutoFit/>
          </a:bodyPr>
          <a:lstStyle/>
          <a:p>
            <a:pPr marL="0" marR="0" lvl="0" indent="0" algn="ctr" defTabSz="4388900" rtl="0" eaLnBrk="1" fontAlgn="auto" latinLnBrk="0" hangingPunct="1">
              <a:lnSpc>
                <a:spcPct val="100000"/>
              </a:lnSpc>
              <a:spcBef>
                <a:spcPct val="20000"/>
              </a:spcBef>
              <a:spcAft>
                <a:spcPts val="0"/>
              </a:spcAft>
              <a:buClrTx/>
              <a:buSzTx/>
              <a:buFont typeface="Arial" pitchFamily="34" charset="0"/>
              <a:buNone/>
              <a:tabLst/>
              <a:defRPr/>
            </a:pPr>
            <a:r>
              <a:rPr kumimoji="0" lang="en-GB" sz="54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Causes</a:t>
            </a:r>
          </a:p>
          <a:p>
            <a:pPr marL="0" marR="0" lvl="0" indent="0" algn="ctr" defTabSz="4388900" rtl="0" eaLnBrk="1" fontAlgn="auto" latinLnBrk="0" hangingPunct="1">
              <a:lnSpc>
                <a:spcPct val="100000"/>
              </a:lnSpc>
              <a:spcBef>
                <a:spcPct val="20000"/>
              </a:spcBef>
              <a:spcAft>
                <a:spcPts val="0"/>
              </a:spcAft>
              <a:buClrTx/>
              <a:buSzTx/>
              <a:buFont typeface="Arial" pitchFamily="34" charset="0"/>
              <a:buNone/>
              <a:tabLst/>
              <a:defRPr/>
            </a:pPr>
            <a:endParaRPr lang="en-GB" sz="5400" u="sng" dirty="0">
              <a:solidFill>
                <a:prstClr val="black"/>
              </a:solidFill>
              <a:latin typeface="Arial" panose="020B0604020202020204" pitchFamily="34" charset="0"/>
              <a:cs typeface="Arial" panose="020B0604020202020204" pitchFamily="34" charset="0"/>
            </a:endParaRPr>
          </a:p>
          <a:p>
            <a:pPr marL="857250" marR="0" lvl="0" indent="-857250" defTabSz="43889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lang="en-GB" sz="4000" kern="0" dirty="0">
                <a:effectLst/>
                <a:latin typeface="Arial" panose="020B0604020202020204" pitchFamily="34" charset="0"/>
                <a:ea typeface="Times New Roman" panose="02020603050405020304" pitchFamily="18" charset="0"/>
                <a:cs typeface="Arial" panose="020B0604020202020204" pitchFamily="34" charset="0"/>
              </a:rPr>
              <a:t>Family history of eating disorders, depression, substance misuse, or anxiety can increase risk (NHS, 2024).</a:t>
            </a:r>
            <a:endParaRPr lang="en-GB" sz="4000" kern="100" dirty="0">
              <a:latin typeface="Arial" panose="020B0604020202020204" pitchFamily="34" charset="0"/>
              <a:ea typeface="Times New Roman" panose="02020603050405020304" pitchFamily="18" charset="0"/>
              <a:cs typeface="Arial" panose="020B0604020202020204" pitchFamily="34" charset="0"/>
            </a:endParaRPr>
          </a:p>
          <a:p>
            <a:pPr marL="857250" marR="0" lvl="0" indent="-857250" defTabSz="43889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lang="en-GB" sz="4000" kern="0" dirty="0">
                <a:effectLst/>
                <a:latin typeface="Arial" panose="020B0604020202020204" pitchFamily="34" charset="0"/>
                <a:ea typeface="Times New Roman" panose="02020603050405020304" pitchFamily="18" charset="0"/>
                <a:cs typeface="Arial" panose="020B0604020202020204" pitchFamily="34" charset="0"/>
              </a:rPr>
              <a:t>Negative feedback regarding body weight, shape, or eating habits may act as a trigger (NHS, 2024).</a:t>
            </a:r>
            <a:endParaRPr lang="en-GB" sz="4000" kern="100" dirty="0">
              <a:latin typeface="Arial" panose="020B0604020202020204" pitchFamily="34" charset="0"/>
              <a:ea typeface="Times New Roman" panose="02020603050405020304" pitchFamily="18" charset="0"/>
              <a:cs typeface="Arial" panose="020B0604020202020204" pitchFamily="34" charset="0"/>
            </a:endParaRPr>
          </a:p>
          <a:p>
            <a:pPr marL="857250" marR="0" lvl="0" indent="-857250" defTabSz="43889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lang="en-GB" sz="4000" kern="0" dirty="0">
                <a:effectLst/>
                <a:latin typeface="Arial" panose="020B0604020202020204" pitchFamily="34" charset="0"/>
                <a:ea typeface="Times New Roman" panose="02020603050405020304" pitchFamily="18" charset="0"/>
                <a:cs typeface="Arial" panose="020B0604020202020204" pitchFamily="34" charset="0"/>
              </a:rPr>
              <a:t>Sociocultural factors, including beauty ideals and media representation, reinforce body dissatisfaction and perfectionism.</a:t>
            </a:r>
            <a:endParaRPr kumimoji="0" lang="en-GB" sz="40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R="0" lvl="0" algn="l" defTabSz="4388900" rtl="0" eaLnBrk="1" fontAlgn="auto" latinLnBrk="0" hangingPunct="1">
              <a:lnSpc>
                <a:spcPct val="100000"/>
              </a:lnSpc>
              <a:spcBef>
                <a:spcPct val="20000"/>
              </a:spcBef>
              <a:spcAft>
                <a:spcPts val="0"/>
              </a:spcAft>
              <a:buClrTx/>
              <a:buSzTx/>
              <a:tabLst/>
              <a:defRPr/>
            </a:pPr>
            <a:endParaRPr kumimoji="0" lang="en-GB" sz="40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L="0" marR="0" lvl="0" indent="0" algn="ctr" defTabSz="4388900" rtl="0" eaLnBrk="1" fontAlgn="auto" latinLnBrk="0" hangingPunct="1">
              <a:lnSpc>
                <a:spcPct val="100000"/>
              </a:lnSpc>
              <a:spcBef>
                <a:spcPct val="20000"/>
              </a:spcBef>
              <a:spcAft>
                <a:spcPts val="0"/>
              </a:spcAft>
              <a:buClrTx/>
              <a:buSzTx/>
              <a:buFont typeface="Arial" pitchFamily="34" charset="0"/>
              <a:buNone/>
              <a:tabLst/>
              <a:defRPr/>
            </a:pPr>
            <a:r>
              <a:rPr kumimoji="0" lang="en-GB" sz="54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Symptoms</a:t>
            </a:r>
          </a:p>
          <a:p>
            <a:pPr marL="0" marR="0" lvl="0" indent="0" algn="ctr" defTabSz="4388900" rtl="0" eaLnBrk="1" fontAlgn="auto" latinLnBrk="0" hangingPunct="1">
              <a:lnSpc>
                <a:spcPct val="100000"/>
              </a:lnSpc>
              <a:spcBef>
                <a:spcPct val="20000"/>
              </a:spcBef>
              <a:spcAft>
                <a:spcPts val="0"/>
              </a:spcAft>
              <a:buClrTx/>
              <a:buSzTx/>
              <a:buFont typeface="Arial" pitchFamily="34" charset="0"/>
              <a:buNone/>
              <a:tabLst/>
              <a:defRPr/>
            </a:pPr>
            <a:endParaRPr kumimoji="0" lang="en-GB" sz="54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685800" marR="0" lvl="0" indent="-685800" algn="l" defTabSz="43889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40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skipping meals, consuming very little, or abstaining from any foods that you believe cause weight gain (NHS, 2021).</a:t>
            </a:r>
          </a:p>
          <a:p>
            <a:pPr marL="685800" marR="0" lvl="0" indent="-685800" algn="l" defTabSz="43889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40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using medications </a:t>
            </a:r>
            <a:r>
              <a:rPr lang="en-GB" sz="4000" kern="0" dirty="0">
                <a:solidFill>
                  <a:prstClr val="black"/>
                </a:solidFill>
                <a:latin typeface="Arial" panose="020B0604020202020204" pitchFamily="34" charset="0"/>
                <a:ea typeface="Times New Roman" panose="02020603050405020304" pitchFamily="18" charset="0"/>
                <a:cs typeface="Arial" panose="020B0604020202020204" pitchFamily="34" charset="0"/>
              </a:rPr>
              <a:t>such as appetite suppressants,</a:t>
            </a:r>
            <a:r>
              <a:rPr kumimoji="0" lang="en-GB" sz="40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diuretics, </a:t>
            </a:r>
            <a:r>
              <a:rPr lang="en-GB" sz="4000" kern="0" dirty="0">
                <a:solidFill>
                  <a:prstClr val="black"/>
                </a:solidFill>
                <a:latin typeface="Arial" panose="020B0604020202020204" pitchFamily="34" charset="0"/>
                <a:ea typeface="Times New Roman" panose="02020603050405020304" pitchFamily="18" charset="0"/>
                <a:cs typeface="Arial" panose="020B0604020202020204" pitchFamily="34" charset="0"/>
              </a:rPr>
              <a:t>or</a:t>
            </a:r>
            <a:r>
              <a:rPr kumimoji="0" lang="en-GB" sz="40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laxatives, </a:t>
            </a:r>
            <a:r>
              <a:rPr lang="en-GB" sz="4000" kern="0" dirty="0">
                <a:solidFill>
                  <a:prstClr val="black"/>
                </a:solidFill>
                <a:latin typeface="Arial" panose="020B0604020202020204" pitchFamily="34" charset="0"/>
                <a:ea typeface="Times New Roman" panose="02020603050405020304" pitchFamily="18" charset="0"/>
                <a:cs typeface="Arial" panose="020B0604020202020204" pitchFamily="34" charset="0"/>
              </a:rPr>
              <a:t>to</a:t>
            </a:r>
            <a:r>
              <a:rPr kumimoji="0" lang="en-GB" sz="40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control weight.</a:t>
            </a:r>
          </a:p>
          <a:p>
            <a:pPr marL="685800" marR="0" lvl="0" indent="-685800" algn="l" defTabSz="43889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lang="en-GB" sz="4000" kern="0" dirty="0">
                <a:effectLst/>
                <a:latin typeface="Arial" panose="020B0604020202020204" pitchFamily="34" charset="0"/>
                <a:ea typeface="Times New Roman" panose="02020603050405020304" pitchFamily="18" charset="0"/>
                <a:cs typeface="Arial" panose="020B0604020202020204" pitchFamily="34" charset="0"/>
              </a:rPr>
              <a:t> Persistent fear of gaining weight and preoccupation with body image</a:t>
            </a:r>
            <a:endParaRPr kumimoji="0" lang="en-GB" sz="40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L="685800" marR="0" lvl="0" indent="-685800" algn="l" defTabSz="4388900" rtl="0" eaLnBrk="1" fontAlgn="auto" latinLnBrk="0" hangingPunct="1">
              <a:lnSpc>
                <a:spcPct val="100000"/>
              </a:lnSpc>
              <a:spcBef>
                <a:spcPct val="20000"/>
              </a:spcBef>
              <a:spcAft>
                <a:spcPts val="0"/>
              </a:spcAft>
              <a:buClrTx/>
              <a:buSzTx/>
              <a:buFont typeface="Wingdings" panose="05000000000000000000" pitchFamily="2" charset="2"/>
              <a:buChar char="§"/>
              <a:tabLst/>
              <a:defRPr/>
            </a:pPr>
            <a:endParaRPr lang="en-GB" sz="2400" kern="0" dirty="0">
              <a:solidFill>
                <a:prstClr val="black"/>
              </a:solidFill>
              <a:latin typeface="Arial" panose="020B0604020202020204" pitchFamily="34" charset="0"/>
              <a:ea typeface="Times New Roman" panose="02020603050405020304" pitchFamily="18" charset="0"/>
              <a:cs typeface="Arial" panose="020B0604020202020204" pitchFamily="34" charset="0"/>
            </a:endParaRPr>
          </a:p>
          <a:p>
            <a:pPr marL="0" marR="0" lvl="0" indent="0" algn="ctr" defTabSz="4388900" rtl="0" eaLnBrk="1" fontAlgn="auto" latinLnBrk="0" hangingPunct="1">
              <a:lnSpc>
                <a:spcPct val="100000"/>
              </a:lnSpc>
              <a:spcBef>
                <a:spcPct val="20000"/>
              </a:spcBef>
              <a:spcAft>
                <a:spcPts val="0"/>
              </a:spcAft>
              <a:buClrTx/>
              <a:buSzTx/>
              <a:buFont typeface="Arial" pitchFamily="34" charset="0"/>
              <a:buNone/>
              <a:tabLst/>
              <a:defRPr/>
            </a:pPr>
            <a:r>
              <a:rPr kumimoji="0" lang="en-GB" sz="54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Diagnosis  </a:t>
            </a:r>
          </a:p>
          <a:p>
            <a:pPr marL="0" marR="0" lvl="0" indent="0" algn="ctr" defTabSz="4388900" rtl="0" eaLnBrk="1" fontAlgn="auto" latinLnBrk="0" hangingPunct="1">
              <a:lnSpc>
                <a:spcPct val="100000"/>
              </a:lnSpc>
              <a:spcBef>
                <a:spcPct val="20000"/>
              </a:spcBef>
              <a:spcAft>
                <a:spcPts val="0"/>
              </a:spcAft>
              <a:buClrTx/>
              <a:buSzTx/>
              <a:buFont typeface="Arial" pitchFamily="34" charset="0"/>
              <a:buNone/>
              <a:tabLst/>
              <a:defRPr/>
            </a:pPr>
            <a:endParaRPr kumimoji="0" lang="en-GB" sz="54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685800" marR="0" lvl="0" indent="-685800" algn="l" defTabSz="43889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4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Body weight must be 15% below average (due to weight loss or failure to gain).</a:t>
            </a:r>
          </a:p>
          <a:p>
            <a:pPr marL="685800" marR="0" lvl="0" indent="-685800" algn="l" defTabSz="43889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lang="en-GB" sz="4000" kern="0" dirty="0">
                <a:effectLst/>
                <a:latin typeface="Arial" panose="020B0604020202020204" pitchFamily="34" charset="0"/>
                <a:ea typeface="Times New Roman" panose="02020603050405020304" pitchFamily="18" charset="0"/>
                <a:cs typeface="Arial" panose="020B0604020202020204" pitchFamily="34" charset="0"/>
              </a:rPr>
              <a:t>Clinical evaluation includes assessing fear of weight gain, distorted body image, and lack of recognition of the illness’s seriousness </a:t>
            </a:r>
            <a:r>
              <a:rPr kumimoji="0" lang="en-GB" sz="4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a:t>
            </a:r>
            <a:r>
              <a:rPr kumimoji="0" lang="en-GB" sz="4000" b="0" i="0" u="none" strike="noStrike" kern="1200" cap="none" spc="0" normalizeH="0" baseline="0" noProof="0" dirty="0">
                <a:ln>
                  <a:noFill/>
                </a:ln>
                <a:solidFill>
                  <a:srgbClr val="000000"/>
                </a:solidFill>
                <a:effectLst/>
                <a:uLnTx/>
                <a:uFillTx/>
                <a:latin typeface="Arial" panose="020B0604020202020204" pitchFamily="34" charset="0"/>
                <a:ea typeface="Aptos" panose="020B0004020202020204" pitchFamily="34" charset="0"/>
                <a:cs typeface="Arial" panose="020B0604020202020204" pitchFamily="34" charset="0"/>
              </a:rPr>
              <a:t>Pini ,2016).</a:t>
            </a:r>
          </a:p>
          <a:p>
            <a:pPr marL="685800" marR="0" lvl="0" indent="-685800" algn="l" defTabSz="43889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lang="en-GB" sz="4000" kern="0" dirty="0">
                <a:effectLst/>
                <a:latin typeface="Arial" panose="020B0604020202020204" pitchFamily="34" charset="0"/>
                <a:ea typeface="Times New Roman" panose="02020603050405020304" pitchFamily="18" charset="0"/>
                <a:cs typeface="Arial" panose="020B0604020202020204" pitchFamily="34" charset="0"/>
              </a:rPr>
              <a:t>Diagnosis follows ICD-11 (6B80) criteria, focusing on restrictive behaviour and psychological factors rather than BMI alone </a:t>
            </a:r>
            <a:r>
              <a:rPr lang="en-GB" sz="4000" kern="0" dirty="0">
                <a:latin typeface="Arial" panose="020B0604020202020204" pitchFamily="34" charset="0"/>
                <a:ea typeface="Times New Roman" panose="02020603050405020304" pitchFamily="18" charset="0"/>
                <a:cs typeface="Arial" panose="020B0604020202020204" pitchFamily="34" charset="0"/>
              </a:rPr>
              <a:t> (WHO,2025).</a:t>
            </a:r>
            <a:endParaRPr lang="en-GB" sz="4000" kern="100" dirty="0">
              <a:effectLst/>
              <a:latin typeface="Arial" panose="020B0604020202020204" pitchFamily="34" charset="0"/>
              <a:ea typeface="Aptos" panose="020B0004020202020204" pitchFamily="34" charset="0"/>
              <a:cs typeface="Arial" panose="020B0604020202020204" pitchFamily="34" charset="0"/>
            </a:endParaRPr>
          </a:p>
          <a:p>
            <a:pPr marR="0" lvl="0" algn="l" defTabSz="4388900" rtl="0" eaLnBrk="1" fontAlgn="auto" latinLnBrk="0" hangingPunct="1">
              <a:lnSpc>
                <a:spcPct val="100000"/>
              </a:lnSpc>
              <a:spcBef>
                <a:spcPct val="20000"/>
              </a:spcBef>
              <a:spcAft>
                <a:spcPts val="0"/>
              </a:spcAft>
              <a:buClrTx/>
              <a:buSzTx/>
              <a:tabLst/>
              <a:defRPr/>
            </a:pPr>
            <a:endParaRPr kumimoji="0" lang="en-GB" sz="3600" b="0" i="0" u="none" strike="noStrike" kern="1200" cap="none" spc="0" normalizeH="0" baseline="0" noProof="0" dirty="0">
              <a:ln>
                <a:noFill/>
              </a:ln>
              <a:solidFill>
                <a:srgbClr val="000000"/>
              </a:solidFill>
              <a:effectLst/>
              <a:uLnTx/>
              <a:uFillTx/>
              <a:latin typeface="Arial" panose="020B0604020202020204" pitchFamily="34" charset="0"/>
              <a:ea typeface="Aptos" panose="020B0004020202020204" pitchFamily="34" charset="0"/>
              <a:cs typeface="Arial" panose="020B0604020202020204" pitchFamily="34" charset="0"/>
            </a:endParaRPr>
          </a:p>
          <a:p>
            <a:pPr marL="0" marR="0" lvl="0" indent="0" algn="l" defTabSz="4388900" rtl="0" eaLnBrk="1" fontAlgn="auto" latinLnBrk="0" hangingPunct="1">
              <a:lnSpc>
                <a:spcPct val="115000"/>
              </a:lnSpc>
              <a:spcBef>
                <a:spcPct val="20000"/>
              </a:spcBef>
              <a:spcAft>
                <a:spcPts val="800"/>
              </a:spcAft>
              <a:buClrTx/>
              <a:buSzTx/>
              <a:buFont typeface="Arial" pitchFamily="34" charset="0"/>
              <a:buNone/>
              <a:tabLst/>
              <a:defRPr/>
            </a:pPr>
            <a:r>
              <a:rPr kumimoji="0" lang="en-GB" sz="36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 </a:t>
            </a:r>
          </a:p>
          <a:p>
            <a:pPr marL="0" marR="0" lvl="0" indent="0" algn="l" defTabSz="4388900" rtl="0" eaLnBrk="1" fontAlgn="auto" latinLnBrk="0" hangingPunct="1">
              <a:lnSpc>
                <a:spcPct val="115000"/>
              </a:lnSpc>
              <a:spcBef>
                <a:spcPct val="20000"/>
              </a:spcBef>
              <a:spcAft>
                <a:spcPts val="800"/>
              </a:spcAft>
              <a:buClrTx/>
              <a:buSzTx/>
              <a:buFont typeface="Arial" pitchFamily="34" charset="0"/>
              <a:buNone/>
              <a:tabLst/>
              <a:defRPr/>
            </a:pPr>
            <a:endParaRPr kumimoji="0" lang="en-GB" sz="4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endParaRPr>
          </a:p>
          <a:p>
            <a:pPr marR="0" lvl="0" algn="l" defTabSz="4388900" rtl="0" eaLnBrk="1" fontAlgn="auto" latinLnBrk="0" hangingPunct="1">
              <a:lnSpc>
                <a:spcPct val="100000"/>
              </a:lnSpc>
              <a:spcBef>
                <a:spcPct val="20000"/>
              </a:spcBef>
              <a:spcAft>
                <a:spcPts val="0"/>
              </a:spcAft>
              <a:buClrTx/>
              <a:buSzTx/>
              <a:tabLst/>
              <a:defRPr/>
            </a:pPr>
            <a:endParaRPr lang="en-GB" sz="4000" kern="0" dirty="0">
              <a:solidFill>
                <a:prstClr val="black"/>
              </a:solidFill>
              <a:latin typeface="Arial" panose="020B0604020202020204" pitchFamily="34" charset="0"/>
              <a:ea typeface="Times New Roman" panose="02020603050405020304" pitchFamily="18" charset="0"/>
              <a:cs typeface="Arial" panose="020B0604020202020204" pitchFamily="34" charset="0"/>
            </a:endParaRPr>
          </a:p>
          <a:p>
            <a:pPr marL="685800" marR="0" lvl="0" indent="-685800" algn="l" defTabSz="4388900" rtl="0" eaLnBrk="1" fontAlgn="auto" latinLnBrk="0" hangingPunct="1">
              <a:lnSpc>
                <a:spcPct val="100000"/>
              </a:lnSpc>
              <a:spcBef>
                <a:spcPct val="20000"/>
              </a:spcBef>
              <a:spcAft>
                <a:spcPts val="0"/>
              </a:spcAft>
              <a:buClrTx/>
              <a:buSzTx/>
              <a:buFont typeface="Wingdings" panose="05000000000000000000" pitchFamily="2" charset="2"/>
              <a:buChar char="§"/>
              <a:tabLst/>
              <a:defRPr/>
            </a:pPr>
            <a:endParaRPr lang="en-GB" sz="4000" kern="0" dirty="0">
              <a:solidFill>
                <a:prstClr val="black"/>
              </a:solidFill>
              <a:latin typeface="Arial" panose="020B0604020202020204" pitchFamily="34" charset="0"/>
              <a:ea typeface="Times New Roman" panose="02020603050405020304" pitchFamily="18" charset="0"/>
              <a:cs typeface="Arial" panose="020B0604020202020204" pitchFamily="34" charset="0"/>
            </a:endParaRPr>
          </a:p>
          <a:p>
            <a:pPr marL="685800" marR="0" lvl="0" indent="-685800" algn="l" defTabSz="4388900" rtl="0" eaLnBrk="1" fontAlgn="auto" latinLnBrk="0" hangingPunct="1">
              <a:lnSpc>
                <a:spcPct val="100000"/>
              </a:lnSpc>
              <a:spcBef>
                <a:spcPct val="20000"/>
              </a:spcBef>
              <a:spcAft>
                <a:spcPts val="0"/>
              </a:spcAft>
              <a:buClrTx/>
              <a:buSzTx/>
              <a:buFont typeface="Wingdings" panose="05000000000000000000" pitchFamily="2" charset="2"/>
              <a:buChar char="§"/>
              <a:tabLst/>
              <a:defRPr/>
            </a:pPr>
            <a:endParaRPr kumimoji="0" lang="en-GB" sz="40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R="0" lvl="0" algn="l" defTabSz="4388900" rtl="0" eaLnBrk="1" fontAlgn="auto" latinLnBrk="0" hangingPunct="1">
              <a:lnSpc>
                <a:spcPct val="100000"/>
              </a:lnSpc>
              <a:spcBef>
                <a:spcPct val="20000"/>
              </a:spcBef>
              <a:spcAft>
                <a:spcPts val="0"/>
              </a:spcAft>
              <a:buClrTx/>
              <a:buSzTx/>
              <a:tabLst/>
              <a:defRPr/>
            </a:pPr>
            <a:br>
              <a:rPr kumimoji="0" lang="en-GB" sz="40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br>
            <a:endParaRPr kumimoji="0" lang="en-GB" sz="4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endParaRPr>
          </a:p>
          <a:p>
            <a:pPr marL="342900" marR="0" lvl="0" indent="-342900" algn="l" defTabSz="4388900" rtl="0" eaLnBrk="1" fontAlgn="auto" latinLnBrk="0" hangingPunct="1">
              <a:lnSpc>
                <a:spcPct val="115000"/>
              </a:lnSpc>
              <a:spcBef>
                <a:spcPct val="20000"/>
              </a:spcBef>
              <a:spcAft>
                <a:spcPts val="800"/>
              </a:spcAft>
              <a:buClrTx/>
              <a:buSzTx/>
              <a:buFont typeface="Wingdings" panose="05000000000000000000" pitchFamily="2" charset="2"/>
              <a:buChar char=""/>
              <a:tabLst/>
              <a:defRPr/>
            </a:pPr>
            <a:endParaRPr lang="en-GB" sz="4000" kern="0" dirty="0">
              <a:solidFill>
                <a:prstClr val="black"/>
              </a:solidFill>
              <a:latin typeface="Arial" panose="020B0604020202020204" pitchFamily="34" charset="0"/>
              <a:ea typeface="Times New Roman" panose="02020603050405020304" pitchFamily="18" charset="0"/>
              <a:cs typeface="Arial" panose="020B0604020202020204" pitchFamily="34" charset="0"/>
            </a:endParaRPr>
          </a:p>
          <a:p>
            <a:pPr marL="342900" marR="0" lvl="0" indent="-342900" algn="l" defTabSz="4388900" rtl="0" eaLnBrk="1" fontAlgn="auto" latinLnBrk="0" hangingPunct="1">
              <a:lnSpc>
                <a:spcPct val="115000"/>
              </a:lnSpc>
              <a:spcBef>
                <a:spcPct val="20000"/>
              </a:spcBef>
              <a:spcAft>
                <a:spcPts val="800"/>
              </a:spcAft>
              <a:buClrTx/>
              <a:buSzTx/>
              <a:buFont typeface="Wingdings" panose="05000000000000000000" pitchFamily="2" charset="2"/>
              <a:buChar char=""/>
              <a:tabLst/>
              <a:defRPr/>
            </a:pPr>
            <a:endParaRPr kumimoji="0" lang="en-GB" sz="40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endParaRPr>
          </a:p>
        </p:txBody>
      </p:sp>
      <p:pic>
        <p:nvPicPr>
          <p:cNvPr id="16" name="Picture 15" descr="Images of Britain's first ever anorexia ...">
            <a:extLst>
              <a:ext uri="{FF2B5EF4-FFF2-40B4-BE49-F238E27FC236}">
                <a16:creationId xmlns:a16="http://schemas.microsoft.com/office/drawing/2014/main" id="{B508A814-D6B0-651F-28E3-2CC6F7365D48}"/>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rot="10800000" flipV="1">
            <a:off x="1150374" y="24780240"/>
            <a:ext cx="8664940" cy="4994861"/>
          </a:xfrm>
          <a:prstGeom prst="rect">
            <a:avLst/>
          </a:prstGeom>
          <a:noFill/>
          <a:ln>
            <a:noFill/>
          </a:ln>
        </p:spPr>
      </p:pic>
    </p:spTree>
    <p:extLst>
      <p:ext uri="{BB962C8B-B14F-4D97-AF65-F5344CB8AC3E}">
        <p14:creationId xmlns:p14="http://schemas.microsoft.com/office/powerpoint/2010/main" val="531086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6E2588B-488C-465A-B526-34E2B4EE01F9}"/>
              </a:ext>
            </a:extLst>
          </p:cNvPr>
          <p:cNvSpPr>
            <a:spLocks noGrp="1"/>
          </p:cNvSpPr>
          <p:nvPr>
            <p:ph type="body" sz="quarter" idx="22"/>
          </p:nvPr>
        </p:nvSpPr>
        <p:spPr>
          <a:xfrm>
            <a:off x="11401420" y="4673600"/>
            <a:ext cx="10048875" cy="29108473"/>
          </a:xfrm>
        </p:spPr>
        <p:txBody>
          <a:bodyPr/>
          <a:lstStyle/>
          <a:p>
            <a:pPr marL="0" marR="0" lvl="0" indent="0" algn="ctr" defTabSz="4388900" rtl="0" eaLnBrk="1" fontAlgn="auto" latinLnBrk="0" hangingPunct="1">
              <a:lnSpc>
                <a:spcPct val="100000"/>
              </a:lnSpc>
              <a:spcBef>
                <a:spcPct val="20000"/>
              </a:spcBef>
              <a:spcAft>
                <a:spcPts val="0"/>
              </a:spcAft>
              <a:buClrTx/>
              <a:buSzTx/>
              <a:buFont typeface="Arial" pitchFamily="34" charset="0"/>
              <a:buNone/>
              <a:tabLst/>
              <a:defRPr/>
            </a:pPr>
            <a:r>
              <a:rPr kumimoji="0" lang="en-GB" sz="54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Critical Analysis </a:t>
            </a:r>
          </a:p>
          <a:p>
            <a:pPr marL="0" marR="0" lvl="0" indent="0" algn="ctr" defTabSz="4388900" rtl="0" eaLnBrk="1" fontAlgn="auto" latinLnBrk="0" hangingPunct="1">
              <a:lnSpc>
                <a:spcPct val="100000"/>
              </a:lnSpc>
              <a:spcBef>
                <a:spcPct val="20000"/>
              </a:spcBef>
              <a:spcAft>
                <a:spcPts val="0"/>
              </a:spcAft>
              <a:buClrTx/>
              <a:buSzTx/>
              <a:buFont typeface="Arial" pitchFamily="34" charset="0"/>
              <a:buNone/>
              <a:tabLst/>
              <a:defRPr/>
            </a:pPr>
            <a:endParaRPr kumimoji="0" lang="en-GB" sz="60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algn="l">
              <a:lnSpc>
                <a:spcPct val="115000"/>
              </a:lnSpc>
              <a:spcAft>
                <a:spcPts val="800"/>
              </a:spcAft>
              <a:buNone/>
            </a:pPr>
            <a:r>
              <a:rPr lang="en-GB" sz="4000" b="0" u="none" kern="0" dirty="0">
                <a:effectLst/>
                <a:latin typeface="Arial" panose="020B0604020202020204" pitchFamily="34" charset="0"/>
                <a:ea typeface="Times New Roman" panose="02020603050405020304" pitchFamily="18" charset="0"/>
                <a:cs typeface="Arial" panose="020B0604020202020204" pitchFamily="34" charset="0"/>
              </a:rPr>
              <a:t>The ongoing debate about weight restoration as the primary measure of recovery remains a central challenge (Bariagacchi et al., 2019). While physical health restoration is vital, a sole focus on weight may marginalise the psychological and emotional dimensions of recovery</a:t>
            </a:r>
            <a:r>
              <a:rPr kumimoji="0" lang="en-GB" sz="40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(Bariagacchi et al., 2019).</a:t>
            </a:r>
            <a:r>
              <a:rPr lang="en-GB" sz="4000" b="0" u="none" kern="0" dirty="0">
                <a:effectLst/>
                <a:latin typeface="Arial" panose="020B0604020202020204" pitchFamily="34" charset="0"/>
                <a:ea typeface="Times New Roman" panose="02020603050405020304" pitchFamily="18" charset="0"/>
                <a:cs typeface="Arial" panose="020B0604020202020204" pitchFamily="34" charset="0"/>
              </a:rPr>
              <a:t> This highlights the need for holistic approaches that address both mental and physical wellbeing</a:t>
            </a:r>
          </a:p>
          <a:p>
            <a:pPr algn="l">
              <a:lnSpc>
                <a:spcPct val="115000"/>
              </a:lnSpc>
              <a:spcAft>
                <a:spcPts val="800"/>
              </a:spcAft>
              <a:buNone/>
            </a:pPr>
            <a:endParaRPr lang="en-GB" sz="4000" b="0" u="none" kern="100" dirty="0">
              <a:effectLst/>
              <a:latin typeface="Arial" panose="020B0604020202020204" pitchFamily="34" charset="0"/>
              <a:ea typeface="Aptos" panose="020B0004020202020204" pitchFamily="34" charset="0"/>
              <a:cs typeface="Arial" panose="020B0604020202020204" pitchFamily="34" charset="0"/>
            </a:endParaRPr>
          </a:p>
          <a:p>
            <a:pPr algn="l">
              <a:lnSpc>
                <a:spcPct val="115000"/>
              </a:lnSpc>
              <a:spcAft>
                <a:spcPts val="800"/>
              </a:spcAft>
              <a:buNone/>
            </a:pPr>
            <a:r>
              <a:rPr lang="en-GB" sz="4000" b="0" u="none" kern="100" dirty="0">
                <a:effectLst/>
                <a:latin typeface="Arial" panose="020B0604020202020204" pitchFamily="34" charset="0"/>
                <a:ea typeface="Aptos" panose="020B0004020202020204" pitchFamily="34" charset="0"/>
                <a:cs typeface="Arial" panose="020B0604020202020204" pitchFamily="34" charset="0"/>
              </a:rPr>
              <a:t>The dependence on BMI-based classifications in the ICD presents additional challenges. Although </a:t>
            </a:r>
            <a:r>
              <a:rPr lang="en-GB" sz="4000" b="0" u="none" kern="100" dirty="0">
                <a:latin typeface="Arial" panose="020B0604020202020204" pitchFamily="34" charset="0"/>
                <a:ea typeface="Aptos" panose="020B0004020202020204" pitchFamily="34" charset="0"/>
                <a:cs typeface="Arial" panose="020B0604020202020204" pitchFamily="34" charset="0"/>
              </a:rPr>
              <a:t>BMI</a:t>
            </a:r>
            <a:r>
              <a:rPr lang="en-GB" sz="4000" b="0" u="none" kern="100" dirty="0">
                <a:effectLst/>
                <a:latin typeface="Arial" panose="020B0604020202020204" pitchFamily="34" charset="0"/>
                <a:ea typeface="Aptos" panose="020B0004020202020204" pitchFamily="34" charset="0"/>
                <a:cs typeface="Arial" panose="020B0604020202020204" pitchFamily="34" charset="0"/>
              </a:rPr>
              <a:t> provides </a:t>
            </a:r>
            <a:r>
              <a:rPr lang="en-GB" sz="4000" b="0" u="none" kern="100" dirty="0">
                <a:latin typeface="Arial" panose="020B0604020202020204" pitchFamily="34" charset="0"/>
                <a:ea typeface="Aptos" panose="020B0004020202020204" pitchFamily="34" charset="0"/>
                <a:cs typeface="Arial" panose="020B0604020202020204" pitchFamily="34" charset="0"/>
              </a:rPr>
              <a:t>diagnostic</a:t>
            </a:r>
            <a:r>
              <a:rPr lang="en-GB" sz="4000" b="0" u="none" kern="100" dirty="0">
                <a:effectLst/>
                <a:latin typeface="Arial" panose="020B0604020202020204" pitchFamily="34" charset="0"/>
                <a:ea typeface="Aptos" panose="020B0004020202020204" pitchFamily="34" charset="0"/>
                <a:cs typeface="Arial" panose="020B0604020202020204" pitchFamily="34" charset="0"/>
              </a:rPr>
              <a:t> clarity, </a:t>
            </a:r>
            <a:r>
              <a:rPr lang="en-GB" sz="4000" b="0" u="none" kern="100" dirty="0">
                <a:latin typeface="Arial" panose="020B0604020202020204" pitchFamily="34" charset="0"/>
                <a:ea typeface="Aptos" panose="020B0004020202020204" pitchFamily="34" charset="0"/>
                <a:cs typeface="Arial" panose="020B0604020202020204" pitchFamily="34" charset="0"/>
              </a:rPr>
              <a:t>it </a:t>
            </a:r>
            <a:r>
              <a:rPr lang="en-GB" sz="4000" b="0" u="none" kern="100" dirty="0">
                <a:effectLst/>
                <a:latin typeface="Arial" panose="020B0604020202020204" pitchFamily="34" charset="0"/>
                <a:ea typeface="Aptos" panose="020B0004020202020204" pitchFamily="34" charset="0"/>
                <a:cs typeface="Arial" panose="020B0604020202020204" pitchFamily="34" charset="0"/>
              </a:rPr>
              <a:t>may </a:t>
            </a:r>
            <a:r>
              <a:rPr lang="en-GB" sz="4000" b="0" u="none" kern="100" dirty="0">
                <a:latin typeface="Arial" panose="020B0604020202020204" pitchFamily="34" charset="0"/>
                <a:ea typeface="Aptos" panose="020B0004020202020204" pitchFamily="34" charset="0"/>
                <a:cs typeface="Arial" panose="020B0604020202020204" pitchFamily="34" charset="0"/>
              </a:rPr>
              <a:t>overlook individuals who experience significant</a:t>
            </a:r>
            <a:r>
              <a:rPr lang="en-GB" sz="4000" b="0" u="none" kern="100" dirty="0">
                <a:effectLst/>
                <a:latin typeface="Arial" panose="020B0604020202020204" pitchFamily="34" charset="0"/>
                <a:ea typeface="Aptos" panose="020B0004020202020204" pitchFamily="34" charset="0"/>
                <a:cs typeface="Arial" panose="020B0604020202020204" pitchFamily="34" charset="0"/>
              </a:rPr>
              <a:t> psychological distress </a:t>
            </a:r>
            <a:r>
              <a:rPr lang="en-GB" sz="4000" b="0" u="none" kern="100" dirty="0">
                <a:latin typeface="Arial" panose="020B0604020202020204" pitchFamily="34" charset="0"/>
                <a:ea typeface="Aptos" panose="020B0004020202020204" pitchFamily="34" charset="0"/>
                <a:cs typeface="Arial" panose="020B0604020202020204" pitchFamily="34" charset="0"/>
              </a:rPr>
              <a:t>but do no meet weight-based onsets</a:t>
            </a:r>
            <a:r>
              <a:rPr lang="en-GB" sz="4000" b="0" u="none" kern="100" dirty="0">
                <a:effectLst/>
                <a:latin typeface="Arial" panose="020B0604020202020204" pitchFamily="34" charset="0"/>
                <a:ea typeface="Aptos" panose="020B0004020202020204" pitchFamily="34" charset="0"/>
                <a:cs typeface="Arial" panose="020B0604020202020204" pitchFamily="34" charset="0"/>
              </a:rPr>
              <a:t> </a:t>
            </a:r>
            <a:r>
              <a:rPr kumimoji="0" lang="en-GB" sz="40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(Van &amp; Nicolson, 1996).</a:t>
            </a:r>
            <a:endParaRPr kumimoji="0" lang="en-GB" sz="4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endParaRPr>
          </a:p>
          <a:p>
            <a:pPr algn="l">
              <a:lnSpc>
                <a:spcPct val="115000"/>
              </a:lnSpc>
              <a:spcAft>
                <a:spcPts val="800"/>
              </a:spcAft>
              <a:buNone/>
            </a:pPr>
            <a:endParaRPr lang="en-GB" sz="4000" b="0" u="none" kern="100" dirty="0">
              <a:effectLst/>
              <a:latin typeface="Arial" panose="020B0604020202020204" pitchFamily="34" charset="0"/>
              <a:ea typeface="Aptos" panose="020B0004020202020204" pitchFamily="34" charset="0"/>
              <a:cs typeface="Arial" panose="020B0604020202020204" pitchFamily="34" charset="0"/>
            </a:endParaRPr>
          </a:p>
          <a:p>
            <a:pPr algn="l">
              <a:lnSpc>
                <a:spcPct val="115000"/>
              </a:lnSpc>
              <a:spcAft>
                <a:spcPts val="800"/>
              </a:spcAft>
              <a:buNone/>
            </a:pPr>
            <a:r>
              <a:rPr lang="en-GB" sz="4000" b="0" u="none" kern="0" dirty="0">
                <a:effectLst/>
                <a:latin typeface="Arial" panose="020B0604020202020204" pitchFamily="34" charset="0"/>
                <a:ea typeface="Times New Roman" panose="02020603050405020304" pitchFamily="18" charset="0"/>
                <a:cs typeface="Arial" panose="020B0604020202020204" pitchFamily="34" charset="0"/>
              </a:rPr>
              <a:t>Moreover, contemporary treatment model such as CBT, MANTRA, and Focal Psychodynamic Therapy promote self-awareness and behavioural change, yet they may underemphasise broader sociocultural influences such as perfectionism, gender norms, and media-driven ideals (NHS, 2021).</a:t>
            </a:r>
            <a:endParaRPr lang="en-GB" sz="4000" b="0" u="none" kern="100" dirty="0">
              <a:effectLst/>
              <a:latin typeface="Arial" panose="020B0604020202020204" pitchFamily="34" charset="0"/>
              <a:ea typeface="Aptos" panose="020B0004020202020204" pitchFamily="34" charset="0"/>
              <a:cs typeface="Arial" panose="020B0604020202020204" pitchFamily="34" charset="0"/>
            </a:endParaRPr>
          </a:p>
          <a:p>
            <a:pPr marL="457200" lvl="1" indent="0">
              <a:lnSpc>
                <a:spcPct val="115000"/>
              </a:lnSpc>
              <a:spcAft>
                <a:spcPts val="800"/>
              </a:spcAft>
              <a:buSzPts val="1000"/>
              <a:buNone/>
              <a:tabLst>
                <a:tab pos="914400" algn="l"/>
              </a:tabLst>
            </a:pPr>
            <a:endParaRPr lang="en-GB" sz="4000" kern="0" dirty="0">
              <a:effectLst/>
              <a:latin typeface="Arial" panose="020B0604020202020204" pitchFamily="34" charset="0"/>
              <a:ea typeface="Times New Roman" panose="02020603050405020304" pitchFamily="18" charset="0"/>
              <a:cs typeface="Arial" panose="020B0604020202020204" pitchFamily="34" charset="0"/>
            </a:endParaRPr>
          </a:p>
          <a:p>
            <a:pPr marL="457200" lvl="1" indent="0">
              <a:lnSpc>
                <a:spcPct val="115000"/>
              </a:lnSpc>
              <a:spcAft>
                <a:spcPts val="800"/>
              </a:spcAft>
              <a:buSzPts val="1000"/>
              <a:buNone/>
              <a:tabLst>
                <a:tab pos="914400" algn="l"/>
              </a:tabLst>
            </a:pPr>
            <a:endParaRPr lang="en-GB" sz="4000" kern="0" dirty="0">
              <a:latin typeface="Arial" panose="020B0604020202020204" pitchFamily="34" charset="0"/>
              <a:ea typeface="Times New Roman" panose="02020603050405020304" pitchFamily="18" charset="0"/>
              <a:cs typeface="Arial" panose="020B0604020202020204" pitchFamily="34" charset="0"/>
            </a:endParaRPr>
          </a:p>
          <a:p>
            <a:pPr marL="457200" lvl="1" indent="0">
              <a:lnSpc>
                <a:spcPct val="115000"/>
              </a:lnSpc>
              <a:spcAft>
                <a:spcPts val="800"/>
              </a:spcAft>
              <a:buSzPts val="1000"/>
              <a:buNone/>
              <a:tabLst>
                <a:tab pos="914400" algn="l"/>
              </a:tabLst>
            </a:pPr>
            <a:endParaRPr lang="en-GB" sz="3600" kern="0" dirty="0">
              <a:effectLst/>
              <a:latin typeface="Arial" panose="020B0604020202020204" pitchFamily="34" charset="0"/>
              <a:ea typeface="Times New Roman" panose="02020603050405020304" pitchFamily="18" charset="0"/>
              <a:cs typeface="Arial" panose="020B0604020202020204" pitchFamily="34" charset="0"/>
            </a:endParaRPr>
          </a:p>
          <a:p>
            <a:pPr marL="457200" lvl="1" indent="0">
              <a:lnSpc>
                <a:spcPct val="115000"/>
              </a:lnSpc>
              <a:spcAft>
                <a:spcPts val="800"/>
              </a:spcAft>
              <a:buSzPts val="1000"/>
              <a:buNone/>
              <a:tabLst>
                <a:tab pos="914400" algn="l"/>
              </a:tabLst>
            </a:pPr>
            <a:r>
              <a:rPr lang="en-GB" sz="4000" kern="0" dirty="0">
                <a:effectLst/>
                <a:latin typeface="Arial" panose="020B0604020202020204" pitchFamily="34" charset="0"/>
                <a:ea typeface="Times New Roman" panose="02020603050405020304" pitchFamily="18" charset="0"/>
                <a:cs typeface="Arial" panose="020B0604020202020204" pitchFamily="34" charset="0"/>
              </a:rPr>
              <a:t> </a:t>
            </a:r>
            <a:r>
              <a:rPr kumimoji="0" lang="en-GB" sz="4000" b="0"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Arial" panose="020B0604020202020204" pitchFamily="34" charset="0"/>
              </a:rPr>
              <a:t> </a:t>
            </a:r>
            <a:endParaRPr lang="en-GB" sz="4000" kern="100" dirty="0">
              <a:effectLst/>
              <a:latin typeface="Arial" panose="020B0604020202020204" pitchFamily="34" charset="0"/>
              <a:ea typeface="Aptos" panose="020B0004020202020204" pitchFamily="34" charset="0"/>
              <a:cs typeface="Arial" panose="020B0604020202020204" pitchFamily="34" charset="0"/>
            </a:endParaRPr>
          </a:p>
          <a:p>
            <a:pPr marL="457200" lvl="1" indent="0">
              <a:lnSpc>
                <a:spcPct val="115000"/>
              </a:lnSpc>
              <a:spcAft>
                <a:spcPts val="800"/>
              </a:spcAft>
              <a:buSzPts val="1000"/>
              <a:buNone/>
              <a:tabLst>
                <a:tab pos="914400" algn="l"/>
              </a:tabLst>
            </a:pPr>
            <a:endParaRPr lang="en-GB" sz="4000" kern="0" dirty="0">
              <a:effectLst/>
              <a:latin typeface="Arial" panose="020B0604020202020204" pitchFamily="34" charset="0"/>
              <a:ea typeface="Times New Roman" panose="02020603050405020304" pitchFamily="18" charset="0"/>
              <a:cs typeface="Arial" panose="020B0604020202020204" pitchFamily="34" charset="0"/>
            </a:endParaRPr>
          </a:p>
          <a:p>
            <a:pPr marL="457200" lvl="1" indent="0">
              <a:lnSpc>
                <a:spcPct val="115000"/>
              </a:lnSpc>
              <a:spcAft>
                <a:spcPts val="800"/>
              </a:spcAft>
              <a:buSzPts val="1000"/>
              <a:buNone/>
              <a:tabLst>
                <a:tab pos="914400" algn="l"/>
              </a:tabLst>
            </a:pPr>
            <a:r>
              <a:rPr lang="en-GB" sz="4000" kern="0" dirty="0">
                <a:effectLst/>
                <a:latin typeface="Arial" panose="020B0604020202020204" pitchFamily="34" charset="0"/>
                <a:ea typeface="Times New Roman" panose="02020603050405020304" pitchFamily="18" charset="0"/>
                <a:cs typeface="Arial" panose="020B0604020202020204" pitchFamily="34" charset="0"/>
              </a:rPr>
              <a:t> </a:t>
            </a:r>
            <a:endParaRPr lang="en-GB" sz="4000" kern="100" dirty="0">
              <a:effectLst/>
              <a:latin typeface="Arial" panose="020B0604020202020204" pitchFamily="34" charset="0"/>
              <a:ea typeface="Aptos" panose="020B0004020202020204" pitchFamily="34" charset="0"/>
              <a:cs typeface="Arial" panose="020B0604020202020204" pitchFamily="34" charset="0"/>
            </a:endParaRPr>
          </a:p>
          <a:p>
            <a:pPr algn="l"/>
            <a:endParaRPr lang="en-GB" dirty="0"/>
          </a:p>
        </p:txBody>
      </p:sp>
      <p:sp>
        <p:nvSpPr>
          <p:cNvPr id="8" name="Text Placeholder 7">
            <a:extLst>
              <a:ext uri="{FF2B5EF4-FFF2-40B4-BE49-F238E27FC236}">
                <a16:creationId xmlns:a16="http://schemas.microsoft.com/office/drawing/2014/main" id="{8280ACF0-2EF1-6D96-50AC-C91A97CC0107}"/>
              </a:ext>
            </a:extLst>
          </p:cNvPr>
          <p:cNvSpPr>
            <a:spLocks noGrp="1"/>
          </p:cNvSpPr>
          <p:nvPr>
            <p:ph type="body" sz="quarter" idx="24"/>
          </p:nvPr>
        </p:nvSpPr>
        <p:spPr>
          <a:xfrm>
            <a:off x="22440906" y="4674099"/>
            <a:ext cx="10058400" cy="20073179"/>
          </a:xfrm>
        </p:spPr>
        <p:txBody>
          <a:bodyPr/>
          <a:lstStyle/>
          <a:p>
            <a:pPr marL="0" marR="0" lvl="0" indent="0" algn="ctr" defTabSz="4388900" rtl="0" eaLnBrk="1" fontAlgn="auto" latinLnBrk="0" hangingPunct="1">
              <a:lnSpc>
                <a:spcPct val="100000"/>
              </a:lnSpc>
              <a:spcBef>
                <a:spcPct val="20000"/>
              </a:spcBef>
              <a:spcAft>
                <a:spcPts val="0"/>
              </a:spcAft>
              <a:buClrTx/>
              <a:buSzTx/>
              <a:buFont typeface="Arial" pitchFamily="34" charset="0"/>
              <a:buNone/>
              <a:tabLst/>
              <a:defRPr/>
            </a:pPr>
            <a:r>
              <a:rPr kumimoji="0" lang="en-GB" sz="54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Recommendations</a:t>
            </a:r>
          </a:p>
          <a:p>
            <a:pPr marL="0" marR="0" lvl="0" indent="0" algn="ctr" defTabSz="4388900" rtl="0" eaLnBrk="1" fontAlgn="auto" latinLnBrk="0" hangingPunct="1">
              <a:lnSpc>
                <a:spcPct val="100000"/>
              </a:lnSpc>
              <a:spcBef>
                <a:spcPct val="20000"/>
              </a:spcBef>
              <a:spcAft>
                <a:spcPts val="0"/>
              </a:spcAft>
              <a:buClrTx/>
              <a:buSzTx/>
              <a:buFont typeface="Arial" pitchFamily="34" charset="0"/>
              <a:buNone/>
              <a:tabLst/>
              <a:defRPr/>
            </a:pPr>
            <a:endParaRPr kumimoji="0" lang="en-GB" sz="48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571500" marR="0" lvl="0" indent="-571500" algn="l" defTabSz="43889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lang="en-GB" sz="4000" u="none" kern="0" dirty="0">
                <a:effectLst/>
                <a:latin typeface="Arial" panose="020B0604020202020204" pitchFamily="34" charset="0"/>
                <a:ea typeface="Times New Roman" panose="02020603050405020304" pitchFamily="18" charset="0"/>
                <a:cs typeface="Arial" panose="020B0604020202020204" pitchFamily="34" charset="0"/>
              </a:rPr>
              <a:t>Broaden evidence-based interventions:</a:t>
            </a:r>
            <a:r>
              <a:rPr lang="en-GB" sz="4000" b="0" u="none" kern="0" dirty="0">
                <a:effectLst/>
                <a:latin typeface="Arial" panose="020B0604020202020204" pitchFamily="34" charset="0"/>
                <a:ea typeface="Times New Roman" panose="02020603050405020304" pitchFamily="18" charset="0"/>
                <a:cs typeface="Arial" panose="020B0604020202020204" pitchFamily="34" charset="0"/>
              </a:rPr>
              <a:t> Expand access to diverse psychological therapies (e.g., MANTRA, CBT, and DBT) shown to improve outcomes for complex cases (NHS, 2021</a:t>
            </a:r>
            <a:r>
              <a:rPr lang="en-GB" sz="4000" b="0" u="none" kern="0" dirty="0">
                <a:latin typeface="Arial" panose="020B0604020202020204" pitchFamily="34" charset="0"/>
                <a:ea typeface="Times New Roman" panose="02020603050405020304" pitchFamily="18" charset="0"/>
                <a:cs typeface="Arial" panose="020B0604020202020204" pitchFamily="34" charset="0"/>
              </a:rPr>
              <a:t>).</a:t>
            </a:r>
            <a:endParaRPr lang="en-GB" sz="4000" kern="100" dirty="0">
              <a:latin typeface="Arial" panose="020B0604020202020204" pitchFamily="34" charset="0"/>
              <a:ea typeface="Times New Roman" panose="02020603050405020304" pitchFamily="18" charset="0"/>
              <a:cs typeface="Arial" panose="020B0604020202020204" pitchFamily="34" charset="0"/>
            </a:endParaRPr>
          </a:p>
          <a:p>
            <a:pPr marL="571500" marR="0" lvl="0" indent="-571500" algn="l" defTabSz="43889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lang="en-GB" sz="4000" u="none" kern="0" dirty="0">
                <a:effectLst/>
                <a:latin typeface="Arial" panose="020B0604020202020204" pitchFamily="34" charset="0"/>
                <a:ea typeface="Times New Roman" panose="02020603050405020304" pitchFamily="18" charset="0"/>
                <a:cs typeface="Arial" panose="020B0604020202020204" pitchFamily="34" charset="0"/>
              </a:rPr>
              <a:t>Mandate routine screening</a:t>
            </a:r>
            <a:r>
              <a:rPr lang="en-GB" sz="4000" b="0" u="none" kern="0" dirty="0">
                <a:effectLst/>
                <a:latin typeface="Arial" panose="020B0604020202020204" pitchFamily="34" charset="0"/>
                <a:ea typeface="Times New Roman" panose="02020603050405020304" pitchFamily="18" charset="0"/>
                <a:cs typeface="Arial" panose="020B0604020202020204" pitchFamily="34" charset="0"/>
              </a:rPr>
              <a:t>: Introduce standardised screening for eating disorders within primary care and educational settings to ensure early detection and timely referral (Marks, 2019).</a:t>
            </a:r>
            <a:endParaRPr lang="en-GB" sz="4000" b="0" u="none" kern="100" dirty="0">
              <a:latin typeface="Arial" panose="020B0604020202020204" pitchFamily="34" charset="0"/>
              <a:ea typeface="Times New Roman" panose="02020603050405020304" pitchFamily="18" charset="0"/>
              <a:cs typeface="Arial" panose="020B0604020202020204" pitchFamily="34" charset="0"/>
            </a:endParaRPr>
          </a:p>
          <a:p>
            <a:pPr marL="571500" marR="0" lvl="0" indent="-571500" algn="l" defTabSz="43889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lang="en-GB" sz="4000" u="none" kern="0" dirty="0">
                <a:effectLst/>
                <a:latin typeface="Arial" panose="020B0604020202020204" pitchFamily="34" charset="0"/>
                <a:ea typeface="Times New Roman" panose="02020603050405020304" pitchFamily="18" charset="0"/>
                <a:cs typeface="Arial" panose="020B0604020202020204" pitchFamily="34" charset="0"/>
              </a:rPr>
              <a:t>Reform diagnostic criteria</a:t>
            </a:r>
            <a:r>
              <a:rPr lang="en-GB" sz="4000" b="0" u="none" kern="0" dirty="0">
                <a:effectLst/>
                <a:latin typeface="Arial" panose="020B0604020202020204" pitchFamily="34" charset="0"/>
                <a:ea typeface="Times New Roman" panose="02020603050405020304" pitchFamily="18" charset="0"/>
                <a:cs typeface="Arial" panose="020B0604020202020204" pitchFamily="34" charset="0"/>
              </a:rPr>
              <a:t>: Reduce overreliance on BMI and incorporate psychological and behavioural indicators to prevent underdiagnosis </a:t>
            </a:r>
            <a:r>
              <a:rPr kumimoji="0" lang="en-GB" sz="40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(Marks, 2019).</a:t>
            </a:r>
            <a:endParaRPr lang="en-GB" sz="4000" b="0" u="none" kern="100" dirty="0">
              <a:latin typeface="Arial" panose="020B0604020202020204" pitchFamily="34" charset="0"/>
              <a:ea typeface="Times New Roman" panose="02020603050405020304" pitchFamily="18" charset="0"/>
              <a:cs typeface="Arial" panose="020B0604020202020204" pitchFamily="34" charset="0"/>
            </a:endParaRPr>
          </a:p>
          <a:p>
            <a:pPr marL="571500" marR="0" lvl="0" indent="-571500" algn="l" defTabSz="43889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lang="en-GB" sz="4000" u="none" kern="0" dirty="0">
                <a:effectLst/>
                <a:latin typeface="Arial" panose="020B0604020202020204" pitchFamily="34" charset="0"/>
                <a:ea typeface="Times New Roman" panose="02020603050405020304" pitchFamily="18" charset="0"/>
                <a:cs typeface="Arial" panose="020B0604020202020204" pitchFamily="34" charset="0"/>
              </a:rPr>
              <a:t>Invest in workforce development</a:t>
            </a:r>
            <a:r>
              <a:rPr lang="en-GB" sz="4000" b="0" u="none" kern="0" dirty="0">
                <a:effectLst/>
                <a:latin typeface="Arial" panose="020B0604020202020204" pitchFamily="34" charset="0"/>
                <a:ea typeface="Times New Roman" panose="02020603050405020304" pitchFamily="18" charset="0"/>
                <a:cs typeface="Arial" panose="020B0604020202020204" pitchFamily="34" charset="0"/>
              </a:rPr>
              <a:t>: Train a larger number of multidisciplinary professionals, including psychologists and dietitians, to deliver specialised, person-centred care (Bariagacchi et al., 2019).</a:t>
            </a:r>
            <a:endParaRPr lang="en-GB" sz="4000" b="0" u="none" kern="100" dirty="0">
              <a:latin typeface="Arial" panose="020B0604020202020204" pitchFamily="34" charset="0"/>
              <a:ea typeface="Times New Roman" panose="02020603050405020304" pitchFamily="18" charset="0"/>
              <a:cs typeface="Arial" panose="020B0604020202020204" pitchFamily="34" charset="0"/>
            </a:endParaRPr>
          </a:p>
          <a:p>
            <a:pPr marL="571500" marR="0" lvl="0" indent="-571500" algn="l" defTabSz="43889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lang="en-GB" sz="4000" u="none" kern="0" dirty="0">
                <a:effectLst/>
                <a:latin typeface="Arial" panose="020B0604020202020204" pitchFamily="34" charset="0"/>
                <a:ea typeface="Times New Roman" panose="02020603050405020304" pitchFamily="18" charset="0"/>
                <a:cs typeface="Arial" panose="020B0604020202020204" pitchFamily="34" charset="0"/>
              </a:rPr>
              <a:t>Public health initiatives</a:t>
            </a:r>
            <a:r>
              <a:rPr lang="en-GB" sz="4000" b="0" u="none" kern="0" dirty="0">
                <a:effectLst/>
                <a:latin typeface="Arial" panose="020B0604020202020204" pitchFamily="34" charset="0"/>
                <a:ea typeface="Times New Roman" panose="02020603050405020304" pitchFamily="18" charset="0"/>
                <a:cs typeface="Arial" panose="020B0604020202020204" pitchFamily="34" charset="0"/>
              </a:rPr>
              <a:t>: Launch national campaigns addressing body image pressures, promoting healthy eating behaviours, and reducing stigma(Pini et al., 2016).</a:t>
            </a:r>
            <a:endParaRPr lang="en-GB" sz="4000" b="0" u="none" kern="100" dirty="0">
              <a:effectLst/>
              <a:latin typeface="Arial" panose="020B0604020202020204" pitchFamily="34" charset="0"/>
              <a:ea typeface="Aptos" panose="020B0004020202020204" pitchFamily="34" charset="0"/>
              <a:cs typeface="Arial" panose="020B0604020202020204" pitchFamily="34" charset="0"/>
            </a:endParaRPr>
          </a:p>
          <a:p>
            <a:pPr algn="l"/>
            <a:endParaRPr lang="en-GB" sz="4400" b="0" u="none" dirty="0">
              <a:latin typeface="Arial" panose="020B0604020202020204" pitchFamily="34" charset="0"/>
              <a:cs typeface="Arial" panose="020B0604020202020204" pitchFamily="34" charset="0"/>
            </a:endParaRPr>
          </a:p>
        </p:txBody>
      </p:sp>
      <p:sp>
        <p:nvSpPr>
          <p:cNvPr id="9" name="Text Placeholder 8">
            <a:extLst>
              <a:ext uri="{FF2B5EF4-FFF2-40B4-BE49-F238E27FC236}">
                <a16:creationId xmlns:a16="http://schemas.microsoft.com/office/drawing/2014/main" id="{57A75199-1A83-6DDF-AE15-45481FEF9A59}"/>
              </a:ext>
            </a:extLst>
          </p:cNvPr>
          <p:cNvSpPr>
            <a:spLocks noGrp="1"/>
          </p:cNvSpPr>
          <p:nvPr>
            <p:ph type="body" sz="quarter" idx="25"/>
          </p:nvPr>
        </p:nvSpPr>
        <p:spPr>
          <a:xfrm>
            <a:off x="33422043" y="4674099"/>
            <a:ext cx="10047018" cy="15159014"/>
          </a:xfrm>
        </p:spPr>
        <p:txBody>
          <a:bodyPr/>
          <a:lstStyle/>
          <a:p>
            <a:pPr marL="0" marR="0" lvl="0" indent="0" algn="ctr" defTabSz="4388900" rtl="0" eaLnBrk="1" fontAlgn="auto" latinLnBrk="0" hangingPunct="1">
              <a:lnSpc>
                <a:spcPct val="100000"/>
              </a:lnSpc>
              <a:spcBef>
                <a:spcPct val="20000"/>
              </a:spcBef>
              <a:spcAft>
                <a:spcPts val="0"/>
              </a:spcAft>
              <a:buClrTx/>
              <a:buSzTx/>
              <a:buFont typeface="Arial" pitchFamily="34" charset="0"/>
              <a:buNone/>
              <a:tabLst/>
              <a:defRPr/>
            </a:pPr>
            <a:r>
              <a:rPr kumimoji="0" lang="en-GB" sz="54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Conclusions</a:t>
            </a:r>
            <a:endParaRPr lang="en-GB" sz="5400" dirty="0">
              <a:solidFill>
                <a:prstClr val="black"/>
              </a:solidFill>
              <a:latin typeface="Arial" panose="020B0604020202020204" pitchFamily="34" charset="0"/>
              <a:cs typeface="Arial" panose="020B0604020202020204" pitchFamily="34" charset="0"/>
            </a:endParaRPr>
          </a:p>
          <a:p>
            <a:pPr marL="0" marR="0" lvl="0" indent="0" algn="ctr" defTabSz="4388900" rtl="0" eaLnBrk="1" fontAlgn="auto" latinLnBrk="0" hangingPunct="1">
              <a:lnSpc>
                <a:spcPct val="100000"/>
              </a:lnSpc>
              <a:spcBef>
                <a:spcPct val="20000"/>
              </a:spcBef>
              <a:spcAft>
                <a:spcPts val="0"/>
              </a:spcAft>
              <a:buClrTx/>
              <a:buSzTx/>
              <a:buFont typeface="Arial" pitchFamily="34" charset="0"/>
              <a:buNone/>
              <a:tabLst/>
              <a:defRPr/>
            </a:pPr>
            <a:endParaRPr kumimoji="0" lang="en-GB" sz="60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388900" rtl="0" eaLnBrk="1" fontAlgn="auto" latinLnBrk="0" hangingPunct="1">
              <a:lnSpc>
                <a:spcPct val="100000"/>
              </a:lnSpc>
              <a:spcBef>
                <a:spcPct val="20000"/>
              </a:spcBef>
              <a:spcAft>
                <a:spcPts val="0"/>
              </a:spcAft>
              <a:buClrTx/>
              <a:buSzTx/>
              <a:buFont typeface="Arial" pitchFamily="34" charset="0"/>
              <a:buNone/>
              <a:tabLst/>
              <a:defRPr/>
            </a:pPr>
            <a:r>
              <a:rPr lang="en-GB" sz="4000" b="0" u="none" kern="0" dirty="0">
                <a:effectLst/>
                <a:latin typeface="Arial" panose="020B0604020202020204" pitchFamily="34" charset="0"/>
                <a:ea typeface="Times New Roman" panose="02020603050405020304" pitchFamily="18" charset="0"/>
                <a:cs typeface="Arial" panose="020B0604020202020204" pitchFamily="34" charset="0"/>
              </a:rPr>
              <a:t>The management of anorexia nervosa has advanced significantly, with contemporary strategies such as CBT and MANTRA improving treatment outcomes.</a:t>
            </a:r>
            <a:br>
              <a:rPr lang="en-GB" sz="4000" b="0" u="none" kern="0" dirty="0">
                <a:effectLst/>
                <a:latin typeface="Arial" panose="020B0604020202020204" pitchFamily="34" charset="0"/>
                <a:ea typeface="Times New Roman" panose="02020603050405020304" pitchFamily="18" charset="0"/>
                <a:cs typeface="Arial" panose="020B0604020202020204" pitchFamily="34" charset="0"/>
              </a:rPr>
            </a:br>
            <a:r>
              <a:rPr lang="en-GB" sz="4000" b="0" u="none" kern="0" dirty="0">
                <a:effectLst/>
                <a:latin typeface="Arial" panose="020B0604020202020204" pitchFamily="34" charset="0"/>
                <a:ea typeface="Times New Roman" panose="02020603050405020304" pitchFamily="18" charset="0"/>
                <a:cs typeface="Arial" panose="020B0604020202020204" pitchFamily="34" charset="0"/>
              </a:rPr>
              <a:t>However, ongoing societal pressures, stigma, and cultural ideals of thinness continue to influence the disorder’s prevalence and hinder recovery.</a:t>
            </a:r>
            <a:endParaRPr lang="en-GB" sz="4000" b="0" u="none" kern="100" dirty="0">
              <a:effectLst/>
              <a:latin typeface="Arial" panose="020B0604020202020204" pitchFamily="34" charset="0"/>
              <a:ea typeface="Aptos" panose="020B0004020202020204" pitchFamily="34" charset="0"/>
              <a:cs typeface="Arial" panose="020B0604020202020204" pitchFamily="34" charset="0"/>
            </a:endParaRPr>
          </a:p>
          <a:p>
            <a:pPr algn="l">
              <a:lnSpc>
                <a:spcPct val="115000"/>
              </a:lnSpc>
              <a:spcAft>
                <a:spcPts val="800"/>
              </a:spcAft>
              <a:buNone/>
            </a:pPr>
            <a:r>
              <a:rPr lang="en-GB" sz="4000" b="0" u="none" kern="0" dirty="0">
                <a:effectLst/>
                <a:latin typeface="Arial" panose="020B0604020202020204" pitchFamily="34" charset="0"/>
                <a:ea typeface="Times New Roman" panose="02020603050405020304" pitchFamily="18" charset="0"/>
                <a:cs typeface="Arial" panose="020B0604020202020204" pitchFamily="34" charset="0"/>
              </a:rPr>
              <a:t>Organisations like Mind and the Mental Health Foundation play a critical role in promoting awareness, advocacy, and early intervention.</a:t>
            </a:r>
            <a:br>
              <a:rPr lang="en-GB" sz="4000" b="0" u="none" kern="0" dirty="0">
                <a:effectLst/>
                <a:latin typeface="Arial" panose="020B0604020202020204" pitchFamily="34" charset="0"/>
                <a:ea typeface="Times New Roman" panose="02020603050405020304" pitchFamily="18" charset="0"/>
                <a:cs typeface="Arial" panose="020B0604020202020204" pitchFamily="34" charset="0"/>
              </a:rPr>
            </a:br>
            <a:r>
              <a:rPr lang="en-GB" sz="4000" b="0" u="none" kern="0" dirty="0">
                <a:effectLst/>
                <a:latin typeface="Arial" panose="020B0604020202020204" pitchFamily="34" charset="0"/>
                <a:ea typeface="Times New Roman" panose="02020603050405020304" pitchFamily="18" charset="0"/>
                <a:cs typeface="Arial" panose="020B0604020202020204" pitchFamily="34" charset="0"/>
              </a:rPr>
              <a:t>Despite these efforts, challenges remain particularly the need for integrated policy, early screening, and holistic therapeutic frameworks that address both psychological recovery and social wellbeing.</a:t>
            </a:r>
            <a:endParaRPr lang="en-GB" sz="4000" b="0" u="none" kern="100" dirty="0">
              <a:effectLst/>
              <a:latin typeface="Arial" panose="020B0604020202020204" pitchFamily="34" charset="0"/>
              <a:ea typeface="Aptos" panose="020B0004020202020204" pitchFamily="34" charset="0"/>
              <a:cs typeface="Arial" panose="020B0604020202020204" pitchFamily="34" charset="0"/>
            </a:endParaRPr>
          </a:p>
          <a:p>
            <a:pPr marL="0" marR="0" lvl="0" indent="0" algn="l" defTabSz="4388900" rtl="0" eaLnBrk="1" fontAlgn="auto" latinLnBrk="0" hangingPunct="1">
              <a:lnSpc>
                <a:spcPct val="100000"/>
              </a:lnSpc>
              <a:spcBef>
                <a:spcPct val="20000"/>
              </a:spcBef>
              <a:spcAft>
                <a:spcPts val="0"/>
              </a:spcAft>
              <a:buClrTx/>
              <a:buSzTx/>
              <a:buFont typeface="Arial" pitchFamily="34" charset="0"/>
              <a:buNone/>
              <a:tabLst/>
              <a:defRPr/>
            </a:pPr>
            <a:endParaRPr kumimoji="0" lang="en-GB" sz="37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8" name="Text Placeholder 17">
            <a:extLst>
              <a:ext uri="{FF2B5EF4-FFF2-40B4-BE49-F238E27FC236}">
                <a16:creationId xmlns:a16="http://schemas.microsoft.com/office/drawing/2014/main" id="{6B69C15E-8EB4-89DF-2431-33F220A5CE7A}"/>
              </a:ext>
            </a:extLst>
          </p:cNvPr>
          <p:cNvSpPr>
            <a:spLocks noGrp="1"/>
          </p:cNvSpPr>
          <p:nvPr>
            <p:ph type="body" sz="quarter" idx="153"/>
          </p:nvPr>
        </p:nvSpPr>
        <p:spPr>
          <a:xfrm>
            <a:off x="5932593" y="389601"/>
            <a:ext cx="31998968" cy="1015663"/>
          </a:xfrm>
        </p:spPr>
        <p:txBody>
          <a:bodyPr/>
          <a:lstStyle/>
          <a:p>
            <a:r>
              <a:rPr lang="en-GB" sz="6000" dirty="0">
                <a:latin typeface="Arial" panose="020B0604020202020204" pitchFamily="34" charset="0"/>
                <a:cs typeface="Arial" panose="020B0604020202020204" pitchFamily="34" charset="0"/>
              </a:rPr>
              <a:t>Anorexia   Nervosa</a:t>
            </a:r>
          </a:p>
        </p:txBody>
      </p:sp>
      <p:sp>
        <p:nvSpPr>
          <p:cNvPr id="19" name="Text Placeholder 2">
            <a:extLst>
              <a:ext uri="{FF2B5EF4-FFF2-40B4-BE49-F238E27FC236}">
                <a16:creationId xmlns:a16="http://schemas.microsoft.com/office/drawing/2014/main" id="{9D8F781A-5E1B-B49C-AFB0-903D69A3188D}"/>
              </a:ext>
            </a:extLst>
          </p:cNvPr>
          <p:cNvSpPr>
            <a:spLocks noGrp="1"/>
          </p:cNvSpPr>
          <p:nvPr>
            <p:ph type="body" sz="quarter" idx="11"/>
          </p:nvPr>
        </p:nvSpPr>
        <p:spPr>
          <a:xfrm>
            <a:off x="477838" y="4673600"/>
            <a:ext cx="9986953" cy="27777340"/>
          </a:xfrm>
          <a:noFill/>
        </p:spPr>
        <p:txBody>
          <a:bodyPr/>
          <a:lstStyle/>
          <a:p>
            <a:pPr marL="0" marR="0" lvl="0" indent="0" algn="ctr" defTabSz="4388900" rtl="0" eaLnBrk="1" fontAlgn="auto" latinLnBrk="0" hangingPunct="1">
              <a:lnSpc>
                <a:spcPct val="100000"/>
              </a:lnSpc>
              <a:spcBef>
                <a:spcPct val="20000"/>
              </a:spcBef>
              <a:spcAft>
                <a:spcPts val="0"/>
              </a:spcAft>
              <a:buClrTx/>
              <a:buSzTx/>
              <a:buFont typeface="Arial" pitchFamily="34" charset="0"/>
              <a:buNone/>
              <a:tabLst/>
              <a:defRPr/>
            </a:pPr>
            <a:r>
              <a:rPr kumimoji="0" lang="en-GB" sz="54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Current services and treatments </a:t>
            </a:r>
          </a:p>
          <a:p>
            <a:pPr marL="457200" marR="0" lvl="0" indent="0" algn="l" defTabSz="4388900" rtl="0" eaLnBrk="1" fontAlgn="auto" latinLnBrk="0" hangingPunct="1">
              <a:lnSpc>
                <a:spcPct val="115000"/>
              </a:lnSpc>
              <a:spcBef>
                <a:spcPts val="0"/>
              </a:spcBef>
              <a:spcAft>
                <a:spcPts val="800"/>
              </a:spcAft>
              <a:buClrTx/>
              <a:buSzTx/>
              <a:buFontTx/>
              <a:buNone/>
              <a:tabLst/>
              <a:defRPr/>
            </a:pPr>
            <a:r>
              <a:rPr kumimoji="0" lang="en-GB" sz="5400" b="0" i="0" u="none" strike="noStrike" kern="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a:t>
            </a:r>
            <a:endParaRPr kumimoji="0" lang="en-GB" sz="54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4388900" rtl="0" eaLnBrk="1" fontAlgn="auto" latinLnBrk="0" hangingPunct="1">
              <a:lnSpc>
                <a:spcPct val="115000"/>
              </a:lnSpc>
              <a:spcBef>
                <a:spcPts val="0"/>
              </a:spcBef>
              <a:spcAft>
                <a:spcPts val="800"/>
              </a:spcAft>
              <a:buClrTx/>
              <a:buSzTx/>
              <a:buFontTx/>
              <a:buNone/>
              <a:tabLst/>
              <a:defRPr/>
            </a:pPr>
            <a:r>
              <a:rPr kumimoji="0" lang="en-GB" sz="4000" b="1"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Talking Therapies:</a:t>
            </a:r>
            <a:endParaRPr kumimoji="0" lang="en-GB" sz="4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endParaRPr>
          </a:p>
          <a:p>
            <a:pPr marL="571500" marR="0" lvl="0" indent="-571500" algn="l" defTabSz="4388900" rtl="0" eaLnBrk="1" fontAlgn="auto" latinLnBrk="0" hangingPunct="1">
              <a:lnSpc>
                <a:spcPct val="115000"/>
              </a:lnSpc>
              <a:spcBef>
                <a:spcPts val="0"/>
              </a:spcBef>
              <a:spcAft>
                <a:spcPts val="800"/>
              </a:spcAft>
              <a:buClrTx/>
              <a:buSzTx/>
              <a:buFont typeface="Arial" panose="020B0604020202020204" pitchFamily="34" charset="0"/>
              <a:buChar char="•"/>
              <a:tabLst/>
              <a:defRPr/>
            </a:pPr>
            <a:r>
              <a:rPr lang="en-GB" sz="4000" u="none" kern="0" dirty="0">
                <a:effectLst/>
                <a:latin typeface="Arial" panose="020B0604020202020204" pitchFamily="34" charset="0"/>
                <a:ea typeface="Times New Roman" panose="02020603050405020304" pitchFamily="18" charset="0"/>
                <a:cs typeface="Arial" panose="020B0604020202020204" pitchFamily="34" charset="0"/>
              </a:rPr>
              <a:t>Cognitive Behavioural Therapy </a:t>
            </a:r>
            <a:r>
              <a:rPr kumimoji="0" lang="en-GB" sz="4000" b="1"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(CBT</a:t>
            </a:r>
            <a:r>
              <a:rPr lang="en-GB" sz="4000" u="none" kern="0" dirty="0">
                <a:solidFill>
                  <a:prstClr val="black"/>
                </a:solidFill>
                <a:latin typeface="Arial" panose="020B0604020202020204" pitchFamily="34" charset="0"/>
                <a:ea typeface="Times New Roman" panose="02020603050405020304" pitchFamily="18" charset="0"/>
                <a:cs typeface="Arial" panose="020B0604020202020204" pitchFamily="34" charset="0"/>
              </a:rPr>
              <a:t>): </a:t>
            </a:r>
            <a:r>
              <a:rPr kumimoji="0" lang="en-GB" sz="40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Weekly sessions (up to 40 weeks) </a:t>
            </a:r>
            <a:r>
              <a:rPr lang="en-GB" sz="4000" b="0" u="none" kern="0" dirty="0">
                <a:solidFill>
                  <a:prstClr val="black"/>
                </a:solidFill>
                <a:latin typeface="Arial" panose="020B0604020202020204" pitchFamily="34" charset="0"/>
                <a:ea typeface="Times New Roman" panose="02020603050405020304" pitchFamily="18" charset="0"/>
                <a:cs typeface="Arial" panose="020B0604020202020204" pitchFamily="34" charset="0"/>
              </a:rPr>
              <a:t>help individuals mange</a:t>
            </a:r>
            <a:r>
              <a:rPr kumimoji="0" lang="en-GB" sz="40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feelings, understand nutrition, and build healthy eating habits.</a:t>
            </a:r>
            <a:endParaRPr kumimoji="0" lang="en-GB" sz="4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endParaRPr>
          </a:p>
          <a:p>
            <a:pPr marL="571500" marR="0" lvl="0" indent="-571500" algn="l" defTabSz="4388900" rtl="0" eaLnBrk="1" fontAlgn="auto" latinLnBrk="0" hangingPunct="1">
              <a:lnSpc>
                <a:spcPct val="115000"/>
              </a:lnSpc>
              <a:spcBef>
                <a:spcPts val="0"/>
              </a:spcBef>
              <a:spcAft>
                <a:spcPts val="800"/>
              </a:spcAft>
              <a:buClrTx/>
              <a:buSzTx/>
              <a:buFont typeface="Arial" panose="020B0604020202020204" pitchFamily="34" charset="0"/>
              <a:buChar char="•"/>
              <a:tabLst/>
              <a:defRPr/>
            </a:pPr>
            <a:r>
              <a:rPr lang="en-GB" sz="4000" u="none" kern="0" dirty="0">
                <a:effectLst/>
                <a:latin typeface="Arial" panose="020B0604020202020204" pitchFamily="34" charset="0"/>
                <a:ea typeface="Times New Roman" panose="02020603050405020304" pitchFamily="18" charset="0"/>
                <a:cs typeface="Arial" panose="020B0604020202020204" pitchFamily="34" charset="0"/>
              </a:rPr>
              <a:t>Maudsley Model of Anorexia Nervosa Treatment for Adults </a:t>
            </a:r>
            <a:r>
              <a:rPr kumimoji="0" lang="en-GB" sz="4000" b="1"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(MANTRA):</a:t>
            </a:r>
            <a:r>
              <a:rPr kumimoji="0" lang="en-GB" sz="40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20 sessions programme focused on personal motivations and behaviour change; family involvement optional  (NHS, 2021).</a:t>
            </a:r>
            <a:endParaRPr kumimoji="0" lang="en-GB" sz="4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endParaRPr>
          </a:p>
          <a:p>
            <a:pPr marL="571500" marR="0" lvl="0" indent="-571500" algn="l" defTabSz="4388900" rtl="0" eaLnBrk="1" fontAlgn="auto" latinLnBrk="0" hangingPunct="1">
              <a:lnSpc>
                <a:spcPct val="115000"/>
              </a:lnSpc>
              <a:spcBef>
                <a:spcPts val="0"/>
              </a:spcBef>
              <a:spcAft>
                <a:spcPts val="800"/>
              </a:spcAft>
              <a:buClrTx/>
              <a:buSzTx/>
              <a:buFont typeface="Arial" panose="020B0604020202020204" pitchFamily="34" charset="0"/>
              <a:buChar char="•"/>
              <a:tabLst/>
              <a:defRPr/>
            </a:pPr>
            <a:r>
              <a:rPr lang="en-GB" sz="4000" u="none" kern="0" dirty="0">
                <a:effectLst/>
                <a:latin typeface="Arial" panose="020B0604020202020204" pitchFamily="34" charset="0"/>
                <a:ea typeface="Times New Roman" panose="02020603050405020304" pitchFamily="18" charset="0"/>
                <a:cs typeface="Arial" panose="020B0604020202020204" pitchFamily="34" charset="0"/>
              </a:rPr>
              <a:t>Specialist Supportive Clinical Management</a:t>
            </a:r>
            <a:r>
              <a:rPr lang="en-GB" sz="4000" b="0" u="none" kern="0" dirty="0">
                <a:effectLst/>
                <a:latin typeface="Arial" panose="020B0604020202020204" pitchFamily="34" charset="0"/>
                <a:ea typeface="Times New Roman" panose="02020603050405020304" pitchFamily="18" charset="0"/>
                <a:cs typeface="Arial" panose="020B0604020202020204" pitchFamily="34" charset="0"/>
              </a:rPr>
              <a:t> </a:t>
            </a:r>
            <a:r>
              <a:rPr kumimoji="0" lang="en-GB" sz="4000" b="1"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(SSCM):</a:t>
            </a:r>
            <a:r>
              <a:rPr kumimoji="0" lang="en-GB" sz="40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20+ sessions to understand eating habits, nutrition, and reach a target weight.</a:t>
            </a:r>
          </a:p>
          <a:p>
            <a:pPr marL="0" marR="0" lvl="0" indent="0" algn="l" defTabSz="4388900" rtl="0" eaLnBrk="1" fontAlgn="auto" latinLnBrk="0" hangingPunct="1">
              <a:lnSpc>
                <a:spcPct val="115000"/>
              </a:lnSpc>
              <a:spcBef>
                <a:spcPts val="0"/>
              </a:spcBef>
              <a:spcAft>
                <a:spcPts val="800"/>
              </a:spcAft>
              <a:buClrTx/>
              <a:buSzTx/>
              <a:buFontTx/>
              <a:buNone/>
              <a:tabLst/>
              <a:defRPr/>
            </a:pPr>
            <a:endParaRPr kumimoji="0" lang="en-GB" sz="4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endParaRPr>
          </a:p>
          <a:p>
            <a:pPr marL="0" marR="0" lvl="0" indent="0" algn="l" defTabSz="4388900" rtl="0" eaLnBrk="1" fontAlgn="auto" latinLnBrk="0" hangingPunct="1">
              <a:lnSpc>
                <a:spcPct val="115000"/>
              </a:lnSpc>
              <a:spcBef>
                <a:spcPts val="0"/>
              </a:spcBef>
              <a:spcAft>
                <a:spcPts val="800"/>
              </a:spcAft>
              <a:buClrTx/>
              <a:buSzTx/>
              <a:buFontTx/>
              <a:buNone/>
              <a:tabLst/>
              <a:defRPr/>
            </a:pPr>
            <a:r>
              <a:rPr kumimoji="0" lang="en-GB" sz="4000" b="1"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Focal Psychodynamic Therapy:</a:t>
            </a:r>
            <a:endParaRPr lang="en-GB" sz="4000" u="none" kern="0" dirty="0">
              <a:solidFill>
                <a:prstClr val="black"/>
              </a:solidFill>
              <a:latin typeface="Arial" panose="020B0604020202020204" pitchFamily="34" charset="0"/>
              <a:ea typeface="Times New Roman" panose="02020603050405020304" pitchFamily="18" charset="0"/>
              <a:cs typeface="Arial" panose="020B0604020202020204" pitchFamily="34" charset="0"/>
            </a:endParaRPr>
          </a:p>
          <a:p>
            <a:pPr marL="571500" marR="0" lvl="0" indent="-571500" algn="l" defTabSz="4388900" rtl="0" eaLnBrk="1" fontAlgn="auto" latinLnBrk="0" hangingPunct="1">
              <a:lnSpc>
                <a:spcPct val="115000"/>
              </a:lnSpc>
              <a:spcBef>
                <a:spcPts val="0"/>
              </a:spcBef>
              <a:spcAft>
                <a:spcPts val="800"/>
              </a:spcAft>
              <a:buClrTx/>
              <a:buSzTx/>
              <a:buFont typeface="Arial" panose="020B0604020202020204" pitchFamily="34" charset="0"/>
              <a:buChar char="•"/>
              <a:tabLst/>
              <a:defRPr/>
            </a:pPr>
            <a:r>
              <a:rPr kumimoji="0" lang="en-GB" sz="40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Weekly sessions (up to 40 weeks) exploring emotional causes of disorder eating behaviours ( NHS, 2021).</a:t>
            </a:r>
            <a:endParaRPr kumimoji="0" lang="en-GB" sz="4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endParaRPr>
          </a:p>
          <a:p>
            <a:pPr marL="0" marR="0" lvl="0" indent="0" algn="l" defTabSz="4388900" rtl="0" eaLnBrk="1" fontAlgn="auto" latinLnBrk="0" hangingPunct="1">
              <a:lnSpc>
                <a:spcPct val="115000"/>
              </a:lnSpc>
              <a:spcBef>
                <a:spcPts val="0"/>
              </a:spcBef>
              <a:spcAft>
                <a:spcPts val="800"/>
              </a:spcAft>
              <a:buClrTx/>
              <a:buSzTx/>
              <a:buFontTx/>
              <a:buNone/>
              <a:tabLst/>
              <a:defRPr/>
            </a:pPr>
            <a:r>
              <a:rPr kumimoji="0" lang="en-GB" sz="4000" b="1"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Nutritional Support:</a:t>
            </a:r>
            <a:endParaRPr kumimoji="0" lang="en-GB" sz="4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endParaRPr>
          </a:p>
          <a:p>
            <a:pPr marL="571500" marR="0" lvl="0" indent="-571500" algn="l" defTabSz="4388900" rtl="0" eaLnBrk="1" fontAlgn="auto" latinLnBrk="0" hangingPunct="1">
              <a:lnSpc>
                <a:spcPct val="115000"/>
              </a:lnSpc>
              <a:spcBef>
                <a:spcPts val="0"/>
              </a:spcBef>
              <a:spcAft>
                <a:spcPts val="800"/>
              </a:spcAft>
              <a:buClrTx/>
              <a:buSzTx/>
              <a:buFont typeface="Arial" panose="020B0604020202020204" pitchFamily="34" charset="0"/>
              <a:buChar char="•"/>
              <a:tabLst/>
              <a:defRPr/>
            </a:pPr>
            <a:r>
              <a:rPr kumimoji="0" lang="en-GB" sz="40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Individualised meal planning  and dietary advice to restore  healthy weight.</a:t>
            </a:r>
            <a:endParaRPr kumimoji="0" lang="en-GB" sz="4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endParaRPr>
          </a:p>
          <a:p>
            <a:pPr marL="571500" marR="0" lvl="0" indent="-571500" algn="l" defTabSz="4388900" rtl="0" eaLnBrk="1" fontAlgn="auto" latinLnBrk="0" hangingPunct="1">
              <a:lnSpc>
                <a:spcPct val="115000"/>
              </a:lnSpc>
              <a:spcBef>
                <a:spcPts val="0"/>
              </a:spcBef>
              <a:spcAft>
                <a:spcPts val="800"/>
              </a:spcAft>
              <a:buClrTx/>
              <a:buSzTx/>
              <a:buFont typeface="Arial" panose="020B0604020202020204" pitchFamily="34" charset="0"/>
              <a:buChar char="•"/>
              <a:tabLst/>
              <a:defRPr/>
            </a:pPr>
            <a:r>
              <a:rPr kumimoji="0" lang="en-GB" sz="40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Vitamin and mineral supplementation with regular check-ups ( NHS, 2021).</a:t>
            </a:r>
            <a:endParaRPr kumimoji="0" lang="en-GB" sz="4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endParaRPr>
          </a:p>
          <a:p>
            <a:pPr marL="0" marR="0" lvl="0" indent="0" algn="l" defTabSz="4388900" rtl="0" eaLnBrk="1" fontAlgn="auto" latinLnBrk="0" hangingPunct="1">
              <a:lnSpc>
                <a:spcPct val="115000"/>
              </a:lnSpc>
              <a:spcBef>
                <a:spcPts val="0"/>
              </a:spcBef>
              <a:spcAft>
                <a:spcPts val="800"/>
              </a:spcAft>
              <a:buClrTx/>
              <a:buSzTx/>
              <a:buFontTx/>
              <a:buNone/>
              <a:tabLst/>
              <a:defRPr/>
            </a:pPr>
            <a:r>
              <a:rPr kumimoji="0" lang="en-GB" sz="4000" b="1"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Additional Support:</a:t>
            </a:r>
            <a:endParaRPr kumimoji="0" lang="en-GB" sz="4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endParaRPr>
          </a:p>
          <a:p>
            <a:pPr marL="571500" marR="0" lvl="0" indent="-571500" algn="l" defTabSz="4388900" rtl="0" eaLnBrk="1" fontAlgn="auto" latinLnBrk="0" hangingPunct="1">
              <a:lnSpc>
                <a:spcPct val="115000"/>
              </a:lnSpc>
              <a:spcBef>
                <a:spcPts val="0"/>
              </a:spcBef>
              <a:spcAft>
                <a:spcPts val="800"/>
              </a:spcAft>
              <a:buClrTx/>
              <a:buSzTx/>
              <a:buFont typeface="Arial" panose="020B0604020202020204" pitchFamily="34" charset="0"/>
              <a:buChar char="•"/>
              <a:tabLst/>
              <a:defRPr/>
            </a:pPr>
            <a:r>
              <a:rPr kumimoji="0" lang="en-GB" sz="40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Advocacy organisations and peer such as  </a:t>
            </a:r>
            <a:r>
              <a:rPr kumimoji="0" lang="en-GB" sz="4000" b="1"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Beat, Talk ED, Mind, Mental Health Foundation </a:t>
            </a:r>
            <a:r>
              <a:rPr kumimoji="0" lang="en-GB" sz="40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provide guidance, peer support, and recovery resources </a:t>
            </a:r>
            <a:r>
              <a:rPr kumimoji="0" lang="en-GB" sz="4000" b="1"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a:t>
            </a:r>
            <a:r>
              <a:rPr kumimoji="0" lang="en-GB" sz="40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Dobrescu et al., 2020)</a:t>
            </a:r>
            <a:endParaRPr kumimoji="0" lang="en-GB" sz="4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endParaRPr>
          </a:p>
          <a:p>
            <a:pPr algn="l"/>
            <a:endParaRPr lang="en-GB" sz="4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465746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a:extLst>
              <a:ext uri="{FF2B5EF4-FFF2-40B4-BE49-F238E27FC236}">
                <a16:creationId xmlns:a16="http://schemas.microsoft.com/office/drawing/2014/main" id="{42BFDFC6-0C45-04FD-547D-48D771903126}"/>
              </a:ext>
            </a:extLst>
          </p:cNvPr>
          <p:cNvSpPr>
            <a:spLocks noGrp="1"/>
          </p:cNvSpPr>
          <p:nvPr>
            <p:ph type="title"/>
          </p:nvPr>
        </p:nvSpPr>
        <p:spPr>
          <a:xfrm>
            <a:off x="1402080" y="396240"/>
            <a:ext cx="41633713" cy="24963120"/>
          </a:xfrm>
        </p:spPr>
        <p:txBody>
          <a:bodyPr>
            <a:normAutofit fontScale="90000"/>
          </a:bodyPr>
          <a:lstStyle/>
          <a:p>
            <a:r>
              <a:rPr lang="en-GB" sz="6600" dirty="0">
                <a:latin typeface="Arial" panose="020B0604020202020204" pitchFamily="34" charset="0"/>
                <a:cs typeface="Arial" panose="020B0604020202020204" pitchFamily="34" charset="0"/>
              </a:rPr>
              <a:t>                                                                                    </a:t>
            </a:r>
            <a:r>
              <a:rPr lang="en-GB" sz="6700" b="1" dirty="0">
                <a:latin typeface="Arial" panose="020B0604020202020204" pitchFamily="34" charset="0"/>
                <a:cs typeface="Arial" panose="020B0604020202020204" pitchFamily="34" charset="0"/>
              </a:rPr>
              <a:t>References</a:t>
            </a:r>
            <a:br>
              <a:rPr lang="en-GB" sz="6700" b="1" dirty="0">
                <a:latin typeface="Arial" panose="020B0604020202020204" pitchFamily="34" charset="0"/>
                <a:cs typeface="Arial" panose="020B0604020202020204" pitchFamily="34" charset="0"/>
              </a:rPr>
            </a:br>
            <a:br>
              <a:rPr lang="en-GB" sz="6700" b="1" dirty="0">
                <a:latin typeface="Arial" panose="020B0604020202020204" pitchFamily="34" charset="0"/>
                <a:cs typeface="Arial" panose="020B0604020202020204" pitchFamily="34" charset="0"/>
              </a:rPr>
            </a:br>
            <a:r>
              <a:rPr lang="en-GB" sz="4000" kern="0" dirty="0">
                <a:effectLst/>
                <a:latin typeface="Arial" panose="020B0604020202020204" pitchFamily="34" charset="0"/>
                <a:ea typeface="Times New Roman" panose="02020603050405020304" pitchFamily="18" charset="0"/>
                <a:cs typeface="Arial" panose="020B0604020202020204" pitchFamily="34" charset="0"/>
              </a:rPr>
              <a:t>Bargiacchi, A. </a:t>
            </a:r>
            <a:r>
              <a:rPr lang="en-GB" sz="4000" i="1" kern="0" dirty="0">
                <a:effectLst/>
                <a:latin typeface="Arial" panose="020B0604020202020204" pitchFamily="34" charset="0"/>
                <a:ea typeface="Times New Roman" panose="02020603050405020304" pitchFamily="18" charset="0"/>
                <a:cs typeface="Arial" panose="020B0604020202020204" pitchFamily="34" charset="0"/>
              </a:rPr>
              <a:t>et al.</a:t>
            </a:r>
            <a:r>
              <a:rPr lang="en-GB" sz="4000" kern="0" dirty="0">
                <a:effectLst/>
                <a:latin typeface="Arial" panose="020B0604020202020204" pitchFamily="34" charset="0"/>
                <a:ea typeface="Times New Roman" panose="02020603050405020304" pitchFamily="18" charset="0"/>
                <a:cs typeface="Arial" panose="020B0604020202020204" pitchFamily="34" charset="0"/>
              </a:rPr>
              <a:t> (2019) ‘Refeeding in anorexia nervosa’, </a:t>
            </a:r>
            <a:r>
              <a:rPr lang="en-GB" sz="4000" i="1" kern="0" dirty="0">
                <a:effectLst/>
                <a:latin typeface="Arial" panose="020B0604020202020204" pitchFamily="34" charset="0"/>
                <a:ea typeface="Times New Roman" panose="02020603050405020304" pitchFamily="18" charset="0"/>
                <a:cs typeface="Arial" panose="020B0604020202020204" pitchFamily="34" charset="0"/>
              </a:rPr>
              <a:t>European journal of pediatrics</a:t>
            </a:r>
            <a:r>
              <a:rPr lang="en-GB" sz="4000" kern="0" dirty="0">
                <a:effectLst/>
                <a:latin typeface="Arial" panose="020B0604020202020204" pitchFamily="34" charset="0"/>
                <a:ea typeface="Times New Roman" panose="02020603050405020304" pitchFamily="18" charset="0"/>
                <a:cs typeface="Arial" panose="020B0604020202020204" pitchFamily="34" charset="0"/>
              </a:rPr>
              <a:t>, 178(3), pp. 413–422. Available at: </a:t>
            </a:r>
            <a:r>
              <a:rPr lang="en-GB" sz="4000" kern="0" dirty="0">
                <a:effectLst/>
                <a:latin typeface="Arial" panose="020B0604020202020204" pitchFamily="34" charset="0"/>
                <a:ea typeface="Times New Roman" panose="02020603050405020304" pitchFamily="18" charset="0"/>
                <a:cs typeface="Arial" panose="020B0604020202020204" pitchFamily="34" charset="0"/>
                <a:hlinkClick r:id="rId3"/>
              </a:rPr>
              <a:t>https://doi.org/10.1007/s00431-018-3295-7</a:t>
            </a:r>
            <a:r>
              <a:rPr lang="en-GB" sz="4000" kern="0" dirty="0">
                <a:effectLst/>
                <a:latin typeface="Arial" panose="020B0604020202020204" pitchFamily="34" charset="0"/>
                <a:ea typeface="Times New Roman" panose="02020603050405020304" pitchFamily="18" charset="0"/>
                <a:cs typeface="Arial" panose="020B0604020202020204" pitchFamily="34" charset="0"/>
              </a:rPr>
              <a:t> ( Accessed: 28 October 2025).</a:t>
            </a:r>
            <a:br>
              <a:rPr lang="en-GB" sz="4000" kern="0" dirty="0">
                <a:effectLst/>
                <a:latin typeface="Arial" panose="020B0604020202020204" pitchFamily="34" charset="0"/>
                <a:ea typeface="Times New Roman" panose="02020603050405020304" pitchFamily="18" charset="0"/>
                <a:cs typeface="Arial" panose="020B0604020202020204" pitchFamily="34" charset="0"/>
              </a:rPr>
            </a:br>
            <a:br>
              <a:rPr lang="en-GB" sz="4000" kern="0" dirty="0">
                <a:effectLst/>
                <a:latin typeface="Arial" panose="020B0604020202020204" pitchFamily="34" charset="0"/>
                <a:ea typeface="Times New Roman" panose="02020603050405020304" pitchFamily="18" charset="0"/>
                <a:cs typeface="Arial" panose="020B0604020202020204" pitchFamily="34" charset="0"/>
              </a:rPr>
            </a:br>
            <a:br>
              <a:rPr lang="en-GB" sz="4000" kern="100" dirty="0">
                <a:effectLst/>
                <a:latin typeface="Arial" panose="020B0604020202020204" pitchFamily="34" charset="0"/>
                <a:ea typeface="Aptos" panose="020B0004020202020204" pitchFamily="34" charset="0"/>
                <a:cs typeface="Arial" panose="020B0604020202020204" pitchFamily="34" charset="0"/>
              </a:rPr>
            </a:br>
            <a:r>
              <a:rPr lang="en-US" sz="4000" b="0" i="0" dirty="0">
                <a:solidFill>
                  <a:srgbClr val="000000"/>
                </a:solidFill>
                <a:effectLst/>
                <a:latin typeface="Arial" panose="020B0604020202020204" pitchFamily="34" charset="0"/>
                <a:cs typeface="Arial" panose="020B0604020202020204" pitchFamily="34" charset="0"/>
              </a:rPr>
              <a:t>Cliff, M. (2018). </a:t>
            </a:r>
            <a:r>
              <a:rPr lang="en-US" sz="4000" b="0" i="1" dirty="0">
                <a:solidFill>
                  <a:srgbClr val="000000"/>
                </a:solidFill>
                <a:effectLst/>
                <a:latin typeface="Arial" panose="020B0604020202020204" pitchFamily="34" charset="0"/>
                <a:cs typeface="Arial" panose="020B0604020202020204" pitchFamily="34" charset="0"/>
              </a:rPr>
              <a:t>Images of Britain’s first ever anorexia sufferers resurface</a:t>
            </a:r>
            <a:r>
              <a:rPr lang="en-US" sz="4000" b="0" i="0" dirty="0">
                <a:solidFill>
                  <a:srgbClr val="000000"/>
                </a:solidFill>
                <a:effectLst/>
                <a:latin typeface="Arial" panose="020B0604020202020204" pitchFamily="34" charset="0"/>
                <a:cs typeface="Arial" panose="020B0604020202020204" pitchFamily="34" charset="0"/>
              </a:rPr>
              <a:t>. Mail Online. Available at: https://www.dailymail.co.uk/lifestyle/article-5521887/Images-Britains-anorexia-sufferers-resurface.html (Accessed 11 November 2025).</a:t>
            </a:r>
            <a:br>
              <a:rPr lang="en-US" sz="4000" b="0" i="0" dirty="0">
                <a:solidFill>
                  <a:srgbClr val="000000"/>
                </a:solidFill>
                <a:effectLst/>
                <a:latin typeface="Arial" panose="020B0604020202020204" pitchFamily="34" charset="0"/>
                <a:cs typeface="Arial" panose="020B0604020202020204" pitchFamily="34" charset="0"/>
              </a:rPr>
            </a:br>
            <a:r>
              <a:rPr lang="en-US" sz="4000" b="0" i="0" dirty="0">
                <a:solidFill>
                  <a:srgbClr val="000000"/>
                </a:solidFill>
                <a:effectLst/>
                <a:latin typeface="Arial" panose="020B0604020202020204" pitchFamily="34" charset="0"/>
                <a:cs typeface="Arial" panose="020B0604020202020204" pitchFamily="34" charset="0"/>
              </a:rPr>
              <a:t>‌</a:t>
            </a:r>
            <a:br>
              <a:rPr lang="en-US" sz="4000" b="0" i="0" dirty="0">
                <a:solidFill>
                  <a:srgbClr val="000000"/>
                </a:solidFill>
                <a:effectLst/>
                <a:latin typeface="Arial" panose="020B0604020202020204" pitchFamily="34" charset="0"/>
                <a:cs typeface="Arial" panose="020B0604020202020204" pitchFamily="34" charset="0"/>
              </a:rPr>
            </a:br>
            <a:br>
              <a:rPr lang="en-GB" sz="4000" kern="100" dirty="0">
                <a:effectLst/>
                <a:latin typeface="Arial" panose="020B0604020202020204" pitchFamily="34" charset="0"/>
                <a:ea typeface="Aptos" panose="020B0004020202020204" pitchFamily="34" charset="0"/>
                <a:cs typeface="Arial" panose="020B0604020202020204" pitchFamily="34" charset="0"/>
              </a:rPr>
            </a:br>
            <a:r>
              <a:rPr lang="en-GB" sz="4000" kern="0" dirty="0">
                <a:effectLst/>
                <a:latin typeface="Arial" panose="020B0604020202020204" pitchFamily="34" charset="0"/>
                <a:ea typeface="Times New Roman" panose="02020603050405020304" pitchFamily="18" charset="0"/>
                <a:cs typeface="Arial" panose="020B0604020202020204" pitchFamily="34" charset="0"/>
              </a:rPr>
              <a:t>Dobrescu, S.R. </a:t>
            </a:r>
            <a:r>
              <a:rPr lang="en-GB" sz="4000" i="1" kern="0" dirty="0">
                <a:effectLst/>
                <a:latin typeface="Arial" panose="020B0604020202020204" pitchFamily="34" charset="0"/>
                <a:ea typeface="Times New Roman" panose="02020603050405020304" pitchFamily="18" charset="0"/>
                <a:cs typeface="Arial" panose="020B0604020202020204" pitchFamily="34" charset="0"/>
              </a:rPr>
              <a:t>et al.</a:t>
            </a:r>
            <a:r>
              <a:rPr lang="en-GB" sz="4000" kern="0" dirty="0">
                <a:effectLst/>
                <a:latin typeface="Arial" panose="020B0604020202020204" pitchFamily="34" charset="0"/>
                <a:ea typeface="Times New Roman" panose="02020603050405020304" pitchFamily="18" charset="0"/>
                <a:cs typeface="Arial" panose="020B0604020202020204" pitchFamily="34" charset="0"/>
              </a:rPr>
              <a:t> (2020) ‘Anorexia nervosa: 30-year outcome’, </a:t>
            </a:r>
            <a:r>
              <a:rPr lang="en-GB" sz="4000" i="1" kern="0" dirty="0">
                <a:effectLst/>
                <a:latin typeface="Arial" panose="020B0604020202020204" pitchFamily="34" charset="0"/>
                <a:ea typeface="Times New Roman" panose="02020603050405020304" pitchFamily="18" charset="0"/>
                <a:cs typeface="Arial" panose="020B0604020202020204" pitchFamily="34" charset="0"/>
              </a:rPr>
              <a:t>British journal of psychiatry</a:t>
            </a:r>
            <a:r>
              <a:rPr lang="en-GB" sz="4000" kern="0" dirty="0">
                <a:effectLst/>
                <a:latin typeface="Arial" panose="020B0604020202020204" pitchFamily="34" charset="0"/>
                <a:ea typeface="Times New Roman" panose="02020603050405020304" pitchFamily="18" charset="0"/>
                <a:cs typeface="Arial" panose="020B0604020202020204" pitchFamily="34" charset="0"/>
              </a:rPr>
              <a:t>, 216(2), pp. 97–104. Available at: </a:t>
            </a:r>
            <a:r>
              <a:rPr lang="en-GB" sz="4000" kern="0" dirty="0">
                <a:effectLst/>
                <a:latin typeface="Arial" panose="020B0604020202020204" pitchFamily="34" charset="0"/>
                <a:ea typeface="Times New Roman" panose="02020603050405020304" pitchFamily="18" charset="0"/>
                <a:cs typeface="Arial" panose="020B0604020202020204" pitchFamily="34" charset="0"/>
                <a:hlinkClick r:id="rId4"/>
              </a:rPr>
              <a:t>https://doi.org/10.1192/bjp.2019.113</a:t>
            </a:r>
            <a:r>
              <a:rPr lang="en-GB" sz="4000" kern="0" dirty="0">
                <a:effectLst/>
                <a:latin typeface="Arial" panose="020B0604020202020204" pitchFamily="34" charset="0"/>
                <a:ea typeface="Times New Roman" panose="02020603050405020304" pitchFamily="18" charset="0"/>
                <a:cs typeface="Arial" panose="020B0604020202020204" pitchFamily="34" charset="0"/>
              </a:rPr>
              <a:t> ( Accessed: 28 October 2025).</a:t>
            </a:r>
            <a:br>
              <a:rPr lang="en-GB" sz="4000" kern="0" dirty="0">
                <a:effectLst/>
                <a:latin typeface="Arial" panose="020B0604020202020204" pitchFamily="34" charset="0"/>
                <a:ea typeface="Times New Roman" panose="02020603050405020304" pitchFamily="18" charset="0"/>
                <a:cs typeface="Arial" panose="020B0604020202020204" pitchFamily="34" charset="0"/>
              </a:rPr>
            </a:br>
            <a:br>
              <a:rPr lang="en-GB" sz="4000" kern="100" dirty="0">
                <a:effectLst/>
                <a:latin typeface="Arial" panose="020B0604020202020204" pitchFamily="34" charset="0"/>
                <a:ea typeface="Aptos" panose="020B0004020202020204" pitchFamily="34" charset="0"/>
                <a:cs typeface="Arial" panose="020B0604020202020204" pitchFamily="34" charset="0"/>
              </a:rPr>
            </a:br>
            <a:r>
              <a:rPr lang="en-GB" sz="4000" kern="100" dirty="0">
                <a:effectLst/>
                <a:latin typeface="Arial" panose="020B0604020202020204" pitchFamily="34" charset="0"/>
                <a:ea typeface="Aptos" panose="020B0004020202020204" pitchFamily="34" charset="0"/>
                <a:cs typeface="Arial" panose="020B0604020202020204" pitchFamily="34" charset="0"/>
              </a:rPr>
              <a:t> </a:t>
            </a:r>
            <a:br>
              <a:rPr lang="en-GB" sz="4000" kern="100" dirty="0">
                <a:effectLst/>
                <a:latin typeface="Arial" panose="020B0604020202020204" pitchFamily="34" charset="0"/>
                <a:ea typeface="Aptos" panose="020B0004020202020204" pitchFamily="34" charset="0"/>
                <a:cs typeface="Arial" panose="020B0604020202020204" pitchFamily="34" charset="0"/>
              </a:rPr>
            </a:br>
            <a:r>
              <a:rPr lang="en-GB" sz="4000" kern="0" dirty="0">
                <a:effectLst/>
                <a:latin typeface="Arial" panose="020B0604020202020204" pitchFamily="34" charset="0"/>
                <a:ea typeface="Times New Roman" panose="02020603050405020304" pitchFamily="18" charset="0"/>
                <a:cs typeface="Arial" panose="020B0604020202020204" pitchFamily="34" charset="0"/>
              </a:rPr>
              <a:t>Eli, K. and Ulijaszek, S. (2013) ‘Anorexia Nervosa’, </a:t>
            </a:r>
            <a:r>
              <a:rPr lang="en-GB" sz="4000" i="1" kern="0" dirty="0">
                <a:effectLst/>
                <a:latin typeface="Arial" panose="020B0604020202020204" pitchFamily="34" charset="0"/>
                <a:ea typeface="Times New Roman" panose="02020603050405020304" pitchFamily="18" charset="0"/>
                <a:cs typeface="Arial" panose="020B0604020202020204" pitchFamily="34" charset="0"/>
              </a:rPr>
              <a:t>Anthropology</a:t>
            </a:r>
            <a:r>
              <a:rPr lang="en-GB" sz="4000" kern="0" dirty="0">
                <a:effectLst/>
                <a:latin typeface="Arial" panose="020B0604020202020204" pitchFamily="34" charset="0"/>
                <a:ea typeface="Times New Roman" panose="02020603050405020304" pitchFamily="18" charset="0"/>
                <a:cs typeface="Arial" panose="020B0604020202020204" pitchFamily="34" charset="0"/>
              </a:rPr>
              <a:t>. Oxford University Press. Available at: </a:t>
            </a:r>
            <a:r>
              <a:rPr lang="en-GB" sz="4000" kern="0" dirty="0">
                <a:effectLst/>
                <a:latin typeface="Arial" panose="020B0604020202020204" pitchFamily="34" charset="0"/>
                <a:ea typeface="Times New Roman" panose="02020603050405020304" pitchFamily="18" charset="0"/>
                <a:cs typeface="Arial" panose="020B0604020202020204" pitchFamily="34" charset="0"/>
                <a:hlinkClick r:id="rId5"/>
              </a:rPr>
              <a:t>https://doi.org/10.1093/obo/9780199766567-0116</a:t>
            </a:r>
            <a:r>
              <a:rPr lang="en-GB" sz="4000" kern="0" dirty="0">
                <a:effectLst/>
                <a:latin typeface="Arial" panose="020B0604020202020204" pitchFamily="34" charset="0"/>
                <a:ea typeface="Times New Roman" panose="02020603050405020304" pitchFamily="18" charset="0"/>
                <a:cs typeface="Arial" panose="020B0604020202020204" pitchFamily="34" charset="0"/>
              </a:rPr>
              <a:t> ( Accessed: 25 October 2025).</a:t>
            </a:r>
            <a:br>
              <a:rPr lang="en-GB" sz="4000" kern="0" dirty="0">
                <a:effectLst/>
                <a:latin typeface="Arial" panose="020B0604020202020204" pitchFamily="34" charset="0"/>
                <a:ea typeface="Times New Roman" panose="02020603050405020304" pitchFamily="18" charset="0"/>
                <a:cs typeface="Arial" panose="020B0604020202020204" pitchFamily="34" charset="0"/>
              </a:rPr>
            </a:br>
            <a:br>
              <a:rPr lang="en-GB" sz="4000" kern="100" dirty="0">
                <a:latin typeface="Arial" panose="020B0604020202020204" pitchFamily="34" charset="0"/>
                <a:ea typeface="Times New Roman" panose="02020603050405020304" pitchFamily="18" charset="0"/>
                <a:cs typeface="Arial" panose="020B0604020202020204" pitchFamily="34" charset="0"/>
              </a:rPr>
            </a:br>
            <a:br>
              <a:rPr lang="en-GB" sz="4000" kern="100" dirty="0">
                <a:effectLst/>
                <a:latin typeface="Arial" panose="020B0604020202020204" pitchFamily="34" charset="0"/>
                <a:ea typeface="Aptos" panose="020B0004020202020204" pitchFamily="34" charset="0"/>
                <a:cs typeface="Arial" panose="020B0604020202020204" pitchFamily="34" charset="0"/>
              </a:rPr>
            </a:br>
            <a:r>
              <a:rPr lang="en-GB" sz="4000" kern="0" dirty="0">
                <a:effectLst/>
                <a:latin typeface="Arial" panose="020B0604020202020204" pitchFamily="34" charset="0"/>
                <a:ea typeface="Times New Roman" panose="02020603050405020304" pitchFamily="18" charset="0"/>
                <a:cs typeface="Arial" panose="020B0604020202020204" pitchFamily="34" charset="0"/>
              </a:rPr>
              <a:t>Hay, P. (2023) ‘Disentangling eating disorder diagnostic schemes. Commentary on Walsh et al., “A systematic review comparing atypical anorexia nervosa and anorexia nervosa”’, </a:t>
            </a:r>
            <a:r>
              <a:rPr lang="en-GB" sz="4000" i="1" kern="0" dirty="0">
                <a:effectLst/>
                <a:latin typeface="Arial" panose="020B0604020202020204" pitchFamily="34" charset="0"/>
                <a:ea typeface="Times New Roman" panose="02020603050405020304" pitchFamily="18" charset="0"/>
                <a:cs typeface="Arial" panose="020B0604020202020204" pitchFamily="34" charset="0"/>
              </a:rPr>
              <a:t>The International journal of eating disorders</a:t>
            </a:r>
            <a:r>
              <a:rPr lang="en-GB" sz="4000" kern="0" dirty="0">
                <a:effectLst/>
                <a:latin typeface="Arial" panose="020B0604020202020204" pitchFamily="34" charset="0"/>
                <a:ea typeface="Times New Roman" panose="02020603050405020304" pitchFamily="18" charset="0"/>
                <a:cs typeface="Arial" panose="020B0604020202020204" pitchFamily="34" charset="0"/>
              </a:rPr>
              <a:t>, 56(4), pp. 841–843. Available at: </a:t>
            </a:r>
            <a:r>
              <a:rPr lang="en-GB" sz="4000" kern="0" dirty="0">
                <a:effectLst/>
                <a:latin typeface="Arial" panose="020B0604020202020204" pitchFamily="34" charset="0"/>
                <a:ea typeface="Times New Roman" panose="02020603050405020304" pitchFamily="18" charset="0"/>
                <a:cs typeface="Arial" panose="020B0604020202020204" pitchFamily="34" charset="0"/>
                <a:hlinkClick r:id="rId6"/>
              </a:rPr>
              <a:t>https://doi.org/10.1002/eat.23895</a:t>
            </a:r>
            <a:r>
              <a:rPr lang="en-GB" sz="4000" kern="0" dirty="0">
                <a:effectLst/>
                <a:latin typeface="Arial" panose="020B0604020202020204" pitchFamily="34" charset="0"/>
                <a:ea typeface="Times New Roman" panose="02020603050405020304" pitchFamily="18" charset="0"/>
                <a:cs typeface="Arial" panose="020B0604020202020204" pitchFamily="34" charset="0"/>
              </a:rPr>
              <a:t> ( Accessed: 27 October 2025).</a:t>
            </a:r>
            <a:br>
              <a:rPr lang="en-GB" sz="4000" kern="0" dirty="0">
                <a:effectLst/>
                <a:latin typeface="Arial" panose="020B0604020202020204" pitchFamily="34" charset="0"/>
                <a:ea typeface="Times New Roman" panose="02020603050405020304" pitchFamily="18" charset="0"/>
                <a:cs typeface="Arial" panose="020B0604020202020204" pitchFamily="34" charset="0"/>
              </a:rPr>
            </a:br>
            <a:br>
              <a:rPr lang="en-GB" sz="4000" kern="100" dirty="0">
                <a:latin typeface="Arial" panose="020B0604020202020204" pitchFamily="34" charset="0"/>
                <a:ea typeface="Times New Roman" panose="02020603050405020304" pitchFamily="18" charset="0"/>
                <a:cs typeface="Arial" panose="020B0604020202020204" pitchFamily="34" charset="0"/>
              </a:rPr>
            </a:br>
            <a:br>
              <a:rPr lang="en-GB" sz="4000" kern="100" dirty="0">
                <a:effectLst/>
                <a:latin typeface="Arial" panose="020B0604020202020204" pitchFamily="34" charset="0"/>
                <a:ea typeface="Aptos" panose="020B0004020202020204" pitchFamily="34" charset="0"/>
                <a:cs typeface="Arial" panose="020B0604020202020204" pitchFamily="34" charset="0"/>
              </a:rPr>
            </a:br>
            <a:r>
              <a:rPr lang="en-GB" sz="4000" kern="0" dirty="0">
                <a:effectLst/>
                <a:latin typeface="Arial" panose="020B0604020202020204" pitchFamily="34" charset="0"/>
                <a:ea typeface="Times New Roman" panose="02020603050405020304" pitchFamily="18" charset="0"/>
                <a:cs typeface="Arial" panose="020B0604020202020204" pitchFamily="34" charset="0"/>
              </a:rPr>
              <a:t>Marks, A. (2019) ‘The evolution of our understanding and treatment of eating disorders over the past 50 years’, </a:t>
            </a:r>
            <a:r>
              <a:rPr lang="en-GB" sz="4000" i="1" kern="0" dirty="0">
                <a:effectLst/>
                <a:latin typeface="Arial" panose="020B0604020202020204" pitchFamily="34" charset="0"/>
                <a:ea typeface="Times New Roman" panose="02020603050405020304" pitchFamily="18" charset="0"/>
                <a:cs typeface="Arial" panose="020B0604020202020204" pitchFamily="34" charset="0"/>
              </a:rPr>
              <a:t>Journal of clinical psychology</a:t>
            </a:r>
            <a:r>
              <a:rPr lang="en-GB" sz="4000" kern="0" dirty="0">
                <a:effectLst/>
                <a:latin typeface="Arial" panose="020B0604020202020204" pitchFamily="34" charset="0"/>
                <a:ea typeface="Times New Roman" panose="02020603050405020304" pitchFamily="18" charset="0"/>
                <a:cs typeface="Arial" panose="020B0604020202020204" pitchFamily="34" charset="0"/>
              </a:rPr>
              <a:t>, 75(8), pp. 1380–1391. Available at: </a:t>
            </a:r>
            <a:r>
              <a:rPr lang="en-GB" sz="4000" kern="0" dirty="0">
                <a:effectLst/>
                <a:latin typeface="Arial" panose="020B0604020202020204" pitchFamily="34" charset="0"/>
                <a:ea typeface="Times New Roman" panose="02020603050405020304" pitchFamily="18" charset="0"/>
                <a:cs typeface="Arial" panose="020B0604020202020204" pitchFamily="34" charset="0"/>
                <a:hlinkClick r:id="rId7"/>
              </a:rPr>
              <a:t>https://doi.org/10.1002/jclp.22782</a:t>
            </a:r>
            <a:r>
              <a:rPr lang="en-GB" sz="4000" kern="0" dirty="0">
                <a:effectLst/>
                <a:latin typeface="Arial" panose="020B0604020202020204" pitchFamily="34" charset="0"/>
                <a:ea typeface="Times New Roman" panose="02020603050405020304" pitchFamily="18" charset="0"/>
                <a:cs typeface="Arial" panose="020B0604020202020204" pitchFamily="34" charset="0"/>
              </a:rPr>
              <a:t> ( Accessed : 27 October 2025).</a:t>
            </a:r>
            <a:br>
              <a:rPr lang="en-GB" sz="4000" kern="0" dirty="0">
                <a:effectLst/>
                <a:latin typeface="Arial" panose="020B0604020202020204" pitchFamily="34" charset="0"/>
                <a:ea typeface="Times New Roman" panose="02020603050405020304" pitchFamily="18" charset="0"/>
                <a:cs typeface="Arial" panose="020B0604020202020204" pitchFamily="34" charset="0"/>
              </a:rPr>
            </a:br>
            <a:br>
              <a:rPr lang="en-GB" sz="4000" kern="100" dirty="0">
                <a:latin typeface="Arial" panose="020B0604020202020204" pitchFamily="34" charset="0"/>
                <a:ea typeface="Times New Roman" panose="02020603050405020304" pitchFamily="18" charset="0"/>
                <a:cs typeface="Arial" panose="020B0604020202020204" pitchFamily="34" charset="0"/>
              </a:rPr>
            </a:br>
            <a:br>
              <a:rPr lang="en-GB" sz="4000" kern="100" dirty="0">
                <a:effectLst/>
                <a:latin typeface="Arial" panose="020B0604020202020204" pitchFamily="34" charset="0"/>
                <a:ea typeface="Aptos" panose="020B0004020202020204" pitchFamily="34" charset="0"/>
                <a:cs typeface="Arial" panose="020B0604020202020204" pitchFamily="34" charset="0"/>
              </a:rPr>
            </a:br>
            <a:r>
              <a:rPr lang="en-GB" sz="4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NHS (2021). </a:t>
            </a:r>
            <a:r>
              <a:rPr lang="en-GB" sz="40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Symptoms - Anorexia</a:t>
            </a:r>
            <a:r>
              <a:rPr lang="en-GB" sz="4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nhs.uk. Available at: </a:t>
            </a:r>
            <a:r>
              <a:rPr lang="en-GB" sz="40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8"/>
              </a:rPr>
              <a:t>https://www.nhs.uk/mental-health/conditions/anorexia/symptoms/</a:t>
            </a:r>
            <a:r>
              <a:rPr lang="en-GB" sz="4000" u="sng"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r>
              <a:rPr lang="en-GB" sz="4000" dirty="0">
                <a:solidFill>
                  <a:srgbClr val="000000"/>
                </a:solidFill>
                <a:latin typeface="Arial" panose="020B0604020202020204" pitchFamily="34" charset="0"/>
                <a:ea typeface="Times New Roman" panose="02020603050405020304" pitchFamily="18" charset="0"/>
                <a:cs typeface="Arial" panose="020B0604020202020204" pitchFamily="34" charset="0"/>
              </a:rPr>
              <a:t>( Accessed: 02 November 2025).</a:t>
            </a:r>
            <a:br>
              <a:rPr lang="en-GB" sz="4000" dirty="0">
                <a:solidFill>
                  <a:srgbClr val="000000"/>
                </a:solidFill>
                <a:latin typeface="Arial" panose="020B0604020202020204" pitchFamily="34" charset="0"/>
                <a:ea typeface="Times New Roman" panose="02020603050405020304" pitchFamily="18" charset="0"/>
                <a:cs typeface="Arial" panose="020B0604020202020204" pitchFamily="34" charset="0"/>
              </a:rPr>
            </a:br>
            <a:br>
              <a:rPr lang="en-GB" sz="4000" dirty="0">
                <a:effectLst/>
                <a:latin typeface="Arial" panose="020B0604020202020204" pitchFamily="34" charset="0"/>
                <a:ea typeface="Times New Roman" panose="02020603050405020304" pitchFamily="18" charset="0"/>
                <a:cs typeface="Arial" panose="020B0604020202020204" pitchFamily="34" charset="0"/>
              </a:rPr>
            </a:br>
            <a:br>
              <a:rPr lang="en-GB" sz="4000" dirty="0">
                <a:effectLst/>
                <a:latin typeface="Arial" panose="020B0604020202020204" pitchFamily="34" charset="0"/>
                <a:ea typeface="Times New Roman" panose="02020603050405020304" pitchFamily="18" charset="0"/>
                <a:cs typeface="Arial" panose="020B0604020202020204" pitchFamily="34" charset="0"/>
              </a:rPr>
            </a:br>
            <a:r>
              <a:rPr lang="en-GB" sz="4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NHS (2021). </a:t>
            </a:r>
            <a:r>
              <a:rPr lang="en-GB" sz="40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Treatment - anorexia</a:t>
            </a:r>
            <a:r>
              <a:rPr lang="en-GB" sz="4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Available at: </a:t>
            </a:r>
            <a:r>
              <a:rPr lang="en-GB" sz="40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9"/>
              </a:rPr>
              <a:t>https://www.nhs.uk/mental-health/conditions/anorexia/treatment/</a:t>
            </a:r>
            <a:r>
              <a:rPr lang="en-GB" sz="4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 Accessed: 02 November 2025).</a:t>
            </a:r>
            <a:br>
              <a:rPr lang="en-GB" sz="4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br>
              <a:rPr lang="en-GB" sz="4000" dirty="0">
                <a:effectLst/>
                <a:latin typeface="Arial" panose="020B0604020202020204" pitchFamily="34" charset="0"/>
                <a:ea typeface="Times New Roman" panose="02020603050405020304" pitchFamily="18" charset="0"/>
                <a:cs typeface="Arial" panose="020B0604020202020204" pitchFamily="34" charset="0"/>
              </a:rPr>
            </a:br>
            <a:r>
              <a:rPr lang="en-GB" sz="4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br>
              <a:rPr lang="en-GB" sz="4000" dirty="0">
                <a:effectLst/>
                <a:latin typeface="Arial" panose="020B0604020202020204" pitchFamily="34" charset="0"/>
                <a:ea typeface="Times New Roman" panose="02020603050405020304" pitchFamily="18" charset="0"/>
                <a:cs typeface="Arial" panose="020B0604020202020204" pitchFamily="34" charset="0"/>
              </a:rPr>
            </a:br>
            <a:r>
              <a:rPr lang="en-GB" sz="4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NHS (2024). </a:t>
            </a:r>
            <a:r>
              <a:rPr lang="en-GB" sz="40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Overview - Eating Disorders</a:t>
            </a:r>
            <a:r>
              <a:rPr lang="en-GB" sz="4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Available at: </a:t>
            </a:r>
            <a:r>
              <a:rPr lang="en-GB" sz="40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10"/>
              </a:rPr>
              <a:t>https://www.nhs.uk/mental-health/feelings-symptoms-behaviours/behaviours/eating-disorders/overview/</a:t>
            </a:r>
            <a:r>
              <a:rPr lang="en-GB" sz="4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 Accessed: 31 October 2025).</a:t>
            </a:r>
            <a:br>
              <a:rPr lang="en-GB" sz="4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br>
              <a:rPr lang="en-GB" sz="4000" dirty="0">
                <a:effectLst/>
                <a:latin typeface="Arial" panose="020B0604020202020204" pitchFamily="34" charset="0"/>
                <a:ea typeface="Times New Roman" panose="02020603050405020304" pitchFamily="18" charset="0"/>
                <a:cs typeface="Arial" panose="020B0604020202020204" pitchFamily="34" charset="0"/>
              </a:rPr>
            </a:br>
            <a:br>
              <a:rPr lang="en-GB" sz="4000" dirty="0">
                <a:effectLst/>
                <a:latin typeface="Arial" panose="020B0604020202020204" pitchFamily="34" charset="0"/>
                <a:ea typeface="Times New Roman" panose="02020603050405020304" pitchFamily="18" charset="0"/>
                <a:cs typeface="Arial" panose="020B0604020202020204" pitchFamily="34" charset="0"/>
              </a:rPr>
            </a:br>
            <a:r>
              <a:rPr lang="en-GB" sz="4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NHS England (2023). </a:t>
            </a:r>
            <a:r>
              <a:rPr lang="en-GB" sz="40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Part 5: Eating problems and disorders</a:t>
            </a:r>
            <a:r>
              <a:rPr lang="en-GB" sz="4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NHS Digital. Available at: </a:t>
            </a:r>
            <a:r>
              <a:rPr lang="en-GB" sz="40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11"/>
              </a:rPr>
              <a:t>https://digital.nhs.uk/data-and-information/publications/statistical/mental-health-of-children-and-young-people-in-england/2023-wave-4-follow-up/part-5-eating-problems-and-disorders</a:t>
            </a:r>
            <a:r>
              <a:rPr lang="en-GB" sz="4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 Accessed: 31 October 2025).</a:t>
            </a:r>
            <a:br>
              <a:rPr lang="en-GB" sz="4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br>
              <a:rPr lang="en-GB" sz="4000" dirty="0">
                <a:solidFill>
                  <a:srgbClr val="000000"/>
                </a:solidFill>
                <a:latin typeface="Arial" panose="020B0604020202020204" pitchFamily="34" charset="0"/>
                <a:ea typeface="Times New Roman" panose="02020603050405020304" pitchFamily="18" charset="0"/>
                <a:cs typeface="Arial" panose="020B0604020202020204" pitchFamily="34" charset="0"/>
              </a:rPr>
            </a:br>
            <a:br>
              <a:rPr lang="en-GB" sz="4000" dirty="0">
                <a:effectLst/>
                <a:latin typeface="Arial" panose="020B0604020202020204" pitchFamily="34" charset="0"/>
                <a:ea typeface="Times New Roman" panose="02020603050405020304" pitchFamily="18" charset="0"/>
                <a:cs typeface="Arial" panose="020B0604020202020204" pitchFamily="34" charset="0"/>
              </a:rPr>
            </a:br>
            <a:r>
              <a:rPr lang="en-GB" sz="4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Pini, S., Abelli, M., Carpita, B., Dell’Osso, L., Castellini, G., Carmassi, C. and Ricca, V. (2016). Historical evolution of the concept of anorexia nervosa and relationships with orthorexia nervosa, autism, and obsessive-compulsive spectrum. </a:t>
            </a:r>
            <a:r>
              <a:rPr lang="en-GB" sz="40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Neuropsychiatric Disease and Treatment</a:t>
            </a:r>
            <a:r>
              <a:rPr lang="en-GB" sz="4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Volume 12(12), pp.1651–1660. doi:https://doi.org/10.2147/ndt.s108912 ( Accessed :31 October 2025).</a:t>
            </a:r>
            <a:br>
              <a:rPr lang="en-GB" sz="4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br>
              <a:rPr lang="en-GB" sz="4000" dirty="0">
                <a:effectLst/>
                <a:latin typeface="Arial" panose="020B0604020202020204" pitchFamily="34" charset="0"/>
                <a:ea typeface="Times New Roman" panose="02020603050405020304" pitchFamily="18" charset="0"/>
                <a:cs typeface="Arial" panose="020B0604020202020204" pitchFamily="34" charset="0"/>
              </a:rPr>
            </a:br>
            <a:br>
              <a:rPr lang="en-GB" sz="4000" dirty="0">
                <a:effectLst/>
                <a:latin typeface="Arial" panose="020B0604020202020204" pitchFamily="34" charset="0"/>
                <a:ea typeface="Times New Roman" panose="02020603050405020304" pitchFamily="18" charset="0"/>
                <a:cs typeface="Arial" panose="020B0604020202020204" pitchFamily="34" charset="0"/>
              </a:rPr>
            </a:br>
            <a:r>
              <a:rPr lang="en-GB" sz="4000" kern="0" dirty="0">
                <a:effectLst/>
                <a:latin typeface="Arial" panose="020B0604020202020204" pitchFamily="34" charset="0"/>
                <a:ea typeface="Times New Roman" panose="02020603050405020304" pitchFamily="18" charset="0"/>
                <a:cs typeface="Arial" panose="020B0604020202020204" pitchFamily="34" charset="0"/>
              </a:rPr>
              <a:t>van’t Hof, S. and Nicolson, M. (1996) ‘The rise and fall of a fact: the increase in anorexia nervosa’, </a:t>
            </a:r>
            <a:r>
              <a:rPr lang="en-GB" sz="4000" i="1" kern="0" dirty="0">
                <a:effectLst/>
                <a:latin typeface="Arial" panose="020B0604020202020204" pitchFamily="34" charset="0"/>
                <a:ea typeface="Times New Roman" panose="02020603050405020304" pitchFamily="18" charset="0"/>
                <a:cs typeface="Arial" panose="020B0604020202020204" pitchFamily="34" charset="0"/>
              </a:rPr>
              <a:t>Sociology of health &amp; illness</a:t>
            </a:r>
            <a:r>
              <a:rPr lang="en-GB" sz="4000" kern="0" dirty="0">
                <a:effectLst/>
                <a:latin typeface="Arial" panose="020B0604020202020204" pitchFamily="34" charset="0"/>
                <a:ea typeface="Times New Roman" panose="02020603050405020304" pitchFamily="18" charset="0"/>
                <a:cs typeface="Arial" panose="020B0604020202020204" pitchFamily="34" charset="0"/>
              </a:rPr>
              <a:t>, 18(5), pp. 581–608. Available at: </a:t>
            </a:r>
            <a:r>
              <a:rPr lang="en-GB" sz="4000" kern="0" dirty="0">
                <a:effectLst/>
                <a:latin typeface="Arial" panose="020B0604020202020204" pitchFamily="34" charset="0"/>
                <a:ea typeface="Times New Roman" panose="02020603050405020304" pitchFamily="18" charset="0"/>
                <a:cs typeface="Arial" panose="020B0604020202020204" pitchFamily="34" charset="0"/>
                <a:hlinkClick r:id="rId12"/>
              </a:rPr>
              <a:t>https://doi.org/10.1111/1467-9566.ep10934500</a:t>
            </a:r>
            <a:r>
              <a:rPr lang="en-GB" sz="4000" kern="0" dirty="0">
                <a:effectLst/>
                <a:latin typeface="Arial" panose="020B0604020202020204" pitchFamily="34" charset="0"/>
                <a:ea typeface="Times New Roman" panose="02020603050405020304" pitchFamily="18" charset="0"/>
                <a:cs typeface="Arial" panose="020B0604020202020204" pitchFamily="34" charset="0"/>
              </a:rPr>
              <a:t> ( Accessed: 01 November 2025).</a:t>
            </a:r>
            <a:br>
              <a:rPr lang="en-GB" sz="4000" kern="0" dirty="0">
                <a:effectLst/>
                <a:latin typeface="Arial" panose="020B0604020202020204" pitchFamily="34" charset="0"/>
                <a:ea typeface="Times New Roman" panose="02020603050405020304" pitchFamily="18" charset="0"/>
                <a:cs typeface="Arial" panose="020B0604020202020204" pitchFamily="34" charset="0"/>
              </a:rPr>
            </a:br>
            <a:br>
              <a:rPr lang="en-GB" sz="4000" kern="100" dirty="0">
                <a:latin typeface="Arial" panose="020B0604020202020204" pitchFamily="34" charset="0"/>
                <a:ea typeface="Times New Roman" panose="02020603050405020304" pitchFamily="18" charset="0"/>
                <a:cs typeface="Arial" panose="020B0604020202020204" pitchFamily="34" charset="0"/>
              </a:rPr>
            </a:br>
            <a:br>
              <a:rPr lang="en-GB" sz="4000" kern="100" dirty="0">
                <a:effectLst/>
                <a:latin typeface="Arial" panose="020B0604020202020204" pitchFamily="34" charset="0"/>
                <a:ea typeface="Aptos" panose="020B0004020202020204" pitchFamily="34" charset="0"/>
                <a:cs typeface="Arial" panose="020B0604020202020204" pitchFamily="34" charset="0"/>
              </a:rPr>
            </a:br>
            <a:r>
              <a:rPr lang="en-GB" sz="4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World Health Organization (2025). </a:t>
            </a:r>
            <a:r>
              <a:rPr lang="en-GB" sz="40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ICD-11 for Mortality and Morbidity Statistics</a:t>
            </a:r>
            <a:r>
              <a:rPr lang="en-GB" sz="4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Who.int. Available at: </a:t>
            </a:r>
            <a:r>
              <a:rPr lang="en-GB" sz="4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3"/>
              </a:rPr>
              <a:t>https://icd.who.int/browse/2025-01/mms/en</a:t>
            </a:r>
            <a:r>
              <a:rPr lang="en-GB" sz="4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 Accessed: 03 November).</a:t>
            </a:r>
            <a:br>
              <a:rPr lang="en-GB" sz="4000" dirty="0">
                <a:effectLst/>
                <a:latin typeface="Arial" panose="020B0604020202020204" pitchFamily="34" charset="0"/>
                <a:ea typeface="Times New Roman" panose="02020603050405020304" pitchFamily="18" charset="0"/>
                <a:cs typeface="Arial" panose="020B0604020202020204" pitchFamily="34" charset="0"/>
              </a:rPr>
            </a:br>
            <a:r>
              <a:rPr lang="en-GB" sz="4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br>
              <a:rPr lang="en-GB" sz="4000" dirty="0">
                <a:effectLst/>
                <a:latin typeface="Arial" panose="020B0604020202020204" pitchFamily="34" charset="0"/>
                <a:ea typeface="Times New Roman" panose="02020603050405020304" pitchFamily="18" charset="0"/>
                <a:cs typeface="Arial" panose="020B0604020202020204" pitchFamily="34" charset="0"/>
              </a:rPr>
            </a:br>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08404124"/>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DA2B97165742847ABC519A905693DF8" ma:contentTypeVersion="13" ma:contentTypeDescription="Create a new document." ma:contentTypeScope="" ma:versionID="5792014e6fb1b865005f4dc90aff96f1">
  <xsd:schema xmlns:xsd="http://www.w3.org/2001/XMLSchema" xmlns:xs="http://www.w3.org/2001/XMLSchema" xmlns:p="http://schemas.microsoft.com/office/2006/metadata/properties" xmlns:ns3="0ebdf10f-b5a3-45b6-acdb-7dc1eb398785" xmlns:ns4="550816ce-8156-4f45-b1c4-24236a73d01f" targetNamespace="http://schemas.microsoft.com/office/2006/metadata/properties" ma:root="true" ma:fieldsID="d801d7e443a9510602c89817eb9d69ea" ns3:_="" ns4:_="">
    <xsd:import namespace="0ebdf10f-b5a3-45b6-acdb-7dc1eb398785"/>
    <xsd:import namespace="550816ce-8156-4f45-b1c4-24236a73d01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bdf10f-b5a3-45b6-acdb-7dc1eb3987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50816ce-8156-4f45-b1c4-24236a73d01f"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ebdf10f-b5a3-45b6-acdb-7dc1eb398785" xsi:nil="true"/>
  </documentManagement>
</p:properties>
</file>

<file path=customXml/itemProps1.xml><?xml version="1.0" encoding="utf-8"?>
<ds:datastoreItem xmlns:ds="http://schemas.openxmlformats.org/officeDocument/2006/customXml" ds:itemID="{AEE8164E-50E9-4810-BCC3-D250D05E203B}">
  <ds:schemaRefs>
    <ds:schemaRef ds:uri="http://schemas.microsoft.com/sharepoint/v3/contenttype/forms"/>
  </ds:schemaRefs>
</ds:datastoreItem>
</file>

<file path=customXml/itemProps2.xml><?xml version="1.0" encoding="utf-8"?>
<ds:datastoreItem xmlns:ds="http://schemas.openxmlformats.org/officeDocument/2006/customXml" ds:itemID="{9F79E765-ED30-4869-B576-98E764288A9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bdf10f-b5a3-45b6-acdb-7dc1eb398785"/>
    <ds:schemaRef ds:uri="550816ce-8156-4f45-b1c4-24236a73d01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2FBE417-3945-4BAA-BE5C-BC0510792632}">
  <ds:schemaRefs>
    <ds:schemaRef ds:uri="http://www.w3.org/XML/1998/namespace"/>
    <ds:schemaRef ds:uri="http://schemas.microsoft.com/office/2006/metadata/properties"/>
    <ds:schemaRef ds:uri="http://purl.org/dc/terms/"/>
    <ds:schemaRef ds:uri="http://purl.org/dc/dcmitype/"/>
    <ds:schemaRef ds:uri="http://purl.org/dc/elements/1.1/"/>
    <ds:schemaRef ds:uri="http://schemas.microsoft.com/office/2006/documentManagement/types"/>
    <ds:schemaRef ds:uri="http://schemas.openxmlformats.org/package/2006/metadata/core-properties"/>
    <ds:schemaRef ds:uri="0ebdf10f-b5a3-45b6-acdb-7dc1eb398785"/>
    <ds:schemaRef ds:uri="http://schemas.microsoft.com/office/infopath/2007/PartnerControls"/>
    <ds:schemaRef ds:uri="550816ce-8156-4f45-b1c4-24236a73d01f"/>
  </ds:schemaRefs>
</ds:datastoreItem>
</file>

<file path=docProps/app.xml><?xml version="1.0" encoding="utf-8"?>
<Properties xmlns="http://schemas.openxmlformats.org/officeDocument/2006/extended-properties" xmlns:vt="http://schemas.openxmlformats.org/officeDocument/2006/docPropsVTypes">
  <Template>36x48-Template-V2b</Template>
  <TotalTime>4218</TotalTime>
  <Words>1944</Words>
  <Application>Microsoft Office PowerPoint</Application>
  <PresentationFormat>Custom</PresentationFormat>
  <Paragraphs>116</Paragraphs>
  <Slides>4</Slides>
  <Notes>4</Notes>
  <HiddenSlides>0</HiddenSlides>
  <MMClips>0</MMClips>
  <ScaleCrop>false</ScaleCrop>
  <HeadingPairs>
    <vt:vector size="6" baseType="variant">
      <vt:variant>
        <vt:lpstr>Fonts Used</vt:lpstr>
      </vt:variant>
      <vt:variant>
        <vt:i4>9</vt:i4>
      </vt:variant>
      <vt:variant>
        <vt:lpstr>Theme</vt:lpstr>
      </vt:variant>
      <vt:variant>
        <vt:i4>5</vt:i4>
      </vt:variant>
      <vt:variant>
        <vt:lpstr>Slide Titles</vt:lpstr>
      </vt:variant>
      <vt:variant>
        <vt:i4>4</vt:i4>
      </vt:variant>
    </vt:vector>
  </HeadingPairs>
  <TitlesOfParts>
    <vt:vector size="18" baseType="lpstr">
      <vt:lpstr>Aptos</vt:lpstr>
      <vt:lpstr>Aptos Display</vt:lpstr>
      <vt:lpstr>Arial</vt:lpstr>
      <vt:lpstr>Arial Black</vt:lpstr>
      <vt:lpstr>Calibri</vt:lpstr>
      <vt:lpstr>Roboto</vt:lpstr>
      <vt:lpstr>Times New Roman</vt:lpstr>
      <vt:lpstr>Trebuchet MS</vt:lpstr>
      <vt:lpstr>Wingdings</vt:lpstr>
      <vt:lpstr>36x48-Template-V2b</vt:lpstr>
      <vt:lpstr>Without Quick Guides</vt:lpstr>
      <vt:lpstr>Classic 3 Columns</vt:lpstr>
      <vt:lpstr>Trifold - Wide Center</vt:lpstr>
      <vt:lpstr>Office Theme</vt:lpstr>
      <vt:lpstr>                           Student name: Aminata Sinayoko  Student ID : 2310293  Lecturer’s name: Lou Wells  Component 1: Presentation     </vt:lpstr>
      <vt:lpstr>PowerPoint Presentation</vt:lpstr>
      <vt:lpstr>PowerPoint Presentation</vt:lpstr>
      <vt:lpstr>                                                                                    References  Bargiacchi, A. et al. (2019) ‘Refeeding in anorexia nervosa’, European journal of pediatrics, 178(3), pp. 413–422. Available at: https://doi.org/10.1007/s00431-018-3295-7 ( Accessed: 28 October 2025).   Cliff, M. (2018). Images of Britain’s first ever anorexia sufferers resurface. Mail Online. Available at: https://www.dailymail.co.uk/lifestyle/article-5521887/Images-Britains-anorexia-sufferers-resurface.html (Accessed 11 November 2025). ‌  Dobrescu, S.R. et al. (2020) ‘Anorexia nervosa: 30-year outcome’, British journal of psychiatry, 216(2), pp. 97–104. Available at: https://doi.org/10.1192/bjp.2019.113 ( Accessed: 28 October 2025).    Eli, K. and Ulijaszek, S. (2013) ‘Anorexia Nervosa’, Anthropology. Oxford University Press. Available at: https://doi.org/10.1093/obo/9780199766567-0116 ( Accessed: 25 October 2025).   Hay, P. (2023) ‘Disentangling eating disorder diagnostic schemes. Commentary on Walsh et al., “A systematic review comparing atypical anorexia nervosa and anorexia nervosa”’, The International journal of eating disorders, 56(4), pp. 841–843. Available at: https://doi.org/10.1002/eat.23895 ( Accessed: 27 October 2025).   Marks, A. (2019) ‘The evolution of our understanding and treatment of eating disorders over the past 50 years’, Journal of clinical psychology, 75(8), pp. 1380–1391. Available at: https://doi.org/10.1002/jclp.22782 ( Accessed : 27 October 2025).   ‌ NHS (2021). Symptoms - Anorexia.  nhs.uk. Available at: https://www.nhs.uk/mental-health/conditions/anorexia/symptoms/  ( Accessed: 02 November 2025).   NHS (2021). Treatment - anorexia.  Available at: https://www.nhs.uk/mental-health/conditions/anorexia/treatment/ ( Accessed: 02 November 2025).    NHS (2024). Overview - Eating Disorders. Available at: https://www.nhs.uk/mental-health/feelings-symptoms-behaviours/behaviours/eating-disorders/overview/ ( Accessed: 31 October 2025).   NHS England (2023). Part 5: Eating problems and disorders. [online] NHS Digital. Available at: https://digital.nhs.uk/data-and-information/publications/statistical/mental-health-of-children-and-young-people-in-england/2023-wave-4-follow-up/part-5-eating-problems-and-disorders  ( Accessed: 31 October 2025).   Pini, S., Abelli, M., Carpita, B., Dell’Osso, L., Castellini, G., Carmassi, C. and Ricca, V. (2016). Historical evolution of the concept of anorexia nervosa and relationships with orthorexia nervosa, autism, and obsessive-compulsive spectrum. Neuropsychiatric Disease and Treatment, [online] Volume 12(12), pp.1651–1660. doi:https://doi.org/10.2147/ndt.s108912 ( Accessed :31 October 2025).   van’t Hof, S. and Nicolson, M. (1996) ‘The rise and fall of a fact: the increase in anorexia nervosa’, Sociology of health &amp; illness, 18(5), pp. 581–608. Available at: https://doi.org/10.1111/1467-9566.ep10934500 ( Accessed: 01 November 2025).   World Health Organization (2025). ICD-11 for Mortality and Morbidity Statistics. [online] Who.int. Available at: https://icd.who.int/browse/2025-01/mms/en ( Accessed: 03 November). ‌ </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Aminata Sinayoko (2310293)</cp:lastModifiedBy>
  <cp:revision>87</cp:revision>
  <cp:lastPrinted>2015-06-29T17:31:11Z</cp:lastPrinted>
  <dcterms:created xsi:type="dcterms:W3CDTF">2012-02-03T19:11:35Z</dcterms:created>
  <dcterms:modified xsi:type="dcterms:W3CDTF">2025-11-18T10:54:38Z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0x0101009DA2B97165742847ABC519A905693DF8</vt:lpwstr>
  </property>
</Properties>
</file>