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9144000" cy="5143500" type="screen16x9"/>
  <p:notesSz cx="6858000" cy="9144000"/>
  <p:embeddedFontLst>
    <p:embeddedFont>
      <p:font typeface="Lato" panose="020F0502020204030203" pitchFamily="34" charset="0"/>
      <p:regular r:id="rId4"/>
      <p:bold r:id="rId5"/>
      <p:italic r:id="rId6"/>
      <p:boldItalic r:id="rId7"/>
    </p:embeddedFont>
    <p:embeddedFont>
      <p:font typeface="Raleway" pitchFamily="2" charset="0"/>
      <p:regular r:id="rId8"/>
      <p:bold r:id="rId9"/>
      <p:italic r:id="rId10"/>
      <p:boldItalic r:id="rId1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156719" y="2133"/>
            <a:ext cx="9015257" cy="965100"/>
          </a:xfrm>
          <a:prstGeom prst="rect">
            <a:avLst/>
          </a:prstGeom>
          <a:solidFill>
            <a:srgbClr val="FFFF00"/>
          </a:solidFill>
        </p:spPr>
        <p:txBody>
          <a:bodyPr spcFirstLastPara="1" wrap="square" lIns="91425" tIns="91425" rIns="91425" bIns="91425" anchor="t" anchorCtr="0">
            <a:normAutofit/>
          </a:bodyPr>
          <a:lstStyle/>
          <a:p>
            <a:pPr marL="0" lvl="0" indent="0" algn="ctr" rtl="0">
              <a:spcBef>
                <a:spcPts val="0"/>
              </a:spcBef>
              <a:spcAft>
                <a:spcPts val="0"/>
              </a:spcAft>
              <a:buNone/>
            </a:pPr>
            <a:r>
              <a:rPr lang="en" sz="3600" dirty="0"/>
              <a:t>Digital Skills</a:t>
            </a:r>
            <a:endParaRPr sz="3600" dirty="0"/>
          </a:p>
        </p:txBody>
      </p:sp>
      <p:sp>
        <p:nvSpPr>
          <p:cNvPr id="87" name="Google Shape;87;p13"/>
          <p:cNvSpPr txBox="1">
            <a:spLocks noGrp="1"/>
          </p:cNvSpPr>
          <p:nvPr>
            <p:ph type="subTitle" idx="1"/>
          </p:nvPr>
        </p:nvSpPr>
        <p:spPr>
          <a:xfrm>
            <a:off x="2823698" y="940961"/>
            <a:ext cx="3681300" cy="809668"/>
          </a:xfrm>
          <a:prstGeom prst="rect">
            <a:avLst/>
          </a:prstGeom>
          <a:solidFill>
            <a:srgbClr val="FF9900"/>
          </a:solidFill>
        </p:spPr>
        <p:txBody>
          <a:bodyPr spcFirstLastPara="1" wrap="square" lIns="91425" tIns="91425" rIns="91425" bIns="91425" anchor="t" anchorCtr="0">
            <a:normAutofit/>
          </a:bodyPr>
          <a:lstStyle/>
          <a:p>
            <a:pPr marL="0" lvl="0" indent="0" algn="ctr" rtl="0">
              <a:spcBef>
                <a:spcPts val="0"/>
              </a:spcBef>
              <a:spcAft>
                <a:spcPts val="0"/>
              </a:spcAft>
              <a:buNone/>
            </a:pPr>
            <a:r>
              <a:rPr lang="en"/>
              <a:t>Basic Digital Safety</a:t>
            </a:r>
            <a:endParaRPr/>
          </a:p>
        </p:txBody>
      </p:sp>
      <p:sp>
        <p:nvSpPr>
          <p:cNvPr id="88" name="Google Shape;88;p13"/>
          <p:cNvSpPr txBox="1"/>
          <p:nvPr/>
        </p:nvSpPr>
        <p:spPr>
          <a:xfrm>
            <a:off x="2807100" y="1429875"/>
            <a:ext cx="3681300" cy="3740400"/>
          </a:xfrm>
          <a:prstGeom prst="rect">
            <a:avLst/>
          </a:prstGeom>
          <a:solidFill>
            <a:srgbClr val="FFFFFF"/>
          </a:soli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600" b="1">
                <a:latin typeface="Times New Roman"/>
                <a:ea typeface="Times New Roman"/>
                <a:cs typeface="Times New Roman"/>
                <a:sym typeface="Times New Roman"/>
              </a:rPr>
              <a:t>Basic Digital Safety</a:t>
            </a: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a:latin typeface="Times New Roman"/>
                <a:ea typeface="Times New Roman"/>
                <a:cs typeface="Times New Roman"/>
                <a:sym typeface="Times New Roman"/>
              </a:rPr>
              <a:t>It has now become important for individuals to maintain basic digital safety as cybercrime has become a key threat to all individuals. Not maintaining digital safety can expose individuals to different cybersecurity risks such as identity theft, malware, online scams, data breaches and faulty privacy settings. Thus, there are different basic digital safety tips which can help the individual to avoid dangers and threats on different digital platforms. One of the basic digital safety that needs to be considered is using a secure internet connection as using a public internet connection of Wi–Fi can result in increasing the risk of cyber security. It is because the individual using a public internet connection has no control over the connection's security which can leave them vulnerable to different cyberattacks. Thus, using a secure internet connection is one of the basic digital safety that can be undertaken to avoid different risks. It is also important for the individual to choose a strong password as the password can act as the biggest weak point when it comes to digital safety. However, people often choose passwords that are easy to remember, making it easier for hackers to crack into the digital identity of individuals (Nyikes, 2018). Thus, to maintain digital safety, individuals must maintain at least 12 characters long made up password to secure their digital identity. </a:t>
            </a:r>
            <a:endParaRPr sz="6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a:latin typeface="Times New Roman"/>
                <a:ea typeface="Times New Roman"/>
                <a:cs typeface="Times New Roman"/>
                <a:sym typeface="Times New Roman"/>
              </a:rPr>
              <a:t>Maintaining multi-factor authentication is also one of the basic digital safety methods which allows users to ask for two or more verification methods to get access to digital platforms and accounts. To do so, the user can enable a one-time password for website authentication to be sent before logging in to different digital platforms. Additionally, individuals can also set biometric information such as face or voice recognition or fingerprint recognition before logging in to digital platforms which can also contribute to providing digital safety. Thus, these methods of multifactor authentication can decrease the likelihood of cyberattacks and secure the digital accounts of individuals. Individuals also need to become aware of suspicious links as it is also one of the basic digital safety practices. To do so, individuals need to look for the “https://” padlock symbol before entering into sensitive websites. It is because the website having a padlock symbol refers to the use of encryption which protects the data transmitted between the individual device and the server of the website (Finkelhor </a:t>
            </a:r>
            <a:r>
              <a:rPr lang="en" sz="600" i="1">
                <a:latin typeface="Times New Roman"/>
                <a:ea typeface="Times New Roman"/>
                <a:cs typeface="Times New Roman"/>
                <a:sym typeface="Times New Roman"/>
              </a:rPr>
              <a:t>et al., </a:t>
            </a:r>
            <a:r>
              <a:rPr lang="en" sz="600">
                <a:latin typeface="Times New Roman"/>
                <a:ea typeface="Times New Roman"/>
                <a:cs typeface="Times New Roman"/>
                <a:sym typeface="Times New Roman"/>
              </a:rPr>
              <a:t>2021). Thus, the individual entering into the website with padlock symbols is allowed to use the website without the fear of data being leaked through suspicious links or websites. </a:t>
            </a:r>
            <a:endParaRPr sz="600" b="1">
              <a:latin typeface="Times New Roman"/>
              <a:ea typeface="Times New Roman"/>
              <a:cs typeface="Times New Roman"/>
              <a:sym typeface="Times New Roman"/>
            </a:endParaRPr>
          </a:p>
        </p:txBody>
      </p:sp>
      <p:sp>
        <p:nvSpPr>
          <p:cNvPr id="89" name="Google Shape;89;p13"/>
          <p:cNvSpPr txBox="1"/>
          <p:nvPr/>
        </p:nvSpPr>
        <p:spPr>
          <a:xfrm>
            <a:off x="6488375" y="1002375"/>
            <a:ext cx="2655600" cy="41559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600" b="1">
                <a:latin typeface="Times New Roman"/>
                <a:ea typeface="Times New Roman"/>
                <a:cs typeface="Times New Roman"/>
                <a:sym typeface="Times New Roman"/>
              </a:rPr>
              <a:t>Conclusion</a:t>
            </a: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a:latin typeface="Times New Roman"/>
                <a:ea typeface="Times New Roman"/>
                <a:cs typeface="Times New Roman"/>
                <a:sym typeface="Times New Roman"/>
              </a:rPr>
              <a:t>The above poster is about digital skills and has provided information about basic digital safety. From the above findings, it can be seen that the individual can get exposed to different cyberattacks. Thus, there are different basic digital safety methods which can help them to use digital platforms in a secure manner. </a:t>
            </a:r>
            <a:endParaRPr sz="60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b="1">
                <a:latin typeface="Times New Roman"/>
                <a:ea typeface="Times New Roman"/>
                <a:cs typeface="Times New Roman"/>
                <a:sym typeface="Times New Roman"/>
              </a:rPr>
              <a:t>References</a:t>
            </a:r>
            <a:endParaRPr sz="6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a:solidFill>
                  <a:srgbClr val="222222"/>
                </a:solidFill>
                <a:highlight>
                  <a:srgbClr val="FFFFFF"/>
                </a:highlight>
                <a:latin typeface="Times New Roman"/>
                <a:ea typeface="Times New Roman"/>
                <a:cs typeface="Times New Roman"/>
                <a:sym typeface="Times New Roman"/>
              </a:rPr>
              <a:t>Finkelhor, D., Walsh, K., Jones, L., Mitchell, K. and Collier, A., 2021. Youth internet safety education: Aligning programs with the evidence base. </a:t>
            </a:r>
            <a:r>
              <a:rPr lang="en" sz="600" i="1">
                <a:solidFill>
                  <a:srgbClr val="222222"/>
                </a:solidFill>
                <a:highlight>
                  <a:srgbClr val="FFFFFF"/>
                </a:highlight>
                <a:latin typeface="Times New Roman"/>
                <a:ea typeface="Times New Roman"/>
                <a:cs typeface="Times New Roman"/>
                <a:sym typeface="Times New Roman"/>
              </a:rPr>
              <a:t>Trauma, violence, &amp; abuse</a:t>
            </a:r>
            <a:r>
              <a:rPr lang="en" sz="600">
                <a:solidFill>
                  <a:srgbClr val="222222"/>
                </a:solidFill>
                <a:highlight>
                  <a:srgbClr val="FFFFFF"/>
                </a:highlight>
                <a:latin typeface="Times New Roman"/>
                <a:ea typeface="Times New Roman"/>
                <a:cs typeface="Times New Roman"/>
                <a:sym typeface="Times New Roman"/>
              </a:rPr>
              <a:t>, </a:t>
            </a:r>
            <a:r>
              <a:rPr lang="en" sz="600" i="1">
                <a:solidFill>
                  <a:srgbClr val="222222"/>
                </a:solidFill>
                <a:highlight>
                  <a:srgbClr val="FFFFFF"/>
                </a:highlight>
                <a:latin typeface="Times New Roman"/>
                <a:ea typeface="Times New Roman"/>
                <a:cs typeface="Times New Roman"/>
                <a:sym typeface="Times New Roman"/>
              </a:rPr>
              <a:t>22</a:t>
            </a:r>
            <a:r>
              <a:rPr lang="en" sz="600">
                <a:solidFill>
                  <a:srgbClr val="222222"/>
                </a:solidFill>
                <a:highlight>
                  <a:srgbClr val="FFFFFF"/>
                </a:highlight>
                <a:latin typeface="Times New Roman"/>
                <a:ea typeface="Times New Roman"/>
                <a:cs typeface="Times New Roman"/>
                <a:sym typeface="Times New Roman"/>
              </a:rPr>
              <a:t>(5), pp.1233-1247.</a:t>
            </a:r>
            <a:endParaRPr sz="60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600">
                <a:solidFill>
                  <a:srgbClr val="222222"/>
                </a:solidFill>
                <a:highlight>
                  <a:srgbClr val="FFFFFF"/>
                </a:highlight>
                <a:latin typeface="Times New Roman"/>
                <a:ea typeface="Times New Roman"/>
                <a:cs typeface="Times New Roman"/>
                <a:sym typeface="Times New Roman"/>
              </a:rPr>
              <a:t>Nyikes, Z., 2018. Digital competence and the safety awareness base on the assessments results of the Middle East-European generations. </a:t>
            </a:r>
            <a:r>
              <a:rPr lang="en" sz="600" i="1">
                <a:solidFill>
                  <a:srgbClr val="222222"/>
                </a:solidFill>
                <a:highlight>
                  <a:srgbClr val="FFFFFF"/>
                </a:highlight>
                <a:latin typeface="Times New Roman"/>
                <a:ea typeface="Times New Roman"/>
                <a:cs typeface="Times New Roman"/>
                <a:sym typeface="Times New Roman"/>
              </a:rPr>
              <a:t>Procedia Manufacturing</a:t>
            </a:r>
            <a:r>
              <a:rPr lang="en" sz="600">
                <a:solidFill>
                  <a:srgbClr val="222222"/>
                </a:solidFill>
                <a:highlight>
                  <a:srgbClr val="FFFFFF"/>
                </a:highlight>
                <a:latin typeface="Times New Roman"/>
                <a:ea typeface="Times New Roman"/>
                <a:cs typeface="Times New Roman"/>
                <a:sym typeface="Times New Roman"/>
              </a:rPr>
              <a:t>, </a:t>
            </a:r>
            <a:r>
              <a:rPr lang="en" sz="600" i="1">
                <a:solidFill>
                  <a:srgbClr val="222222"/>
                </a:solidFill>
                <a:highlight>
                  <a:srgbClr val="FFFFFF"/>
                </a:highlight>
                <a:latin typeface="Times New Roman"/>
                <a:ea typeface="Times New Roman"/>
                <a:cs typeface="Times New Roman"/>
                <a:sym typeface="Times New Roman"/>
              </a:rPr>
              <a:t>22</a:t>
            </a:r>
            <a:r>
              <a:rPr lang="en" sz="600">
                <a:solidFill>
                  <a:srgbClr val="222222"/>
                </a:solidFill>
                <a:highlight>
                  <a:srgbClr val="FFFFFF"/>
                </a:highlight>
                <a:latin typeface="Times New Roman"/>
                <a:ea typeface="Times New Roman"/>
                <a:cs typeface="Times New Roman"/>
                <a:sym typeface="Times New Roman"/>
              </a:rPr>
              <a:t>, pp.916-922.</a:t>
            </a:r>
            <a:endParaRPr sz="600">
              <a:latin typeface="Times New Roman"/>
              <a:ea typeface="Times New Roman"/>
              <a:cs typeface="Times New Roman"/>
              <a:sym typeface="Times New Roman"/>
            </a:endParaRPr>
          </a:p>
        </p:txBody>
      </p:sp>
      <p:pic>
        <p:nvPicPr>
          <p:cNvPr id="90" name="Google Shape;90;p13"/>
          <p:cNvPicPr preferRelativeResize="0"/>
          <p:nvPr/>
        </p:nvPicPr>
        <p:blipFill>
          <a:blip r:embed="rId4">
            <a:alphaModFix/>
          </a:blip>
          <a:stretch>
            <a:fillRect/>
          </a:stretch>
        </p:blipFill>
        <p:spPr>
          <a:xfrm>
            <a:off x="-50" y="2604889"/>
            <a:ext cx="2807100" cy="2468275"/>
          </a:xfrm>
          <a:prstGeom prst="rect">
            <a:avLst/>
          </a:prstGeom>
          <a:noFill/>
          <a:ln>
            <a:noFill/>
          </a:ln>
        </p:spPr>
      </p:pic>
      <p:pic>
        <p:nvPicPr>
          <p:cNvPr id="91" name="Google Shape;91;p13"/>
          <p:cNvPicPr preferRelativeResize="0"/>
          <p:nvPr/>
        </p:nvPicPr>
        <p:blipFill>
          <a:blip r:embed="rId5">
            <a:alphaModFix/>
          </a:blip>
          <a:stretch>
            <a:fillRect/>
          </a:stretch>
        </p:blipFill>
        <p:spPr>
          <a:xfrm>
            <a:off x="6488350" y="1840575"/>
            <a:ext cx="2655600" cy="2185150"/>
          </a:xfrm>
          <a:prstGeom prst="rect">
            <a:avLst/>
          </a:prstGeom>
          <a:noFill/>
          <a:ln>
            <a:noFill/>
          </a:ln>
        </p:spPr>
      </p:pic>
      <p:pic>
        <p:nvPicPr>
          <p:cNvPr id="92" name="Google Shape;92;p13"/>
          <p:cNvPicPr preferRelativeResize="0"/>
          <p:nvPr/>
        </p:nvPicPr>
        <p:blipFill>
          <a:blip r:embed="rId6">
            <a:alphaModFix/>
          </a:blip>
          <a:stretch>
            <a:fillRect/>
          </a:stretch>
        </p:blipFill>
        <p:spPr>
          <a:xfrm>
            <a:off x="0" y="0"/>
            <a:ext cx="1815253" cy="965101"/>
          </a:xfrm>
          <a:prstGeom prst="rect">
            <a:avLst/>
          </a:prstGeom>
          <a:noFill/>
          <a:ln>
            <a:noFill/>
          </a:ln>
        </p:spPr>
      </p:pic>
      <p:pic>
        <p:nvPicPr>
          <p:cNvPr id="93" name="Google Shape;93;p13"/>
          <p:cNvPicPr preferRelativeResize="0"/>
          <p:nvPr/>
        </p:nvPicPr>
        <p:blipFill>
          <a:blip r:embed="rId7">
            <a:alphaModFix/>
          </a:blip>
          <a:stretch>
            <a:fillRect/>
          </a:stretch>
        </p:blipFill>
        <p:spPr>
          <a:xfrm>
            <a:off x="7186506" y="0"/>
            <a:ext cx="1957491" cy="1002375"/>
          </a:xfrm>
          <a:prstGeom prst="rect">
            <a:avLst/>
          </a:prstGeom>
          <a:noFill/>
          <a:ln>
            <a:noFill/>
          </a:ln>
        </p:spPr>
      </p:pic>
      <p:sp>
        <p:nvSpPr>
          <p:cNvPr id="94" name="Google Shape;94;p13"/>
          <p:cNvSpPr txBox="1"/>
          <p:nvPr/>
        </p:nvSpPr>
        <p:spPr>
          <a:xfrm>
            <a:off x="0" y="965100"/>
            <a:ext cx="2807100" cy="1777800"/>
          </a:xfrm>
          <a:prstGeom prst="rect">
            <a:avLst/>
          </a:prstGeom>
          <a:solidFill>
            <a:schemeClr val="lt1"/>
          </a:solidFill>
          <a:ln w="9525" cap="flat" cmpd="sng">
            <a:solidFill>
              <a:srgbClr val="FFFF00"/>
            </a:solidFill>
            <a:prstDash val="solid"/>
            <a:round/>
            <a:headEnd type="none" w="sm" len="sm"/>
            <a:tailEnd type="none" w="sm" len="sm"/>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 sz="900" b="1">
                <a:latin typeface="Times New Roman"/>
                <a:ea typeface="Times New Roman"/>
                <a:cs typeface="Times New Roman"/>
                <a:sym typeface="Times New Roman"/>
              </a:rPr>
              <a:t>Introduction</a:t>
            </a:r>
            <a:endParaRPr sz="900" b="1">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900">
                <a:latin typeface="Times New Roman"/>
                <a:ea typeface="Times New Roman"/>
                <a:cs typeface="Times New Roman"/>
                <a:sym typeface="Times New Roman"/>
              </a:rPr>
              <a:t>This poster is about digital skills and will provide information related to basic digital safety needs. Maintaining digital safety has now become very crucial as it can expose individuals to different cyber attacks such as identity theft and data breaches. Thus, there are basic digital safety methods which can help them to secure their digital accounts.</a:t>
            </a:r>
            <a:endParaRPr sz="1100"/>
          </a:p>
        </p:txBody>
      </p:sp>
      <p:sp>
        <p:nvSpPr>
          <p:cNvPr id="3" name="TextBox 2">
            <a:extLst>
              <a:ext uri="{FF2B5EF4-FFF2-40B4-BE49-F238E27FC236}">
                <a16:creationId xmlns:a16="http://schemas.microsoft.com/office/drawing/2014/main" id="{E8CAEC70-A268-3D54-31E8-03350A5FD186}"/>
              </a:ext>
            </a:extLst>
          </p:cNvPr>
          <p:cNvSpPr txBox="1"/>
          <p:nvPr/>
        </p:nvSpPr>
        <p:spPr>
          <a:xfrm>
            <a:off x="1815253" y="494288"/>
            <a:ext cx="2016891" cy="629211"/>
          </a:xfrm>
          <a:prstGeom prst="rect">
            <a:avLst/>
          </a:prstGeom>
          <a:noFill/>
        </p:spPr>
        <p:txBody>
          <a:bodyPr wrap="square">
            <a:spAutoFit/>
          </a:bodyPr>
          <a:lstStyle/>
          <a:p>
            <a:pPr algn="r">
              <a:lnSpc>
                <a:spcPct val="150000"/>
              </a:lnSpc>
            </a:pPr>
            <a:r>
              <a:rPr lang="en-GB" sz="600" dirty="0">
                <a:effectLst/>
                <a:latin typeface="Times New Roman" panose="02020603050405020304" pitchFamily="18" charset="0"/>
                <a:ea typeface="Times New Roman" panose="02020603050405020304" pitchFamily="18" charset="0"/>
              </a:rPr>
              <a:t>Student Name: Cristina Anamaria Floaca</a:t>
            </a:r>
          </a:p>
          <a:p>
            <a:pPr algn="r">
              <a:lnSpc>
                <a:spcPct val="150000"/>
              </a:lnSpc>
            </a:pPr>
            <a:r>
              <a:rPr lang="en-GB" sz="600" dirty="0">
                <a:effectLst/>
                <a:latin typeface="Times New Roman" panose="02020603050405020304" pitchFamily="18" charset="0"/>
                <a:ea typeface="Times New Roman" panose="02020603050405020304" pitchFamily="18" charset="0"/>
              </a:rPr>
              <a:t>Student ID Number: 2234501</a:t>
            </a:r>
          </a:p>
          <a:p>
            <a:pPr algn="r">
              <a:lnSpc>
                <a:spcPct val="150000"/>
              </a:lnSpc>
            </a:pPr>
            <a:r>
              <a:rPr lang="en-GB" sz="600" dirty="0">
                <a:effectLst/>
                <a:latin typeface="Times New Roman" panose="02020603050405020304" pitchFamily="18" charset="0"/>
                <a:ea typeface="Times New Roman" panose="02020603050405020304" pitchFamily="18" charset="0"/>
              </a:rPr>
              <a:t>Module Leader: </a:t>
            </a:r>
            <a:r>
              <a:rPr lang="en-GB" sz="600" dirty="0" err="1">
                <a:effectLst/>
                <a:latin typeface="Times New Roman" panose="02020603050405020304" pitchFamily="18" charset="0"/>
                <a:ea typeface="Times New Roman" panose="02020603050405020304" pitchFamily="18" charset="0"/>
              </a:rPr>
              <a:t>Rexon</a:t>
            </a:r>
            <a:r>
              <a:rPr lang="en-GB" sz="600" dirty="0">
                <a:effectLst/>
                <a:latin typeface="Times New Roman" panose="02020603050405020304" pitchFamily="18" charset="0"/>
                <a:ea typeface="Times New Roman" panose="02020603050405020304" pitchFamily="18" charset="0"/>
              </a:rPr>
              <a:t> </a:t>
            </a:r>
            <a:r>
              <a:rPr lang="en-GB" sz="600" dirty="0" err="1">
                <a:effectLst/>
                <a:latin typeface="Times New Roman" panose="02020603050405020304" pitchFamily="18" charset="0"/>
                <a:ea typeface="Times New Roman" panose="02020603050405020304" pitchFamily="18" charset="0"/>
              </a:rPr>
              <a:t>Nting</a:t>
            </a:r>
            <a:r>
              <a:rPr lang="en-GB" sz="600" dirty="0">
                <a:effectLst/>
                <a:latin typeface="Times New Roman" panose="02020603050405020304" pitchFamily="18" charset="0"/>
                <a:ea typeface="Times New Roman" panose="02020603050405020304" pitchFamily="18" charset="0"/>
              </a:rPr>
              <a:t> </a:t>
            </a:r>
          </a:p>
          <a:p>
            <a:pPr algn="r">
              <a:lnSpc>
                <a:spcPct val="150000"/>
              </a:lnSpc>
            </a:pPr>
            <a:r>
              <a:rPr lang="en-GB" sz="600" dirty="0"/>
              <a:t>Module code : LCLM 4002</a:t>
            </a:r>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692</Words>
  <Application>Microsoft Office PowerPoint</Application>
  <PresentationFormat>On-screen Show (16:9)</PresentationFormat>
  <Paragraphs>33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Lato</vt:lpstr>
      <vt:lpstr>Raleway</vt:lpstr>
      <vt:lpstr>Times New Roman</vt:lpstr>
      <vt:lpstr>Streamline</vt:lpstr>
      <vt:lpstr>Digital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dc:title>
  <cp:lastModifiedBy>Cristina Anamaria Floaca (2234501)</cp:lastModifiedBy>
  <cp:revision>4</cp:revision>
  <dcterms:modified xsi:type="dcterms:W3CDTF">2024-04-09T11:16:40Z</dcterms:modified>
</cp:coreProperties>
</file>