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6" r:id="rId3"/>
    <p:sldId id="300" r:id="rId4"/>
    <p:sldId id="259" r:id="rId5"/>
    <p:sldId id="261" r:id="rId6"/>
    <p:sldId id="262" r:id="rId7"/>
    <p:sldId id="344" r:id="rId8"/>
    <p:sldId id="263" r:id="rId9"/>
    <p:sldId id="264" r:id="rId10"/>
    <p:sldId id="265" r:id="rId11"/>
    <p:sldId id="342" r:id="rId12"/>
    <p:sldId id="336" r:id="rId13"/>
    <p:sldId id="266" r:id="rId14"/>
    <p:sldId id="267" r:id="rId15"/>
    <p:sldId id="301" r:id="rId16"/>
    <p:sldId id="275" r:id="rId17"/>
    <p:sldId id="278" r:id="rId18"/>
    <p:sldId id="287" r:id="rId19"/>
    <p:sldId id="279" r:id="rId20"/>
    <p:sldId id="288" r:id="rId21"/>
    <p:sldId id="277" r:id="rId22"/>
    <p:sldId id="276" r:id="rId23"/>
    <p:sldId id="271" r:id="rId24"/>
    <p:sldId id="289" r:id="rId25"/>
    <p:sldId id="290" r:id="rId26"/>
    <p:sldId id="291" r:id="rId27"/>
    <p:sldId id="280" r:id="rId28"/>
    <p:sldId id="293" r:id="rId29"/>
    <p:sldId id="294" r:id="rId30"/>
    <p:sldId id="296" r:id="rId31"/>
    <p:sldId id="295" r:id="rId32"/>
    <p:sldId id="297" r:id="rId33"/>
    <p:sldId id="350" r:id="rId34"/>
    <p:sldId id="351" r:id="rId35"/>
    <p:sldId id="354" r:id="rId36"/>
    <p:sldId id="348" r:id="rId37"/>
    <p:sldId id="355" r:id="rId38"/>
    <p:sldId id="349" r:id="rId39"/>
    <p:sldId id="353" r:id="rId40"/>
    <p:sldId id="352" r:id="rId41"/>
    <p:sldId id="357" r:id="rId42"/>
    <p:sldId id="358" r:id="rId43"/>
    <p:sldId id="359" r:id="rId44"/>
    <p:sldId id="320" r:id="rId45"/>
    <p:sldId id="345" r:id="rId46"/>
    <p:sldId id="282" r:id="rId47"/>
    <p:sldId id="283" r:id="rId48"/>
    <p:sldId id="298" r:id="rId49"/>
    <p:sldId id="284" r:id="rId50"/>
    <p:sldId id="309" r:id="rId51"/>
    <p:sldId id="339" r:id="rId52"/>
    <p:sldId id="310" r:id="rId53"/>
    <p:sldId id="311" r:id="rId54"/>
    <p:sldId id="312" r:id="rId55"/>
    <p:sldId id="313" r:id="rId56"/>
    <p:sldId id="314" r:id="rId57"/>
    <p:sldId id="315" r:id="rId58"/>
    <p:sldId id="316" r:id="rId59"/>
    <p:sldId id="317" r:id="rId60"/>
    <p:sldId id="318" r:id="rId61"/>
    <p:sldId id="321" r:id="rId62"/>
    <p:sldId id="340" r:id="rId63"/>
    <p:sldId id="274" r:id="rId64"/>
    <p:sldId id="324" r:id="rId65"/>
    <p:sldId id="323" r:id="rId66"/>
    <p:sldId id="322" r:id="rId67"/>
    <p:sldId id="341" r:id="rId68"/>
    <p:sldId id="303" r:id="rId69"/>
    <p:sldId id="329" r:id="rId70"/>
    <p:sldId id="331" r:id="rId7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03"/>
    <p:restoredTop sz="94694"/>
  </p:normalViewPr>
  <p:slideViewPr>
    <p:cSldViewPr snapToObjects="1">
      <p:cViewPr varScale="1">
        <p:scale>
          <a:sx n="136" d="100"/>
          <a:sy n="136" d="100"/>
        </p:scale>
        <p:origin x="289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slide" Target="slides/slide7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B1F6B-D31F-AF43-8BF5-833965D78BCE}" type="datetimeFigureOut">
              <a:rPr lang="en-US" smtClean="0"/>
              <a:pPr/>
              <a:t>2/6/20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33.JPG"/><Relationship Id="rId4" Type="http://schemas.openxmlformats.org/officeDocument/2006/relationships/image" Target="../media/image32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pn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85800"/>
            <a:ext cx="7391400" cy="54102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1600" dirty="0">
                <a:solidFill>
                  <a:schemeClr val="bg1"/>
                </a:solidFill>
                <a:latin typeface="Century Gothic"/>
              </a:rPr>
              <a:t>Principles of Marketing / Entertainment Marketing module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5.2.20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4. The Marketing Plan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97046E-B9D1-044E-A5E6-D6CC40620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869160"/>
            <a:ext cx="6934200" cy="8509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Branding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Target market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3. Marketing strategy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marketing strategy is conveyed via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marketing plan</a:t>
            </a: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is actually in a marketing plan?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Artist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Wingdings"/>
              <a:ea typeface="Wingdings"/>
              <a:cs typeface="Wingdings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Wingdings"/>
                <a:ea typeface="Wingdings"/>
                <a:cs typeface="Wingdings"/>
              </a:rPr>
              <a:t>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Tastemakers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Wingdings"/>
                <a:ea typeface="Wingdings"/>
                <a:cs typeface="Wingdings"/>
              </a:rPr>
              <a:t>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Audience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rot="5400000">
            <a:off x="1257300" y="2476500"/>
            <a:ext cx="3048000" cy="19050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rot="16200000" flipH="1">
            <a:off x="4800600" y="2514600"/>
            <a:ext cx="3048000" cy="18288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Defining ‘tastemakers:’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Defining ‘tastemakers:’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Early adopters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with substantial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following / influence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magnify your message to your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Without them, capacity to reach audience in meaningful numbers is incredibly limited 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plans are predominantly concerned with engaging tastemakers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Not all tastemakers are equal!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There is a hierarchy, based upon;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Audience size / relevance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Timing of their likely uptake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85800"/>
            <a:ext cx="7391400" cy="5867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Timing might look like this;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Social media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Blogs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Street teams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Student promo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Live performance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Streaming services / playlists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Press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Radio &amp; TV</a:t>
            </a: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Tastemakers are broken down into;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Leaders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2. Followers</a:t>
            </a: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Tastemaker hierarchy;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Audience size / relevance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Timing of their likely uptake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One other factor…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That other factor?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Industry status…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Without sufficient tastemaker support from media of genuine industry status…?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Buy-in from a tastemaker;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Allows you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reach their audience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some of whom are likely to be your target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Allows you to take their ‘buy-in’ and use that as a weapon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procure other tastemakers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 who sits at the top of the tree?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Radio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Radio is king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Still…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Examples of real-life marketing plans;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Majors / Indies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Established artists / New artists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19200"/>
            <a:ext cx="7391400" cy="5029200"/>
          </a:xfrm>
        </p:spPr>
        <p:txBody>
          <a:bodyPr>
            <a:normAutofit/>
          </a:bodyPr>
          <a:lstStyle/>
          <a:p>
            <a:pPr marL="514350" indent="-514350"/>
            <a:r>
              <a:rPr lang="en-US" b="1" dirty="0">
                <a:solidFill>
                  <a:schemeClr val="bg1"/>
                </a:solidFill>
                <a:latin typeface="Century Gothic"/>
              </a:rPr>
              <a:t>For artists with an existing fanbase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;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Reinvigorate interest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Stimulate demand through anticipation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Engage new fans </a:t>
            </a: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143000"/>
            <a:ext cx="7391400" cy="5105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b="1" dirty="0">
                <a:solidFill>
                  <a:schemeClr val="bg1"/>
                </a:solidFill>
                <a:latin typeface="Century Gothic"/>
              </a:rPr>
              <a:t>For a new artist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;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Reach as wide a spectrum of audience as possible</a:t>
            </a: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Note the similarities;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All are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principally concerned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with targeting uptake from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tastemakers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Note the differences;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marketing / advertising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budget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Media / retail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leverage</a:t>
            </a: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0668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Caroline Records / UMG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Paul Simon</a:t>
            </a:r>
          </a:p>
        </p:txBody>
      </p:sp>
      <p:pic>
        <p:nvPicPr>
          <p:cNvPr id="4" name="Picture 3" descr="Caroline 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4855591"/>
            <a:ext cx="1701800" cy="859409"/>
          </a:xfrm>
          <a:prstGeom prst="rect">
            <a:avLst/>
          </a:prstGeom>
        </p:spPr>
      </p:pic>
      <p:pic>
        <p:nvPicPr>
          <p:cNvPr id="6" name="Picture 5" descr="PaulSimon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1" y="3747962"/>
            <a:ext cx="3429000" cy="2328491"/>
          </a:xfrm>
          <a:prstGeom prst="rect">
            <a:avLst/>
          </a:prstGeom>
        </p:spPr>
      </p:pic>
      <p:pic>
        <p:nvPicPr>
          <p:cNvPr id="5" name="Picture 4" descr="PaulSimon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7800" y="2578100"/>
            <a:ext cx="2547200" cy="2527300"/>
          </a:xfrm>
          <a:prstGeom prst="rect">
            <a:avLst/>
          </a:prstGeom>
        </p:spPr>
      </p:pic>
      <p:pic>
        <p:nvPicPr>
          <p:cNvPr id="8" name="Picture 7" descr="U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400" y="375201"/>
            <a:ext cx="1155699" cy="691599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PaulSimon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022" y="0"/>
            <a:ext cx="7191955" cy="68580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PaulSimon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352" y="0"/>
            <a:ext cx="7351295" cy="68580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PaulSimon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600" y="406400"/>
            <a:ext cx="7670800" cy="60452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PaulSimon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250" y="730250"/>
            <a:ext cx="7937500" cy="53975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0668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Dew Process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London Grammar</a:t>
            </a:r>
          </a:p>
        </p:txBody>
      </p:sp>
      <p:pic>
        <p:nvPicPr>
          <p:cNvPr id="7" name="Picture 6" descr="Australi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450" y="381000"/>
            <a:ext cx="1276350" cy="638175"/>
          </a:xfrm>
          <a:prstGeom prst="rect">
            <a:avLst/>
          </a:prstGeom>
        </p:spPr>
      </p:pic>
      <p:pic>
        <p:nvPicPr>
          <p:cNvPr id="10" name="Picture 9" descr="DewProces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2062" y="4121150"/>
            <a:ext cx="1133475" cy="1133475"/>
          </a:xfrm>
          <a:prstGeom prst="rect">
            <a:avLst/>
          </a:prstGeom>
        </p:spPr>
      </p:pic>
      <p:pic>
        <p:nvPicPr>
          <p:cNvPr id="11" name="Picture 10" descr="LGPacksho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0" y="2514600"/>
            <a:ext cx="2571750" cy="2571750"/>
          </a:xfrm>
          <a:prstGeom prst="rect">
            <a:avLst/>
          </a:prstGeom>
        </p:spPr>
      </p:pic>
      <p:pic>
        <p:nvPicPr>
          <p:cNvPr id="9" name="Picture 8" descr="london_gramma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4000" y="4121150"/>
            <a:ext cx="3429000" cy="227965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2" descr="2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84175"/>
            <a:ext cx="9144000" cy="608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1" descr="6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25438"/>
            <a:ext cx="9144000" cy="620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1" descr="7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00038"/>
            <a:ext cx="9144000" cy="625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1" descr="8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03225"/>
            <a:ext cx="9144000" cy="605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1" descr="9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20700"/>
            <a:ext cx="9144000" cy="581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1" descr="13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39725"/>
            <a:ext cx="9144000" cy="617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Necessary to define specific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tastemaker targets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at a granular level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Merely finding out their Insta is NOT ENOUGH… to deliver results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268624478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 example…</a:t>
            </a:r>
          </a:p>
        </p:txBody>
      </p:sp>
    </p:spTree>
    <p:extLst>
      <p:ext uri="{BB962C8B-B14F-4D97-AF65-F5344CB8AC3E}">
        <p14:creationId xmlns:p14="http://schemas.microsoft.com/office/powerpoint/2010/main" val="2168651035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black and silver text&#10;&#10;Description automatically generated">
            <a:extLst>
              <a:ext uri="{FF2B5EF4-FFF2-40B4-BE49-F238E27FC236}">
                <a16:creationId xmlns:a16="http://schemas.microsoft.com/office/drawing/2014/main" id="{E98DA24A-4327-084C-93A9-537B4F665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260648"/>
            <a:ext cx="4439383" cy="6282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89690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2016: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picture containing holding, water, man, player&#10;&#10;Description automatically generated">
            <a:extLst>
              <a:ext uri="{FF2B5EF4-FFF2-40B4-BE49-F238E27FC236}">
                <a16:creationId xmlns:a16="http://schemas.microsoft.com/office/drawing/2014/main" id="{D8570267-1164-8E4D-8FB1-929F7DAA4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16832"/>
            <a:ext cx="8229600" cy="4511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986709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2017: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                    John Marks @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34DB223B-FF6F-DA4F-AC34-D9393B880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884" y="1860752"/>
            <a:ext cx="3177930" cy="4860824"/>
          </a:xfrm>
          <a:prstGeom prst="rect">
            <a:avLst/>
          </a:prstGeom>
        </p:spPr>
      </p:pic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131695BD-48C5-544A-84D3-84B190565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952" y="2996952"/>
            <a:ext cx="4241800" cy="191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807311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2017: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7" name="Picture 6" descr="A screenshot of a cell phone screen with text&#10;&#10;Description automatically generated">
            <a:extLst>
              <a:ext uri="{FF2B5EF4-FFF2-40B4-BE49-F238E27FC236}">
                <a16:creationId xmlns:a16="http://schemas.microsoft.com/office/drawing/2014/main" id="{679EE189-D296-5848-8DDA-747F011BFF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92388"/>
            <a:ext cx="9144000" cy="3088940"/>
          </a:xfrm>
          <a:prstGeom prst="rect">
            <a:avLst/>
          </a:prstGeom>
        </p:spPr>
      </p:pic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BE2B5953-8A13-864A-B70C-6412CF8AD4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9167" y="188640"/>
            <a:ext cx="3107633" cy="4132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794184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2018: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863E9970-B7D8-D44B-90AB-9F881669E4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21540"/>
            <a:ext cx="9144000" cy="3783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210020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2020: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C0ABF406-600F-1F42-A543-F2608CBDDF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00306"/>
            <a:ext cx="9144000" cy="3892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867530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2020: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5CA59B44-AD0A-C245-AC45-D8D31D576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4007"/>
            <a:ext cx="9144000" cy="5669986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426C3202-199D-CD4E-A3E8-C7AAFE4836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1295400"/>
            <a:ext cx="3614197" cy="3533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965634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2020: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   Most important platform =                  </a:t>
            </a: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131695BD-48C5-544A-84D3-84B1905653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952" y="2996952"/>
            <a:ext cx="4241800" cy="191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673325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picture containing person, man, building, photo&#10;&#10;Description automatically generated">
            <a:extLst>
              <a:ext uri="{FF2B5EF4-FFF2-40B4-BE49-F238E27FC236}">
                <a16:creationId xmlns:a16="http://schemas.microsoft.com/office/drawing/2014/main" id="{041C593F-C18D-3249-8BD9-38B549BF8F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9283" y="2285316"/>
            <a:ext cx="2937208" cy="2619672"/>
          </a:xfrm>
          <a:prstGeom prst="rect">
            <a:avLst/>
          </a:prstGeom>
        </p:spPr>
      </p:pic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F82F1EA9-9570-C847-806A-C4B13D71EB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5" y="2285316"/>
            <a:ext cx="2871372" cy="3230294"/>
          </a:xfrm>
          <a:prstGeom prst="rect">
            <a:avLst/>
          </a:prstGeom>
        </p:spPr>
      </p:pic>
      <p:pic>
        <p:nvPicPr>
          <p:cNvPr id="9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A9EEE266-3C1E-854F-A885-3BD1A61C75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7784" y="95779"/>
            <a:ext cx="3649625" cy="2147177"/>
          </a:xfrm>
          <a:prstGeom prst="rect">
            <a:avLst/>
          </a:prstGeom>
        </p:spPr>
      </p:pic>
      <p:pic>
        <p:nvPicPr>
          <p:cNvPr id="13" name="Picture 1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2DFBE525-6D34-CD46-A001-369324D53F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7715" y="2285316"/>
            <a:ext cx="2608569" cy="2608569"/>
          </a:xfrm>
          <a:prstGeom prst="rect">
            <a:avLst/>
          </a:prstGeom>
        </p:spPr>
      </p:pic>
      <p:pic>
        <p:nvPicPr>
          <p:cNvPr id="11" name="Picture 10" descr="A screenshot of a social media post of a person&#10;&#10;Description automatically generated">
            <a:extLst>
              <a:ext uri="{FF2B5EF4-FFF2-40B4-BE49-F238E27FC236}">
                <a16:creationId xmlns:a16="http://schemas.microsoft.com/office/drawing/2014/main" id="{4520C490-B2EF-AB4B-AAD1-A5C6BE6E0E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9791" y="4610166"/>
            <a:ext cx="3613183" cy="2247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722700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plan principles</a:t>
            </a:r>
          </a:p>
        </p:txBody>
      </p:sp>
    </p:spTree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Every plan needs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impact points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Hooks on which to hang the campaign.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Aim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draw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media &amp; consumer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attention to peak at certain moments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Principle of ‘the tipping point’</a:t>
            </a:r>
          </a:p>
        </p:txBody>
      </p:sp>
    </p:spTree>
    <p:extLst>
      <p:ext uri="{BB962C8B-B14F-4D97-AF65-F5344CB8AC3E}">
        <p14:creationId xmlns:p14="http://schemas.microsoft.com/office/powerpoint/2010/main" val="4009542525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 may want to peak for chart or sales reasons.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commonly, these will be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single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album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releases, but may also be a major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gig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or promotional activity.</a:t>
            </a:r>
          </a:p>
        </p:txBody>
      </p:sp>
    </p:spTree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Simplest way of working out is 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timeline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Incredibly useful for tracking key events…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Establishing what needs to happen in and around them</a:t>
            </a:r>
          </a:p>
        </p:txBody>
      </p:sp>
    </p:spTree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Time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50" y="302776"/>
            <a:ext cx="8271650" cy="6250424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Crucial to ensure that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each element co-ordinates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with the other for maximum impact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Digital and offline promotion, live performance, production, retail &amp; advertising</a:t>
            </a:r>
          </a:p>
        </p:txBody>
      </p:sp>
    </p:spTree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Digital timeline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5SOS / Capitol Records</a:t>
            </a:r>
          </a:p>
        </p:txBody>
      </p:sp>
      <p:pic>
        <p:nvPicPr>
          <p:cNvPr id="4" name="Picture 3" descr="U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375201"/>
            <a:ext cx="1155699" cy="691599"/>
          </a:xfrm>
          <a:prstGeom prst="rect">
            <a:avLst/>
          </a:prstGeom>
        </p:spPr>
      </p:pic>
      <p:pic>
        <p:nvPicPr>
          <p:cNvPr id="5" name="Picture 4" descr="Capito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868543"/>
            <a:ext cx="1524000" cy="736050"/>
          </a:xfrm>
          <a:prstGeom prst="rect">
            <a:avLst/>
          </a:prstGeom>
        </p:spPr>
      </p:pic>
      <p:pic>
        <p:nvPicPr>
          <p:cNvPr id="6" name="Picture 5" descr="5SOSPacksho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5650" y="2667000"/>
            <a:ext cx="2419350" cy="2419350"/>
          </a:xfrm>
          <a:prstGeom prst="rect">
            <a:avLst/>
          </a:prstGeom>
        </p:spPr>
      </p:pic>
      <p:pic>
        <p:nvPicPr>
          <p:cNvPr id="8" name="Picture 7" descr="5SOS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8800" y="4109565"/>
            <a:ext cx="3022600" cy="2215035"/>
          </a:xfrm>
          <a:prstGeom prst="rect">
            <a:avLst/>
          </a:prstGeom>
        </p:spPr>
      </p:pic>
      <p:pic>
        <p:nvPicPr>
          <p:cNvPr id="9" name="Picture 8" descr="USA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01751" y="848208"/>
            <a:ext cx="1136649" cy="599592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>
                <a:solidFill>
                  <a:schemeClr val="bg1"/>
                </a:solidFill>
                <a:latin typeface="Century Gothic"/>
              </a:rPr>
              <a:t>Great example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of using &amp; building intrigue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stimulate anticipation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5SOS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447" y="0"/>
            <a:ext cx="7341106" cy="68580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5SOS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2286000"/>
            <a:ext cx="7547100" cy="2730499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5SOS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563" y="0"/>
            <a:ext cx="6488873" cy="68580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5SOS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921" y="2209800"/>
            <a:ext cx="7690129" cy="295275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5SOS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3662" y="0"/>
            <a:ext cx="6956676" cy="68580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6" name="Picture 5" descr="5SOS9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7407"/>
            <a:ext cx="6781800" cy="2691047"/>
          </a:xfrm>
          <a:prstGeom prst="rect">
            <a:avLst/>
          </a:prstGeom>
        </p:spPr>
      </p:pic>
      <p:pic>
        <p:nvPicPr>
          <p:cNvPr id="7" name="Picture 6" descr="5SOS9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2253074"/>
            <a:ext cx="6781800" cy="4604926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5SOS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2448657"/>
            <a:ext cx="7772400" cy="2380831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5SOS8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01" y="432350"/>
            <a:ext cx="8119499" cy="2691850"/>
          </a:xfrm>
          <a:prstGeom prst="rect">
            <a:avLst/>
          </a:prstGeom>
        </p:spPr>
      </p:pic>
      <p:pic>
        <p:nvPicPr>
          <p:cNvPr id="5" name="Picture 4" descr="5SOS8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600" y="2667000"/>
            <a:ext cx="8128000" cy="3746145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Results</a:t>
            </a:r>
          </a:p>
        </p:txBody>
      </p:sp>
      <p:pic>
        <p:nvPicPr>
          <p:cNvPr id="6" name="Picture 5" descr="5SOS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405" y="1981200"/>
            <a:ext cx="8554795" cy="3109783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Impact marketing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Sam Smith / Capitol Records</a:t>
            </a:r>
          </a:p>
        </p:txBody>
      </p:sp>
      <p:pic>
        <p:nvPicPr>
          <p:cNvPr id="4" name="Picture 3" descr="U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375201"/>
            <a:ext cx="1155699" cy="691599"/>
          </a:xfrm>
          <a:prstGeom prst="rect">
            <a:avLst/>
          </a:prstGeom>
        </p:spPr>
      </p:pic>
      <p:pic>
        <p:nvPicPr>
          <p:cNvPr id="5" name="Picture 4" descr="Capito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868543"/>
            <a:ext cx="1524000" cy="736050"/>
          </a:xfrm>
          <a:prstGeom prst="rect">
            <a:avLst/>
          </a:prstGeom>
        </p:spPr>
      </p:pic>
      <p:pic>
        <p:nvPicPr>
          <p:cNvPr id="10" name="Picture 9" descr="SamSmith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200" y="3962400"/>
            <a:ext cx="3810000" cy="2133600"/>
          </a:xfrm>
          <a:prstGeom prst="rect">
            <a:avLst/>
          </a:prstGeom>
        </p:spPr>
      </p:pic>
      <p:pic>
        <p:nvPicPr>
          <p:cNvPr id="11" name="Picture 10" descr="SamSmithPackshot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50" y="2533650"/>
            <a:ext cx="2495550" cy="249555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Great example of doing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something different, first…</a:t>
            </a:r>
          </a:p>
        </p:txBody>
      </p:sp>
    </p:spTree>
  </p:cSld>
  <p:clrMapOvr>
    <a:masterClrMapping/>
  </p:clrMapOvr>
  <p:transition spd="slow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amSmith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04800"/>
            <a:ext cx="7556500" cy="6242832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amSmith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350" y="673100"/>
            <a:ext cx="8369300" cy="55118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amSmith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0" y="1466850"/>
            <a:ext cx="8305800" cy="39243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Over to you…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Think about whatever project you’re focused on at this moment in time</a:t>
            </a:r>
          </a:p>
        </p:txBody>
      </p:sp>
    </p:spTree>
  </p:cSld>
  <p:clrMapOvr>
    <a:masterClrMapping/>
  </p:clrMapOvr>
  <p:transition spd="slow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Over to you…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Know your brand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Know your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How can you reach them?</a:t>
            </a:r>
          </a:p>
        </p:txBody>
      </p:sp>
    </p:spTree>
  </p:cSld>
  <p:clrMapOvr>
    <a:masterClrMapping/>
  </p:clrMapOvr>
  <p:transition spd="slow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>
              <a:buFont typeface="Arial"/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Hierarchy of tastemakers?</a:t>
            </a:r>
          </a:p>
          <a:p>
            <a:pPr marL="514350" indent="-514350">
              <a:buFont typeface="Arial"/>
              <a:buAutoNum type="arabicPeriod"/>
            </a:pP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Most important tastemakers?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How can you reach them?</a:t>
            </a:r>
          </a:p>
          <a:p>
            <a:pPr marL="514350" indent="-514350">
              <a:buAutoNum type="arabicPeriod"/>
            </a:pPr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4. How can you enlist their support?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Overview: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plan content &amp; principles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Importance of identifying specific tastemakers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Impact points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500898383"/>
      </p:ext>
    </p:extLst>
  </p:cSld>
  <p:clrMapOvr>
    <a:masterClrMapping/>
  </p:clrMapOvr>
  <p:transition spd="slow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Next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Art of Campaign Management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1040</TotalTime>
  <Words>610</Words>
  <Application>Microsoft Macintosh PowerPoint</Application>
  <PresentationFormat>On-screen Show (4:3)</PresentationFormat>
  <Paragraphs>161</Paragraphs>
  <Slides>70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75" baseType="lpstr">
      <vt:lpstr>Arial</vt:lpstr>
      <vt:lpstr>Calibri</vt:lpstr>
      <vt:lpstr>Century Gothic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Tee</dc:creator>
  <cp:lastModifiedBy>Microsoft Office User</cp:lastModifiedBy>
  <cp:revision>197</cp:revision>
  <dcterms:created xsi:type="dcterms:W3CDTF">2017-09-26T10:42:35Z</dcterms:created>
  <dcterms:modified xsi:type="dcterms:W3CDTF">2020-02-06T08:58:56Z</dcterms:modified>
</cp:coreProperties>
</file>