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8" r:id="rId3"/>
    <p:sldId id="257" r:id="rId4"/>
    <p:sldId id="269" r:id="rId5"/>
    <p:sldId id="258" r:id="rId6"/>
    <p:sldId id="259" r:id="rId7"/>
    <p:sldId id="270" r:id="rId8"/>
    <p:sldId id="260" r:id="rId9"/>
    <p:sldId id="261" r:id="rId10"/>
    <p:sldId id="263" r:id="rId11"/>
    <p:sldId id="264" r:id="rId12"/>
    <p:sldId id="267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tx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chemeClr val="bg2">
              <a:lumMod val="60000"/>
              <a:lumOff val="40000"/>
              <a:alpha val="15000"/>
            </a:schemeClr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BB164-A26F-4420-8BD5-B8DC8EC6DE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Project management for sustainability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B0F37A-7324-4837-B82E-011EEB990A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Alexandra </a:t>
            </a:r>
            <a:r>
              <a:rPr lang="en-GB" dirty="0" err="1"/>
              <a:t>safadi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84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6C76C-7BC4-4F49-BEEF-2960E6628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18105"/>
            <a:ext cx="7729728" cy="1188720"/>
          </a:xfrm>
        </p:spPr>
        <p:txBody>
          <a:bodyPr/>
          <a:lstStyle/>
          <a:p>
            <a:r>
              <a:rPr lang="en-GB" dirty="0"/>
              <a:t>Purpose of this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EBF1F-FC3F-4AA6-9857-8B350A6C4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14641"/>
            <a:ext cx="7729728" cy="3101983"/>
          </a:xfrm>
        </p:spPr>
        <p:txBody>
          <a:bodyPr/>
          <a:lstStyle/>
          <a:p>
            <a:r>
              <a:rPr lang="en-GB" dirty="0"/>
              <a:t>Demonstrate my ability to critically reflect on my learning throughout studying this module.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1473C9-5660-41AD-9C0A-D700F758C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943" y="2424460"/>
            <a:ext cx="6186493" cy="39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28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E0617-EDB0-420A-92E4-B7673AA8E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77" y="346999"/>
            <a:ext cx="7729728" cy="1188720"/>
          </a:xfrm>
        </p:spPr>
        <p:txBody>
          <a:bodyPr/>
          <a:lstStyle/>
          <a:p>
            <a:r>
              <a:rPr lang="en-GB" dirty="0"/>
              <a:t>Project manager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40146-861E-40FD-B1AF-FCC27223E9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8171"/>
            <a:ext cx="6955971" cy="3801543"/>
          </a:xfrm>
        </p:spPr>
        <p:txBody>
          <a:bodyPr/>
          <a:lstStyle/>
          <a:p>
            <a:r>
              <a:rPr lang="en-GB" dirty="0"/>
              <a:t>Definition - ‘the application of processes, methods, knowledge, skills and experience to achieve the project objectives’</a:t>
            </a:r>
          </a:p>
          <a:p>
            <a:r>
              <a:rPr lang="en-GB" dirty="0"/>
              <a:t>The role involves controlling different aspects within a project- making decisions, changes,  listening to all individuals involved in the project,  being dynamic, affective planning, providing guidance, effective communication, measure costs and time management.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3E8D21-0B40-4FA5-9656-EE8E92E0A0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72" r="14714"/>
          <a:stretch/>
        </p:blipFill>
        <p:spPr>
          <a:xfrm>
            <a:off x="6955971" y="2437796"/>
            <a:ext cx="5045529" cy="42862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7DAC66-8CC6-4C67-9793-2ABA794D9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161" y="3844213"/>
            <a:ext cx="2489696" cy="25175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424E6A-0802-4C7D-B8BF-BBD4D6C25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966" y="4366727"/>
            <a:ext cx="3235920" cy="186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13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673E1-5F03-40CE-9335-9067123CD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79" y="196736"/>
            <a:ext cx="7729728" cy="1188720"/>
          </a:xfrm>
        </p:spPr>
        <p:txBody>
          <a:bodyPr/>
          <a:lstStyle/>
          <a:p>
            <a:r>
              <a:rPr lang="en-GB" dirty="0"/>
              <a:t>Focussing on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6E3C2-EAEF-470A-99BB-60B6201239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1346" y="2500604"/>
            <a:ext cx="4970107" cy="3496461"/>
          </a:xfrm>
        </p:spPr>
        <p:txBody>
          <a:bodyPr/>
          <a:lstStyle/>
          <a:p>
            <a:r>
              <a:rPr lang="en-GB" dirty="0"/>
              <a:t>Technological</a:t>
            </a:r>
          </a:p>
          <a:p>
            <a:r>
              <a:rPr lang="en-GB" dirty="0"/>
              <a:t>VUCA</a:t>
            </a:r>
          </a:p>
          <a:p>
            <a:r>
              <a:rPr lang="en-GB" dirty="0"/>
              <a:t>Flexibility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Theories address ways to manage change which can be helpful to project managers.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081B3A-97FA-4580-A23A-30809D360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47" y="1967596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62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F6E2E-27F9-4B57-BB9F-3D02E235C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37163"/>
            <a:ext cx="7729728" cy="1188720"/>
          </a:xfrm>
        </p:spPr>
        <p:txBody>
          <a:bodyPr/>
          <a:lstStyle/>
          <a:p>
            <a:r>
              <a:rPr lang="en-GB" dirty="0"/>
              <a:t>Theories associating with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4065E-C4ED-4A0B-AEF4-E541760C0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85366"/>
            <a:ext cx="9960864" cy="4054662"/>
          </a:xfrm>
        </p:spPr>
        <p:txBody>
          <a:bodyPr/>
          <a:lstStyle/>
          <a:p>
            <a:r>
              <a:rPr lang="en-GB" dirty="0"/>
              <a:t>Kurt Lewin- 3 staged model- unfreezing, change and refreezing model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                                                 in contrast …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Kotter- 8 step model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Both theories can benefit Project managements management of change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4BA194-6AED-4D37-BBD2-659555502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870" y="2096141"/>
            <a:ext cx="5084064" cy="22667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2DDA8C-2FA7-438C-964F-5EADA9BC19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068" y="2940648"/>
            <a:ext cx="5120341" cy="384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13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ECB98-48C6-4803-AF88-E4917C7BE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08" y="313765"/>
            <a:ext cx="7169259" cy="656619"/>
          </a:xfrm>
        </p:spPr>
        <p:txBody>
          <a:bodyPr>
            <a:normAutofit fontScale="90000"/>
          </a:bodyPr>
          <a:lstStyle/>
          <a:p>
            <a:r>
              <a:rPr lang="en-GB" dirty="0"/>
              <a:t>stakeholders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0531B-7C6B-462C-9F10-64D9001C8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908" y="1175657"/>
            <a:ext cx="6949716" cy="536857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Stakeholder is one of the attributes of a project manager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Stakeholder Definition- </a:t>
            </a:r>
          </a:p>
          <a:p>
            <a:pPr marL="0" indent="0">
              <a:buNone/>
            </a:pPr>
            <a:r>
              <a:rPr lang="en-GB" dirty="0"/>
              <a:t>  ‘parties with an interest in the execution and outcome of a project.    They would include business streams affected by or dependent on the outcome’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Stakeholder management Definition-</a:t>
            </a:r>
          </a:p>
          <a:p>
            <a:pPr marL="0" indent="0">
              <a:buNone/>
            </a:pPr>
            <a:r>
              <a:rPr lang="en-GB" dirty="0"/>
              <a:t>   ‘organisations consist of people, people have relationships, it is the quality of the relationships that matter’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External stakeholder Definition-</a:t>
            </a:r>
          </a:p>
          <a:p>
            <a:pPr marL="0" indent="0">
              <a:buNone/>
            </a:pPr>
            <a:r>
              <a:rPr lang="en-GB" dirty="0"/>
              <a:t>  ‘individuals, groups, and entities from outside that are affected by the consequences and outcomes of an organization's decisions’ </a:t>
            </a:r>
          </a:p>
          <a:p>
            <a:pPr marL="0" indent="0">
              <a:buNone/>
            </a:pPr>
            <a:endParaRPr lang="en-GB" dirty="0"/>
          </a:p>
          <a:p>
            <a:pPr lvl="0">
              <a:buClr>
                <a:srgbClr val="D2CB6C"/>
              </a:buClr>
            </a:pPr>
            <a:r>
              <a:rPr lang="en-GB" dirty="0">
                <a:solidFill>
                  <a:srgbClr val="FFFFFF">
                    <a:lumMod val="85000"/>
                    <a:lumOff val="15000"/>
                  </a:srgbClr>
                </a:solidFill>
              </a:rPr>
              <a:t>Stakeholder analysis- identify, prioritise and understand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15ADD7-A05A-4666-AF17-AEBBB25F55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47" t="20370" r="50000" b="28177"/>
          <a:stretch/>
        </p:blipFill>
        <p:spPr>
          <a:xfrm>
            <a:off x="7427167" y="2500605"/>
            <a:ext cx="4285861" cy="352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13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0C91F-97E8-4C03-94E9-A451DA60C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Stakeholder based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A751E0-35BE-4CDA-A366-44DB1E9E8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Opinions</a:t>
            </a:r>
          </a:p>
          <a:p>
            <a:r>
              <a:rPr lang="en-GB" dirty="0"/>
              <a:t>Support</a:t>
            </a:r>
          </a:p>
          <a:p>
            <a:r>
              <a:rPr lang="en-GB" dirty="0"/>
              <a:t>Communication</a:t>
            </a:r>
          </a:p>
          <a:p>
            <a:r>
              <a:rPr lang="en-GB" dirty="0"/>
              <a:t>Anticipation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FA82DF-9F95-4012-91CA-121B848A35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217"/>
          <a:stretch/>
        </p:blipFill>
        <p:spPr>
          <a:xfrm>
            <a:off x="5324669" y="2332654"/>
            <a:ext cx="6033796" cy="419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19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3C257-D59A-4A37-BAFD-40877124E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94" y="248897"/>
            <a:ext cx="7729728" cy="1188720"/>
          </a:xfrm>
        </p:spPr>
        <p:txBody>
          <a:bodyPr/>
          <a:lstStyle/>
          <a:p>
            <a:r>
              <a:rPr lang="en-GB" dirty="0"/>
              <a:t>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003CE-7324-4F1C-8C35-CB5CE1ADF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9552" y="1437617"/>
            <a:ext cx="8652017" cy="3649125"/>
          </a:xfrm>
        </p:spPr>
        <p:txBody>
          <a:bodyPr/>
          <a:lstStyle/>
          <a:p>
            <a:r>
              <a:rPr lang="en-GB" dirty="0"/>
              <a:t>Time</a:t>
            </a:r>
          </a:p>
          <a:p>
            <a:r>
              <a:rPr lang="en-GB" dirty="0"/>
              <a:t>Cost </a:t>
            </a:r>
          </a:p>
          <a:p>
            <a:r>
              <a:rPr lang="en-GB" dirty="0"/>
              <a:t>quality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DBE21C-CD29-41B9-8268-0200D1CFF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3262179"/>
            <a:ext cx="3947477" cy="3564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187C56-1926-49A1-A642-C89219224B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75" b="5687"/>
          <a:stretch/>
        </p:blipFill>
        <p:spPr>
          <a:xfrm>
            <a:off x="5548286" y="2015676"/>
            <a:ext cx="6661643" cy="4593427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3098D69E-DA75-4B4D-8FAC-20B2AC64E476}"/>
              </a:ext>
            </a:extLst>
          </p:cNvPr>
          <p:cNvSpPr/>
          <p:nvPr/>
        </p:nvSpPr>
        <p:spPr>
          <a:xfrm>
            <a:off x="4212264" y="3995198"/>
            <a:ext cx="1119722" cy="3899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uble Brace 6">
            <a:extLst>
              <a:ext uri="{FF2B5EF4-FFF2-40B4-BE49-F238E27FC236}">
                <a16:creationId xmlns:a16="http://schemas.microsoft.com/office/drawing/2014/main" id="{47C5A374-9DE5-45E7-A33E-50F83C8251DF}"/>
              </a:ext>
            </a:extLst>
          </p:cNvPr>
          <p:cNvSpPr/>
          <p:nvPr/>
        </p:nvSpPr>
        <p:spPr>
          <a:xfrm>
            <a:off x="918554" y="1622855"/>
            <a:ext cx="1648358" cy="968188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933DBE-BBAE-4EBF-A6E9-FD03324394D1}"/>
              </a:ext>
            </a:extLst>
          </p:cNvPr>
          <p:cNvSpPr txBox="1"/>
          <p:nvPr/>
        </p:nvSpPr>
        <p:spPr>
          <a:xfrm>
            <a:off x="2886635" y="1622855"/>
            <a:ext cx="24453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potential risks that can be managed through identifying, assessing and planning</a:t>
            </a:r>
          </a:p>
        </p:txBody>
      </p:sp>
    </p:spTree>
    <p:extLst>
      <p:ext uri="{BB962C8B-B14F-4D97-AF65-F5344CB8AC3E}">
        <p14:creationId xmlns:p14="http://schemas.microsoft.com/office/powerpoint/2010/main" val="1274338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58E25-445B-48F8-BCF0-0D6BFF6D2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Approaches to Project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0ECFE-1F43-4846-BEEA-B1AC4995F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Waterfall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PRINCE2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Agile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FDA0F5-B863-4386-84F6-FC14E022C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5853" y="2460577"/>
            <a:ext cx="3042621" cy="448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50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25900-C729-4005-9265-D2F7303F8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0507" y="199581"/>
            <a:ext cx="7729728" cy="1188720"/>
          </a:xfrm>
        </p:spPr>
        <p:txBody>
          <a:bodyPr/>
          <a:lstStyle/>
          <a:p>
            <a:r>
              <a:rPr lang="en-GB" dirty="0"/>
              <a:t>Life cycle and the stages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7BC085-129D-42C7-A217-D276637EA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955" t="13301" r="13105" b="2587"/>
          <a:stretch/>
        </p:blipFill>
        <p:spPr>
          <a:xfrm>
            <a:off x="3657600" y="2276669"/>
            <a:ext cx="4702629" cy="40121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F86042-F8EE-469A-93A4-D91F93C85DC9}"/>
              </a:ext>
            </a:extLst>
          </p:cNvPr>
          <p:cNvSpPr txBox="1"/>
          <p:nvPr/>
        </p:nvSpPr>
        <p:spPr>
          <a:xfrm>
            <a:off x="802433" y="2276669"/>
            <a:ext cx="2556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Projects life cycle </a:t>
            </a:r>
          </a:p>
        </p:txBody>
      </p:sp>
    </p:spTree>
    <p:extLst>
      <p:ext uri="{BB962C8B-B14F-4D97-AF65-F5344CB8AC3E}">
        <p14:creationId xmlns:p14="http://schemas.microsoft.com/office/powerpoint/2010/main" val="2702047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7C1B6-C16E-4069-9206-FD1E573BC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5717E-06BA-4F44-9F4B-5D1D91A713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Project manager is responsible for numerous activities</a:t>
            </a:r>
          </a:p>
          <a:p>
            <a:r>
              <a:rPr lang="en-GB" dirty="0"/>
              <a:t>Projects experience change</a:t>
            </a:r>
          </a:p>
          <a:p>
            <a:r>
              <a:rPr lang="en-GB" dirty="0"/>
              <a:t>Project goes through life cycles</a:t>
            </a:r>
          </a:p>
          <a:p>
            <a:r>
              <a:rPr lang="en-GB" dirty="0"/>
              <a:t>Waterfall, agile and Prince2 must be investigated to chose the best method for an individual project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534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150A5-C6CA-42A1-90D0-8E035885A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273" y="218243"/>
            <a:ext cx="7729728" cy="1188720"/>
          </a:xfrm>
        </p:spPr>
        <p:txBody>
          <a:bodyPr>
            <a:normAutofit/>
          </a:bodyPr>
          <a:lstStyle/>
          <a:p>
            <a:r>
              <a:rPr lang="en-GB" dirty="0"/>
              <a:t>References</a:t>
            </a:r>
            <a:br>
              <a:rPr lang="en-GB" dirty="0"/>
            </a:br>
            <a:r>
              <a:rPr lang="en-GB" sz="1300" dirty="0"/>
              <a:t>References for image</a:t>
            </a:r>
            <a:br>
              <a:rPr lang="en-GB" sz="1300" dirty="0"/>
            </a:br>
            <a:endParaRPr lang="en-GB" sz="13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889902-7FE4-42BD-95DB-8D2881CCE7D7}"/>
              </a:ext>
            </a:extLst>
          </p:cNvPr>
          <p:cNvSpPr txBox="1"/>
          <p:nvPr/>
        </p:nvSpPr>
        <p:spPr>
          <a:xfrm>
            <a:off x="839755" y="1548882"/>
            <a:ext cx="10823510" cy="509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211D1B6-4327-42CC-8E47-4C29FA571A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967463"/>
            <a:ext cx="12036490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Cliparts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 Thinking Cartoon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Cliparts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http://cliparts.co/person-thinking-cartoon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D.Moore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W. (2013, January).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Look, listen and comprehend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Electrical contractor: https://www.ecmag.com/section/safety/look-listen-and-comprehend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Education Career Articles. (2013, June 17).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 overview: associate's degree in project management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Education Career Articles: http://educationcareerarticles.com/education-articles/majors-overview/program-overview-associates-degree-in-project-management/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Howard, J. (2019).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Dream psychology- know what your dreams are saying to you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Life Coach Spotter: http://www.lifecoachspotter.com/dream-psychology-know-dreams-saying-2/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Kodiak Rating Community. (2018, July 4).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Change Management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role in the Digital Transformation of SCM?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Medium: https://medium.com/@KodiakRating/what-is-change-managements-role-in-the-digital-transformation-of-scm-35c490e95c8f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Lichtenwalner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 (2019).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Business Stakeholders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Modern servant leader: https://www.modernservantleader.com/servant-leadership/do-you-really-know-your-stakeholders/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Longley, N. (2015, October 15).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 5 considerations when choosing and managing a technology vendor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Slide Share: https://www.slideshare.net/BSGAfrica/top-5-considerations-when-choosing-and-managing-a-technology-vendor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Pixelrz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Lewins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step model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Pixelrz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http://pixelrz.com/lists/suggestions/lewin's-3-step-model/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Sharma, R. (2019).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Power/Interest Grid (Matrix) for Stakeholder Prioritization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brighthubpm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https://www.brighthubpm.com/resource-management/80523-what-is-the-powerinterest-grid/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Timothy, C. (2014, March 1).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route to success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Training Journal: https://www.trainingjournal.com/articles/feature/route-success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306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789D-043E-461A-99A9-E4FB8EEDA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8736" y="599659"/>
            <a:ext cx="7729728" cy="1188720"/>
          </a:xfrm>
        </p:spPr>
        <p:txBody>
          <a:bodyPr>
            <a:normAutofit/>
          </a:bodyPr>
          <a:lstStyle/>
          <a:p>
            <a:r>
              <a:rPr lang="en-GB" dirty="0"/>
              <a:t>References</a:t>
            </a:r>
            <a:br>
              <a:rPr lang="en-GB" dirty="0"/>
            </a:br>
            <a:r>
              <a:rPr lang="en-GB" sz="1600" dirty="0"/>
              <a:t>for content of knowledge learnt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3243D56-7181-4F1C-BDBF-D57371A3DC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788379"/>
            <a:ext cx="11887200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Armstrong, L. (2011, September 8).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value of effective planning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Full Capacity: http://www.fullcapacity.com.au/index.php/the-value-of-effective-planning/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Association for Project Management. (2019).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Agile Project Management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Association for Project Management: https://www.apm.org.uk/resources/find-a-resource/agile-project-management/why-do-you-need-agile-in-project-management/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Association for Project Management. (2019, February 21).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management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APM: https://www.apm.org.uk/body-of-knowledge/context/governance/project-management/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Boundless. (2015).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External stakeholders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Boundless: https://www.boundless.com/management/textbooks/boundless-management-textbook/ethics-in-business-13/business-stakeholders-96/external-stakeholders-452-1889/ Source: External Stakeholders | Who are External Stakeholders? https://www.stakeholdermap.com/exter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Drucker, P. F. (2019, February 7).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Peter F. Drucker quotes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GoodReads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https://www.goodreads.com/author/quotes/12008.Peter_F_Drucker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H, J. (2015, December 10).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 3 Benefits of Effective Communication in the Workplace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Linkedin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https://www.linkedin.com/pulse/top-3-benefits-effective-communication-workplace-jamelah-henry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Maslow's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Hierachy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Needs. (2017, February 2).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Maslow's </a:t>
            </a:r>
            <a:r>
              <a:rPr kumimoji="0" lang="en-US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Hierachy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Needs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Worship Musician: http://www.worshipmusician.com/17-10-worship-team-nicol/graphics-for-worship-team-hierarchy-of-needs-01/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Morrison, M. (2014, July 7). </a:t>
            </a:r>
            <a:r>
              <a:rPr kumimoji="0" lang="en-US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kurt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Lewin change theory three step model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unfreeze, change, freeze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RapidBi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https://rapidbi.com/kurt-lewin-three-step-change-theory/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Mulholland, B. (2017, July 24).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 Critical Change Management Models to Evolve and Survive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Process.st: https://www.process.st/change-management-models/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Naybour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P. (2015, June 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Agile project management - the what and the why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https://www.apm.org.uk/blog/agile-project-management-the-what-and-the-why/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OGC. (2006). 339.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PRINCE2.COM. (2019).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PRINCE2 Methodology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PRINCE2.com: https://www.prince2.com/uk/prince2-methodology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Sergeev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(2016, July 4).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Waterfall Project Management Tools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Hygger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https://hygger.io/blog/waterfall-project-management-tools/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Sharma, R. (2019).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Prince2 Project Management Methodology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Brighthubpm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https://www.brighthubpm.com/methods-strategies/62040-the-prince2-project-management-methodology/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Stricker, K. (2018, October 18).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five stages of a project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Balance careers: https://www.thebalancecareers.com/understanding-the-five-stages-of-a-project-2276104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Thompson, R. (2019, February 21).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Stakeholder Analysis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Mind Tools: https://www.mindtools.com/pages/article/newPPM_07.htm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Warner, M. (2019).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Scope and the Golden Triangle of Quality, Schedule, &amp; Budget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Theprojectblueprint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http://www.theprojectmanagementblueprint.com/?p=244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Woodruff, J. (2018, June 27).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Importance of costing in managerial decision making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Chron: https://smallbusiness.chron.com/importance-costing-managerial-decision-making-51739.html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840319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635D4D"/>
      </a:dk2>
      <a:lt2>
        <a:srgbClr val="D8D6BA"/>
      </a:lt2>
      <a:accent1>
        <a:srgbClr val="9CBEBD"/>
      </a:accent1>
      <a:accent2>
        <a:srgbClr val="D2CB6C"/>
      </a:accent2>
      <a:accent3>
        <a:srgbClr val="9D9A93"/>
      </a:accent3>
      <a:accent4>
        <a:srgbClr val="C89F5D"/>
      </a:accent4>
      <a:accent5>
        <a:srgbClr val="A9A57C"/>
      </a:accent5>
      <a:accent6>
        <a:srgbClr val="95A39D"/>
      </a:accent6>
      <a:hlink>
        <a:srgbClr val="D25814"/>
      </a:hlink>
      <a:folHlink>
        <a:srgbClr val="849A0A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0BDC4BB7-8AF9-46FD-8C32-AB93AC9C41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14677</TotalTime>
  <Words>1241</Words>
  <Application>Microsoft Office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MT</vt:lpstr>
      <vt:lpstr>Times New Roman</vt:lpstr>
      <vt:lpstr>Parcel</vt:lpstr>
      <vt:lpstr>Project management for sustainability</vt:lpstr>
      <vt:lpstr>Purpose of this presentation</vt:lpstr>
      <vt:lpstr>Project manager</vt:lpstr>
      <vt:lpstr>Focussing on change</vt:lpstr>
      <vt:lpstr>Theories associating with change</vt:lpstr>
      <vt:lpstr>stakeholders</vt:lpstr>
      <vt:lpstr>Benefits of Stakeholder based approach</vt:lpstr>
      <vt:lpstr>Risk management</vt:lpstr>
      <vt:lpstr>Approaches to Project management </vt:lpstr>
      <vt:lpstr>Life cycle and the stages </vt:lpstr>
      <vt:lpstr>conclusion</vt:lpstr>
      <vt:lpstr>References References for image </vt:lpstr>
      <vt:lpstr>References for content of knowledge learnt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 for sustainability</dc:title>
  <dc:creator>Windows</dc:creator>
  <cp:lastModifiedBy>Windows</cp:lastModifiedBy>
  <cp:revision>21</cp:revision>
  <dcterms:created xsi:type="dcterms:W3CDTF">2019-03-19T13:22:46Z</dcterms:created>
  <dcterms:modified xsi:type="dcterms:W3CDTF">2019-03-29T18:05:33Z</dcterms:modified>
</cp:coreProperties>
</file>