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3"/>
  </p:notesMasterIdLst>
  <p:sldIdLst>
    <p:sldId id="256" r:id="rId2"/>
    <p:sldId id="258" r:id="rId3"/>
    <p:sldId id="260" r:id="rId4"/>
    <p:sldId id="729" r:id="rId5"/>
    <p:sldId id="318" r:id="rId6"/>
    <p:sldId id="730" r:id="rId7"/>
    <p:sldId id="731" r:id="rId8"/>
    <p:sldId id="732" r:id="rId9"/>
    <p:sldId id="738" r:id="rId10"/>
    <p:sldId id="335" r:id="rId11"/>
    <p:sldId id="336" r:id="rId12"/>
    <p:sldId id="337" r:id="rId13"/>
    <p:sldId id="338" r:id="rId14"/>
    <p:sldId id="733" r:id="rId15"/>
    <p:sldId id="734" r:id="rId16"/>
    <p:sldId id="737" r:id="rId17"/>
    <p:sldId id="760" r:id="rId18"/>
    <p:sldId id="761" r:id="rId19"/>
    <p:sldId id="739" r:id="rId20"/>
    <p:sldId id="735" r:id="rId21"/>
    <p:sldId id="740" r:id="rId22"/>
    <p:sldId id="736" r:id="rId23"/>
    <p:sldId id="339" r:id="rId24"/>
    <p:sldId id="340" r:id="rId25"/>
    <p:sldId id="741" r:id="rId26"/>
    <p:sldId id="341" r:id="rId27"/>
    <p:sldId id="342" r:id="rId28"/>
    <p:sldId id="343" r:id="rId29"/>
    <p:sldId id="344" r:id="rId30"/>
    <p:sldId id="345" r:id="rId31"/>
    <p:sldId id="750" r:id="rId32"/>
    <p:sldId id="743" r:id="rId33"/>
    <p:sldId id="744" r:id="rId34"/>
    <p:sldId id="745" r:id="rId35"/>
    <p:sldId id="746" r:id="rId36"/>
    <p:sldId id="747" r:id="rId37"/>
    <p:sldId id="748" r:id="rId38"/>
    <p:sldId id="749" r:id="rId39"/>
    <p:sldId id="756" r:id="rId40"/>
    <p:sldId id="751" r:id="rId41"/>
    <p:sldId id="762" r:id="rId42"/>
    <p:sldId id="763" r:id="rId43"/>
    <p:sldId id="764" r:id="rId44"/>
    <p:sldId id="757" r:id="rId45"/>
    <p:sldId id="752" r:id="rId46"/>
    <p:sldId id="753" r:id="rId47"/>
    <p:sldId id="754" r:id="rId48"/>
    <p:sldId id="755" r:id="rId49"/>
    <p:sldId id="758" r:id="rId50"/>
    <p:sldId id="759" r:id="rId51"/>
    <p:sldId id="259"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7"/>
    <p:restoredTop sz="94701"/>
  </p:normalViewPr>
  <p:slideViewPr>
    <p:cSldViewPr snapToGrid="0">
      <p:cViewPr varScale="1">
        <p:scale>
          <a:sx n="96" d="100"/>
          <a:sy n="96" d="100"/>
        </p:scale>
        <p:origin x="63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CED2E81-D496-A540-9D3B-B6B202F50AE3}" type="slidenum">
              <a:rPr lang="en-GB" smtClean="0"/>
              <a:t>4</a:t>
            </a:fld>
            <a:endParaRPr lang="en-GB"/>
          </a:p>
        </p:txBody>
      </p:sp>
    </p:spTree>
    <p:extLst>
      <p:ext uri="{BB962C8B-B14F-4D97-AF65-F5344CB8AC3E}">
        <p14:creationId xmlns:p14="http://schemas.microsoft.com/office/powerpoint/2010/main" val="3709866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10</a:t>
            </a:fld>
            <a:endParaRPr lang="en-US"/>
          </a:p>
        </p:txBody>
      </p:sp>
    </p:spTree>
    <p:extLst>
      <p:ext uri="{BB962C8B-B14F-4D97-AF65-F5344CB8AC3E}">
        <p14:creationId xmlns:p14="http://schemas.microsoft.com/office/powerpoint/2010/main" val="444984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20</a:t>
            </a:fld>
            <a:endParaRPr lang="en-US"/>
          </a:p>
        </p:txBody>
      </p:sp>
    </p:spTree>
    <p:extLst>
      <p:ext uri="{BB962C8B-B14F-4D97-AF65-F5344CB8AC3E}">
        <p14:creationId xmlns:p14="http://schemas.microsoft.com/office/powerpoint/2010/main" val="280332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28</a:t>
            </a:fld>
            <a:endParaRPr lang="en-US"/>
          </a:p>
        </p:txBody>
      </p:sp>
    </p:spTree>
    <p:extLst>
      <p:ext uri="{BB962C8B-B14F-4D97-AF65-F5344CB8AC3E}">
        <p14:creationId xmlns:p14="http://schemas.microsoft.com/office/powerpoint/2010/main" val="1645204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32</a:t>
            </a:fld>
            <a:endParaRPr lang="en-US"/>
          </a:p>
        </p:txBody>
      </p:sp>
    </p:spTree>
    <p:extLst>
      <p:ext uri="{BB962C8B-B14F-4D97-AF65-F5344CB8AC3E}">
        <p14:creationId xmlns:p14="http://schemas.microsoft.com/office/powerpoint/2010/main" val="920477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36</a:t>
            </a:fld>
            <a:endParaRPr lang="en-US"/>
          </a:p>
        </p:txBody>
      </p:sp>
    </p:spTree>
    <p:extLst>
      <p:ext uri="{BB962C8B-B14F-4D97-AF65-F5344CB8AC3E}">
        <p14:creationId xmlns:p14="http://schemas.microsoft.com/office/powerpoint/2010/main" val="1585336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47</a:t>
            </a:fld>
            <a:endParaRPr lang="en-US"/>
          </a:p>
        </p:txBody>
      </p:sp>
    </p:spTree>
    <p:extLst>
      <p:ext uri="{BB962C8B-B14F-4D97-AF65-F5344CB8AC3E}">
        <p14:creationId xmlns:p14="http://schemas.microsoft.com/office/powerpoint/2010/main" val="3180220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48</a:t>
            </a:fld>
            <a:endParaRPr lang="en-US"/>
          </a:p>
        </p:txBody>
      </p:sp>
    </p:spTree>
    <p:extLst>
      <p:ext uri="{BB962C8B-B14F-4D97-AF65-F5344CB8AC3E}">
        <p14:creationId xmlns:p14="http://schemas.microsoft.com/office/powerpoint/2010/main" val="3513284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51</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2/4/25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2/4/25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2/4/25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uk.practicallaw.thomsonreuters.com/7-503-6038?originationContext=document&amp;transitionType=DocumentItem&amp;contextData=(sc.Default)&amp;ppcid=3760dbac7e9044cbad8dc68e68849c72" TargetMode="External"/><Relationship Id="rId2" Type="http://schemas.openxmlformats.org/officeDocument/2006/relationships/hyperlink" Target="https://uk.practicallaw.thomsonreuters.com/w-010-9032?originationContext=document&amp;transitionType=DocumentItem&amp;contextData=(sc.Default)&amp;ppcid=3760dbac7e9044cbad8dc68e68849c7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Discrimination and Harassment</a:t>
            </a:r>
            <a:br>
              <a:rPr lang="en-US" dirty="0"/>
            </a:br>
            <a:r>
              <a:rPr lang="en-US" dirty="0"/>
              <a:t> </a:t>
            </a:r>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25</a:t>
            </a:r>
            <a:r>
              <a:rPr lang="en-US" b="1" baseline="30000" dirty="0"/>
              <a:t>TH</a:t>
            </a:r>
            <a:r>
              <a:rPr lang="en-US" b="1" dirty="0"/>
              <a:t> FEBRUARY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The Equality Act 2010 (</a:t>
            </a:r>
            <a:r>
              <a:rPr lang="en-US" dirty="0" err="1"/>
              <a:t>EqA</a:t>
            </a:r>
            <a:r>
              <a:rPr lang="en-US" dirty="0"/>
              <a:t> 2010)</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p:txBody>
          <a:bodyPr>
            <a:normAutofit/>
          </a:bodyPr>
          <a:lstStyle/>
          <a:p>
            <a:r>
              <a:rPr lang="en-US" dirty="0"/>
              <a:t>1</a:t>
            </a:r>
            <a:r>
              <a:rPr lang="en-US" baseline="30000" dirty="0"/>
              <a:t>st</a:t>
            </a:r>
            <a:r>
              <a:rPr lang="en-US" dirty="0"/>
              <a:t> October 2010</a:t>
            </a:r>
          </a:p>
          <a:p>
            <a:r>
              <a:rPr lang="en-US" dirty="0"/>
              <a:t>An amalgamation and </a:t>
            </a:r>
            <a:r>
              <a:rPr lang="en-US" dirty="0" err="1"/>
              <a:t>harmonisation</a:t>
            </a:r>
            <a:r>
              <a:rPr lang="en-US" dirty="0"/>
              <a:t> of previous discrimination laws e.g.</a:t>
            </a:r>
          </a:p>
          <a:p>
            <a:pPr lvl="1"/>
            <a:r>
              <a:rPr lang="en-US" dirty="0"/>
              <a:t>The Race Relations Act 1976</a:t>
            </a:r>
          </a:p>
          <a:p>
            <a:pPr lvl="1"/>
            <a:r>
              <a:rPr lang="en-US" dirty="0"/>
              <a:t>The Sex Discrimination Act 1975</a:t>
            </a:r>
          </a:p>
          <a:p>
            <a:pPr lvl="1"/>
            <a:r>
              <a:rPr lang="en-US" dirty="0"/>
              <a:t>The Disability Discrimination Act 1995</a:t>
            </a:r>
          </a:p>
          <a:p>
            <a:r>
              <a:rPr lang="en-US" dirty="0"/>
              <a:t>Outlaws discrimination and harassment in relation to nine specific “protected characteristics”</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6909-0C48-C019-60B6-A6EF63C452C8}"/>
              </a:ext>
            </a:extLst>
          </p:cNvPr>
          <p:cNvSpPr>
            <a:spLocks noGrp="1"/>
          </p:cNvSpPr>
          <p:nvPr>
            <p:ph type="title"/>
          </p:nvPr>
        </p:nvSpPr>
        <p:spPr>
          <a:xfrm>
            <a:off x="630936" y="639520"/>
            <a:ext cx="3429000" cy="1719072"/>
          </a:xfrm>
        </p:spPr>
        <p:txBody>
          <a:bodyPr anchor="b">
            <a:normAutofit fontScale="90000"/>
          </a:bodyPr>
          <a:lstStyle/>
          <a:p>
            <a:r>
              <a:rPr lang="en-US" sz="4200"/>
              <a:t>Protected  Characteristics</a:t>
            </a:r>
          </a:p>
        </p:txBody>
      </p:sp>
      <p:sp>
        <p:nvSpPr>
          <p:cNvPr id="3" name="Content Placeholder 2">
            <a:extLst>
              <a:ext uri="{FF2B5EF4-FFF2-40B4-BE49-F238E27FC236}">
                <a16:creationId xmlns:a16="http://schemas.microsoft.com/office/drawing/2014/main" id="{B7C2B1EB-8AE4-E248-3A65-E65AC1F6462D}"/>
              </a:ext>
            </a:extLst>
          </p:cNvPr>
          <p:cNvSpPr>
            <a:spLocks noGrp="1"/>
          </p:cNvSpPr>
          <p:nvPr>
            <p:ph idx="1"/>
          </p:nvPr>
        </p:nvSpPr>
        <p:spPr>
          <a:xfrm>
            <a:off x="630936" y="2517913"/>
            <a:ext cx="3429000" cy="3700007"/>
          </a:xfrm>
        </p:spPr>
        <p:txBody>
          <a:bodyPr anchor="t">
            <a:normAutofit/>
          </a:bodyPr>
          <a:lstStyle/>
          <a:p>
            <a:r>
              <a:rPr lang="en-US" sz="1700" dirty="0"/>
              <a:t>Age</a:t>
            </a:r>
          </a:p>
          <a:p>
            <a:r>
              <a:rPr lang="en-US" sz="1700" dirty="0"/>
              <a:t>Disability</a:t>
            </a:r>
          </a:p>
          <a:p>
            <a:r>
              <a:rPr lang="en-US" sz="1700" dirty="0"/>
              <a:t>Sex</a:t>
            </a:r>
          </a:p>
          <a:p>
            <a:r>
              <a:rPr lang="en-US" sz="1700" dirty="0"/>
              <a:t>Gender Reassignment</a:t>
            </a:r>
          </a:p>
          <a:p>
            <a:r>
              <a:rPr lang="en-US" sz="1700" dirty="0"/>
              <a:t>Race</a:t>
            </a:r>
          </a:p>
          <a:p>
            <a:r>
              <a:rPr lang="en-US" sz="1700" dirty="0"/>
              <a:t>Religion or Belief</a:t>
            </a:r>
          </a:p>
          <a:p>
            <a:r>
              <a:rPr lang="en-US" sz="1700" dirty="0"/>
              <a:t>Sexual Orientation</a:t>
            </a:r>
          </a:p>
          <a:p>
            <a:r>
              <a:rPr lang="en-US" sz="1700" dirty="0"/>
              <a:t>Marriage and Civil Partnership</a:t>
            </a:r>
          </a:p>
          <a:p>
            <a:r>
              <a:rPr lang="en-US" sz="1700" dirty="0"/>
              <a:t>Pregnancy and Maternity </a:t>
            </a:r>
          </a:p>
        </p:txBody>
      </p:sp>
      <p:pic>
        <p:nvPicPr>
          <p:cNvPr id="4098" name="Picture 2" descr="Help us to know you better – University Executive Board - Cardiff University">
            <a:extLst>
              <a:ext uri="{FF2B5EF4-FFF2-40B4-BE49-F238E27FC236}">
                <a16:creationId xmlns:a16="http://schemas.microsoft.com/office/drawing/2014/main" id="{0776A235-8FC8-7009-AC3F-226AEC1F9F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339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C81AF-5868-0024-CF2B-3729CD3B4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F3DC05-E09F-8118-FDDA-52B843919683}"/>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B6812C1F-E34C-AEDA-94FB-2910383129FC}"/>
              </a:ext>
            </a:extLst>
          </p:cNvPr>
          <p:cNvSpPr>
            <a:spLocks noGrp="1"/>
          </p:cNvSpPr>
          <p:nvPr>
            <p:ph idx="1"/>
          </p:nvPr>
        </p:nvSpPr>
        <p:spPr/>
        <p:txBody>
          <a:bodyPr>
            <a:normAutofit/>
          </a:bodyPr>
          <a:lstStyle/>
          <a:p>
            <a:pPr marL="0" indent="0">
              <a:buNone/>
            </a:pPr>
            <a:endParaRPr lang="en-US" sz="1600" dirty="0"/>
          </a:p>
          <a:p>
            <a:r>
              <a:rPr lang="en-GB" sz="1600" b="1" dirty="0">
                <a:solidFill>
                  <a:srgbClr val="000000"/>
                </a:solidFill>
                <a:effectLst/>
              </a:rPr>
              <a:t>Age</a:t>
            </a:r>
            <a:r>
              <a:rPr lang="en-GB" sz="1600" dirty="0">
                <a:solidFill>
                  <a:srgbClr val="000000"/>
                </a:solidFill>
                <a:effectLst/>
              </a:rPr>
              <a:t>: a reference to a person who has a particular protected characteristic is a reference to a person of a particular age group</a:t>
            </a:r>
          </a:p>
          <a:p>
            <a:r>
              <a:rPr lang="en-GB" sz="1600" b="1" dirty="0">
                <a:solidFill>
                  <a:srgbClr val="000000"/>
                </a:solidFill>
                <a:effectLst/>
              </a:rPr>
              <a:t>Sex</a:t>
            </a:r>
            <a:r>
              <a:rPr lang="en-GB" sz="1600" dirty="0">
                <a:solidFill>
                  <a:srgbClr val="000000"/>
                </a:solidFill>
                <a:effectLst/>
              </a:rPr>
              <a:t>: A reference to a person who has a particular protected characteristic is a reference to a man or to a woman</a:t>
            </a:r>
          </a:p>
          <a:p>
            <a:r>
              <a:rPr lang="en-GB" sz="1600" b="1" dirty="0">
                <a:solidFill>
                  <a:srgbClr val="000000"/>
                </a:solidFill>
                <a:effectLst/>
              </a:rPr>
              <a:t>Sexual orientation</a:t>
            </a:r>
            <a:r>
              <a:rPr lang="en-GB" sz="1600" dirty="0">
                <a:solidFill>
                  <a:srgbClr val="000000"/>
                </a:solidFill>
                <a:effectLst/>
              </a:rPr>
              <a:t>: sexual orientation is defined as a person's sexual orientation towards:</a:t>
            </a:r>
          </a:p>
          <a:p>
            <a:pPr lvl="1"/>
            <a:r>
              <a:rPr lang="en-GB" sz="1400" dirty="0">
                <a:solidFill>
                  <a:srgbClr val="000000"/>
                </a:solidFill>
                <a:effectLst/>
              </a:rPr>
              <a:t>Persons of the same sex;</a:t>
            </a:r>
          </a:p>
          <a:p>
            <a:pPr lvl="1"/>
            <a:r>
              <a:rPr lang="en-GB" sz="1400" dirty="0">
                <a:solidFill>
                  <a:srgbClr val="000000"/>
                </a:solidFill>
                <a:effectLst/>
              </a:rPr>
              <a:t>Persons of the opposite sex; or</a:t>
            </a:r>
          </a:p>
          <a:p>
            <a:pPr lvl="1"/>
            <a:r>
              <a:rPr lang="en-GB" sz="1400" dirty="0">
                <a:solidFill>
                  <a:srgbClr val="000000"/>
                </a:solidFill>
                <a:effectLst/>
              </a:rPr>
              <a:t>Persons of either sex</a:t>
            </a:r>
          </a:p>
          <a:p>
            <a:endParaRPr lang="en-US" dirty="0"/>
          </a:p>
        </p:txBody>
      </p:sp>
    </p:spTree>
    <p:extLst>
      <p:ext uri="{BB962C8B-B14F-4D97-AF65-F5344CB8AC3E}">
        <p14:creationId xmlns:p14="http://schemas.microsoft.com/office/powerpoint/2010/main" val="60160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FF35D-FE8D-99C4-4C1E-F809B0B3DC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339824-B7DF-9C13-F13E-34A2D06A5E48}"/>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7502CDE4-74DA-A638-191C-1587265AA6E9}"/>
              </a:ext>
            </a:extLst>
          </p:cNvPr>
          <p:cNvSpPr>
            <a:spLocks noGrp="1"/>
          </p:cNvSpPr>
          <p:nvPr>
            <p:ph idx="1"/>
          </p:nvPr>
        </p:nvSpPr>
        <p:spPr/>
        <p:txBody>
          <a:bodyPr>
            <a:normAutofit lnSpcReduction="10000"/>
          </a:bodyPr>
          <a:lstStyle/>
          <a:p>
            <a:pPr marL="0" indent="0">
              <a:buNone/>
            </a:pPr>
            <a:endParaRPr lang="en-US" sz="1900" dirty="0"/>
          </a:p>
          <a:p>
            <a:r>
              <a:rPr lang="en-GB" sz="1600" b="1" dirty="0">
                <a:solidFill>
                  <a:srgbClr val="000000"/>
                </a:solidFill>
                <a:effectLst/>
              </a:rPr>
              <a:t>Religion or philosophical belief</a:t>
            </a:r>
            <a:r>
              <a:rPr lang="en-GB" sz="1600" dirty="0">
                <a:solidFill>
                  <a:srgbClr val="000000"/>
                </a:solidFill>
                <a:effectLst/>
              </a:rPr>
              <a:t>: </a:t>
            </a:r>
          </a:p>
          <a:p>
            <a:pPr lvl="1"/>
            <a:r>
              <a:rPr lang="en-GB" sz="1400" dirty="0">
                <a:solidFill>
                  <a:srgbClr val="000000"/>
                </a:solidFill>
                <a:effectLst/>
              </a:rPr>
              <a:t>"Religion" means any religion, and a reference to religion includes a reference to a lack of religion</a:t>
            </a:r>
          </a:p>
          <a:p>
            <a:pPr lvl="1"/>
            <a:r>
              <a:rPr lang="en-GB" sz="1400" dirty="0">
                <a:solidFill>
                  <a:srgbClr val="000000"/>
                </a:solidFill>
                <a:effectLst/>
              </a:rPr>
              <a:t>"Belief" means any religious or philosophical belief and a reference to belief includes a reference to a lack of belief</a:t>
            </a:r>
          </a:p>
          <a:p>
            <a:r>
              <a:rPr lang="en-GB" sz="1600" b="1" dirty="0">
                <a:solidFill>
                  <a:srgbClr val="000000"/>
                </a:solidFill>
                <a:effectLst/>
              </a:rPr>
              <a:t>Pregnancy and maternity</a:t>
            </a:r>
            <a:r>
              <a:rPr lang="en-GB" sz="1600" dirty="0">
                <a:solidFill>
                  <a:srgbClr val="000000"/>
                </a:solidFill>
                <a:effectLst/>
              </a:rPr>
              <a:t>: there is no definition of pregnancy and maternity – but you’re only protected during the “protected period” i.e. whilst you’re pregnant and on maternity leave</a:t>
            </a:r>
          </a:p>
          <a:p>
            <a:r>
              <a:rPr lang="en-GB" sz="1600" b="1" dirty="0">
                <a:solidFill>
                  <a:srgbClr val="000000"/>
                </a:solidFill>
                <a:effectLst/>
              </a:rPr>
              <a:t>Gender reassignment</a:t>
            </a:r>
            <a:r>
              <a:rPr lang="en-GB" sz="1600" dirty="0">
                <a:solidFill>
                  <a:srgbClr val="000000"/>
                </a:solidFill>
                <a:effectLst/>
              </a:rPr>
              <a:t>: proposing to undergo, is undergoing or has undergone a process (or part of a process) for the purpose of reassigning the person's sex by changing physiological or other attributes of sex</a:t>
            </a:r>
          </a:p>
          <a:p>
            <a:endParaRPr lang="en-US" dirty="0"/>
          </a:p>
        </p:txBody>
      </p:sp>
    </p:spTree>
    <p:extLst>
      <p:ext uri="{BB962C8B-B14F-4D97-AF65-F5344CB8AC3E}">
        <p14:creationId xmlns:p14="http://schemas.microsoft.com/office/powerpoint/2010/main" val="793597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432A2-2164-61EC-DBDE-96227A456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98244A-A2BE-642A-E9D9-7CC3A93E7E39}"/>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87A8D668-161C-5F23-75AB-AA5DABD45083}"/>
              </a:ext>
            </a:extLst>
          </p:cNvPr>
          <p:cNvSpPr>
            <a:spLocks noGrp="1"/>
          </p:cNvSpPr>
          <p:nvPr>
            <p:ph idx="1"/>
          </p:nvPr>
        </p:nvSpPr>
        <p:spPr/>
        <p:txBody>
          <a:bodyPr>
            <a:normAutofit/>
          </a:bodyPr>
          <a:lstStyle/>
          <a:p>
            <a:pPr marL="0" indent="0">
              <a:buNone/>
            </a:pPr>
            <a:endParaRPr lang="en-US" sz="1500" dirty="0"/>
          </a:p>
          <a:p>
            <a:r>
              <a:rPr lang="en-GB" sz="1500" b="1" dirty="0">
                <a:solidFill>
                  <a:srgbClr val="000000"/>
                </a:solidFill>
                <a:effectLst/>
              </a:rPr>
              <a:t>Marriage and Civil Partnership</a:t>
            </a:r>
            <a:r>
              <a:rPr lang="en-GB" sz="1500" dirty="0">
                <a:solidFill>
                  <a:srgbClr val="000000"/>
                </a:solidFill>
                <a:effectLst/>
              </a:rPr>
              <a:t>: all persons who are married or in a civil partnership have the protected characteristic of marriage and civil partnership. Single people and divorcees do not have this protected characteristic</a:t>
            </a:r>
          </a:p>
          <a:p>
            <a:r>
              <a:rPr lang="en-GB" sz="1500" b="1" dirty="0">
                <a:solidFill>
                  <a:srgbClr val="000000"/>
                </a:solidFill>
                <a:effectLst/>
              </a:rPr>
              <a:t>Race</a:t>
            </a:r>
            <a:r>
              <a:rPr lang="en-GB" sz="1500" dirty="0">
                <a:solidFill>
                  <a:srgbClr val="000000"/>
                </a:solidFill>
                <a:effectLst/>
              </a:rPr>
              <a:t>: colour, nationality, ethnic or national origins</a:t>
            </a:r>
          </a:p>
          <a:p>
            <a:r>
              <a:rPr lang="en-GB" sz="1500" b="1" dirty="0">
                <a:solidFill>
                  <a:srgbClr val="000000"/>
                </a:solidFill>
                <a:effectLst/>
              </a:rPr>
              <a:t>Disability: </a:t>
            </a:r>
            <a:r>
              <a:rPr lang="en-GB" sz="1500" dirty="0">
                <a:solidFill>
                  <a:srgbClr val="000000"/>
                </a:solidFill>
                <a:effectLst/>
              </a:rPr>
              <a:t>a person has a disability if they have a physical or mental impairment, and the impairment has a substantial and long-term adverse effect on his ability to carry out normal day-to-day activities"</a:t>
            </a:r>
          </a:p>
          <a:p>
            <a:endParaRPr lang="en-US" dirty="0"/>
          </a:p>
        </p:txBody>
      </p:sp>
    </p:spTree>
    <p:extLst>
      <p:ext uri="{BB962C8B-B14F-4D97-AF65-F5344CB8AC3E}">
        <p14:creationId xmlns:p14="http://schemas.microsoft.com/office/powerpoint/2010/main" val="1571633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AE656-507D-C287-B839-306BB9C40B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74BA12-0730-8BE7-CF45-69F64F540CC3}"/>
              </a:ext>
            </a:extLst>
          </p:cNvPr>
          <p:cNvSpPr>
            <a:spLocks noGrp="1"/>
          </p:cNvSpPr>
          <p:nvPr>
            <p:ph type="title"/>
          </p:nvPr>
        </p:nvSpPr>
        <p:spPr/>
        <p:txBody>
          <a:bodyPr/>
          <a:lstStyle/>
          <a:p>
            <a:r>
              <a:rPr lang="en-US" dirty="0"/>
              <a:t>Protected characteristics</a:t>
            </a:r>
          </a:p>
        </p:txBody>
      </p:sp>
      <p:sp>
        <p:nvSpPr>
          <p:cNvPr id="3" name="Content Placeholder 2">
            <a:extLst>
              <a:ext uri="{FF2B5EF4-FFF2-40B4-BE49-F238E27FC236}">
                <a16:creationId xmlns:a16="http://schemas.microsoft.com/office/drawing/2014/main" id="{3F13C29E-3104-6BB8-D5F0-CF8967E6F4B8}"/>
              </a:ext>
            </a:extLst>
          </p:cNvPr>
          <p:cNvSpPr>
            <a:spLocks noGrp="1"/>
          </p:cNvSpPr>
          <p:nvPr>
            <p:ph idx="1"/>
          </p:nvPr>
        </p:nvSpPr>
        <p:spPr/>
        <p:txBody>
          <a:bodyPr>
            <a:normAutofit/>
          </a:bodyPr>
          <a:lstStyle/>
          <a:p>
            <a:r>
              <a:rPr lang="en-GB" dirty="0">
                <a:solidFill>
                  <a:srgbClr val="000000"/>
                </a:solidFill>
                <a:effectLst/>
              </a:rPr>
              <a:t>Less favourable treatment must be because of a protected characteristic</a:t>
            </a:r>
          </a:p>
          <a:p>
            <a:r>
              <a:rPr lang="en-GB" dirty="0">
                <a:solidFill>
                  <a:srgbClr val="000000"/>
                </a:solidFill>
                <a:effectLst/>
              </a:rPr>
              <a:t>An employer does not need to know that they are consciously discriminating. An employee does not need to prove this to bring a claim. Unconscious or subconscious discrimination is still prohibited</a:t>
            </a:r>
          </a:p>
          <a:p>
            <a:endParaRPr lang="en-US" dirty="0"/>
          </a:p>
        </p:txBody>
      </p:sp>
    </p:spTree>
    <p:extLst>
      <p:ext uri="{BB962C8B-B14F-4D97-AF65-F5344CB8AC3E}">
        <p14:creationId xmlns:p14="http://schemas.microsoft.com/office/powerpoint/2010/main" val="339552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57B241-EDCC-19CD-F06A-420560A925D4}"/>
              </a:ext>
            </a:extLst>
          </p:cNvPr>
          <p:cNvSpPr>
            <a:spLocks noGrp="1"/>
          </p:cNvSpPr>
          <p:nvPr>
            <p:ph type="title"/>
          </p:nvPr>
        </p:nvSpPr>
        <p:spPr/>
        <p:txBody>
          <a:bodyPr/>
          <a:lstStyle/>
          <a:p>
            <a:r>
              <a:rPr lang="en-GB" dirty="0"/>
              <a:t>Direct Discrimination </a:t>
            </a:r>
          </a:p>
        </p:txBody>
      </p:sp>
      <p:sp>
        <p:nvSpPr>
          <p:cNvPr id="7" name="Text Placeholder 6">
            <a:extLst>
              <a:ext uri="{FF2B5EF4-FFF2-40B4-BE49-F238E27FC236}">
                <a16:creationId xmlns:a16="http://schemas.microsoft.com/office/drawing/2014/main" id="{3BE6158E-93A7-7A08-2994-607B312AB15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71977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7A10F-3EE6-DB97-8D4F-6C8242132E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FA911A-7084-E31D-A0FB-0B11488AA1E8}"/>
              </a:ext>
            </a:extLst>
          </p:cNvPr>
          <p:cNvSpPr>
            <a:spLocks noGrp="1"/>
          </p:cNvSpPr>
          <p:nvPr>
            <p:ph type="title"/>
          </p:nvPr>
        </p:nvSpPr>
        <p:spPr/>
        <p:txBody>
          <a:bodyPr/>
          <a:lstStyle/>
          <a:p>
            <a:r>
              <a:rPr lang="en-US" dirty="0"/>
              <a:t>Direct Discrimination </a:t>
            </a:r>
          </a:p>
        </p:txBody>
      </p:sp>
      <p:sp>
        <p:nvSpPr>
          <p:cNvPr id="3" name="Content Placeholder 2">
            <a:extLst>
              <a:ext uri="{FF2B5EF4-FFF2-40B4-BE49-F238E27FC236}">
                <a16:creationId xmlns:a16="http://schemas.microsoft.com/office/drawing/2014/main" id="{2690AB9D-ACF5-8F6B-37C5-89612BBCF980}"/>
              </a:ext>
            </a:extLst>
          </p:cNvPr>
          <p:cNvSpPr>
            <a:spLocks noGrp="1"/>
          </p:cNvSpPr>
          <p:nvPr>
            <p:ph idx="1"/>
          </p:nvPr>
        </p:nvSpPr>
        <p:spPr/>
        <p:txBody>
          <a:bodyPr>
            <a:normAutofit/>
          </a:bodyPr>
          <a:lstStyle/>
          <a:p>
            <a:r>
              <a:rPr lang="en-GB" sz="1500" dirty="0">
                <a:solidFill>
                  <a:srgbClr val="000000"/>
                </a:solidFill>
                <a:effectLst/>
              </a:rPr>
              <a:t>Direct Discrimination is where you are treated worse than another person or other people because:</a:t>
            </a:r>
          </a:p>
          <a:p>
            <a:pPr lvl="1">
              <a:buFont typeface="+mj-lt"/>
              <a:buAutoNum type="alphaLcParenR"/>
            </a:pPr>
            <a:r>
              <a:rPr lang="en-GB" sz="1300" dirty="0">
                <a:solidFill>
                  <a:srgbClr val="000000"/>
                </a:solidFill>
                <a:effectLst/>
              </a:rPr>
              <a:t>you have a protected characteristic;</a:t>
            </a:r>
          </a:p>
          <a:p>
            <a:pPr lvl="1">
              <a:buFont typeface="+mj-lt"/>
              <a:buAutoNum type="alphaLcParenR"/>
            </a:pPr>
            <a:r>
              <a:rPr lang="en-GB" sz="1300" dirty="0">
                <a:solidFill>
                  <a:srgbClr val="000000"/>
                </a:solidFill>
                <a:effectLst/>
              </a:rPr>
              <a:t>someone thinks you have that protected characteristic (known as discrimination by perception); or</a:t>
            </a:r>
          </a:p>
          <a:p>
            <a:pPr lvl="1">
              <a:buFont typeface="+mj-lt"/>
              <a:buAutoNum type="alphaLcParenR"/>
            </a:pPr>
            <a:r>
              <a:rPr lang="en-GB" sz="1300" dirty="0">
                <a:solidFill>
                  <a:srgbClr val="000000"/>
                </a:solidFill>
                <a:effectLst/>
              </a:rPr>
              <a:t>you are connected to someone with that protected characteristic (known as discrimination by association)</a:t>
            </a:r>
          </a:p>
          <a:p>
            <a:r>
              <a:rPr lang="en-GB" sz="1500" dirty="0">
                <a:solidFill>
                  <a:srgbClr val="000000"/>
                </a:solidFill>
                <a:effectLst/>
              </a:rPr>
              <a:t>A employee claiming direct discrimination must show that they have been treated </a:t>
            </a:r>
            <a:r>
              <a:rPr lang="en-GB" sz="1500" b="1" dirty="0">
                <a:solidFill>
                  <a:srgbClr val="7030A0"/>
                </a:solidFill>
                <a:effectLst/>
              </a:rPr>
              <a:t>less favourably</a:t>
            </a:r>
            <a:r>
              <a:rPr lang="en-GB" sz="1500" b="1" dirty="0">
                <a:solidFill>
                  <a:srgbClr val="000000"/>
                </a:solidFill>
                <a:effectLst/>
              </a:rPr>
              <a:t> </a:t>
            </a:r>
            <a:r>
              <a:rPr lang="en-GB" sz="1500" dirty="0">
                <a:solidFill>
                  <a:srgbClr val="000000"/>
                </a:solidFill>
                <a:effectLst/>
              </a:rPr>
              <a:t>than a </a:t>
            </a:r>
            <a:r>
              <a:rPr lang="en-GB" sz="1500" b="1" dirty="0">
                <a:solidFill>
                  <a:srgbClr val="7030A0"/>
                </a:solidFill>
                <a:effectLst/>
              </a:rPr>
              <a:t>real/hypothetical comparator</a:t>
            </a:r>
            <a:endParaRPr lang="en-GB" sz="1500" dirty="0">
              <a:solidFill>
                <a:srgbClr val="7030A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1547654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69F95-BE5E-5FA9-BAE6-BCD275E76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C843A-53D8-3892-BE2B-37EF58511428}"/>
              </a:ext>
            </a:extLst>
          </p:cNvPr>
          <p:cNvSpPr>
            <a:spLocks noGrp="1"/>
          </p:cNvSpPr>
          <p:nvPr>
            <p:ph type="title"/>
          </p:nvPr>
        </p:nvSpPr>
        <p:spPr/>
        <p:txBody>
          <a:bodyPr/>
          <a:lstStyle/>
          <a:p>
            <a:r>
              <a:rPr lang="en-US" dirty="0"/>
              <a:t>Perceived Discrimination </a:t>
            </a:r>
          </a:p>
        </p:txBody>
      </p:sp>
      <p:sp>
        <p:nvSpPr>
          <p:cNvPr id="3" name="Content Placeholder 2">
            <a:extLst>
              <a:ext uri="{FF2B5EF4-FFF2-40B4-BE49-F238E27FC236}">
                <a16:creationId xmlns:a16="http://schemas.microsoft.com/office/drawing/2014/main" id="{D417E487-E665-A7E6-48F7-2D7D1BC353F1}"/>
              </a:ext>
            </a:extLst>
          </p:cNvPr>
          <p:cNvSpPr>
            <a:spLocks noGrp="1"/>
          </p:cNvSpPr>
          <p:nvPr>
            <p:ph idx="1"/>
          </p:nvPr>
        </p:nvSpPr>
        <p:spPr/>
        <p:txBody>
          <a:bodyPr>
            <a:normAutofit/>
          </a:bodyPr>
          <a:lstStyle/>
          <a:p>
            <a:r>
              <a:rPr lang="en-GB" sz="1500" dirty="0">
                <a:solidFill>
                  <a:srgbClr val="000000"/>
                </a:solidFill>
                <a:effectLst/>
              </a:rPr>
              <a:t>Perceived discrimination is when someone treats you less favourably because of a characteristic (that </a:t>
            </a:r>
            <a:r>
              <a:rPr lang="en-GB" sz="1500" dirty="0">
                <a:solidFill>
                  <a:srgbClr val="000000"/>
                </a:solidFill>
              </a:rPr>
              <a:t>is </a:t>
            </a:r>
            <a:r>
              <a:rPr lang="en-GB" sz="1500" dirty="0">
                <a:solidFill>
                  <a:srgbClr val="000000"/>
                </a:solidFill>
                <a:effectLst/>
              </a:rPr>
              <a:t>protected) which you are perceived to have</a:t>
            </a:r>
          </a:p>
          <a:p>
            <a:pPr marL="0" indent="0">
              <a:buNone/>
            </a:pPr>
            <a:endParaRPr lang="en-US" dirty="0"/>
          </a:p>
          <a:p>
            <a:endParaRPr lang="en-US" dirty="0"/>
          </a:p>
        </p:txBody>
      </p:sp>
    </p:spTree>
    <p:extLst>
      <p:ext uri="{BB962C8B-B14F-4D97-AF65-F5344CB8AC3E}">
        <p14:creationId xmlns:p14="http://schemas.microsoft.com/office/powerpoint/2010/main" val="41712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26209-E949-2088-4074-E9DA1EE0D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871376-0AFB-2F36-E975-D7027CBEFF62}"/>
              </a:ext>
            </a:extLst>
          </p:cNvPr>
          <p:cNvSpPr>
            <a:spLocks noGrp="1"/>
          </p:cNvSpPr>
          <p:nvPr>
            <p:ph type="title"/>
          </p:nvPr>
        </p:nvSpPr>
        <p:spPr/>
        <p:txBody>
          <a:bodyPr/>
          <a:lstStyle/>
          <a:p>
            <a:r>
              <a:rPr lang="en-US" dirty="0"/>
              <a:t>Associated Discrimination </a:t>
            </a:r>
          </a:p>
        </p:txBody>
      </p:sp>
      <p:sp>
        <p:nvSpPr>
          <p:cNvPr id="3" name="Content Placeholder 2">
            <a:extLst>
              <a:ext uri="{FF2B5EF4-FFF2-40B4-BE49-F238E27FC236}">
                <a16:creationId xmlns:a16="http://schemas.microsoft.com/office/drawing/2014/main" id="{BF3AA0EA-2691-BD3D-3940-0B0917F33D15}"/>
              </a:ext>
            </a:extLst>
          </p:cNvPr>
          <p:cNvSpPr>
            <a:spLocks noGrp="1"/>
          </p:cNvSpPr>
          <p:nvPr>
            <p:ph idx="1"/>
          </p:nvPr>
        </p:nvSpPr>
        <p:spPr/>
        <p:txBody>
          <a:bodyPr>
            <a:normAutofit/>
          </a:bodyPr>
          <a:lstStyle/>
          <a:p>
            <a:r>
              <a:rPr lang="en-GB" sz="1500" dirty="0">
                <a:solidFill>
                  <a:srgbClr val="000000"/>
                </a:solidFill>
                <a:effectLst/>
              </a:rPr>
              <a:t>Associated discrimination is when you are treated less favourably because a colleague, associate, family member or friend has a protected characteristic</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4183407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CE577-7180-52E0-D7D0-3094394C0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D20A82-FACF-24B5-5C36-078B8235D26B}"/>
              </a:ext>
            </a:extLst>
          </p:cNvPr>
          <p:cNvSpPr>
            <a:spLocks noGrp="1"/>
          </p:cNvSpPr>
          <p:nvPr>
            <p:ph type="title"/>
          </p:nvPr>
        </p:nvSpPr>
        <p:spPr/>
        <p:txBody>
          <a:bodyPr/>
          <a:lstStyle/>
          <a:p>
            <a:r>
              <a:rPr lang="en-US" dirty="0"/>
              <a:t>Less </a:t>
            </a:r>
            <a:r>
              <a:rPr lang="en-US" dirty="0" err="1"/>
              <a:t>favourable</a:t>
            </a:r>
            <a:r>
              <a:rPr lang="en-US" dirty="0"/>
              <a:t> treatment (LFT)</a:t>
            </a:r>
          </a:p>
        </p:txBody>
      </p:sp>
      <p:sp>
        <p:nvSpPr>
          <p:cNvPr id="3" name="Content Placeholder 2">
            <a:extLst>
              <a:ext uri="{FF2B5EF4-FFF2-40B4-BE49-F238E27FC236}">
                <a16:creationId xmlns:a16="http://schemas.microsoft.com/office/drawing/2014/main" id="{FE720A71-380F-BCB3-128E-A220BAF5B2F0}"/>
              </a:ext>
            </a:extLst>
          </p:cNvPr>
          <p:cNvSpPr>
            <a:spLocks noGrp="1"/>
          </p:cNvSpPr>
          <p:nvPr>
            <p:ph idx="1"/>
          </p:nvPr>
        </p:nvSpPr>
        <p:spPr/>
        <p:txBody>
          <a:bodyPr>
            <a:normAutofit/>
          </a:bodyPr>
          <a:lstStyle/>
          <a:p>
            <a:r>
              <a:rPr lang="en-GB" sz="1500" dirty="0">
                <a:solidFill>
                  <a:srgbClr val="000000"/>
                </a:solidFill>
                <a:effectLst/>
              </a:rPr>
              <a:t>Treatment that puts an employee at a clear disadvantage compared with others, is usually classed as LFT. LFT could also involve being deprived of choice and opportunity</a:t>
            </a:r>
          </a:p>
          <a:p>
            <a:r>
              <a:rPr lang="en-GB" sz="1500" dirty="0">
                <a:solidFill>
                  <a:srgbClr val="000000"/>
                </a:solidFill>
                <a:effectLst/>
              </a:rPr>
              <a:t>Treating two people differently does not in itself mean that one has been treated less favourably than the other</a:t>
            </a:r>
          </a:p>
          <a:p>
            <a:r>
              <a:rPr lang="en-GB" sz="1500" dirty="0">
                <a:solidFill>
                  <a:srgbClr val="000000"/>
                </a:solidFill>
                <a:effectLst/>
              </a:rPr>
              <a:t>Less favourable treatment cannot be "cancelled out" by more favourable treatment</a:t>
            </a:r>
          </a:p>
          <a:p>
            <a:pPr marL="0" indent="0">
              <a:buNone/>
            </a:pPr>
            <a:endParaRPr lang="en-US" dirty="0"/>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866049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1B7D8-F3E7-4C46-F8FD-E144F7D235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8ED468-14BB-1373-4F2F-45DD23635239}"/>
              </a:ext>
            </a:extLst>
          </p:cNvPr>
          <p:cNvSpPr>
            <a:spLocks noGrp="1"/>
          </p:cNvSpPr>
          <p:nvPr>
            <p:ph type="title"/>
          </p:nvPr>
        </p:nvSpPr>
        <p:spPr/>
        <p:txBody>
          <a:bodyPr/>
          <a:lstStyle/>
          <a:p>
            <a:r>
              <a:rPr lang="en-US" dirty="0"/>
              <a:t>Smith v Rees ET [2012]</a:t>
            </a:r>
          </a:p>
        </p:txBody>
      </p:sp>
      <p:sp>
        <p:nvSpPr>
          <p:cNvPr id="3" name="Content Placeholder 2">
            <a:extLst>
              <a:ext uri="{FF2B5EF4-FFF2-40B4-BE49-F238E27FC236}">
                <a16:creationId xmlns:a16="http://schemas.microsoft.com/office/drawing/2014/main" id="{868B46F2-5D15-0C14-C002-2C07A511B44F}"/>
              </a:ext>
            </a:extLst>
          </p:cNvPr>
          <p:cNvSpPr>
            <a:spLocks noGrp="1"/>
          </p:cNvSpPr>
          <p:nvPr>
            <p:ph idx="1"/>
          </p:nvPr>
        </p:nvSpPr>
        <p:spPr/>
        <p:txBody>
          <a:bodyPr>
            <a:normAutofit fontScale="40000" lnSpcReduction="20000"/>
          </a:bodyPr>
          <a:lstStyle/>
          <a:p>
            <a:pPr marL="0" indent="0">
              <a:buNone/>
            </a:pPr>
            <a:endParaRPr lang="en-GB" sz="4600" dirty="0">
              <a:solidFill>
                <a:srgbClr val="000000"/>
              </a:solidFill>
            </a:endParaRPr>
          </a:p>
          <a:p>
            <a:r>
              <a:rPr lang="en-GB" sz="4600" dirty="0">
                <a:solidFill>
                  <a:srgbClr val="000000"/>
                </a:solidFill>
                <a:effectLst/>
              </a:rPr>
              <a:t>A female employee was given a top she felt was too revealing to wear</a:t>
            </a:r>
          </a:p>
          <a:p>
            <a:r>
              <a:rPr lang="en-GB" sz="4600" dirty="0">
                <a:solidFill>
                  <a:srgbClr val="000000"/>
                </a:solidFill>
                <a:effectLst/>
              </a:rPr>
              <a:t>Her employer told her not to be a prude</a:t>
            </a:r>
          </a:p>
          <a:p>
            <a:r>
              <a:rPr lang="en-GB" sz="4600" dirty="0">
                <a:solidFill>
                  <a:srgbClr val="000000"/>
                </a:solidFill>
                <a:effectLst/>
              </a:rPr>
              <a:t>Her employer suggested she wear red lipstick to “tart herself up a bit”</a:t>
            </a:r>
          </a:p>
          <a:p>
            <a:r>
              <a:rPr lang="en-GB" sz="4600" dirty="0">
                <a:solidFill>
                  <a:srgbClr val="000000"/>
                </a:solidFill>
                <a:effectLst/>
              </a:rPr>
              <a:t>She was dismissed for not wearing her uniform</a:t>
            </a:r>
          </a:p>
          <a:p>
            <a:r>
              <a:rPr lang="en-GB" sz="4600" dirty="0">
                <a:solidFill>
                  <a:srgbClr val="000000"/>
                </a:solidFill>
                <a:effectLst/>
              </a:rPr>
              <a:t>Employment Tribunal concluded that a male employee would not have been required to wear a uniform that was “skimpy and inappropriate” and therefore the waitress had been treated </a:t>
            </a:r>
            <a:r>
              <a:rPr lang="en-GB" sz="4600" b="1" dirty="0">
                <a:solidFill>
                  <a:srgbClr val="7030A0"/>
                </a:solidFill>
                <a:effectLst/>
              </a:rPr>
              <a:t>less favourably</a:t>
            </a:r>
            <a:r>
              <a:rPr lang="en-GB" sz="4600" b="1" dirty="0">
                <a:solidFill>
                  <a:srgbClr val="000000"/>
                </a:solidFill>
                <a:effectLst/>
              </a:rPr>
              <a:t> </a:t>
            </a:r>
            <a:r>
              <a:rPr lang="en-GB" sz="4600" dirty="0">
                <a:solidFill>
                  <a:srgbClr val="000000"/>
                </a:solidFill>
                <a:effectLst/>
              </a:rPr>
              <a:t>because of her sex</a:t>
            </a:r>
          </a:p>
          <a:p>
            <a:pPr marL="0" indent="0">
              <a:buNone/>
            </a:pPr>
            <a:endParaRPr lang="en-US" dirty="0"/>
          </a:p>
        </p:txBody>
      </p:sp>
    </p:spTree>
    <p:extLst>
      <p:ext uri="{BB962C8B-B14F-4D97-AF65-F5344CB8AC3E}">
        <p14:creationId xmlns:p14="http://schemas.microsoft.com/office/powerpoint/2010/main" val="2422301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F900D-1D66-356B-5950-45C89B362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425AF0-B3DB-BEB0-F7F8-270B9561680C}"/>
              </a:ext>
            </a:extLst>
          </p:cNvPr>
          <p:cNvSpPr>
            <a:spLocks noGrp="1"/>
          </p:cNvSpPr>
          <p:nvPr>
            <p:ph type="title"/>
          </p:nvPr>
        </p:nvSpPr>
        <p:spPr/>
        <p:txBody>
          <a:bodyPr/>
          <a:lstStyle/>
          <a:p>
            <a:r>
              <a:rPr lang="en-US" dirty="0"/>
              <a:t>Comparator</a:t>
            </a:r>
          </a:p>
        </p:txBody>
      </p:sp>
      <p:sp>
        <p:nvSpPr>
          <p:cNvPr id="3" name="Content Placeholder 2">
            <a:extLst>
              <a:ext uri="{FF2B5EF4-FFF2-40B4-BE49-F238E27FC236}">
                <a16:creationId xmlns:a16="http://schemas.microsoft.com/office/drawing/2014/main" id="{E16BB289-AAD4-7159-2640-6F3CB2F10793}"/>
              </a:ext>
            </a:extLst>
          </p:cNvPr>
          <p:cNvSpPr>
            <a:spLocks noGrp="1"/>
          </p:cNvSpPr>
          <p:nvPr>
            <p:ph idx="1"/>
          </p:nvPr>
        </p:nvSpPr>
        <p:spPr/>
        <p:txBody>
          <a:bodyPr>
            <a:normAutofit/>
          </a:bodyPr>
          <a:lstStyle/>
          <a:p>
            <a:pPr marL="0" indent="0">
              <a:buNone/>
            </a:pPr>
            <a:endParaRPr lang="en-US" dirty="0"/>
          </a:p>
          <a:p>
            <a:r>
              <a:rPr lang="en-GB" sz="1600" dirty="0">
                <a:solidFill>
                  <a:srgbClr val="000000"/>
                </a:solidFill>
                <a:effectLst/>
              </a:rPr>
              <a:t>It is not always possible to identify an actual comparator</a:t>
            </a:r>
          </a:p>
          <a:p>
            <a:r>
              <a:rPr lang="en-GB" sz="1600" dirty="0">
                <a:solidFill>
                  <a:srgbClr val="000000"/>
                </a:solidFill>
                <a:effectLst/>
              </a:rPr>
              <a:t>For direct discrimination purposes, an employee does not need to show that there is an actual person with whom their treatment can legitimately be compared</a:t>
            </a:r>
          </a:p>
          <a:p>
            <a:r>
              <a:rPr lang="en-GB" sz="1600" dirty="0">
                <a:solidFill>
                  <a:srgbClr val="000000"/>
                </a:solidFill>
                <a:effectLst/>
              </a:rPr>
              <a:t>Where no appropriate real comparator can be identified, the tribunal will consider whether a case could be made out based on a "hypothetical comparator”</a:t>
            </a:r>
          </a:p>
          <a:p>
            <a:r>
              <a:rPr lang="en-GB" sz="1600" b="1" dirty="0">
                <a:solidFill>
                  <a:srgbClr val="7030A0"/>
                </a:solidFill>
                <a:effectLst/>
              </a:rPr>
              <a:t>Can be hypothetical</a:t>
            </a:r>
            <a:endParaRPr lang="en-GB" sz="1600" dirty="0">
              <a:solidFill>
                <a:srgbClr val="7030A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1137962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2D5606-714A-5168-5655-C1E858CD67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4AF680-9658-7041-C0E1-D2F4CF55B016}"/>
              </a:ext>
            </a:extLst>
          </p:cNvPr>
          <p:cNvSpPr>
            <a:spLocks noGrp="1"/>
          </p:cNvSpPr>
          <p:nvPr>
            <p:ph type="title"/>
          </p:nvPr>
        </p:nvSpPr>
        <p:spPr/>
        <p:txBody>
          <a:bodyPr/>
          <a:lstStyle/>
          <a:p>
            <a:r>
              <a:rPr lang="en-US" dirty="0"/>
              <a:t>Comparator – case study</a:t>
            </a:r>
          </a:p>
        </p:txBody>
      </p:sp>
      <p:sp>
        <p:nvSpPr>
          <p:cNvPr id="3" name="Content Placeholder 2">
            <a:extLst>
              <a:ext uri="{FF2B5EF4-FFF2-40B4-BE49-F238E27FC236}">
                <a16:creationId xmlns:a16="http://schemas.microsoft.com/office/drawing/2014/main" id="{8AA70CBB-EFD1-B37B-2ADC-776D1A9EC9B0}"/>
              </a:ext>
            </a:extLst>
          </p:cNvPr>
          <p:cNvSpPr>
            <a:spLocks noGrp="1"/>
          </p:cNvSpPr>
          <p:nvPr>
            <p:ph idx="1"/>
          </p:nvPr>
        </p:nvSpPr>
        <p:spPr/>
        <p:txBody>
          <a:bodyPr>
            <a:normAutofit fontScale="85000" lnSpcReduction="20000"/>
          </a:bodyPr>
          <a:lstStyle/>
          <a:p>
            <a:pPr marL="0" indent="0">
              <a:buNone/>
            </a:pPr>
            <a:endParaRPr lang="en-GB" sz="2400" dirty="0">
              <a:solidFill>
                <a:srgbClr val="000000"/>
              </a:solidFill>
              <a:effectLst/>
            </a:endParaRPr>
          </a:p>
          <a:p>
            <a:r>
              <a:rPr lang="en-GB" sz="2400" dirty="0">
                <a:solidFill>
                  <a:srgbClr val="000000"/>
                </a:solidFill>
                <a:effectLst/>
              </a:rPr>
              <a:t>Mandy Jones, a shop worker is 2 months pregnant</a:t>
            </a:r>
          </a:p>
          <a:p>
            <a:r>
              <a:rPr lang="en-GB" sz="2400" dirty="0">
                <a:solidFill>
                  <a:srgbClr val="000000"/>
                </a:solidFill>
                <a:effectLst/>
              </a:rPr>
              <a:t>She makes a mistake on the till, resulting in a small financial loss to her employer Phil Brown.  Phil then dismisses Mandy. The situation has not arisen before, so there is no actual comparator</a:t>
            </a:r>
          </a:p>
          <a:p>
            <a:r>
              <a:rPr lang="en-GB" sz="2400" dirty="0">
                <a:solidFill>
                  <a:srgbClr val="000000"/>
                </a:solidFill>
                <a:effectLst/>
              </a:rPr>
              <a:t>However, 4 months earlier, Phil gave a written warning to another worker Peter Smith for taking stock </a:t>
            </a:r>
            <a:r>
              <a:rPr lang="en-GB" sz="2400" dirty="0">
                <a:solidFill>
                  <a:srgbClr val="000000"/>
                </a:solidFill>
              </a:rPr>
              <a:t>(f</a:t>
            </a:r>
            <a:r>
              <a:rPr lang="en-GB" sz="2400" dirty="0">
                <a:solidFill>
                  <a:srgbClr val="000000"/>
                </a:solidFill>
                <a:effectLst/>
              </a:rPr>
              <a:t>our bottles of lager) home without permission</a:t>
            </a:r>
          </a:p>
          <a:p>
            <a:r>
              <a:rPr lang="en-GB" sz="2400" b="1" dirty="0">
                <a:solidFill>
                  <a:srgbClr val="7030A0"/>
                </a:solidFill>
                <a:effectLst/>
              </a:rPr>
              <a:t>Could </a:t>
            </a:r>
            <a:r>
              <a:rPr lang="en-GB" sz="2400" b="1" dirty="0">
                <a:solidFill>
                  <a:srgbClr val="7030A0"/>
                </a:solidFill>
              </a:rPr>
              <a:t>Peter’s</a:t>
            </a:r>
            <a:r>
              <a:rPr lang="en-GB" sz="2400" b="1" dirty="0">
                <a:solidFill>
                  <a:srgbClr val="7030A0"/>
                </a:solidFill>
                <a:effectLst/>
              </a:rPr>
              <a:t> treatment be used as evidence that</a:t>
            </a:r>
            <a:r>
              <a:rPr lang="en-GB" sz="2400" dirty="0">
                <a:solidFill>
                  <a:srgbClr val="7030A0"/>
                </a:solidFill>
              </a:rPr>
              <a:t> </a:t>
            </a:r>
            <a:r>
              <a:rPr lang="en-GB" sz="2400" b="1" dirty="0">
                <a:solidFill>
                  <a:srgbClr val="7030A0"/>
                </a:solidFill>
                <a:effectLst/>
              </a:rPr>
              <a:t>Phil would not have dismissed a hypothetical worker who is not pregnant for making an error on the till?</a:t>
            </a:r>
            <a:endParaRPr lang="en-GB" sz="2400" dirty="0">
              <a:solidFill>
                <a:srgbClr val="7030A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2808596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4AE219-10D8-BF3D-50BE-D981EEF87B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9F1A2D-B537-34BC-D2AD-AA9FB576BB55}"/>
              </a:ext>
            </a:extLst>
          </p:cNvPr>
          <p:cNvSpPr>
            <a:spLocks noGrp="1"/>
          </p:cNvSpPr>
          <p:nvPr>
            <p:ph type="title"/>
          </p:nvPr>
        </p:nvSpPr>
        <p:spPr/>
        <p:txBody>
          <a:bodyPr/>
          <a:lstStyle/>
          <a:p>
            <a:r>
              <a:rPr lang="en-US" dirty="0"/>
              <a:t>Comparator – case study</a:t>
            </a:r>
          </a:p>
        </p:txBody>
      </p:sp>
      <p:sp>
        <p:nvSpPr>
          <p:cNvPr id="3" name="Content Placeholder 2">
            <a:extLst>
              <a:ext uri="{FF2B5EF4-FFF2-40B4-BE49-F238E27FC236}">
                <a16:creationId xmlns:a16="http://schemas.microsoft.com/office/drawing/2014/main" id="{0EEAF424-61A4-9F01-7F5D-B46F5035D4DB}"/>
              </a:ext>
            </a:extLst>
          </p:cNvPr>
          <p:cNvSpPr>
            <a:spLocks noGrp="1"/>
          </p:cNvSpPr>
          <p:nvPr>
            <p:ph idx="1"/>
          </p:nvPr>
        </p:nvSpPr>
        <p:spPr/>
        <p:txBody>
          <a:bodyPr>
            <a:normAutofit/>
          </a:bodyPr>
          <a:lstStyle/>
          <a:p>
            <a:pPr marL="0" indent="0">
              <a:buNone/>
            </a:pPr>
            <a:endParaRPr lang="en-GB" dirty="0">
              <a:solidFill>
                <a:srgbClr val="000000"/>
              </a:solidFill>
              <a:effectLst/>
            </a:endParaRPr>
          </a:p>
          <a:p>
            <a:r>
              <a:rPr lang="en-GB" b="1" dirty="0">
                <a:solidFill>
                  <a:srgbClr val="7030A0"/>
                </a:solidFill>
                <a:effectLst/>
              </a:rPr>
              <a:t>Could </a:t>
            </a:r>
            <a:r>
              <a:rPr lang="en-GB" b="1" dirty="0">
                <a:solidFill>
                  <a:srgbClr val="7030A0"/>
                </a:solidFill>
              </a:rPr>
              <a:t>Peter’s</a:t>
            </a:r>
            <a:r>
              <a:rPr lang="en-GB" b="1" dirty="0">
                <a:solidFill>
                  <a:srgbClr val="7030A0"/>
                </a:solidFill>
                <a:effectLst/>
              </a:rPr>
              <a:t> treatment be used as evidence that</a:t>
            </a:r>
            <a:r>
              <a:rPr lang="en-GB" dirty="0">
                <a:solidFill>
                  <a:srgbClr val="7030A0"/>
                </a:solidFill>
              </a:rPr>
              <a:t> </a:t>
            </a:r>
            <a:r>
              <a:rPr lang="en-GB" b="1" dirty="0">
                <a:solidFill>
                  <a:srgbClr val="7030A0"/>
                </a:solidFill>
                <a:effectLst/>
              </a:rPr>
              <a:t>Phil would not have dismissed a hypothetical worker who is not pregnant for making an error on the till?</a:t>
            </a:r>
          </a:p>
          <a:p>
            <a:pPr marL="0" indent="0">
              <a:buNone/>
            </a:pPr>
            <a:endParaRPr lang="en-GB" dirty="0">
              <a:solidFill>
                <a:srgbClr val="7030A0"/>
              </a:solidFill>
              <a:effectLst/>
            </a:endParaRPr>
          </a:p>
          <a:p>
            <a:r>
              <a:rPr lang="en-GB" b="0" i="0" u="none" strike="noStrike" dirty="0">
                <a:solidFill>
                  <a:srgbClr val="1F1F1F"/>
                </a:solidFill>
                <a:effectLst/>
              </a:rPr>
              <a:t>Yes, Phil’s treatment of Peter might be used as evidence that </a:t>
            </a:r>
            <a:r>
              <a:rPr lang="en-GB" dirty="0">
                <a:solidFill>
                  <a:srgbClr val="1F1F1F"/>
                </a:solidFill>
              </a:rPr>
              <a:t>Phil </a:t>
            </a:r>
            <a:r>
              <a:rPr lang="en-GB" b="0" i="0" u="none" strike="noStrike" dirty="0">
                <a:solidFill>
                  <a:srgbClr val="1F1F1F"/>
                </a:solidFill>
                <a:effectLst/>
              </a:rPr>
              <a:t>would not have dismissed a hypothetical worker who is not pregnant for making a till error</a:t>
            </a:r>
            <a:endParaRPr lang="en-US" dirty="0"/>
          </a:p>
          <a:p>
            <a:endParaRPr lang="en-US" dirty="0"/>
          </a:p>
        </p:txBody>
      </p:sp>
    </p:spTree>
    <p:extLst>
      <p:ext uri="{BB962C8B-B14F-4D97-AF65-F5344CB8AC3E}">
        <p14:creationId xmlns:p14="http://schemas.microsoft.com/office/powerpoint/2010/main" val="734668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709A8-CF6C-45FC-FF49-5B8FAC1251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965CD8-3031-DBDB-D9C1-6351C39AB86C}"/>
              </a:ext>
            </a:extLst>
          </p:cNvPr>
          <p:cNvSpPr>
            <a:spLocks noGrp="1"/>
          </p:cNvSpPr>
          <p:nvPr>
            <p:ph type="title"/>
          </p:nvPr>
        </p:nvSpPr>
        <p:spPr/>
        <p:txBody>
          <a:bodyPr/>
          <a:lstStyle/>
          <a:p>
            <a:r>
              <a:rPr lang="en-US" dirty="0"/>
              <a:t>Comparator – case study</a:t>
            </a:r>
          </a:p>
        </p:txBody>
      </p:sp>
      <p:sp>
        <p:nvSpPr>
          <p:cNvPr id="3" name="Content Placeholder 2">
            <a:extLst>
              <a:ext uri="{FF2B5EF4-FFF2-40B4-BE49-F238E27FC236}">
                <a16:creationId xmlns:a16="http://schemas.microsoft.com/office/drawing/2014/main" id="{D292E7E4-5600-80B6-9CB6-BFEE3E2517B0}"/>
              </a:ext>
            </a:extLst>
          </p:cNvPr>
          <p:cNvSpPr>
            <a:spLocks noGrp="1"/>
          </p:cNvSpPr>
          <p:nvPr>
            <p:ph idx="1"/>
          </p:nvPr>
        </p:nvSpPr>
        <p:spPr/>
        <p:txBody>
          <a:bodyPr>
            <a:normAutofit fontScale="92500" lnSpcReduction="20000"/>
          </a:bodyPr>
          <a:lstStyle/>
          <a:p>
            <a:pPr marL="0" indent="0">
              <a:buNone/>
            </a:pPr>
            <a:endParaRPr lang="en-GB" sz="1900" dirty="0">
              <a:solidFill>
                <a:srgbClr val="000000"/>
              </a:solidFill>
              <a:effectLst/>
            </a:endParaRPr>
          </a:p>
          <a:p>
            <a:r>
              <a:rPr lang="en-GB" sz="1900" b="0" i="0" u="none" strike="noStrike" dirty="0">
                <a:solidFill>
                  <a:srgbClr val="1F1F1F"/>
                </a:solidFill>
                <a:effectLst/>
              </a:rPr>
              <a:t>A café owner allows a person with a severe facial disfigurement only to drink coffee in the garden rather than the main café, because his appearance might upset other customer</a:t>
            </a:r>
          </a:p>
          <a:p>
            <a:r>
              <a:rPr lang="en-GB" sz="1900" b="0" i="0" u="none" strike="noStrike" dirty="0">
                <a:solidFill>
                  <a:srgbClr val="1F1F1F"/>
                </a:solidFill>
                <a:effectLst/>
              </a:rPr>
              <a:t>The comparator must be a customer without a severe facial (or other obvious) disfigurement, who is given full choice over where they drink their coffee</a:t>
            </a:r>
          </a:p>
          <a:p>
            <a:r>
              <a:rPr lang="en-GB" sz="1900" b="0" i="0" u="none" strike="noStrike" dirty="0">
                <a:solidFill>
                  <a:srgbClr val="1F1F1F"/>
                </a:solidFill>
                <a:effectLst/>
              </a:rPr>
              <a:t>A customer with a different impairment (such as severe arthritis) would not be an actual comparator</a:t>
            </a:r>
          </a:p>
          <a:p>
            <a:r>
              <a:rPr lang="en-GB" sz="1900" b="0" i="0" u="none" strike="noStrike" dirty="0">
                <a:solidFill>
                  <a:srgbClr val="1F1F1F"/>
                </a:solidFill>
                <a:effectLst/>
              </a:rPr>
              <a:t>However, the difference in treatment of the two customers could help to define a hypothetical comparator who might be treated more favourably than the person with the severe facial disfigurement </a:t>
            </a:r>
          </a:p>
          <a:p>
            <a:pPr marL="0" indent="0">
              <a:buNone/>
            </a:pPr>
            <a:endParaRPr lang="en-US" dirty="0"/>
          </a:p>
          <a:p>
            <a:endParaRPr lang="en-US" dirty="0"/>
          </a:p>
        </p:txBody>
      </p:sp>
    </p:spTree>
    <p:extLst>
      <p:ext uri="{BB962C8B-B14F-4D97-AF65-F5344CB8AC3E}">
        <p14:creationId xmlns:p14="http://schemas.microsoft.com/office/powerpoint/2010/main" val="326818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91528-8F32-5580-19D9-D0E7DB69253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53B3221-CADD-0F3B-CC6D-A76281E9BCB3}"/>
              </a:ext>
            </a:extLst>
          </p:cNvPr>
          <p:cNvSpPr>
            <a:spLocks noGrp="1"/>
          </p:cNvSpPr>
          <p:nvPr>
            <p:ph type="title"/>
          </p:nvPr>
        </p:nvSpPr>
        <p:spPr/>
        <p:txBody>
          <a:bodyPr/>
          <a:lstStyle/>
          <a:p>
            <a:r>
              <a:rPr lang="en-GB" dirty="0"/>
              <a:t>Indirect Discrimination </a:t>
            </a:r>
          </a:p>
        </p:txBody>
      </p:sp>
      <p:sp>
        <p:nvSpPr>
          <p:cNvPr id="7" name="Text Placeholder 6">
            <a:extLst>
              <a:ext uri="{FF2B5EF4-FFF2-40B4-BE49-F238E27FC236}">
                <a16:creationId xmlns:a16="http://schemas.microsoft.com/office/drawing/2014/main" id="{ADDCCA17-67C5-BC03-2DAF-B981DACBACDC}"/>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289674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4F371-58E9-1672-D225-F1DE79D38B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62C6C-A665-6CB7-8DE5-EAEE4BD14814}"/>
              </a:ext>
            </a:extLst>
          </p:cNvPr>
          <p:cNvSpPr>
            <a:spLocks noGrp="1"/>
          </p:cNvSpPr>
          <p:nvPr>
            <p:ph type="title"/>
          </p:nvPr>
        </p:nvSpPr>
        <p:spPr>
          <a:xfrm>
            <a:off x="1219200" y="1021169"/>
            <a:ext cx="8761413" cy="706964"/>
          </a:xfrm>
        </p:spPr>
        <p:txBody>
          <a:bodyPr/>
          <a:lstStyle/>
          <a:p>
            <a:r>
              <a:rPr lang="en-US" dirty="0"/>
              <a:t>Indirect Discrimination </a:t>
            </a:r>
          </a:p>
        </p:txBody>
      </p:sp>
      <p:sp>
        <p:nvSpPr>
          <p:cNvPr id="3" name="Content Placeholder 2">
            <a:extLst>
              <a:ext uri="{FF2B5EF4-FFF2-40B4-BE49-F238E27FC236}">
                <a16:creationId xmlns:a16="http://schemas.microsoft.com/office/drawing/2014/main" id="{7BAE9A42-3988-4C3E-D0F1-8A40F149B9D9}"/>
              </a:ext>
            </a:extLst>
          </p:cNvPr>
          <p:cNvSpPr>
            <a:spLocks noGrp="1"/>
          </p:cNvSpPr>
          <p:nvPr>
            <p:ph idx="1"/>
          </p:nvPr>
        </p:nvSpPr>
        <p:spPr/>
        <p:txBody>
          <a:bodyPr>
            <a:normAutofit lnSpcReduction="10000"/>
          </a:bodyPr>
          <a:lstStyle/>
          <a:p>
            <a:pPr algn="l" fontAlgn="base"/>
            <a:r>
              <a:rPr lang="en-GB" sz="1500" dirty="0">
                <a:solidFill>
                  <a:srgbClr val="000000"/>
                </a:solidFill>
                <a:effectLst/>
              </a:rPr>
              <a:t>Indirect discrimination happens when there is a provision, criterion or practice that applies </a:t>
            </a:r>
            <a:r>
              <a:rPr lang="en-GB" sz="1500" b="0" i="0" u="none" strike="noStrike" dirty="0">
                <a:solidFill>
                  <a:srgbClr val="1F1F1F"/>
                </a:solidFill>
                <a:effectLst/>
              </a:rPr>
              <a:t>Indirect disability discrimination occurs where:</a:t>
            </a:r>
          </a:p>
          <a:p>
            <a:pPr lvl="1" fontAlgn="base"/>
            <a:r>
              <a:rPr lang="en-GB" sz="1500" b="0" i="0" u="none" strike="noStrike" dirty="0">
                <a:solidFill>
                  <a:srgbClr val="1F1F1F"/>
                </a:solidFill>
                <a:effectLst/>
              </a:rPr>
              <a:t>A applies to B a </a:t>
            </a:r>
            <a:r>
              <a:rPr lang="en-GB" sz="1500" b="1" i="0" u="none" strike="noStrike" dirty="0">
                <a:solidFill>
                  <a:srgbClr val="7030A0"/>
                </a:solidFill>
                <a:effectLst/>
              </a:rPr>
              <a:t>provision, criterion or practice</a:t>
            </a:r>
            <a:r>
              <a:rPr lang="en-GB" sz="1500" b="0" i="0" u="none" strike="noStrike" dirty="0">
                <a:solidFill>
                  <a:srgbClr val="1F1F1F"/>
                </a:solidFill>
                <a:effectLst/>
              </a:rPr>
              <a:t> (PCP)</a:t>
            </a:r>
          </a:p>
          <a:p>
            <a:pPr lvl="1" fontAlgn="base"/>
            <a:r>
              <a:rPr lang="en-GB" sz="1500" b="1" i="0" u="none" strike="noStrike" dirty="0">
                <a:solidFill>
                  <a:srgbClr val="7030A0"/>
                </a:solidFill>
                <a:effectLst/>
              </a:rPr>
              <a:t>B</a:t>
            </a:r>
            <a:r>
              <a:rPr lang="en-GB" sz="1500" b="0" i="0" u="none" strike="noStrike" dirty="0">
                <a:solidFill>
                  <a:srgbClr val="1F1F1F"/>
                </a:solidFill>
                <a:effectLst/>
              </a:rPr>
              <a:t> has a disability</a:t>
            </a:r>
          </a:p>
          <a:p>
            <a:pPr lvl="1" fontAlgn="base"/>
            <a:r>
              <a:rPr lang="en-GB" sz="1500" b="0" i="0" u="none" strike="noStrike" dirty="0">
                <a:solidFill>
                  <a:srgbClr val="1F1F1F"/>
                </a:solidFill>
                <a:effectLst/>
              </a:rPr>
              <a:t>A applies (or would apply) that PCP to </a:t>
            </a:r>
            <a:r>
              <a:rPr lang="en-GB" sz="1500" b="1" i="0" u="none" strike="noStrike" dirty="0">
                <a:solidFill>
                  <a:srgbClr val="7030A0"/>
                </a:solidFill>
                <a:effectLst/>
              </a:rPr>
              <a:t>persons who do not have B's disability</a:t>
            </a:r>
            <a:endParaRPr lang="en-GB" sz="1500" dirty="0">
              <a:solidFill>
                <a:srgbClr val="7030A0"/>
              </a:solidFill>
            </a:endParaRPr>
          </a:p>
          <a:p>
            <a:pPr lvl="1" fontAlgn="base"/>
            <a:r>
              <a:rPr lang="en-GB" sz="1500" b="0" i="0" u="none" strike="noStrike" dirty="0">
                <a:solidFill>
                  <a:srgbClr val="1F1F1F"/>
                </a:solidFill>
                <a:effectLst/>
              </a:rPr>
              <a:t>The PCP puts (or would put) those with B's disability at a </a:t>
            </a:r>
            <a:r>
              <a:rPr lang="en-GB" sz="1500" b="1" i="0" u="none" strike="noStrike" dirty="0">
                <a:solidFill>
                  <a:srgbClr val="7030A0"/>
                </a:solidFill>
                <a:effectLst/>
              </a:rPr>
              <a:t>particular</a:t>
            </a:r>
            <a:r>
              <a:rPr lang="en-GB" sz="1500" b="1" i="0" u="none" strike="noStrike" dirty="0">
                <a:solidFill>
                  <a:srgbClr val="1F1F1F"/>
                </a:solidFill>
                <a:effectLst/>
              </a:rPr>
              <a:t> </a:t>
            </a:r>
            <a:r>
              <a:rPr lang="en-GB" sz="1500" b="1" i="0" u="none" strike="noStrike" dirty="0">
                <a:solidFill>
                  <a:srgbClr val="7030A0"/>
                </a:solidFill>
                <a:effectLst/>
              </a:rPr>
              <a:t>disadvantage</a:t>
            </a:r>
            <a:r>
              <a:rPr lang="en-GB" sz="1500" b="0" i="0" u="none" strike="noStrike" dirty="0">
                <a:solidFill>
                  <a:srgbClr val="1F1F1F"/>
                </a:solidFill>
                <a:effectLst/>
              </a:rPr>
              <a:t> when compared to other persons</a:t>
            </a:r>
          </a:p>
          <a:p>
            <a:pPr lvl="1" fontAlgn="base"/>
            <a:r>
              <a:rPr lang="en-GB" sz="1500" b="0" i="0" u="none" strike="noStrike" dirty="0">
                <a:solidFill>
                  <a:srgbClr val="1F1F1F"/>
                </a:solidFill>
                <a:effectLst/>
              </a:rPr>
              <a:t>The PCP puts (or would put) </a:t>
            </a:r>
            <a:r>
              <a:rPr lang="en-GB" sz="1500" b="1" i="0" u="none" strike="noStrike" dirty="0">
                <a:solidFill>
                  <a:srgbClr val="7030A0"/>
                </a:solidFill>
                <a:effectLst/>
              </a:rPr>
              <a:t>B at that disadvantage</a:t>
            </a:r>
            <a:endParaRPr lang="en-GB" sz="1500" dirty="0">
              <a:solidFill>
                <a:srgbClr val="7030A0"/>
              </a:solidFill>
            </a:endParaRPr>
          </a:p>
          <a:p>
            <a:pPr lvl="1" fontAlgn="base"/>
            <a:r>
              <a:rPr lang="en-GB" sz="1500" b="0" i="0" u="none" strike="noStrike" dirty="0">
                <a:solidFill>
                  <a:srgbClr val="1F1F1F"/>
                </a:solidFill>
                <a:effectLst/>
              </a:rPr>
              <a:t>A cannot justify the PCP by showing it to be a </a:t>
            </a:r>
            <a:r>
              <a:rPr lang="en-GB" sz="1500" b="1" i="0" u="none" strike="noStrike" dirty="0">
                <a:solidFill>
                  <a:srgbClr val="7030A0"/>
                </a:solidFill>
                <a:effectLst/>
              </a:rPr>
              <a:t>proportionate means of achieving a legitimate aim</a:t>
            </a:r>
            <a:r>
              <a:rPr lang="en-GB" sz="1500" b="0" i="0" u="none" strike="noStrike" dirty="0">
                <a:solidFill>
                  <a:srgbClr val="1F1F1F"/>
                </a:solidFill>
                <a:effectLst/>
              </a:rPr>
              <a:t>. </a:t>
            </a:r>
          </a:p>
          <a:p>
            <a:pPr algn="l" fontAlgn="base"/>
            <a:r>
              <a:rPr lang="en-GB" sz="1500" i="1" dirty="0">
                <a:solidFill>
                  <a:schemeClr val="tx1"/>
                </a:solidFill>
              </a:rPr>
              <a:t>s</a:t>
            </a:r>
            <a:r>
              <a:rPr lang="en-GB" sz="1500" b="0" i="1" u="none" strike="noStrike" dirty="0">
                <a:solidFill>
                  <a:schemeClr val="tx1"/>
                </a:solidFill>
                <a:effectLst/>
              </a:rPr>
              <a:t>6 and s9 </a:t>
            </a:r>
            <a:r>
              <a:rPr lang="en-GB" sz="1500" b="0" i="1" u="none" strike="noStrike" dirty="0" err="1">
                <a:solidFill>
                  <a:schemeClr val="tx1"/>
                </a:solidFill>
                <a:effectLst/>
              </a:rPr>
              <a:t>EqA</a:t>
            </a:r>
            <a:r>
              <a:rPr lang="en-GB" sz="1500" b="0" i="1" u="none" strike="noStrike" dirty="0">
                <a:solidFill>
                  <a:schemeClr val="tx1"/>
                </a:solidFill>
                <a:effectLst/>
              </a:rPr>
              <a:t> 2010</a:t>
            </a:r>
            <a:r>
              <a:rPr lang="en-GB" sz="1500" b="0" i="0" u="none" strike="noStrike" dirty="0">
                <a:solidFill>
                  <a:schemeClr val="tx1"/>
                </a:solidFill>
                <a:effectLst/>
              </a:rPr>
              <a:t>. )</a:t>
            </a:r>
          </a:p>
          <a:p>
            <a:pPr marL="0" indent="0">
              <a:buNone/>
            </a:pPr>
            <a:endParaRPr lang="en-US" dirty="0"/>
          </a:p>
          <a:p>
            <a:endParaRPr lang="en-US" dirty="0"/>
          </a:p>
        </p:txBody>
      </p:sp>
    </p:spTree>
    <p:extLst>
      <p:ext uri="{BB962C8B-B14F-4D97-AF65-F5344CB8AC3E}">
        <p14:creationId xmlns:p14="http://schemas.microsoft.com/office/powerpoint/2010/main" val="4028179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B4E03-E9E8-EB71-9248-4DF05FFFC9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0894E-408D-A82F-6048-48962D894A99}"/>
              </a:ext>
            </a:extLst>
          </p:cNvPr>
          <p:cNvSpPr>
            <a:spLocks noGrp="1"/>
          </p:cNvSpPr>
          <p:nvPr>
            <p:ph type="title"/>
          </p:nvPr>
        </p:nvSpPr>
        <p:spPr>
          <a:xfrm>
            <a:off x="1219200" y="1021169"/>
            <a:ext cx="8761413" cy="706964"/>
          </a:xfrm>
        </p:spPr>
        <p:txBody>
          <a:bodyPr/>
          <a:lstStyle/>
          <a:p>
            <a:r>
              <a:rPr lang="en-US" dirty="0"/>
              <a:t>Indirect Discrimination </a:t>
            </a:r>
          </a:p>
        </p:txBody>
      </p:sp>
      <p:sp>
        <p:nvSpPr>
          <p:cNvPr id="3" name="Content Placeholder 2">
            <a:extLst>
              <a:ext uri="{FF2B5EF4-FFF2-40B4-BE49-F238E27FC236}">
                <a16:creationId xmlns:a16="http://schemas.microsoft.com/office/drawing/2014/main" id="{0388B155-13AE-200B-4285-143BB33EE6BF}"/>
              </a:ext>
            </a:extLst>
          </p:cNvPr>
          <p:cNvSpPr>
            <a:spLocks noGrp="1"/>
          </p:cNvSpPr>
          <p:nvPr>
            <p:ph idx="1"/>
          </p:nvPr>
        </p:nvSpPr>
        <p:spPr/>
        <p:txBody>
          <a:bodyPr>
            <a:normAutofit/>
          </a:bodyPr>
          <a:lstStyle/>
          <a:p>
            <a:r>
              <a:rPr lang="en-GB" sz="1500" dirty="0">
                <a:solidFill>
                  <a:srgbClr val="000000"/>
                </a:solidFill>
                <a:effectLst/>
              </a:rPr>
              <a:t>Indirect discrimination happens when there is a PCP that applies in the same way for everybody but disadvantages a group of people.</a:t>
            </a:r>
          </a:p>
          <a:p>
            <a:endParaRPr lang="en-GB" sz="1500" dirty="0">
              <a:solidFill>
                <a:schemeClr val="tx1"/>
              </a:solidFill>
              <a:effectLst/>
            </a:endParaRPr>
          </a:p>
          <a:p>
            <a:r>
              <a:rPr lang="en-GB" sz="1500" dirty="0">
                <a:solidFill>
                  <a:schemeClr val="tx1"/>
                </a:solidFill>
                <a:effectLst/>
              </a:rPr>
              <a:t>Is the PCP objectively justified?</a:t>
            </a:r>
          </a:p>
          <a:p>
            <a:endParaRPr lang="en-GB" sz="1500" dirty="0">
              <a:solidFill>
                <a:schemeClr val="tx1"/>
              </a:solidFill>
              <a:effectLst/>
            </a:endParaRPr>
          </a:p>
          <a:p>
            <a:r>
              <a:rPr lang="en-GB" sz="1500" dirty="0">
                <a:solidFill>
                  <a:schemeClr val="tx1"/>
                </a:solidFill>
                <a:effectLst/>
              </a:rPr>
              <a:t>Can the employer demonstrate a legitimate aim?</a:t>
            </a:r>
          </a:p>
          <a:p>
            <a:endParaRPr lang="en-US" sz="1500" dirty="0"/>
          </a:p>
          <a:p>
            <a:r>
              <a:rPr lang="en-US" sz="1500" dirty="0">
                <a:solidFill>
                  <a:srgbClr val="7030A0"/>
                </a:solidFill>
              </a:rPr>
              <a:t>Unfairly affects a group who share a protected characteristic at a particular disadvantage </a:t>
            </a:r>
          </a:p>
          <a:p>
            <a:pPr marL="0" indent="0">
              <a:buNone/>
            </a:pPr>
            <a:endParaRPr lang="en-US" dirty="0"/>
          </a:p>
          <a:p>
            <a:endParaRPr lang="en-US" dirty="0"/>
          </a:p>
        </p:txBody>
      </p:sp>
    </p:spTree>
    <p:extLst>
      <p:ext uri="{BB962C8B-B14F-4D97-AF65-F5344CB8AC3E}">
        <p14:creationId xmlns:p14="http://schemas.microsoft.com/office/powerpoint/2010/main" val="3010475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9A004-2369-5EF5-D5D8-C60E593266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5FAAA9-E7D4-52B5-0678-436AB586B18E}"/>
              </a:ext>
            </a:extLst>
          </p:cNvPr>
          <p:cNvSpPr>
            <a:spLocks noGrp="1"/>
          </p:cNvSpPr>
          <p:nvPr>
            <p:ph type="title"/>
          </p:nvPr>
        </p:nvSpPr>
        <p:spPr/>
        <p:txBody>
          <a:bodyPr/>
          <a:lstStyle/>
          <a:p>
            <a:r>
              <a:rPr lang="en-US" dirty="0"/>
              <a:t>PCP examples</a:t>
            </a:r>
          </a:p>
        </p:txBody>
      </p:sp>
      <p:sp>
        <p:nvSpPr>
          <p:cNvPr id="3" name="Content Placeholder 2">
            <a:extLst>
              <a:ext uri="{FF2B5EF4-FFF2-40B4-BE49-F238E27FC236}">
                <a16:creationId xmlns:a16="http://schemas.microsoft.com/office/drawing/2014/main" id="{CA37E14F-48F8-AA12-0377-FF042DC28F91}"/>
              </a:ext>
            </a:extLst>
          </p:cNvPr>
          <p:cNvSpPr>
            <a:spLocks noGrp="1"/>
          </p:cNvSpPr>
          <p:nvPr>
            <p:ph idx="1"/>
          </p:nvPr>
        </p:nvSpPr>
        <p:spPr/>
        <p:txBody>
          <a:bodyPr>
            <a:normAutofit/>
          </a:bodyPr>
          <a:lstStyle/>
          <a:p>
            <a:r>
              <a:rPr lang="en-GB" sz="1500" b="0" i="0" u="none" strike="noStrike" dirty="0">
                <a:solidFill>
                  <a:srgbClr val="1F1F1F"/>
                </a:solidFill>
                <a:effectLst/>
              </a:rPr>
              <a:t>A chain of shops is worried about security and instructs its staff to require people coming into the shop to remove any headgear. A security guard explains to a Rastafarian customer that it is the policy of the shop that he must remove his hat. Unless the shop can justify this policy, it will be indirect discrimination because of religion</a:t>
            </a:r>
          </a:p>
          <a:p>
            <a:pPr lvl="1"/>
            <a:r>
              <a:rPr lang="en-GB" sz="1300" b="0" i="0" u="none" strike="noStrike" dirty="0">
                <a:solidFill>
                  <a:srgbClr val="1F1F1F"/>
                </a:solidFill>
                <a:effectLst/>
              </a:rPr>
              <a:t>(</a:t>
            </a:r>
            <a:r>
              <a:rPr lang="en-GB" sz="1300" b="0" i="1" u="none" strike="noStrike" dirty="0">
                <a:solidFill>
                  <a:srgbClr val="1F1F1F"/>
                </a:solidFill>
                <a:effectLst/>
              </a:rPr>
              <a:t>Paragraph 5.6, </a:t>
            </a:r>
            <a:r>
              <a:rPr lang="en-GB" sz="1300" b="0" i="1" u="none" strike="noStrike" dirty="0">
                <a:solidFill>
                  <a:srgbClr val="1F1F1F"/>
                </a:solidFill>
                <a:effectLst/>
                <a:hlinkClick r:id="rId2"/>
              </a:rPr>
              <a:t>EHRC Services Code</a:t>
            </a:r>
            <a:r>
              <a:rPr lang="en-GB" sz="1300" b="0" i="0" u="none" strike="noStrike" dirty="0">
                <a:solidFill>
                  <a:srgbClr val="1F1F1F"/>
                </a:solidFill>
                <a:effectLst/>
              </a:rPr>
              <a:t>)</a:t>
            </a:r>
          </a:p>
          <a:p>
            <a:pPr algn="l" fontAlgn="base"/>
            <a:r>
              <a:rPr lang="en-GB" sz="1500" b="0" i="0" u="none" strike="noStrike" dirty="0">
                <a:solidFill>
                  <a:srgbClr val="1F1F1F"/>
                </a:solidFill>
                <a:effectLst/>
              </a:rPr>
              <a:t>A bus company adopts a policy that drivers on two particular routes must re-sit the theory test. Although this provision is apparently neutral, it turns out that the drivers on these two routes are nearly all women. This could amount to indirect sex discrimination unless the policy can be objectively justified</a:t>
            </a:r>
          </a:p>
          <a:p>
            <a:pPr lvl="1" fontAlgn="base"/>
            <a:r>
              <a:rPr lang="en-GB" sz="1300" b="0" i="0" u="none" strike="noStrike" dirty="0">
                <a:solidFill>
                  <a:srgbClr val="1F1F1F"/>
                </a:solidFill>
                <a:effectLst/>
              </a:rPr>
              <a:t>(</a:t>
            </a:r>
            <a:r>
              <a:rPr lang="en-GB" sz="1300" b="0" i="1" u="none" strike="noStrike" dirty="0">
                <a:solidFill>
                  <a:srgbClr val="1F1F1F"/>
                </a:solidFill>
                <a:effectLst/>
              </a:rPr>
              <a:t>Paragraph 4.6, </a:t>
            </a:r>
            <a:r>
              <a:rPr lang="en-GB" sz="1300" b="0" i="1" u="none" strike="noStrike" dirty="0">
                <a:solidFill>
                  <a:srgbClr val="1F1F1F"/>
                </a:solidFill>
                <a:effectLst/>
                <a:hlinkClick r:id="rId3"/>
              </a:rPr>
              <a:t>EHRC Employment Code</a:t>
            </a:r>
            <a:r>
              <a:rPr lang="en-GB" sz="1300" dirty="0">
                <a:solidFill>
                  <a:srgbClr val="1F1F1F"/>
                </a:solidFill>
              </a:rPr>
              <a:t>)</a:t>
            </a:r>
            <a:endParaRPr lang="en-GB" sz="1300" b="0" i="0" u="none" strike="noStrike" dirty="0">
              <a:solidFill>
                <a:srgbClr val="1F1F1F"/>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3076068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26929-B761-7CEB-E576-78AE4751E8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61842-603E-B64F-3527-CEE432DC12D8}"/>
              </a:ext>
            </a:extLst>
          </p:cNvPr>
          <p:cNvSpPr>
            <a:spLocks noGrp="1"/>
          </p:cNvSpPr>
          <p:nvPr>
            <p:ph type="title"/>
          </p:nvPr>
        </p:nvSpPr>
        <p:spPr/>
        <p:txBody>
          <a:bodyPr/>
          <a:lstStyle/>
          <a:p>
            <a:r>
              <a:rPr lang="en-US" dirty="0"/>
              <a:t>Carreras v United First Partners Research [2015]</a:t>
            </a:r>
          </a:p>
        </p:txBody>
      </p:sp>
      <p:sp>
        <p:nvSpPr>
          <p:cNvPr id="3" name="Content Placeholder 2">
            <a:extLst>
              <a:ext uri="{FF2B5EF4-FFF2-40B4-BE49-F238E27FC236}">
                <a16:creationId xmlns:a16="http://schemas.microsoft.com/office/drawing/2014/main" id="{1732F570-E5A0-A5C7-012B-16C7902380C1}"/>
              </a:ext>
            </a:extLst>
          </p:cNvPr>
          <p:cNvSpPr>
            <a:spLocks noGrp="1"/>
          </p:cNvSpPr>
          <p:nvPr>
            <p:ph idx="1"/>
          </p:nvPr>
        </p:nvSpPr>
        <p:spPr/>
        <p:txBody>
          <a:bodyPr>
            <a:normAutofit/>
          </a:bodyPr>
          <a:lstStyle/>
          <a:p>
            <a:r>
              <a:rPr lang="en-US" dirty="0" err="1"/>
              <a:t>Mr</a:t>
            </a:r>
            <a:r>
              <a:rPr lang="en-US" dirty="0"/>
              <a:t> C had a serious bike accident and was off work for 6 months</a:t>
            </a:r>
          </a:p>
          <a:p>
            <a:r>
              <a:rPr lang="en-US" dirty="0"/>
              <a:t>Prior to the accident he worked 12 hours days, 6 days a week</a:t>
            </a:r>
          </a:p>
          <a:p>
            <a:r>
              <a:rPr lang="en-US" dirty="0"/>
              <a:t>On his return he worked 8-hour days</a:t>
            </a:r>
          </a:p>
          <a:p>
            <a:r>
              <a:rPr lang="en-US" dirty="0"/>
              <a:t>Pressure put upon him to work longer hours</a:t>
            </a:r>
          </a:p>
          <a:p>
            <a:r>
              <a:rPr lang="en-US" dirty="0"/>
              <a:t>He objected and a “heated exchange took place”</a:t>
            </a:r>
          </a:p>
          <a:p>
            <a:r>
              <a:rPr lang="en-US" dirty="0" err="1"/>
              <a:t>Mr</a:t>
            </a:r>
            <a:r>
              <a:rPr lang="en-US" dirty="0"/>
              <a:t> C resigned</a:t>
            </a:r>
          </a:p>
          <a:p>
            <a:r>
              <a:rPr lang="en-US" dirty="0"/>
              <a:t>EAT held:  T</a:t>
            </a:r>
            <a:r>
              <a:rPr lang="en-GB" b="0" i="0" u="none" strike="noStrike" dirty="0">
                <a:solidFill>
                  <a:srgbClr val="1F1F1F"/>
                </a:solidFill>
                <a:effectLst/>
              </a:rPr>
              <a:t>hat an expectation for an employee to work long hours, though not a strict requirement, was a PCP  </a:t>
            </a:r>
            <a:endParaRPr lang="en-US" dirty="0"/>
          </a:p>
          <a:p>
            <a:endParaRPr lang="en-US" dirty="0"/>
          </a:p>
        </p:txBody>
      </p:sp>
    </p:spTree>
    <p:extLst>
      <p:ext uri="{BB962C8B-B14F-4D97-AF65-F5344CB8AC3E}">
        <p14:creationId xmlns:p14="http://schemas.microsoft.com/office/powerpoint/2010/main" val="2170842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3A965-3CC2-C1BD-9E48-B0812EAF7F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E0D3C1-8322-87EB-1A1F-76314F3EC8A4}"/>
              </a:ext>
            </a:extLst>
          </p:cNvPr>
          <p:cNvSpPr>
            <a:spLocks noGrp="1"/>
          </p:cNvSpPr>
          <p:nvPr>
            <p:ph type="title"/>
          </p:nvPr>
        </p:nvSpPr>
        <p:spPr/>
        <p:txBody>
          <a:bodyPr/>
          <a:lstStyle/>
          <a:p>
            <a:r>
              <a:rPr lang="en-US" dirty="0"/>
              <a:t>Occupational Requirements (OR)</a:t>
            </a:r>
          </a:p>
        </p:txBody>
      </p:sp>
      <p:sp>
        <p:nvSpPr>
          <p:cNvPr id="3" name="Content Placeholder 2">
            <a:extLst>
              <a:ext uri="{FF2B5EF4-FFF2-40B4-BE49-F238E27FC236}">
                <a16:creationId xmlns:a16="http://schemas.microsoft.com/office/drawing/2014/main" id="{38C63D39-725C-1C2E-F939-A03F87D1C8A8}"/>
              </a:ext>
            </a:extLst>
          </p:cNvPr>
          <p:cNvSpPr>
            <a:spLocks noGrp="1"/>
          </p:cNvSpPr>
          <p:nvPr>
            <p:ph idx="1"/>
          </p:nvPr>
        </p:nvSpPr>
        <p:spPr/>
        <p:txBody>
          <a:bodyPr>
            <a:normAutofit/>
          </a:bodyPr>
          <a:lstStyle/>
          <a:p>
            <a:r>
              <a:rPr lang="en-GB" b="0" i="0" u="none" strike="noStrike" dirty="0">
                <a:solidFill>
                  <a:srgbClr val="1F1F1F"/>
                </a:solidFill>
                <a:effectLst/>
              </a:rPr>
              <a:t>The </a:t>
            </a:r>
            <a:r>
              <a:rPr lang="en-GB" b="0" i="0" u="none" strike="noStrike" dirty="0" err="1">
                <a:solidFill>
                  <a:srgbClr val="1F1F1F"/>
                </a:solidFill>
                <a:effectLst/>
              </a:rPr>
              <a:t>EqA</a:t>
            </a:r>
            <a:r>
              <a:rPr lang="en-GB" b="0" i="0" u="none" strike="noStrike" dirty="0">
                <a:solidFill>
                  <a:srgbClr val="1F1F1F"/>
                </a:solidFill>
                <a:effectLst/>
              </a:rPr>
              <a:t> 2010 sets out a number of OR exceptions that employers might rely on when facing discrimination claims</a:t>
            </a:r>
            <a:endParaRPr lang="en-GB" dirty="0">
              <a:solidFill>
                <a:srgbClr val="1F1F1F"/>
              </a:solidFill>
            </a:endParaRPr>
          </a:p>
          <a:p>
            <a:r>
              <a:rPr lang="en-GB" b="0" i="0" u="none" strike="noStrike" dirty="0">
                <a:solidFill>
                  <a:srgbClr val="1F1F1F"/>
                </a:solidFill>
                <a:effectLst/>
              </a:rPr>
              <a:t>These apply to claims concerning recruitment; access to promotion, transfer or training; and dismissal (except in relation to sex)</a:t>
            </a:r>
          </a:p>
          <a:p>
            <a:r>
              <a:rPr lang="en-GB" b="0" i="0" u="none" strike="noStrike" dirty="0">
                <a:solidFill>
                  <a:srgbClr val="1F1F1F"/>
                </a:solidFill>
                <a:effectLst/>
              </a:rPr>
              <a:t>An employer is only entitled to apply an OR where doing so is a "proportionate means of achieving a legitimate aim"</a:t>
            </a:r>
            <a:endParaRPr lang="en-US" dirty="0"/>
          </a:p>
          <a:p>
            <a:pPr marL="0" indent="0">
              <a:buNone/>
            </a:pPr>
            <a:endParaRPr lang="en-US" dirty="0"/>
          </a:p>
          <a:p>
            <a:endParaRPr lang="en-US" dirty="0"/>
          </a:p>
        </p:txBody>
      </p:sp>
    </p:spTree>
    <p:extLst>
      <p:ext uri="{BB962C8B-B14F-4D97-AF65-F5344CB8AC3E}">
        <p14:creationId xmlns:p14="http://schemas.microsoft.com/office/powerpoint/2010/main" val="2773115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3DFA0-D61A-4B8A-1B55-F39C20F451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780F3-F67C-5902-24EE-41125FA27BA7}"/>
              </a:ext>
            </a:extLst>
          </p:cNvPr>
          <p:cNvSpPr>
            <a:spLocks noGrp="1"/>
          </p:cNvSpPr>
          <p:nvPr>
            <p:ph type="title"/>
          </p:nvPr>
        </p:nvSpPr>
        <p:spPr/>
        <p:txBody>
          <a:bodyPr/>
          <a:lstStyle/>
          <a:p>
            <a:r>
              <a:rPr lang="en-US" dirty="0"/>
              <a:t>Genuine Occupational Requirements</a:t>
            </a:r>
          </a:p>
        </p:txBody>
      </p:sp>
      <p:sp>
        <p:nvSpPr>
          <p:cNvPr id="3" name="Content Placeholder 2">
            <a:extLst>
              <a:ext uri="{FF2B5EF4-FFF2-40B4-BE49-F238E27FC236}">
                <a16:creationId xmlns:a16="http://schemas.microsoft.com/office/drawing/2014/main" id="{A04B768F-68C4-BD8E-E628-9868D21C4507}"/>
              </a:ext>
            </a:extLst>
          </p:cNvPr>
          <p:cNvSpPr>
            <a:spLocks noGrp="1"/>
          </p:cNvSpPr>
          <p:nvPr>
            <p:ph idx="1"/>
          </p:nvPr>
        </p:nvSpPr>
        <p:spPr/>
        <p:txBody>
          <a:bodyPr>
            <a:normAutofit/>
          </a:bodyPr>
          <a:lstStyle/>
          <a:p>
            <a:r>
              <a:rPr lang="en-GB" sz="1500" b="0" i="0" u="none" strike="noStrike" dirty="0">
                <a:solidFill>
                  <a:srgbClr val="1F1F1F"/>
                </a:solidFill>
                <a:effectLst/>
              </a:rPr>
              <a:t>This exception is available where, having regard to the nature or context of the work, being of a particular sex, race, disability, religion or belief, sexual orientation or age or being pregnant (or not being transsexual, married or a civil partner) is an OR</a:t>
            </a:r>
          </a:p>
          <a:p>
            <a:pPr marL="0" indent="0">
              <a:buNone/>
            </a:pPr>
            <a:endParaRPr lang="en-GB" sz="1500" b="0" i="0" u="none" strike="noStrike" dirty="0">
              <a:solidFill>
                <a:srgbClr val="1F1F1F"/>
              </a:solidFill>
              <a:effectLst/>
            </a:endParaRPr>
          </a:p>
          <a:p>
            <a:pPr algn="l" fontAlgn="base"/>
            <a:r>
              <a:rPr lang="en-GB" sz="1500" b="0" i="0" u="none" strike="noStrike" dirty="0">
                <a:solidFill>
                  <a:srgbClr val="1F1F1F"/>
                </a:solidFill>
                <a:effectLst/>
              </a:rPr>
              <a:t>To rely on the general OR exception, a respondent must show that, having regard to the nature or context of the work:</a:t>
            </a:r>
          </a:p>
          <a:p>
            <a:pPr lvl="1" fontAlgn="base"/>
            <a:r>
              <a:rPr lang="en-GB" sz="1200" b="0" i="0" u="none" strike="noStrike" dirty="0">
                <a:solidFill>
                  <a:srgbClr val="1F1F1F"/>
                </a:solidFill>
                <a:effectLst/>
              </a:rPr>
              <a:t>Being of a "particular" sex, race, disability, religion or belief, sexual orientation or age, or being pregnant, or not being, trans, married or a civil partner, is an OR</a:t>
            </a:r>
          </a:p>
          <a:p>
            <a:pPr lvl="1" fontAlgn="base"/>
            <a:r>
              <a:rPr lang="en-GB" sz="1200" b="0" i="0" u="none" strike="noStrike" dirty="0">
                <a:solidFill>
                  <a:srgbClr val="1F1F1F"/>
                </a:solidFill>
                <a:effectLst/>
              </a:rPr>
              <a:t>The application of the requirement is a proportionate means of achieving a legitimate aim</a:t>
            </a:r>
          </a:p>
          <a:p>
            <a:pPr lvl="1" fontAlgn="base"/>
            <a:r>
              <a:rPr lang="en-GB" sz="1200" b="0" i="0" u="none" strike="noStrike" dirty="0">
                <a:solidFill>
                  <a:srgbClr val="1F1F1F"/>
                </a:solidFill>
                <a:effectLst/>
              </a:rPr>
              <a:t>The claimant does not meet the requirement (or, other than in sex cases, the employer has reasonable grounds for not being satisfied that the claimant meets it)</a:t>
            </a:r>
          </a:p>
          <a:p>
            <a:endParaRPr lang="en-US" dirty="0"/>
          </a:p>
          <a:p>
            <a:endParaRPr lang="en-US" dirty="0"/>
          </a:p>
        </p:txBody>
      </p:sp>
    </p:spTree>
    <p:extLst>
      <p:ext uri="{BB962C8B-B14F-4D97-AF65-F5344CB8AC3E}">
        <p14:creationId xmlns:p14="http://schemas.microsoft.com/office/powerpoint/2010/main" val="2674101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FACE9-51A7-0BE4-4286-150996110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7CE4B3-062E-3DF8-6AB9-3E6F1504650F}"/>
              </a:ext>
            </a:extLst>
          </p:cNvPr>
          <p:cNvSpPr>
            <a:spLocks noGrp="1"/>
          </p:cNvSpPr>
          <p:nvPr>
            <p:ph type="title"/>
          </p:nvPr>
        </p:nvSpPr>
        <p:spPr/>
        <p:txBody>
          <a:bodyPr/>
          <a:lstStyle/>
          <a:p>
            <a:r>
              <a:rPr lang="en-US" dirty="0" err="1"/>
              <a:t>Organised</a:t>
            </a:r>
            <a:r>
              <a:rPr lang="en-US" dirty="0"/>
              <a:t> religion</a:t>
            </a:r>
          </a:p>
        </p:txBody>
      </p:sp>
      <p:sp>
        <p:nvSpPr>
          <p:cNvPr id="3" name="Content Placeholder 2">
            <a:extLst>
              <a:ext uri="{FF2B5EF4-FFF2-40B4-BE49-F238E27FC236}">
                <a16:creationId xmlns:a16="http://schemas.microsoft.com/office/drawing/2014/main" id="{C71EA069-60CD-BF1A-E703-5BDF925849E6}"/>
              </a:ext>
            </a:extLst>
          </p:cNvPr>
          <p:cNvSpPr>
            <a:spLocks noGrp="1"/>
          </p:cNvSpPr>
          <p:nvPr>
            <p:ph idx="1"/>
          </p:nvPr>
        </p:nvSpPr>
        <p:spPr/>
        <p:txBody>
          <a:bodyPr>
            <a:normAutofit/>
          </a:bodyPr>
          <a:lstStyle/>
          <a:p>
            <a:r>
              <a:rPr lang="en-GB" b="0" i="0" u="none" strike="noStrike" dirty="0">
                <a:solidFill>
                  <a:srgbClr val="1F1F1F"/>
                </a:solidFill>
                <a:effectLst/>
              </a:rPr>
              <a:t>This only applies where the employment is "for the purposes of an organised religion". To comply with the doctrines of the religion or to avoid conflicting with the strongly held religious convictions of a significant number of the religion's followers, the employer might apply an OR that the employee be of a particular sex; that the employee not be a transsexual person, married or a civil partner; that the employee not be married to, or the civil partner of, a person who has a living former spouse or civil partner; relating to circumstances in which a marriage or civil partnership came to an end; or related to sexual orientation</a:t>
            </a:r>
            <a:endParaRPr lang="en-US" dirty="0"/>
          </a:p>
          <a:p>
            <a:endParaRPr lang="en-US" dirty="0"/>
          </a:p>
        </p:txBody>
      </p:sp>
    </p:spTree>
    <p:extLst>
      <p:ext uri="{BB962C8B-B14F-4D97-AF65-F5344CB8AC3E}">
        <p14:creationId xmlns:p14="http://schemas.microsoft.com/office/powerpoint/2010/main" val="564799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D562C-F9AB-83A5-A219-4650F1608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8B40B5-AA1F-AD45-E777-2731E4C94CC6}"/>
              </a:ext>
            </a:extLst>
          </p:cNvPr>
          <p:cNvSpPr>
            <a:spLocks noGrp="1"/>
          </p:cNvSpPr>
          <p:nvPr>
            <p:ph type="title"/>
          </p:nvPr>
        </p:nvSpPr>
        <p:spPr/>
        <p:txBody>
          <a:bodyPr/>
          <a:lstStyle/>
          <a:p>
            <a:r>
              <a:rPr lang="en-US" dirty="0"/>
              <a:t>Employers with religious ethos</a:t>
            </a:r>
          </a:p>
        </p:txBody>
      </p:sp>
      <p:sp>
        <p:nvSpPr>
          <p:cNvPr id="3" name="Content Placeholder 2">
            <a:extLst>
              <a:ext uri="{FF2B5EF4-FFF2-40B4-BE49-F238E27FC236}">
                <a16:creationId xmlns:a16="http://schemas.microsoft.com/office/drawing/2014/main" id="{4DFEE2C1-8EE4-A5D2-1CFF-17CE6BB48F93}"/>
              </a:ext>
            </a:extLst>
          </p:cNvPr>
          <p:cNvSpPr>
            <a:spLocks noGrp="1"/>
          </p:cNvSpPr>
          <p:nvPr>
            <p:ph idx="1"/>
          </p:nvPr>
        </p:nvSpPr>
        <p:spPr/>
        <p:txBody>
          <a:bodyPr>
            <a:normAutofit/>
          </a:bodyPr>
          <a:lstStyle/>
          <a:p>
            <a:r>
              <a:rPr lang="en-GB" b="0" i="0" u="none" strike="noStrike" dirty="0">
                <a:solidFill>
                  <a:srgbClr val="1F1F1F"/>
                </a:solidFill>
                <a:effectLst/>
              </a:rPr>
              <a:t>This is available to an employer with an ethos based on religion or belief. The employer may, in certain circumstances, show that being of a particular religion or belief is an OR </a:t>
            </a:r>
            <a:endParaRPr lang="en-US" dirty="0"/>
          </a:p>
          <a:p>
            <a:endParaRPr lang="en-US" dirty="0"/>
          </a:p>
        </p:txBody>
      </p:sp>
    </p:spTree>
    <p:extLst>
      <p:ext uri="{BB962C8B-B14F-4D97-AF65-F5344CB8AC3E}">
        <p14:creationId xmlns:p14="http://schemas.microsoft.com/office/powerpoint/2010/main" val="500842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7738D-3E95-0378-3270-5B2CD182E3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EB4AF-6A67-52E9-F8DE-36F585E674B0}"/>
              </a:ext>
            </a:extLst>
          </p:cNvPr>
          <p:cNvSpPr>
            <a:spLocks noGrp="1"/>
          </p:cNvSpPr>
          <p:nvPr>
            <p:ph type="title"/>
          </p:nvPr>
        </p:nvSpPr>
        <p:spPr/>
        <p:txBody>
          <a:bodyPr/>
          <a:lstStyle/>
          <a:p>
            <a:r>
              <a:rPr lang="en-US" dirty="0"/>
              <a:t>Armed forces</a:t>
            </a:r>
          </a:p>
        </p:txBody>
      </p:sp>
      <p:sp>
        <p:nvSpPr>
          <p:cNvPr id="3" name="Content Placeholder 2">
            <a:extLst>
              <a:ext uri="{FF2B5EF4-FFF2-40B4-BE49-F238E27FC236}">
                <a16:creationId xmlns:a16="http://schemas.microsoft.com/office/drawing/2014/main" id="{A44E07D3-81E7-8B5A-0797-237FD0D45BE8}"/>
              </a:ext>
            </a:extLst>
          </p:cNvPr>
          <p:cNvSpPr>
            <a:spLocks noGrp="1"/>
          </p:cNvSpPr>
          <p:nvPr>
            <p:ph idx="1"/>
          </p:nvPr>
        </p:nvSpPr>
        <p:spPr/>
        <p:txBody>
          <a:bodyPr>
            <a:normAutofit/>
          </a:bodyPr>
          <a:lstStyle/>
          <a:p>
            <a:r>
              <a:rPr lang="en-GB" b="0" i="0" u="none" strike="noStrike" dirty="0">
                <a:solidFill>
                  <a:srgbClr val="1F1F1F"/>
                </a:solidFill>
                <a:effectLst/>
              </a:rPr>
              <a:t>This enables an employer to require a job to be done by a man, or by someone who is not transsexual, if this is a proportionate means of ensuring the combat effectiveness of the armed forces</a:t>
            </a:r>
            <a:endParaRPr lang="en-US" dirty="0"/>
          </a:p>
          <a:p>
            <a:endParaRPr lang="en-US" dirty="0"/>
          </a:p>
        </p:txBody>
      </p:sp>
    </p:spTree>
    <p:extLst>
      <p:ext uri="{BB962C8B-B14F-4D97-AF65-F5344CB8AC3E}">
        <p14:creationId xmlns:p14="http://schemas.microsoft.com/office/powerpoint/2010/main" val="3854855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28351-7DF3-4453-2945-AAC212A6D5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38062D-874D-9605-11B7-631AECCAA821}"/>
              </a:ext>
            </a:extLst>
          </p:cNvPr>
          <p:cNvSpPr>
            <a:spLocks noGrp="1"/>
          </p:cNvSpPr>
          <p:nvPr>
            <p:ph type="title"/>
          </p:nvPr>
        </p:nvSpPr>
        <p:spPr/>
        <p:txBody>
          <a:bodyPr/>
          <a:lstStyle/>
          <a:p>
            <a:r>
              <a:rPr lang="en-US" dirty="0"/>
              <a:t>Employment services</a:t>
            </a:r>
          </a:p>
        </p:txBody>
      </p:sp>
      <p:sp>
        <p:nvSpPr>
          <p:cNvPr id="3" name="Content Placeholder 2">
            <a:extLst>
              <a:ext uri="{FF2B5EF4-FFF2-40B4-BE49-F238E27FC236}">
                <a16:creationId xmlns:a16="http://schemas.microsoft.com/office/drawing/2014/main" id="{6B74FA64-0776-D471-B3CD-5E82E65F73DF}"/>
              </a:ext>
            </a:extLst>
          </p:cNvPr>
          <p:cNvSpPr>
            <a:spLocks noGrp="1"/>
          </p:cNvSpPr>
          <p:nvPr>
            <p:ph idx="1"/>
          </p:nvPr>
        </p:nvSpPr>
        <p:spPr/>
        <p:txBody>
          <a:bodyPr>
            <a:normAutofit/>
          </a:bodyPr>
          <a:lstStyle/>
          <a:p>
            <a:r>
              <a:rPr lang="en-GB" b="0" i="0" u="none" strike="noStrike" dirty="0">
                <a:solidFill>
                  <a:srgbClr val="1F1F1F"/>
                </a:solidFill>
                <a:effectLst/>
              </a:rPr>
              <a:t>This enables an employment service provider (such as a job centre or employment agency or business) to treat a person with a protected characteristic less favourably if the treatment relates to work that could be refused to that person because of an OR</a:t>
            </a:r>
            <a:endParaRPr lang="en-US" dirty="0"/>
          </a:p>
          <a:p>
            <a:endParaRPr lang="en-US" dirty="0"/>
          </a:p>
        </p:txBody>
      </p:sp>
    </p:spTree>
    <p:extLst>
      <p:ext uri="{BB962C8B-B14F-4D97-AF65-F5344CB8AC3E}">
        <p14:creationId xmlns:p14="http://schemas.microsoft.com/office/powerpoint/2010/main" val="27472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6D55A-7FE8-238D-2DA9-80985FB764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A39C38-235F-2CAC-F958-DC01B24C1D4B}"/>
              </a:ext>
            </a:extLst>
          </p:cNvPr>
          <p:cNvSpPr>
            <a:spLocks noGrp="1"/>
          </p:cNvSpPr>
          <p:nvPr>
            <p:ph type="title"/>
          </p:nvPr>
        </p:nvSpPr>
        <p:spPr/>
        <p:txBody>
          <a:bodyPr/>
          <a:lstStyle/>
          <a:p>
            <a:r>
              <a:rPr lang="en-US" dirty="0"/>
              <a:t>Positive discrimination/action in recruitment</a:t>
            </a:r>
          </a:p>
        </p:txBody>
      </p:sp>
      <p:sp>
        <p:nvSpPr>
          <p:cNvPr id="3" name="Content Placeholder 2">
            <a:extLst>
              <a:ext uri="{FF2B5EF4-FFF2-40B4-BE49-F238E27FC236}">
                <a16:creationId xmlns:a16="http://schemas.microsoft.com/office/drawing/2014/main" id="{6489944D-0FBE-EEAF-6EC2-71DE96A1AB4E}"/>
              </a:ext>
            </a:extLst>
          </p:cNvPr>
          <p:cNvSpPr>
            <a:spLocks noGrp="1"/>
          </p:cNvSpPr>
          <p:nvPr>
            <p:ph idx="1"/>
          </p:nvPr>
        </p:nvSpPr>
        <p:spPr/>
        <p:txBody>
          <a:bodyPr>
            <a:normAutofit fontScale="32500" lnSpcReduction="20000"/>
          </a:bodyPr>
          <a:lstStyle/>
          <a:p>
            <a:r>
              <a:rPr lang="en-GB" sz="4600" dirty="0">
                <a:solidFill>
                  <a:srgbClr val="353C42"/>
                </a:solidFill>
                <a:effectLst/>
              </a:rPr>
              <a:t>Positive discrimination is unlawful (except</a:t>
            </a:r>
            <a:r>
              <a:rPr lang="en-GB" sz="4600" dirty="0">
                <a:solidFill>
                  <a:srgbClr val="353C42"/>
                </a:solidFill>
              </a:rPr>
              <a:t> </a:t>
            </a:r>
            <a:r>
              <a:rPr lang="en-GB" sz="4600" dirty="0">
                <a:solidFill>
                  <a:srgbClr val="353C42"/>
                </a:solidFill>
                <a:effectLst/>
              </a:rPr>
              <a:t>in relation to disabilities), HOWEVER,</a:t>
            </a:r>
            <a:r>
              <a:rPr lang="en-GB" sz="4600" dirty="0">
                <a:solidFill>
                  <a:srgbClr val="353C42"/>
                </a:solidFill>
              </a:rPr>
              <a:t> </a:t>
            </a:r>
            <a:r>
              <a:rPr lang="en-GB" sz="4600" dirty="0">
                <a:solidFill>
                  <a:srgbClr val="353C42"/>
                </a:solidFill>
                <a:effectLst/>
              </a:rPr>
              <a:t>positive action (in the circumstances set out</a:t>
            </a:r>
            <a:r>
              <a:rPr lang="en-GB" sz="4600" dirty="0">
                <a:solidFill>
                  <a:srgbClr val="353C42"/>
                </a:solidFill>
              </a:rPr>
              <a:t> </a:t>
            </a:r>
            <a:r>
              <a:rPr lang="en-GB" sz="4600" dirty="0">
                <a:solidFill>
                  <a:srgbClr val="353C42"/>
                </a:solidFill>
                <a:effectLst/>
              </a:rPr>
              <a:t>in the </a:t>
            </a:r>
            <a:r>
              <a:rPr lang="en-GB" sz="4600" dirty="0" err="1">
                <a:solidFill>
                  <a:srgbClr val="353C42"/>
                </a:solidFill>
                <a:effectLst/>
              </a:rPr>
              <a:t>EqA</a:t>
            </a:r>
            <a:r>
              <a:rPr lang="en-GB" sz="4600" dirty="0">
                <a:solidFill>
                  <a:srgbClr val="353C42"/>
                </a:solidFill>
                <a:effectLst/>
              </a:rPr>
              <a:t> 2010) is permitted</a:t>
            </a:r>
          </a:p>
          <a:p>
            <a:r>
              <a:rPr lang="en-GB" sz="4600" dirty="0">
                <a:solidFill>
                  <a:srgbClr val="353C42"/>
                </a:solidFill>
                <a:effectLst/>
              </a:rPr>
              <a:t>Positive discrimination occurs where a</a:t>
            </a:r>
            <a:r>
              <a:rPr lang="en-GB" sz="4600" dirty="0">
                <a:solidFill>
                  <a:srgbClr val="353C42"/>
                </a:solidFill>
              </a:rPr>
              <a:t> </a:t>
            </a:r>
            <a:r>
              <a:rPr lang="en-GB" sz="4600" dirty="0">
                <a:solidFill>
                  <a:srgbClr val="353C42"/>
                </a:solidFill>
                <a:effectLst/>
              </a:rPr>
              <a:t>disadvantaged or under-represented group that share a protected characteristic are treated</a:t>
            </a:r>
            <a:r>
              <a:rPr lang="en-GB" sz="4600" dirty="0">
                <a:solidFill>
                  <a:srgbClr val="353C42"/>
                </a:solidFill>
              </a:rPr>
              <a:t> </a:t>
            </a:r>
            <a:r>
              <a:rPr lang="en-GB" sz="4600" dirty="0">
                <a:solidFill>
                  <a:srgbClr val="353C42"/>
                </a:solidFill>
                <a:effectLst/>
              </a:rPr>
              <a:t>preferentially in order to address inequality</a:t>
            </a:r>
          </a:p>
          <a:p>
            <a:r>
              <a:rPr lang="en-GB" sz="4600" dirty="0">
                <a:solidFill>
                  <a:srgbClr val="353C42"/>
                </a:solidFill>
                <a:effectLst/>
              </a:rPr>
              <a:t>Positive action in recruitment is only</a:t>
            </a:r>
            <a:r>
              <a:rPr lang="en-GB" sz="4600" dirty="0">
                <a:solidFill>
                  <a:srgbClr val="353C42"/>
                </a:solidFill>
              </a:rPr>
              <a:t> </a:t>
            </a:r>
            <a:r>
              <a:rPr lang="en-GB" sz="4600" dirty="0">
                <a:solidFill>
                  <a:srgbClr val="353C42"/>
                </a:solidFill>
                <a:effectLst/>
              </a:rPr>
              <a:t>allowed where:</a:t>
            </a:r>
          </a:p>
          <a:p>
            <a:pPr lvl="1"/>
            <a:r>
              <a:rPr lang="en-GB" sz="4600" dirty="0">
                <a:solidFill>
                  <a:srgbClr val="353C42"/>
                </a:solidFill>
                <a:effectLst/>
              </a:rPr>
              <a:t>A is as qualified as B to be recruited</a:t>
            </a:r>
            <a:r>
              <a:rPr lang="en-GB" sz="4600" dirty="0">
                <a:solidFill>
                  <a:srgbClr val="353C42"/>
                </a:solidFill>
              </a:rPr>
              <a:t> </a:t>
            </a:r>
            <a:r>
              <a:rPr lang="en-GB" sz="4600" dirty="0">
                <a:solidFill>
                  <a:srgbClr val="353C42"/>
                </a:solidFill>
                <a:effectLst/>
              </a:rPr>
              <a:t>or promoted</a:t>
            </a:r>
          </a:p>
          <a:p>
            <a:pPr lvl="1"/>
            <a:r>
              <a:rPr lang="en-GB" sz="4600" dirty="0">
                <a:solidFill>
                  <a:srgbClr val="353C42"/>
                </a:solidFill>
                <a:effectLst/>
              </a:rPr>
              <a:t>The employer does not have a policy</a:t>
            </a:r>
            <a:r>
              <a:rPr lang="en-GB" sz="4600" dirty="0">
                <a:solidFill>
                  <a:srgbClr val="353C42"/>
                </a:solidFill>
              </a:rPr>
              <a:t> </a:t>
            </a:r>
            <a:r>
              <a:rPr lang="en-GB" sz="4600" dirty="0">
                <a:solidFill>
                  <a:srgbClr val="353C42"/>
                </a:solidFill>
                <a:effectLst/>
              </a:rPr>
              <a:t>of treating persons who share the</a:t>
            </a:r>
            <a:r>
              <a:rPr lang="en-GB" sz="4600" dirty="0">
                <a:solidFill>
                  <a:srgbClr val="353C42"/>
                </a:solidFill>
              </a:rPr>
              <a:t> </a:t>
            </a:r>
            <a:r>
              <a:rPr lang="en-GB" sz="4600" dirty="0">
                <a:solidFill>
                  <a:srgbClr val="353C42"/>
                </a:solidFill>
                <a:effectLst/>
              </a:rPr>
              <a:t>protected characteristic more favourably in connection with</a:t>
            </a:r>
            <a:r>
              <a:rPr lang="en-GB" sz="4600" dirty="0">
                <a:solidFill>
                  <a:srgbClr val="353C42"/>
                </a:solidFill>
              </a:rPr>
              <a:t> </a:t>
            </a:r>
            <a:r>
              <a:rPr lang="en-GB" sz="4600" dirty="0">
                <a:solidFill>
                  <a:srgbClr val="353C42"/>
                </a:solidFill>
                <a:effectLst/>
              </a:rPr>
              <a:t>recruitment or promotion than</a:t>
            </a:r>
            <a:r>
              <a:rPr lang="en-GB" sz="4600" dirty="0">
                <a:solidFill>
                  <a:srgbClr val="353C42"/>
                </a:solidFill>
              </a:rPr>
              <a:t> </a:t>
            </a:r>
            <a:r>
              <a:rPr lang="en-GB" sz="4600" dirty="0">
                <a:solidFill>
                  <a:srgbClr val="353C42"/>
                </a:solidFill>
                <a:effectLst/>
              </a:rPr>
              <a:t>persons who do not share it; and</a:t>
            </a:r>
          </a:p>
          <a:p>
            <a:pPr lvl="1"/>
            <a:r>
              <a:rPr lang="en-GB" sz="4600" dirty="0">
                <a:solidFill>
                  <a:srgbClr val="353C42"/>
                </a:solidFill>
                <a:effectLst/>
              </a:rPr>
              <a:t>Taking the action is a proportionate</a:t>
            </a:r>
            <a:r>
              <a:rPr lang="en-GB" sz="4600" dirty="0">
                <a:solidFill>
                  <a:srgbClr val="353C42"/>
                </a:solidFill>
              </a:rPr>
              <a:t> </a:t>
            </a:r>
            <a:r>
              <a:rPr lang="en-GB" sz="4600" dirty="0">
                <a:solidFill>
                  <a:srgbClr val="353C42"/>
                </a:solidFill>
                <a:effectLst/>
              </a:rPr>
              <a:t>means of achieving a legitimate aim</a:t>
            </a:r>
          </a:p>
          <a:p>
            <a:endParaRPr lang="en-GB" dirty="0">
              <a:solidFill>
                <a:srgbClr val="353C42"/>
              </a:solidFill>
              <a:effectLst/>
              <a:latin typeface="Georgia" panose="02040502050405020303"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062275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E6BB9-CE5A-B8E6-ADE6-4A96850E7D7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4E4CE54-2DC0-3588-9EA4-300C42543ADE}"/>
              </a:ext>
            </a:extLst>
          </p:cNvPr>
          <p:cNvSpPr>
            <a:spLocks noGrp="1"/>
          </p:cNvSpPr>
          <p:nvPr>
            <p:ph type="title"/>
          </p:nvPr>
        </p:nvSpPr>
        <p:spPr/>
        <p:txBody>
          <a:bodyPr/>
          <a:lstStyle/>
          <a:p>
            <a:r>
              <a:rPr lang="en-GB" dirty="0"/>
              <a:t>Harassment</a:t>
            </a:r>
          </a:p>
        </p:txBody>
      </p:sp>
      <p:sp>
        <p:nvSpPr>
          <p:cNvPr id="7" name="Text Placeholder 6">
            <a:extLst>
              <a:ext uri="{FF2B5EF4-FFF2-40B4-BE49-F238E27FC236}">
                <a16:creationId xmlns:a16="http://schemas.microsoft.com/office/drawing/2014/main" id="{FD2766C8-2FAF-898D-13EB-4BBE525FEDA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68610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D27715-8E9F-BD3C-98EC-A8BBC6EC26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B93719-7185-A6DF-3F78-611FD48AE0DB}"/>
              </a:ext>
            </a:extLst>
          </p:cNvPr>
          <p:cNvSpPr>
            <a:spLocks noGrp="1"/>
          </p:cNvSpPr>
          <p:nvPr>
            <p:ph type="title"/>
          </p:nvPr>
        </p:nvSpPr>
        <p:spPr>
          <a:xfrm>
            <a:off x="716883" y="973668"/>
            <a:ext cx="9637554" cy="706964"/>
          </a:xfrm>
        </p:spPr>
        <p:txBody>
          <a:bodyPr/>
          <a:lstStyle/>
          <a:p>
            <a:r>
              <a:rPr lang="en-US" dirty="0"/>
              <a:t>Harassment – Key issues</a:t>
            </a:r>
          </a:p>
        </p:txBody>
      </p:sp>
      <p:sp>
        <p:nvSpPr>
          <p:cNvPr id="3" name="Content Placeholder 2">
            <a:extLst>
              <a:ext uri="{FF2B5EF4-FFF2-40B4-BE49-F238E27FC236}">
                <a16:creationId xmlns:a16="http://schemas.microsoft.com/office/drawing/2014/main" id="{92D5D76E-E206-B6E2-8285-60CC46A4E129}"/>
              </a:ext>
            </a:extLst>
          </p:cNvPr>
          <p:cNvSpPr>
            <a:spLocks noGrp="1"/>
          </p:cNvSpPr>
          <p:nvPr>
            <p:ph idx="1"/>
          </p:nvPr>
        </p:nvSpPr>
        <p:spPr/>
        <p:txBody>
          <a:bodyPr>
            <a:normAutofit fontScale="40000" lnSpcReduction="20000"/>
          </a:bodyPr>
          <a:lstStyle/>
          <a:p>
            <a:r>
              <a:rPr lang="en-GB" sz="3800" dirty="0">
                <a:solidFill>
                  <a:srgbClr val="353C42"/>
                </a:solidFill>
                <a:effectLst/>
              </a:rPr>
              <a:t>A harasses B where A's conduct has the</a:t>
            </a:r>
            <a:r>
              <a:rPr lang="en-GB" sz="3800" dirty="0">
                <a:solidFill>
                  <a:srgbClr val="353C42"/>
                </a:solidFill>
              </a:rPr>
              <a:t> </a:t>
            </a:r>
            <a:r>
              <a:rPr lang="en-GB" sz="3800" dirty="0">
                <a:solidFill>
                  <a:srgbClr val="353C42"/>
                </a:solidFill>
                <a:effectLst/>
              </a:rPr>
              <a:t>purpose or effect of violating B's dignity</a:t>
            </a:r>
            <a:r>
              <a:rPr lang="en-GB" sz="3800" dirty="0">
                <a:solidFill>
                  <a:srgbClr val="353C42"/>
                </a:solidFill>
              </a:rPr>
              <a:t> </a:t>
            </a:r>
            <a:r>
              <a:rPr lang="en-GB" sz="3800" dirty="0">
                <a:solidFill>
                  <a:srgbClr val="353C42"/>
                </a:solidFill>
                <a:effectLst/>
              </a:rPr>
              <a:t>or creating an intimidating, hostile,</a:t>
            </a:r>
            <a:r>
              <a:rPr lang="en-GB" sz="3800" dirty="0">
                <a:solidFill>
                  <a:srgbClr val="353C42"/>
                </a:solidFill>
              </a:rPr>
              <a:t> </a:t>
            </a:r>
            <a:r>
              <a:rPr lang="en-GB" sz="3800" dirty="0">
                <a:solidFill>
                  <a:srgbClr val="353C42"/>
                </a:solidFill>
                <a:effectLst/>
              </a:rPr>
              <a:t>degrading, humiliating or offensive</a:t>
            </a:r>
            <a:r>
              <a:rPr lang="en-GB" sz="3800" dirty="0">
                <a:solidFill>
                  <a:srgbClr val="353C42"/>
                </a:solidFill>
              </a:rPr>
              <a:t> </a:t>
            </a:r>
            <a:r>
              <a:rPr lang="en-GB" sz="3800" dirty="0">
                <a:solidFill>
                  <a:srgbClr val="353C42"/>
                </a:solidFill>
                <a:effectLst/>
              </a:rPr>
              <a:t>environment for B</a:t>
            </a:r>
          </a:p>
          <a:p>
            <a:endParaRPr lang="en-GB" sz="3800" dirty="0">
              <a:solidFill>
                <a:srgbClr val="353C42"/>
              </a:solidFill>
              <a:effectLst/>
            </a:endParaRPr>
          </a:p>
          <a:p>
            <a:r>
              <a:rPr lang="en-GB" sz="3800" dirty="0">
                <a:solidFill>
                  <a:srgbClr val="353C42"/>
                </a:solidFill>
                <a:effectLst/>
              </a:rPr>
              <a:t>A’s conduct will only be harassment if it relates to a protected characteristic</a:t>
            </a:r>
          </a:p>
          <a:p>
            <a:endParaRPr lang="en-GB" sz="3800" dirty="0">
              <a:solidFill>
                <a:srgbClr val="353C42"/>
              </a:solidFill>
              <a:effectLst/>
            </a:endParaRPr>
          </a:p>
          <a:p>
            <a:r>
              <a:rPr lang="en-GB" sz="3800" dirty="0">
                <a:solidFill>
                  <a:srgbClr val="353C42"/>
                </a:solidFill>
                <a:effectLst/>
              </a:rPr>
              <a:t>The law protects an employee against</a:t>
            </a:r>
            <a:r>
              <a:rPr lang="en-GB" sz="3800" dirty="0">
                <a:solidFill>
                  <a:srgbClr val="353C42"/>
                </a:solidFill>
              </a:rPr>
              <a:t> </a:t>
            </a:r>
            <a:r>
              <a:rPr lang="en-GB" sz="3800" dirty="0">
                <a:solidFill>
                  <a:srgbClr val="353C42"/>
                </a:solidFill>
                <a:effectLst/>
              </a:rPr>
              <a:t>harassment based on someone else’s protected characteristic, or based on the perception that they have a protected</a:t>
            </a:r>
            <a:r>
              <a:rPr lang="en-GB" sz="3800" dirty="0">
                <a:solidFill>
                  <a:srgbClr val="353C42"/>
                </a:solidFill>
              </a:rPr>
              <a:t> </a:t>
            </a:r>
            <a:r>
              <a:rPr lang="en-GB" sz="3800" dirty="0">
                <a:solidFill>
                  <a:srgbClr val="353C42"/>
                </a:solidFill>
                <a:effectLst/>
              </a:rPr>
              <a:t>characteristic</a:t>
            </a:r>
          </a:p>
          <a:p>
            <a:endParaRPr lang="en-US" sz="3800" dirty="0"/>
          </a:p>
          <a:p>
            <a:r>
              <a:rPr lang="en-US" sz="3800" dirty="0">
                <a:solidFill>
                  <a:srgbClr val="7030A0"/>
                </a:solidFill>
              </a:rPr>
              <a:t>A one-off incident can be harassment</a:t>
            </a:r>
          </a:p>
          <a:p>
            <a:pPr marL="0" indent="0">
              <a:buNone/>
            </a:pPr>
            <a:endParaRPr lang="en-US" dirty="0"/>
          </a:p>
          <a:p>
            <a:endParaRPr lang="en-US" dirty="0"/>
          </a:p>
        </p:txBody>
      </p:sp>
    </p:spTree>
    <p:extLst>
      <p:ext uri="{BB962C8B-B14F-4D97-AF65-F5344CB8AC3E}">
        <p14:creationId xmlns:p14="http://schemas.microsoft.com/office/powerpoint/2010/main" val="5719389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32E37-D1BC-C803-3A33-A13AF532F2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24066-5691-7269-9E57-D6E8B4D968EC}"/>
              </a:ext>
            </a:extLst>
          </p:cNvPr>
          <p:cNvSpPr>
            <a:spLocks noGrp="1"/>
          </p:cNvSpPr>
          <p:nvPr>
            <p:ph type="title"/>
          </p:nvPr>
        </p:nvSpPr>
        <p:spPr/>
        <p:txBody>
          <a:bodyPr/>
          <a:lstStyle/>
          <a:p>
            <a:r>
              <a:rPr lang="en-US" dirty="0"/>
              <a:t>Relating to a protected characteristic:  ECHR guidance </a:t>
            </a:r>
          </a:p>
        </p:txBody>
      </p:sp>
      <p:sp>
        <p:nvSpPr>
          <p:cNvPr id="3" name="Content Placeholder 2">
            <a:extLst>
              <a:ext uri="{FF2B5EF4-FFF2-40B4-BE49-F238E27FC236}">
                <a16:creationId xmlns:a16="http://schemas.microsoft.com/office/drawing/2014/main" id="{E955D9A1-E455-5A8F-B24D-F136FC724303}"/>
              </a:ext>
            </a:extLst>
          </p:cNvPr>
          <p:cNvSpPr>
            <a:spLocks noGrp="1"/>
          </p:cNvSpPr>
          <p:nvPr>
            <p:ph idx="1"/>
          </p:nvPr>
        </p:nvSpPr>
        <p:spPr/>
        <p:txBody>
          <a:bodyPr>
            <a:normAutofit fontScale="25000" lnSpcReduction="20000"/>
          </a:bodyPr>
          <a:lstStyle/>
          <a:p>
            <a:endParaRPr lang="en-US" sz="6000" dirty="0"/>
          </a:p>
          <a:p>
            <a:pPr marL="0" indent="0">
              <a:buNone/>
            </a:pPr>
            <a:endParaRPr lang="en-US" sz="6000" dirty="0"/>
          </a:p>
          <a:p>
            <a:r>
              <a:rPr lang="en-GB" sz="6000" dirty="0">
                <a:solidFill>
                  <a:srgbClr val="000000"/>
                </a:solidFill>
                <a:effectLst/>
              </a:rPr>
              <a:t>A Muslim worker has a conversation with a colleague about ''Islamic State" fighters. The worker mentions to the colleague some comments made by a journalist about Islamic State fighters which are of a positive nature</a:t>
            </a:r>
          </a:p>
          <a:p>
            <a:r>
              <a:rPr lang="en-GB" sz="6000" dirty="0">
                <a:solidFill>
                  <a:srgbClr val="000000"/>
                </a:solidFill>
                <a:effectLst/>
              </a:rPr>
              <a:t>Later that month the colleague approaches the worker and asks, "Are you still promoting Islamic State?". The worker is upset at the allegation that he promotes Islamic State and brings a claim of harassment related to religion/belief</a:t>
            </a:r>
          </a:p>
          <a:p>
            <a:r>
              <a:rPr lang="en-GB" sz="6000" dirty="0">
                <a:solidFill>
                  <a:srgbClr val="000000"/>
                </a:solidFill>
                <a:effectLst/>
              </a:rPr>
              <a:t>The tribunal finds that the colleague asked that question because of the worker’s previous comments, not because the worker is a Muslim or because of anything related to the worker’s religion. The question was therefore </a:t>
            </a:r>
            <a:r>
              <a:rPr lang="en-GB" sz="6000" b="1" dirty="0">
                <a:solidFill>
                  <a:srgbClr val="7030A0"/>
                </a:solidFill>
                <a:effectLst/>
              </a:rPr>
              <a:t>not</a:t>
            </a:r>
            <a:r>
              <a:rPr lang="en-GB" sz="6000" dirty="0">
                <a:solidFill>
                  <a:srgbClr val="7030A0"/>
                </a:solidFill>
              </a:rPr>
              <a:t> </a:t>
            </a:r>
            <a:r>
              <a:rPr lang="en-GB" sz="6000" b="1" dirty="0">
                <a:solidFill>
                  <a:srgbClr val="7030A0"/>
                </a:solidFill>
                <a:effectLst/>
              </a:rPr>
              <a:t>harassment</a:t>
            </a:r>
            <a:endParaRPr lang="en-GB" sz="6000" dirty="0">
              <a:solidFill>
                <a:srgbClr val="000000"/>
              </a:solidFill>
              <a:effectLst/>
            </a:endParaRPr>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328523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13EC6-D445-C5E9-F8C9-0AC9EC2136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4ADE1-F943-1A9A-7706-4324E22AA6EB}"/>
              </a:ext>
            </a:extLst>
          </p:cNvPr>
          <p:cNvSpPr>
            <a:spLocks noGrp="1"/>
          </p:cNvSpPr>
          <p:nvPr>
            <p:ph type="title"/>
          </p:nvPr>
        </p:nvSpPr>
        <p:spPr/>
        <p:txBody>
          <a:bodyPr/>
          <a:lstStyle/>
          <a:p>
            <a:r>
              <a:rPr lang="en-US" dirty="0"/>
              <a:t>Unwanted conduct </a:t>
            </a:r>
          </a:p>
        </p:txBody>
      </p:sp>
      <p:sp>
        <p:nvSpPr>
          <p:cNvPr id="3" name="Content Placeholder 2">
            <a:extLst>
              <a:ext uri="{FF2B5EF4-FFF2-40B4-BE49-F238E27FC236}">
                <a16:creationId xmlns:a16="http://schemas.microsoft.com/office/drawing/2014/main" id="{E5F6FB3C-8B4B-C0D1-F7DA-E885BECE467E}"/>
              </a:ext>
            </a:extLst>
          </p:cNvPr>
          <p:cNvSpPr>
            <a:spLocks noGrp="1"/>
          </p:cNvSpPr>
          <p:nvPr>
            <p:ph idx="1"/>
          </p:nvPr>
        </p:nvSpPr>
        <p:spPr/>
        <p:txBody>
          <a:bodyPr>
            <a:normAutofit fontScale="92500" lnSpcReduction="20000"/>
          </a:bodyPr>
          <a:lstStyle/>
          <a:p>
            <a:r>
              <a:rPr lang="en-US" dirty="0"/>
              <a:t>Physical gestures/facial expressions </a:t>
            </a:r>
          </a:p>
          <a:p>
            <a:r>
              <a:rPr lang="en-US" dirty="0"/>
              <a:t>Imagery/graffiti</a:t>
            </a:r>
          </a:p>
          <a:p>
            <a:r>
              <a:rPr lang="en-US" dirty="0"/>
              <a:t>Does not mean that express objection is made to the conduct before it is deemed to be unwanted </a:t>
            </a:r>
          </a:p>
          <a:p>
            <a:r>
              <a:rPr lang="en-US" dirty="0"/>
              <a:t>Physical behaviour towards a person/their property </a:t>
            </a:r>
          </a:p>
          <a:p>
            <a:r>
              <a:rPr lang="en-US" dirty="0"/>
              <a:t>Jokes or pranks</a:t>
            </a:r>
          </a:p>
          <a:p>
            <a:r>
              <a:rPr lang="en-US" dirty="0"/>
              <a:t>“Unwanted” means the same essentially as “unwelcome” or “uninvited”</a:t>
            </a:r>
          </a:p>
          <a:p>
            <a:r>
              <a:rPr lang="en-US" dirty="0"/>
              <a:t>Spoken words/banter</a:t>
            </a:r>
          </a:p>
          <a:p>
            <a:r>
              <a:rPr lang="en-US" dirty="0"/>
              <a:t>Aggression </a:t>
            </a:r>
          </a:p>
          <a:p>
            <a:r>
              <a:rPr lang="en-US" dirty="0"/>
              <a:t>Written words/posts or conduct on social media</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347351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27328-555D-A119-C4F7-74E7BCEC16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38D0D6-5A88-0682-BA06-59895A29C966}"/>
              </a:ext>
            </a:extLst>
          </p:cNvPr>
          <p:cNvSpPr>
            <a:spLocks noGrp="1"/>
          </p:cNvSpPr>
          <p:nvPr>
            <p:ph type="title"/>
          </p:nvPr>
        </p:nvSpPr>
        <p:spPr/>
        <p:txBody>
          <a:bodyPr/>
          <a:lstStyle/>
          <a:p>
            <a:r>
              <a:rPr lang="en-US" dirty="0"/>
              <a:t>Banter  </a:t>
            </a:r>
            <a:br>
              <a:rPr lang="en-US" dirty="0"/>
            </a:br>
            <a:r>
              <a:rPr lang="en-US" dirty="0"/>
              <a:t> </a:t>
            </a:r>
          </a:p>
        </p:txBody>
      </p:sp>
      <p:sp>
        <p:nvSpPr>
          <p:cNvPr id="3" name="Content Placeholder 2">
            <a:extLst>
              <a:ext uri="{FF2B5EF4-FFF2-40B4-BE49-F238E27FC236}">
                <a16:creationId xmlns:a16="http://schemas.microsoft.com/office/drawing/2014/main" id="{4F5377BE-41B8-A05E-DCE8-BA8ED16F8A75}"/>
              </a:ext>
            </a:extLst>
          </p:cNvPr>
          <p:cNvSpPr>
            <a:spLocks noGrp="1"/>
          </p:cNvSpPr>
          <p:nvPr>
            <p:ph idx="1"/>
          </p:nvPr>
        </p:nvSpPr>
        <p:spPr/>
        <p:txBody>
          <a:bodyPr>
            <a:normAutofit fontScale="40000" lnSpcReduction="20000"/>
          </a:bodyPr>
          <a:lstStyle/>
          <a:p>
            <a:endParaRPr lang="en-US" sz="6000" dirty="0"/>
          </a:p>
          <a:p>
            <a:r>
              <a:rPr lang="en-GB" sz="5000" u="sng" dirty="0">
                <a:solidFill>
                  <a:srgbClr val="000000"/>
                </a:solidFill>
                <a:effectLst/>
              </a:rPr>
              <a:t>Evans v Xactly Corporations Ltd</a:t>
            </a:r>
          </a:p>
          <a:p>
            <a:r>
              <a:rPr lang="en-GB" sz="4600" dirty="0">
                <a:solidFill>
                  <a:srgbClr val="000000"/>
                </a:solidFill>
                <a:effectLst/>
              </a:rPr>
              <a:t>There was an office culture of banter. Employees would “give as good as they got”. The claimant was called a “fat ginger pikey”</a:t>
            </a:r>
          </a:p>
          <a:p>
            <a:r>
              <a:rPr lang="en-GB" sz="4600" dirty="0">
                <a:solidFill>
                  <a:srgbClr val="000000"/>
                </a:solidFill>
                <a:effectLst/>
              </a:rPr>
              <a:t>The tribunal had been entitled to find that the comments were not </a:t>
            </a:r>
            <a:r>
              <a:rPr lang="en-GB" sz="4600" b="1" dirty="0">
                <a:solidFill>
                  <a:srgbClr val="7030A0"/>
                </a:solidFill>
                <a:effectLst/>
              </a:rPr>
              <a:t>unwanted</a:t>
            </a:r>
            <a:r>
              <a:rPr lang="en-GB" sz="4600" b="1" dirty="0">
                <a:solidFill>
                  <a:srgbClr val="000000"/>
                </a:solidFill>
                <a:effectLst/>
              </a:rPr>
              <a:t> </a:t>
            </a:r>
            <a:r>
              <a:rPr lang="en-GB" sz="4600" dirty="0">
                <a:solidFill>
                  <a:srgbClr val="000000"/>
                </a:solidFill>
                <a:effectLst/>
              </a:rPr>
              <a:t>as the claimant was an active participant in the banter culture, and it did not have the purpose or effect of violating his dignity or creating an intimidating, hostile, degrading, humiliating or offensive environment for him</a:t>
            </a:r>
          </a:p>
          <a:p>
            <a:endParaRPr lang="en-US" dirty="0"/>
          </a:p>
          <a:p>
            <a:endParaRPr lang="en-US" dirty="0"/>
          </a:p>
          <a:p>
            <a:pPr marL="0" indent="0">
              <a:buNone/>
            </a:pPr>
            <a:endParaRPr lang="en-US" dirty="0"/>
          </a:p>
          <a:p>
            <a:endParaRPr lang="en-US" dirty="0"/>
          </a:p>
        </p:txBody>
      </p:sp>
    </p:spTree>
    <p:extLst>
      <p:ext uri="{BB962C8B-B14F-4D97-AF65-F5344CB8AC3E}">
        <p14:creationId xmlns:p14="http://schemas.microsoft.com/office/powerpoint/2010/main" val="26649391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2153B-E751-1F96-BCF0-FA83F1712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E1A992-1618-F86E-6311-1D648BBA95CA}"/>
              </a:ext>
            </a:extLst>
          </p:cNvPr>
          <p:cNvSpPr>
            <a:spLocks noGrp="1"/>
          </p:cNvSpPr>
          <p:nvPr>
            <p:ph type="title"/>
          </p:nvPr>
        </p:nvSpPr>
        <p:spPr/>
        <p:txBody>
          <a:bodyPr/>
          <a:lstStyle/>
          <a:p>
            <a:r>
              <a:rPr lang="en-US" dirty="0"/>
              <a:t>Banter</a:t>
            </a:r>
          </a:p>
        </p:txBody>
      </p:sp>
      <p:sp>
        <p:nvSpPr>
          <p:cNvPr id="3" name="Content Placeholder 2">
            <a:extLst>
              <a:ext uri="{FF2B5EF4-FFF2-40B4-BE49-F238E27FC236}">
                <a16:creationId xmlns:a16="http://schemas.microsoft.com/office/drawing/2014/main" id="{EFC5B9F7-C70D-C607-1F94-427B5F05EE06}"/>
              </a:ext>
            </a:extLst>
          </p:cNvPr>
          <p:cNvSpPr>
            <a:spLocks noGrp="1"/>
          </p:cNvSpPr>
          <p:nvPr>
            <p:ph idx="1"/>
          </p:nvPr>
        </p:nvSpPr>
        <p:spPr/>
        <p:txBody>
          <a:bodyPr>
            <a:normAutofit/>
          </a:bodyPr>
          <a:lstStyle/>
          <a:p>
            <a:r>
              <a:rPr lang="en-US" dirty="0"/>
              <a:t>Cases are fact sensitive</a:t>
            </a:r>
          </a:p>
          <a:p>
            <a:endParaRPr lang="en-US" dirty="0"/>
          </a:p>
          <a:p>
            <a:r>
              <a:rPr lang="en-GB" dirty="0">
                <a:solidFill>
                  <a:srgbClr val="353C42"/>
                </a:solidFill>
                <a:effectLst/>
              </a:rPr>
              <a:t>There may be circumstances in which a course of conduct is not</a:t>
            </a:r>
            <a:r>
              <a:rPr lang="en-GB" dirty="0">
                <a:solidFill>
                  <a:srgbClr val="353C42"/>
                </a:solidFill>
              </a:rPr>
              <a:t> </a:t>
            </a:r>
            <a:r>
              <a:rPr lang="en-GB" dirty="0">
                <a:solidFill>
                  <a:srgbClr val="353C42"/>
                </a:solidFill>
                <a:effectLst/>
              </a:rPr>
              <a:t>unwanted in the earlier stages, but at some point "oversteps the mark”</a:t>
            </a:r>
          </a:p>
          <a:p>
            <a:pPr marL="0" indent="0">
              <a:buNone/>
            </a:pPr>
            <a:endParaRPr lang="en-US" dirty="0"/>
          </a:p>
          <a:p>
            <a:r>
              <a:rPr lang="en-GB" dirty="0">
                <a:solidFill>
                  <a:srgbClr val="353C42"/>
                </a:solidFill>
                <a:effectLst/>
              </a:rPr>
              <a:t>The fact that a claimant has put up with the conduct, or</a:t>
            </a:r>
            <a:r>
              <a:rPr lang="en-GB" dirty="0">
                <a:solidFill>
                  <a:srgbClr val="353C42"/>
                </a:solidFill>
              </a:rPr>
              <a:t> </a:t>
            </a:r>
            <a:r>
              <a:rPr lang="en-GB" dirty="0">
                <a:solidFill>
                  <a:srgbClr val="353C42"/>
                </a:solidFill>
                <a:effectLst/>
              </a:rPr>
              <a:t>joined in with "banter", does not necessarily mean that the</a:t>
            </a:r>
            <a:r>
              <a:rPr lang="en-GB" dirty="0">
                <a:solidFill>
                  <a:srgbClr val="353C42"/>
                </a:solidFill>
              </a:rPr>
              <a:t> </a:t>
            </a:r>
            <a:r>
              <a:rPr lang="en-GB" dirty="0">
                <a:solidFill>
                  <a:srgbClr val="353C42"/>
                </a:solidFill>
                <a:effectLst/>
              </a:rPr>
              <a:t>conduct is not "unwanted”</a:t>
            </a:r>
          </a:p>
          <a:p>
            <a:pPr marL="0" indent="0">
              <a:buNone/>
            </a:pPr>
            <a:endParaRPr lang="en-US" dirty="0"/>
          </a:p>
          <a:p>
            <a:endParaRPr lang="en-US" dirty="0"/>
          </a:p>
        </p:txBody>
      </p:sp>
    </p:spTree>
    <p:extLst>
      <p:ext uri="{BB962C8B-B14F-4D97-AF65-F5344CB8AC3E}">
        <p14:creationId xmlns:p14="http://schemas.microsoft.com/office/powerpoint/2010/main" val="4173618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EE447-A022-0F9E-CBB6-5B6D5CD69B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C9B72-AB9F-DA52-C2AA-37FE53854B1B}"/>
              </a:ext>
            </a:extLst>
          </p:cNvPr>
          <p:cNvSpPr>
            <a:spLocks noGrp="1"/>
          </p:cNvSpPr>
          <p:nvPr>
            <p:ph type="title"/>
          </p:nvPr>
        </p:nvSpPr>
        <p:spPr/>
        <p:txBody>
          <a:bodyPr/>
          <a:lstStyle/>
          <a:p>
            <a:r>
              <a:rPr lang="en-US" dirty="0"/>
              <a:t>Purpose or effect of violating dignity or creating proscribed environment </a:t>
            </a:r>
          </a:p>
        </p:txBody>
      </p:sp>
      <p:sp>
        <p:nvSpPr>
          <p:cNvPr id="3" name="Content Placeholder 2">
            <a:extLst>
              <a:ext uri="{FF2B5EF4-FFF2-40B4-BE49-F238E27FC236}">
                <a16:creationId xmlns:a16="http://schemas.microsoft.com/office/drawing/2014/main" id="{DD0B3DAA-4C53-570C-573C-0E429DE1438E}"/>
              </a:ext>
            </a:extLst>
          </p:cNvPr>
          <p:cNvSpPr>
            <a:spLocks noGrp="1"/>
          </p:cNvSpPr>
          <p:nvPr>
            <p:ph idx="1"/>
          </p:nvPr>
        </p:nvSpPr>
        <p:spPr/>
        <p:txBody>
          <a:bodyPr>
            <a:normAutofit/>
          </a:bodyPr>
          <a:lstStyle/>
          <a:p>
            <a:r>
              <a:rPr lang="en-GB" sz="1500" dirty="0">
                <a:solidFill>
                  <a:schemeClr val="tx1"/>
                </a:solidFill>
                <a:effectLst/>
              </a:rPr>
              <a:t>A engages in unwanted conduct which has the purpose or effect of</a:t>
            </a:r>
            <a:r>
              <a:rPr lang="en-GB" sz="1500" dirty="0">
                <a:solidFill>
                  <a:schemeClr val="tx1"/>
                </a:solidFill>
              </a:rPr>
              <a:t> </a:t>
            </a:r>
            <a:r>
              <a:rPr lang="en-GB" sz="1500" dirty="0">
                <a:solidFill>
                  <a:schemeClr val="tx1"/>
                </a:solidFill>
                <a:effectLst/>
              </a:rPr>
              <a:t>violating B's dignity or creating an intimidating/hostile/degrading/humiliating or offensive environment for B</a:t>
            </a:r>
          </a:p>
          <a:p>
            <a:r>
              <a:rPr lang="en-GB" sz="1500" dirty="0">
                <a:solidFill>
                  <a:schemeClr val="tx1"/>
                </a:solidFill>
                <a:effectLst/>
              </a:rPr>
              <a:t>Where A's conduct is not shown to have the purpose, the effect of their conduct on B must be determined. A tribunal must take the following into account:</a:t>
            </a:r>
          </a:p>
          <a:p>
            <a:pPr lvl="1"/>
            <a:r>
              <a:rPr lang="en-GB" sz="1300" dirty="0">
                <a:solidFill>
                  <a:schemeClr val="tx1"/>
                </a:solidFill>
                <a:effectLst/>
              </a:rPr>
              <a:t>B's perception (subjective viewpoint)</a:t>
            </a:r>
          </a:p>
          <a:p>
            <a:pPr lvl="1"/>
            <a:r>
              <a:rPr lang="en-GB" sz="1300" dirty="0">
                <a:solidFill>
                  <a:schemeClr val="tx1"/>
                </a:solidFill>
                <a:effectLst/>
              </a:rPr>
              <a:t>The other circumstances of the case</a:t>
            </a:r>
          </a:p>
          <a:p>
            <a:pPr lvl="1"/>
            <a:r>
              <a:rPr lang="en-GB" sz="1300" dirty="0">
                <a:solidFill>
                  <a:schemeClr val="tx1"/>
                </a:solidFill>
                <a:effectLst/>
              </a:rPr>
              <a:t>Whether it is reasonable for the conduct to have that effect</a:t>
            </a:r>
          </a:p>
          <a:p>
            <a:pPr marL="400050" lvl="1"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3691666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B38F6-7F0F-3CEA-C11F-DB1683B03F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50188-B379-D079-4D7C-91FBB78A4F4B}"/>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F986E61C-789C-92C6-ED75-ADEC8DFB82F9}"/>
              </a:ext>
            </a:extLst>
          </p:cNvPr>
          <p:cNvSpPr>
            <a:spLocks noGrp="1"/>
          </p:cNvSpPr>
          <p:nvPr>
            <p:ph idx="1"/>
          </p:nvPr>
        </p:nvSpPr>
        <p:spPr/>
        <p:txBody>
          <a:bodyPr>
            <a:normAutofit/>
          </a:bodyPr>
          <a:lstStyle/>
          <a:p>
            <a:r>
              <a:rPr lang="en-GB" sz="1500" dirty="0">
                <a:solidFill>
                  <a:srgbClr val="000000"/>
                </a:solidFill>
                <a:effectLst/>
              </a:rPr>
              <a:t>At a club meeting, the club manager makes derogatory comments and jokes about women to a mixed audience of men and women.  It is not the club manager's purpose to offend or humiliate anyone in the audience</a:t>
            </a:r>
          </a:p>
          <a:p>
            <a:r>
              <a:rPr lang="en-GB" sz="1500" dirty="0">
                <a:solidFill>
                  <a:srgbClr val="000000"/>
                </a:solidFill>
                <a:effectLst/>
              </a:rPr>
              <a:t>This may amount to harassment where the effect of the jokes/comments creates a humiliating or offensive environment for a man or woman in the audience (remember, you don’t have to have the protected characteristic in question)</a:t>
            </a:r>
          </a:p>
          <a:p>
            <a:r>
              <a:rPr lang="en-GB" sz="1500" b="1" dirty="0">
                <a:solidFill>
                  <a:srgbClr val="7030A0"/>
                </a:solidFill>
                <a:effectLst/>
              </a:rPr>
              <a:t>Assessed from B's subjective viewpoint BUT also</a:t>
            </a:r>
            <a:r>
              <a:rPr lang="en-GB" sz="1500" dirty="0">
                <a:solidFill>
                  <a:srgbClr val="7030A0"/>
                </a:solidFill>
              </a:rPr>
              <a:t> </a:t>
            </a:r>
            <a:r>
              <a:rPr lang="en-GB" sz="1500" b="1" dirty="0">
                <a:solidFill>
                  <a:srgbClr val="7030A0"/>
                </a:solidFill>
                <a:effectLst/>
              </a:rPr>
              <a:t>consider whether viewpoint is reasonable</a:t>
            </a:r>
            <a:endParaRPr lang="en-GB" sz="1500" dirty="0">
              <a:solidFill>
                <a:srgbClr val="7030A0"/>
              </a:solidFill>
              <a:effectLst/>
            </a:endParaRPr>
          </a:p>
          <a:p>
            <a:pPr marL="0" indent="0">
              <a:buNone/>
            </a:pPr>
            <a:endParaRPr lang="en-US" dirty="0"/>
          </a:p>
          <a:p>
            <a:endParaRPr lang="en-US" dirty="0"/>
          </a:p>
        </p:txBody>
      </p:sp>
    </p:spTree>
    <p:extLst>
      <p:ext uri="{BB962C8B-B14F-4D97-AF65-F5344CB8AC3E}">
        <p14:creationId xmlns:p14="http://schemas.microsoft.com/office/powerpoint/2010/main" val="14420205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8A584-FC5E-DDC7-68E6-4C55E9A01E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37A31E-E9FB-0307-7020-0E4258007C7F}"/>
              </a:ext>
            </a:extLst>
          </p:cNvPr>
          <p:cNvSpPr>
            <a:spLocks noGrp="1"/>
          </p:cNvSpPr>
          <p:nvPr>
            <p:ph type="title"/>
          </p:nvPr>
        </p:nvSpPr>
        <p:spPr/>
        <p:txBody>
          <a:bodyPr/>
          <a:lstStyle/>
          <a:p>
            <a:r>
              <a:rPr lang="en-GB" dirty="0"/>
              <a:t>Harassment</a:t>
            </a:r>
          </a:p>
        </p:txBody>
      </p:sp>
      <p:sp>
        <p:nvSpPr>
          <p:cNvPr id="3" name="Content Placeholder 2">
            <a:extLst>
              <a:ext uri="{FF2B5EF4-FFF2-40B4-BE49-F238E27FC236}">
                <a16:creationId xmlns:a16="http://schemas.microsoft.com/office/drawing/2014/main" id="{5BA67B8A-158C-3605-C694-FB8AA2F9DA4A}"/>
              </a:ext>
            </a:extLst>
          </p:cNvPr>
          <p:cNvSpPr>
            <a:spLocks noGrp="1"/>
          </p:cNvSpPr>
          <p:nvPr>
            <p:ph idx="1"/>
          </p:nvPr>
        </p:nvSpPr>
        <p:spPr/>
        <p:txBody>
          <a:bodyPr>
            <a:normAutofit/>
          </a:bodyPr>
          <a:lstStyle/>
          <a:p>
            <a:r>
              <a:rPr lang="en-GB" sz="1500" dirty="0">
                <a:solidFill>
                  <a:schemeClr val="tx1"/>
                </a:solidFill>
                <a:effectLst/>
              </a:rPr>
              <a:t>The employer can be</a:t>
            </a:r>
            <a:r>
              <a:rPr lang="en-GB" sz="1500" dirty="0">
                <a:solidFill>
                  <a:schemeClr val="tx1"/>
                </a:solidFill>
              </a:rPr>
              <a:t> </a:t>
            </a:r>
            <a:r>
              <a:rPr lang="en-GB" sz="1500" dirty="0">
                <a:solidFill>
                  <a:schemeClr val="tx1"/>
                </a:solidFill>
                <a:effectLst/>
              </a:rPr>
              <a:t>liable for harassment</a:t>
            </a:r>
            <a:r>
              <a:rPr lang="en-GB" sz="1500" dirty="0">
                <a:solidFill>
                  <a:schemeClr val="tx1"/>
                </a:solidFill>
              </a:rPr>
              <a:t> </a:t>
            </a:r>
            <a:r>
              <a:rPr lang="en-GB" sz="1500" dirty="0">
                <a:solidFill>
                  <a:schemeClr val="tx1"/>
                </a:solidFill>
                <a:effectLst/>
              </a:rPr>
              <a:t>committed by their</a:t>
            </a:r>
            <a:r>
              <a:rPr lang="en-GB" sz="1500" dirty="0">
                <a:solidFill>
                  <a:schemeClr val="tx1"/>
                </a:solidFill>
              </a:rPr>
              <a:t> </a:t>
            </a:r>
            <a:r>
              <a:rPr lang="en-GB" sz="1500" dirty="0">
                <a:solidFill>
                  <a:schemeClr val="tx1"/>
                </a:solidFill>
                <a:effectLst/>
              </a:rPr>
              <a:t>employees, whether or</a:t>
            </a:r>
            <a:r>
              <a:rPr lang="en-GB" sz="1500" dirty="0">
                <a:solidFill>
                  <a:schemeClr val="tx1"/>
                </a:solidFill>
              </a:rPr>
              <a:t> </a:t>
            </a:r>
            <a:r>
              <a:rPr lang="en-GB" sz="1500" dirty="0">
                <a:solidFill>
                  <a:schemeClr val="tx1"/>
                </a:solidFill>
                <a:effectLst/>
              </a:rPr>
              <a:t>not the harassment is</a:t>
            </a:r>
            <a:r>
              <a:rPr lang="en-GB" sz="1500" dirty="0">
                <a:solidFill>
                  <a:schemeClr val="tx1"/>
                </a:solidFill>
              </a:rPr>
              <a:t> </a:t>
            </a:r>
            <a:r>
              <a:rPr lang="en-GB" sz="1500" dirty="0">
                <a:solidFill>
                  <a:schemeClr val="tx1"/>
                </a:solidFill>
                <a:effectLst/>
              </a:rPr>
              <a:t>done with the</a:t>
            </a:r>
            <a:r>
              <a:rPr lang="en-GB" sz="1500" dirty="0">
                <a:solidFill>
                  <a:schemeClr val="tx1"/>
                </a:solidFill>
              </a:rPr>
              <a:t> </a:t>
            </a:r>
            <a:r>
              <a:rPr lang="en-GB" sz="1500" dirty="0">
                <a:solidFill>
                  <a:schemeClr val="tx1"/>
                </a:solidFill>
                <a:effectLst/>
              </a:rPr>
              <a:t>employer's approval</a:t>
            </a:r>
          </a:p>
          <a:p>
            <a:r>
              <a:rPr lang="en-GB" sz="1500" dirty="0">
                <a:solidFill>
                  <a:schemeClr val="tx1"/>
                </a:solidFill>
                <a:effectLst/>
              </a:rPr>
              <a:t>There is a defence available to an employer/principal if it can show</a:t>
            </a:r>
            <a:r>
              <a:rPr lang="en-GB" sz="1500" dirty="0">
                <a:solidFill>
                  <a:schemeClr val="tx1"/>
                </a:solidFill>
              </a:rPr>
              <a:t> </a:t>
            </a:r>
            <a:r>
              <a:rPr lang="en-GB" sz="1500" dirty="0">
                <a:solidFill>
                  <a:schemeClr val="tx1"/>
                </a:solidFill>
                <a:effectLst/>
              </a:rPr>
              <a:t>that it took "all reasonable steps”</a:t>
            </a:r>
            <a:r>
              <a:rPr lang="en-GB" sz="1500" dirty="0">
                <a:solidFill>
                  <a:schemeClr val="tx1"/>
                </a:solidFill>
              </a:rPr>
              <a:t> </a:t>
            </a:r>
            <a:r>
              <a:rPr lang="en-GB" sz="1500" dirty="0">
                <a:solidFill>
                  <a:schemeClr val="tx1"/>
                </a:solidFill>
                <a:effectLst/>
              </a:rPr>
              <a:t>to prevent the employee from</a:t>
            </a:r>
            <a:r>
              <a:rPr lang="en-GB" sz="1500" dirty="0">
                <a:solidFill>
                  <a:schemeClr val="tx1"/>
                </a:solidFill>
              </a:rPr>
              <a:t> </a:t>
            </a:r>
            <a:r>
              <a:rPr lang="en-GB" sz="1500" dirty="0">
                <a:solidFill>
                  <a:schemeClr val="tx1"/>
                </a:solidFill>
                <a:effectLst/>
              </a:rPr>
              <a:t>doing the discriminatory act or</a:t>
            </a:r>
            <a:r>
              <a:rPr lang="en-GB" sz="1500" dirty="0">
                <a:solidFill>
                  <a:schemeClr val="tx1"/>
                </a:solidFill>
              </a:rPr>
              <a:t> </a:t>
            </a:r>
            <a:r>
              <a:rPr lang="en-GB" sz="1500" dirty="0">
                <a:solidFill>
                  <a:schemeClr val="tx1"/>
                </a:solidFill>
                <a:effectLst/>
              </a:rPr>
              <a:t>from doing anything of that</a:t>
            </a:r>
            <a:r>
              <a:rPr lang="en-GB" sz="1500" dirty="0">
                <a:solidFill>
                  <a:schemeClr val="tx1"/>
                </a:solidFill>
              </a:rPr>
              <a:t> </a:t>
            </a:r>
            <a:r>
              <a:rPr lang="en-GB" sz="1500" dirty="0">
                <a:solidFill>
                  <a:schemeClr val="tx1"/>
                </a:solidFill>
                <a:effectLst/>
              </a:rPr>
              <a:t>description</a:t>
            </a:r>
          </a:p>
          <a:p>
            <a:r>
              <a:rPr lang="en-GB" sz="1500" dirty="0">
                <a:solidFill>
                  <a:schemeClr val="tx1"/>
                </a:solidFill>
                <a:effectLst/>
              </a:rPr>
              <a:t>Employers should also take reasonable steps to</a:t>
            </a:r>
            <a:r>
              <a:rPr lang="en-GB" sz="1500" dirty="0">
                <a:solidFill>
                  <a:schemeClr val="tx1"/>
                </a:solidFill>
              </a:rPr>
              <a:t> </a:t>
            </a:r>
            <a:r>
              <a:rPr lang="en-GB" sz="1500" dirty="0">
                <a:solidFill>
                  <a:schemeClr val="tx1"/>
                </a:solidFill>
                <a:effectLst/>
              </a:rPr>
              <a:t>ensure that their employees do not harass third</a:t>
            </a:r>
            <a:r>
              <a:rPr lang="en-GB" sz="1500" dirty="0">
                <a:solidFill>
                  <a:schemeClr val="tx1"/>
                </a:solidFill>
              </a:rPr>
              <a:t> </a:t>
            </a:r>
            <a:r>
              <a:rPr lang="en-GB" sz="1500" dirty="0">
                <a:solidFill>
                  <a:schemeClr val="tx1"/>
                </a:solidFill>
                <a:effectLst/>
              </a:rPr>
              <a:t>parties with whom they come into contact with during their employment</a:t>
            </a:r>
          </a:p>
          <a:p>
            <a:pPr marL="0" indent="0">
              <a:buNone/>
            </a:pPr>
            <a:endParaRPr lang="en-GB" dirty="0">
              <a:solidFill>
                <a:srgbClr val="DD1B06"/>
              </a:solidFill>
              <a:effectLst/>
              <a:latin typeface="Georgia" panose="02040502050405020303" pitchFamily="18" charset="0"/>
            </a:endParaRPr>
          </a:p>
          <a:p>
            <a:endParaRPr lang="en-GB" dirty="0">
              <a:solidFill>
                <a:srgbClr val="353C42"/>
              </a:solidFill>
              <a:effectLst/>
              <a:latin typeface="Georgia" panose="02040502050405020303" pitchFamily="18" charset="0"/>
            </a:endParaRPr>
          </a:p>
          <a:p>
            <a:endParaRPr lang="en-GB" dirty="0"/>
          </a:p>
        </p:txBody>
      </p:sp>
    </p:spTree>
    <p:extLst>
      <p:ext uri="{BB962C8B-B14F-4D97-AF65-F5344CB8AC3E}">
        <p14:creationId xmlns:p14="http://schemas.microsoft.com/office/powerpoint/2010/main" val="20868186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8A181-A055-1EB4-CA0C-993BF9DBEC57}"/>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AFCDE052-FFDC-2433-7040-874472245300}"/>
              </a:ext>
            </a:extLst>
          </p:cNvPr>
          <p:cNvSpPr>
            <a:spLocks noGrp="1"/>
          </p:cNvSpPr>
          <p:nvPr>
            <p:ph idx="1"/>
          </p:nvPr>
        </p:nvSpPr>
        <p:spPr/>
        <p:txBody>
          <a:bodyPr/>
          <a:lstStyle/>
          <a:p>
            <a:r>
              <a:rPr lang="en-GB" dirty="0">
                <a:solidFill>
                  <a:schemeClr val="tx1"/>
                </a:solidFill>
                <a:effectLst/>
              </a:rPr>
              <a:t>A engages in unwanted conduct of a sexual nature</a:t>
            </a:r>
          </a:p>
          <a:p>
            <a:endParaRPr lang="en-GB" dirty="0"/>
          </a:p>
        </p:txBody>
      </p:sp>
    </p:spTree>
    <p:extLst>
      <p:ext uri="{BB962C8B-B14F-4D97-AF65-F5344CB8AC3E}">
        <p14:creationId xmlns:p14="http://schemas.microsoft.com/office/powerpoint/2010/main" val="32958334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9F36B-A03E-E5B7-B25B-BA0A3E69E1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8CBC1C-42D9-F13C-C345-F9450B62C2AC}"/>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9AFF8544-5AB1-D1FF-5C63-D5817E7447E8}"/>
              </a:ext>
            </a:extLst>
          </p:cNvPr>
          <p:cNvSpPr>
            <a:spLocks noGrp="1"/>
          </p:cNvSpPr>
          <p:nvPr>
            <p:ph idx="1"/>
          </p:nvPr>
        </p:nvSpPr>
        <p:spPr/>
        <p:txBody>
          <a:bodyPr>
            <a:normAutofit/>
          </a:bodyPr>
          <a:lstStyle/>
          <a:p>
            <a:r>
              <a:rPr lang="en-GB" dirty="0">
                <a:solidFill>
                  <a:schemeClr val="tx1"/>
                </a:solidFill>
                <a:effectLst/>
              </a:rPr>
              <a:t>26 October 2024 –</a:t>
            </a:r>
            <a:r>
              <a:rPr lang="en-GB" dirty="0">
                <a:solidFill>
                  <a:schemeClr val="tx1"/>
                </a:solidFill>
              </a:rPr>
              <a:t>A new preventative and proactive duty came into force</a:t>
            </a:r>
          </a:p>
          <a:p>
            <a:r>
              <a:rPr lang="en-GB" dirty="0">
                <a:solidFill>
                  <a:schemeClr val="tx1"/>
                </a:solidFill>
                <a:effectLst/>
              </a:rPr>
              <a:t>Duty is place on employers to take reasonable steps to prevent sexual harassment of their employees </a:t>
            </a:r>
          </a:p>
          <a:p>
            <a:r>
              <a:rPr lang="en-GB" dirty="0">
                <a:solidFill>
                  <a:schemeClr val="tx1"/>
                </a:solidFill>
                <a:effectLst/>
              </a:rPr>
              <a:t>Employer's must take proactive preventative action in respect of workers and third parties </a:t>
            </a:r>
          </a:p>
          <a:p>
            <a:r>
              <a:rPr lang="en-GB" dirty="0">
                <a:solidFill>
                  <a:schemeClr val="tx1"/>
                </a:solidFill>
              </a:rPr>
              <a:t>Employees can complain directly to ECHR to inform them that their employer has not taken reasonable steps to prevent sexual harassment</a:t>
            </a:r>
            <a:endParaRPr lang="en-GB" dirty="0">
              <a:solidFill>
                <a:schemeClr val="tx1"/>
              </a:solidFill>
              <a:effectLst/>
            </a:endParaRPr>
          </a:p>
          <a:p>
            <a:r>
              <a:rPr lang="en-GB" dirty="0">
                <a:solidFill>
                  <a:schemeClr val="tx1"/>
                </a:solidFill>
              </a:rPr>
              <a:t>ECHR can take enforcement action against the employer</a:t>
            </a:r>
          </a:p>
          <a:p>
            <a:r>
              <a:rPr lang="en-GB" dirty="0">
                <a:solidFill>
                  <a:schemeClr val="tx1"/>
                </a:solidFill>
                <a:effectLst/>
              </a:rPr>
              <a:t>ET – increase compensation by up to 25% if breach their duty</a:t>
            </a:r>
          </a:p>
          <a:p>
            <a:endParaRPr lang="en-GB" dirty="0">
              <a:solidFill>
                <a:schemeClr val="tx1"/>
              </a:solidFill>
              <a:effectLst/>
            </a:endParaRPr>
          </a:p>
          <a:p>
            <a:endParaRPr lang="en-GB" dirty="0"/>
          </a:p>
        </p:txBody>
      </p:sp>
    </p:spTree>
    <p:extLst>
      <p:ext uri="{BB962C8B-B14F-4D97-AF65-F5344CB8AC3E}">
        <p14:creationId xmlns:p14="http://schemas.microsoft.com/office/powerpoint/2010/main" val="35311682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E38E-6FFA-43B7-3C4A-83D0B67726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60D18-0153-E10B-C5E6-1E34BB23FAF9}"/>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C28B0945-973E-EAA2-54F1-EE2C9CC1079B}"/>
              </a:ext>
            </a:extLst>
          </p:cNvPr>
          <p:cNvSpPr>
            <a:spLocks noGrp="1"/>
          </p:cNvSpPr>
          <p:nvPr>
            <p:ph idx="1"/>
          </p:nvPr>
        </p:nvSpPr>
        <p:spPr>
          <a:xfrm>
            <a:off x="1154954" y="2656508"/>
            <a:ext cx="8825659" cy="3416300"/>
          </a:xfrm>
        </p:spPr>
        <p:txBody>
          <a:bodyPr>
            <a:normAutofit fontScale="25000" lnSpcReduction="20000"/>
          </a:bodyPr>
          <a:lstStyle/>
          <a:p>
            <a:pPr algn="l">
              <a:spcAft>
                <a:spcPts val="1950"/>
              </a:spcAft>
            </a:pPr>
            <a:r>
              <a:rPr lang="en-GB" sz="6000" b="0" i="0" u="none" strike="noStrike" dirty="0">
                <a:solidFill>
                  <a:srgbClr val="666666"/>
                </a:solidFill>
                <a:effectLst/>
              </a:rPr>
              <a:t>If the EHRC find that the employer has not taken reasonable steps, they can take the following enforcement action against the employer:</a:t>
            </a:r>
          </a:p>
          <a:p>
            <a:pPr lvl="1">
              <a:spcAft>
                <a:spcPts val="1950"/>
              </a:spcAft>
            </a:pPr>
            <a:r>
              <a:rPr lang="en-GB" sz="5800" b="0" i="0" u="none" strike="noStrike" dirty="0">
                <a:solidFill>
                  <a:srgbClr val="666666"/>
                </a:solidFill>
                <a:effectLst/>
              </a:rPr>
              <a:t>Issue an unlawful act notice and requiring the employer to put an action plan in place to prevent future breaches</a:t>
            </a:r>
          </a:p>
          <a:p>
            <a:pPr lvl="1">
              <a:spcAft>
                <a:spcPts val="1950"/>
              </a:spcAft>
            </a:pPr>
            <a:r>
              <a:rPr lang="en-GB" sz="5800" b="0" i="0" u="none" strike="noStrike" dirty="0">
                <a:solidFill>
                  <a:srgbClr val="666666"/>
                </a:solidFill>
                <a:effectLst/>
              </a:rPr>
              <a:t>Enter a formal, legally binding agreement with an employer to prevent future unlawful acts</a:t>
            </a:r>
          </a:p>
          <a:p>
            <a:pPr lvl="1">
              <a:spcAft>
                <a:spcPts val="1950"/>
              </a:spcAft>
            </a:pPr>
            <a:r>
              <a:rPr lang="en-GB" sz="5800" b="0" i="0" u="none" strike="noStrike" dirty="0">
                <a:solidFill>
                  <a:srgbClr val="666666"/>
                </a:solidFill>
                <a:effectLst/>
              </a:rPr>
              <a:t>Asking the court for an injunction to restrain an employer from committing an unlawful act</a:t>
            </a:r>
          </a:p>
          <a:p>
            <a:pPr algn="l">
              <a:spcAft>
                <a:spcPts val="1950"/>
              </a:spcAft>
            </a:pPr>
            <a:endParaRPr lang="en-GB" sz="6000" dirty="0">
              <a:solidFill>
                <a:schemeClr val="tx1"/>
              </a:solidFill>
              <a:effectLst/>
            </a:endParaRPr>
          </a:p>
          <a:p>
            <a:endParaRPr lang="en-GB" dirty="0"/>
          </a:p>
        </p:txBody>
      </p:sp>
    </p:spTree>
    <p:extLst>
      <p:ext uri="{BB962C8B-B14F-4D97-AF65-F5344CB8AC3E}">
        <p14:creationId xmlns:p14="http://schemas.microsoft.com/office/powerpoint/2010/main" val="36913132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F7BF3-DB6C-C1CA-B704-4BC3926F84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E5902C-F2FB-B721-F3A5-86F0848B1A72}"/>
              </a:ext>
            </a:extLst>
          </p:cNvPr>
          <p:cNvSpPr>
            <a:spLocks noGrp="1"/>
          </p:cNvSpPr>
          <p:nvPr>
            <p:ph type="title"/>
          </p:nvPr>
        </p:nvSpPr>
        <p:spPr/>
        <p:txBody>
          <a:bodyPr/>
          <a:lstStyle/>
          <a:p>
            <a:r>
              <a:rPr lang="en-GB" dirty="0"/>
              <a:t>Sexual harassment</a:t>
            </a:r>
          </a:p>
        </p:txBody>
      </p:sp>
      <p:sp>
        <p:nvSpPr>
          <p:cNvPr id="3" name="Content Placeholder 2">
            <a:extLst>
              <a:ext uri="{FF2B5EF4-FFF2-40B4-BE49-F238E27FC236}">
                <a16:creationId xmlns:a16="http://schemas.microsoft.com/office/drawing/2014/main" id="{A9B7C207-5273-1E14-4924-8EB3ADC011F2}"/>
              </a:ext>
            </a:extLst>
          </p:cNvPr>
          <p:cNvSpPr>
            <a:spLocks noGrp="1"/>
          </p:cNvSpPr>
          <p:nvPr>
            <p:ph idx="1"/>
          </p:nvPr>
        </p:nvSpPr>
        <p:spPr>
          <a:xfrm>
            <a:off x="1154954" y="2656508"/>
            <a:ext cx="8825659" cy="3416300"/>
          </a:xfrm>
        </p:spPr>
        <p:txBody>
          <a:bodyPr>
            <a:normAutofit fontScale="25000" lnSpcReduction="20000"/>
          </a:bodyPr>
          <a:lstStyle/>
          <a:p>
            <a:pPr algn="l">
              <a:spcAft>
                <a:spcPts val="1950"/>
              </a:spcAft>
            </a:pPr>
            <a:r>
              <a:rPr lang="en-GB" sz="6000" b="0" i="0" u="none" strike="noStrike" dirty="0">
                <a:solidFill>
                  <a:srgbClr val="666666"/>
                </a:solidFill>
                <a:effectLst/>
              </a:rPr>
              <a:t>Employer’s must ensure that they consider the involvement of third parties on the business and ensure that they consider how to prevent third party harassment, one way to do this, is when completing a risk assessment, as to what steps can be taken</a:t>
            </a:r>
          </a:p>
          <a:p>
            <a:pPr algn="l">
              <a:spcAft>
                <a:spcPts val="1950"/>
              </a:spcAft>
            </a:pPr>
            <a:r>
              <a:rPr lang="en-GB" sz="6000" b="0" i="0" u="none" strike="noStrike" dirty="0">
                <a:solidFill>
                  <a:srgbClr val="666666"/>
                </a:solidFill>
                <a:effectLst/>
              </a:rPr>
              <a:t>Enforcement for third parties is different.  Examples: </a:t>
            </a:r>
          </a:p>
          <a:p>
            <a:pPr lvl="1">
              <a:spcAft>
                <a:spcPts val="1950"/>
              </a:spcAft>
            </a:pPr>
            <a:r>
              <a:rPr lang="en-GB" sz="5800" b="0" i="0" u="none" strike="noStrike" dirty="0">
                <a:solidFill>
                  <a:srgbClr val="666666"/>
                </a:solidFill>
                <a:effectLst/>
              </a:rPr>
              <a:t>An employee is sexually harassed by a customer at a hotel she works at. The employee cannot make a claim to the Employment Tribunal that the employer is liable. If, however, it had been a colleague who had sexually harassed the employee, then they could make a claim to the Employment Tribunal.</a:t>
            </a:r>
          </a:p>
          <a:p>
            <a:pPr lvl="1">
              <a:spcAft>
                <a:spcPts val="1950"/>
              </a:spcAft>
            </a:pPr>
            <a:r>
              <a:rPr lang="en-GB" sz="5800" b="0" i="0" u="none" strike="noStrike" dirty="0">
                <a:solidFill>
                  <a:srgbClr val="666666"/>
                </a:solidFill>
                <a:effectLst/>
              </a:rPr>
              <a:t>If an employee reports to the EHRC that their employer is failing to take reasonable steps to prevent harassment by customers (even if no allegation or complaint has been made) the EHRC can take enforcement action against the employer, as per previous slide</a:t>
            </a:r>
          </a:p>
          <a:p>
            <a:endParaRPr lang="en-GB" sz="6000" dirty="0">
              <a:solidFill>
                <a:schemeClr val="tx1"/>
              </a:solidFill>
              <a:effectLst/>
            </a:endParaRPr>
          </a:p>
          <a:p>
            <a:endParaRPr lang="en-GB" dirty="0"/>
          </a:p>
        </p:txBody>
      </p:sp>
    </p:spTree>
    <p:extLst>
      <p:ext uri="{BB962C8B-B14F-4D97-AF65-F5344CB8AC3E}">
        <p14:creationId xmlns:p14="http://schemas.microsoft.com/office/powerpoint/2010/main" val="22284017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FC60F-055E-6E8D-CC63-FFE549A09A39}"/>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A09BAD0-8B9E-ADC0-03B7-7277E646D32B}"/>
              </a:ext>
            </a:extLst>
          </p:cNvPr>
          <p:cNvSpPr>
            <a:spLocks noGrp="1"/>
          </p:cNvSpPr>
          <p:nvPr>
            <p:ph type="title"/>
          </p:nvPr>
        </p:nvSpPr>
        <p:spPr/>
        <p:txBody>
          <a:bodyPr/>
          <a:lstStyle/>
          <a:p>
            <a:r>
              <a:rPr lang="en-GB" dirty="0"/>
              <a:t>Victimisaiton </a:t>
            </a:r>
          </a:p>
        </p:txBody>
      </p:sp>
      <p:sp>
        <p:nvSpPr>
          <p:cNvPr id="7" name="Text Placeholder 6">
            <a:extLst>
              <a:ext uri="{FF2B5EF4-FFF2-40B4-BE49-F238E27FC236}">
                <a16:creationId xmlns:a16="http://schemas.microsoft.com/office/drawing/2014/main" id="{0BF5D81D-4A1A-94AD-0A30-3F48AC99700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615555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8CFCE-3A32-2ACF-F261-D69F761F09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D0DF76-640E-FFAC-ED3B-145D1C3A9BCA}"/>
              </a:ext>
            </a:extLst>
          </p:cNvPr>
          <p:cNvSpPr>
            <a:spLocks noGrp="1"/>
          </p:cNvSpPr>
          <p:nvPr>
            <p:ph type="title"/>
          </p:nvPr>
        </p:nvSpPr>
        <p:spPr/>
        <p:txBody>
          <a:bodyPr/>
          <a:lstStyle/>
          <a:p>
            <a:r>
              <a:rPr lang="en-GB" dirty="0"/>
              <a:t>Victimisaiton </a:t>
            </a:r>
          </a:p>
        </p:txBody>
      </p:sp>
      <p:sp>
        <p:nvSpPr>
          <p:cNvPr id="3" name="Content Placeholder 2">
            <a:extLst>
              <a:ext uri="{FF2B5EF4-FFF2-40B4-BE49-F238E27FC236}">
                <a16:creationId xmlns:a16="http://schemas.microsoft.com/office/drawing/2014/main" id="{06DF4659-7B7B-DD2A-138A-6983F3BDE7EE}"/>
              </a:ext>
            </a:extLst>
          </p:cNvPr>
          <p:cNvSpPr>
            <a:spLocks noGrp="1"/>
          </p:cNvSpPr>
          <p:nvPr>
            <p:ph idx="1"/>
          </p:nvPr>
        </p:nvSpPr>
        <p:spPr/>
        <p:txBody>
          <a:bodyPr/>
          <a:lstStyle/>
          <a:p>
            <a:r>
              <a:rPr lang="en-GB" dirty="0">
                <a:solidFill>
                  <a:schemeClr val="tx1"/>
                </a:solidFill>
                <a:effectLst/>
              </a:rPr>
              <a:t>Victimisation occurs where a person</a:t>
            </a:r>
            <a:r>
              <a:rPr lang="en-GB" dirty="0">
                <a:solidFill>
                  <a:schemeClr val="tx1"/>
                </a:solidFill>
              </a:rPr>
              <a:t> </a:t>
            </a:r>
            <a:r>
              <a:rPr lang="en-GB" dirty="0">
                <a:solidFill>
                  <a:schemeClr val="tx1"/>
                </a:solidFill>
                <a:effectLst/>
              </a:rPr>
              <a:t>(A) subjects another person (B) to a detriment because either:</a:t>
            </a:r>
          </a:p>
          <a:p>
            <a:pPr lvl="1"/>
            <a:r>
              <a:rPr lang="en-GB" dirty="0">
                <a:solidFill>
                  <a:schemeClr val="tx1"/>
                </a:solidFill>
                <a:effectLst/>
              </a:rPr>
              <a:t>B has done a protected act</a:t>
            </a:r>
          </a:p>
          <a:p>
            <a:pPr lvl="1"/>
            <a:r>
              <a:rPr lang="en-GB" dirty="0">
                <a:solidFill>
                  <a:schemeClr val="tx1"/>
                </a:solidFill>
                <a:effectLst/>
              </a:rPr>
              <a:t>A believes that B has</a:t>
            </a:r>
            <a:r>
              <a:rPr lang="en-GB" dirty="0">
                <a:solidFill>
                  <a:schemeClr val="tx1"/>
                </a:solidFill>
              </a:rPr>
              <a:t> </a:t>
            </a:r>
            <a:r>
              <a:rPr lang="en-GB" dirty="0">
                <a:solidFill>
                  <a:schemeClr val="tx1"/>
                </a:solidFill>
                <a:effectLst/>
              </a:rPr>
              <a:t>done, or may do, a</a:t>
            </a:r>
            <a:r>
              <a:rPr lang="en-GB" dirty="0">
                <a:solidFill>
                  <a:schemeClr val="tx1"/>
                </a:solidFill>
              </a:rPr>
              <a:t> </a:t>
            </a:r>
            <a:r>
              <a:rPr lang="en-GB" dirty="0">
                <a:solidFill>
                  <a:schemeClr val="tx1"/>
                </a:solidFill>
                <a:effectLst/>
              </a:rPr>
              <a:t>protected act</a:t>
            </a:r>
          </a:p>
          <a:p>
            <a:endParaRPr lang="en-GB" dirty="0"/>
          </a:p>
        </p:txBody>
      </p:sp>
    </p:spTree>
    <p:extLst>
      <p:ext uri="{BB962C8B-B14F-4D97-AF65-F5344CB8AC3E}">
        <p14:creationId xmlns:p14="http://schemas.microsoft.com/office/powerpoint/2010/main" val="3562432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85AC8D-2432-38F0-B23C-F4B386336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C88822-1E70-4493-A263-5DE0341776EC}"/>
              </a:ext>
            </a:extLst>
          </p:cNvPr>
          <p:cNvSpPr>
            <a:spLocks noGrp="1"/>
          </p:cNvSpPr>
          <p:nvPr>
            <p:ph type="title"/>
          </p:nvPr>
        </p:nvSpPr>
        <p:spPr/>
        <p:txBody>
          <a:bodyPr/>
          <a:lstStyle/>
          <a:p>
            <a:r>
              <a:rPr lang="en-GB" dirty="0"/>
              <a:t>Protected acts</a:t>
            </a:r>
          </a:p>
        </p:txBody>
      </p:sp>
      <p:sp>
        <p:nvSpPr>
          <p:cNvPr id="3" name="Content Placeholder 2">
            <a:extLst>
              <a:ext uri="{FF2B5EF4-FFF2-40B4-BE49-F238E27FC236}">
                <a16:creationId xmlns:a16="http://schemas.microsoft.com/office/drawing/2014/main" id="{D2B22B69-5C89-AF2D-551A-E4BF3790FA62}"/>
              </a:ext>
            </a:extLst>
          </p:cNvPr>
          <p:cNvSpPr>
            <a:spLocks noGrp="1"/>
          </p:cNvSpPr>
          <p:nvPr>
            <p:ph idx="1"/>
          </p:nvPr>
        </p:nvSpPr>
        <p:spPr/>
        <p:txBody>
          <a:bodyPr>
            <a:normAutofit fontScale="25000" lnSpcReduction="20000"/>
          </a:bodyPr>
          <a:lstStyle/>
          <a:p>
            <a:endParaRPr lang="en-GB" sz="6000" dirty="0">
              <a:solidFill>
                <a:schemeClr val="tx1"/>
              </a:solidFill>
            </a:endParaRPr>
          </a:p>
          <a:p>
            <a:r>
              <a:rPr lang="en-GB" sz="6000" dirty="0">
                <a:solidFill>
                  <a:schemeClr val="tx1"/>
                </a:solidFill>
                <a:effectLst/>
              </a:rPr>
              <a:t>Giving evidence or information in connection with</a:t>
            </a:r>
            <a:r>
              <a:rPr lang="en-GB" sz="6000" dirty="0">
                <a:solidFill>
                  <a:schemeClr val="tx1"/>
                </a:solidFill>
              </a:rPr>
              <a:t> </a:t>
            </a:r>
            <a:r>
              <a:rPr lang="en-GB" sz="6000" dirty="0">
                <a:solidFill>
                  <a:schemeClr val="tx1"/>
                </a:solidFill>
                <a:effectLst/>
              </a:rPr>
              <a:t>proceedings under 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Bringing</a:t>
            </a:r>
            <a:r>
              <a:rPr lang="en-GB" sz="6000" dirty="0">
                <a:solidFill>
                  <a:schemeClr val="tx1"/>
                </a:solidFill>
              </a:rPr>
              <a:t> </a:t>
            </a:r>
            <a:r>
              <a:rPr lang="en-GB" sz="6000" dirty="0">
                <a:solidFill>
                  <a:schemeClr val="tx1"/>
                </a:solidFill>
                <a:effectLst/>
              </a:rPr>
              <a:t>proceedings under</a:t>
            </a:r>
            <a:r>
              <a:rPr lang="en-GB" sz="6000" dirty="0">
                <a:solidFill>
                  <a:schemeClr val="tx1"/>
                </a:solidFill>
              </a:rPr>
              <a:t> </a:t>
            </a:r>
            <a:r>
              <a:rPr lang="en-GB" sz="6000" dirty="0">
                <a:solidFill>
                  <a:schemeClr val="tx1"/>
                </a:solidFill>
                <a:effectLst/>
              </a:rPr>
              <a:t>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Doing any other</a:t>
            </a:r>
            <a:r>
              <a:rPr lang="en-GB" sz="6000" dirty="0">
                <a:solidFill>
                  <a:schemeClr val="tx1"/>
                </a:solidFill>
              </a:rPr>
              <a:t> </a:t>
            </a:r>
            <a:r>
              <a:rPr lang="en-GB" sz="6000" dirty="0">
                <a:solidFill>
                  <a:schemeClr val="tx1"/>
                </a:solidFill>
                <a:effectLst/>
              </a:rPr>
              <a:t>thing for the</a:t>
            </a:r>
            <a:r>
              <a:rPr lang="en-GB" sz="6000" dirty="0">
                <a:solidFill>
                  <a:schemeClr val="tx1"/>
                </a:solidFill>
              </a:rPr>
              <a:t> </a:t>
            </a:r>
            <a:r>
              <a:rPr lang="en-GB" sz="6000" dirty="0">
                <a:solidFill>
                  <a:schemeClr val="tx1"/>
                </a:solidFill>
                <a:effectLst/>
              </a:rPr>
              <a:t>purposes of or in</a:t>
            </a:r>
            <a:r>
              <a:rPr lang="en-GB" sz="6000" dirty="0">
                <a:solidFill>
                  <a:schemeClr val="tx1"/>
                </a:solidFill>
              </a:rPr>
              <a:t> </a:t>
            </a:r>
            <a:r>
              <a:rPr lang="en-GB" sz="6000" dirty="0">
                <a:solidFill>
                  <a:schemeClr val="tx1"/>
                </a:solidFill>
                <a:effectLst/>
              </a:rPr>
              <a:t>connection with the</a:t>
            </a:r>
            <a:r>
              <a:rPr lang="en-GB" sz="6000" dirty="0">
                <a:solidFill>
                  <a:schemeClr val="tx1"/>
                </a:solidFill>
              </a:rPr>
              <a:t>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Relevant pay</a:t>
            </a:r>
            <a:r>
              <a:rPr lang="en-GB" sz="6000" dirty="0">
                <a:solidFill>
                  <a:schemeClr val="tx1"/>
                </a:solidFill>
              </a:rPr>
              <a:t> </a:t>
            </a:r>
            <a:r>
              <a:rPr lang="en-GB" sz="6000" dirty="0">
                <a:solidFill>
                  <a:schemeClr val="tx1"/>
                </a:solidFill>
                <a:effectLst/>
              </a:rPr>
              <a:t>disclosures</a:t>
            </a:r>
          </a:p>
          <a:p>
            <a:r>
              <a:rPr lang="en-GB" sz="6000" dirty="0">
                <a:solidFill>
                  <a:schemeClr val="tx1"/>
                </a:solidFill>
                <a:effectLst/>
              </a:rPr>
              <a:t>Alleging (whether expressly or</a:t>
            </a:r>
            <a:r>
              <a:rPr lang="en-GB" sz="6000" dirty="0">
                <a:solidFill>
                  <a:schemeClr val="tx1"/>
                </a:solidFill>
              </a:rPr>
              <a:t> </a:t>
            </a:r>
            <a:r>
              <a:rPr lang="en-GB" sz="6000" dirty="0">
                <a:solidFill>
                  <a:schemeClr val="tx1"/>
                </a:solidFill>
                <a:effectLst/>
              </a:rPr>
              <a:t>otherwise) that the respondent</a:t>
            </a:r>
            <a:r>
              <a:rPr lang="en-GB" sz="6000" dirty="0">
                <a:solidFill>
                  <a:schemeClr val="tx1"/>
                </a:solidFill>
              </a:rPr>
              <a:t> </a:t>
            </a:r>
            <a:r>
              <a:rPr lang="en-GB" sz="6000" dirty="0">
                <a:solidFill>
                  <a:schemeClr val="tx1"/>
                </a:solidFill>
                <a:effectLst/>
              </a:rPr>
              <a:t>or another person has</a:t>
            </a:r>
            <a:r>
              <a:rPr lang="en-GB" sz="6000" dirty="0">
                <a:solidFill>
                  <a:schemeClr val="tx1"/>
                </a:solidFill>
              </a:rPr>
              <a:t> </a:t>
            </a:r>
            <a:r>
              <a:rPr lang="en-GB" sz="6000" dirty="0">
                <a:solidFill>
                  <a:schemeClr val="tx1"/>
                </a:solidFill>
                <a:effectLst/>
              </a:rPr>
              <a:t>contravened the </a:t>
            </a:r>
            <a:r>
              <a:rPr lang="en-GB" sz="6000" dirty="0" err="1">
                <a:solidFill>
                  <a:schemeClr val="tx1"/>
                </a:solidFill>
                <a:effectLst/>
              </a:rPr>
              <a:t>EqA</a:t>
            </a:r>
            <a:r>
              <a:rPr lang="en-GB" sz="6000" dirty="0">
                <a:solidFill>
                  <a:schemeClr val="tx1"/>
                </a:solidFill>
                <a:effectLst/>
              </a:rPr>
              <a:t> 2010</a:t>
            </a:r>
          </a:p>
          <a:p>
            <a:r>
              <a:rPr lang="en-GB" sz="6000" dirty="0">
                <a:solidFill>
                  <a:schemeClr val="tx1"/>
                </a:solidFill>
                <a:effectLst/>
              </a:rPr>
              <a:t>Giving false evidence/information, or making a</a:t>
            </a:r>
            <a:r>
              <a:rPr lang="en-GB" sz="6000" dirty="0">
                <a:solidFill>
                  <a:schemeClr val="tx1"/>
                </a:solidFill>
              </a:rPr>
              <a:t> </a:t>
            </a:r>
            <a:r>
              <a:rPr lang="en-GB" sz="6000" dirty="0">
                <a:solidFill>
                  <a:schemeClr val="tx1"/>
                </a:solidFill>
                <a:effectLst/>
              </a:rPr>
              <a:t>false allegation, will not</a:t>
            </a:r>
            <a:r>
              <a:rPr lang="en-GB" sz="6000" dirty="0">
                <a:solidFill>
                  <a:schemeClr val="tx1"/>
                </a:solidFill>
              </a:rPr>
              <a:t> </a:t>
            </a:r>
            <a:r>
              <a:rPr lang="en-GB" sz="6000" dirty="0">
                <a:solidFill>
                  <a:schemeClr val="tx1"/>
                </a:solidFill>
                <a:effectLst/>
              </a:rPr>
              <a:t>be a protected act if done</a:t>
            </a:r>
            <a:r>
              <a:rPr lang="en-GB" sz="6000" dirty="0">
                <a:solidFill>
                  <a:schemeClr val="tx1"/>
                </a:solidFill>
              </a:rPr>
              <a:t> </a:t>
            </a:r>
            <a:r>
              <a:rPr lang="en-GB" sz="6000" dirty="0">
                <a:solidFill>
                  <a:schemeClr val="tx1"/>
                </a:solidFill>
                <a:effectLst/>
              </a:rPr>
              <a:t>in bad faith</a:t>
            </a:r>
          </a:p>
          <a:p>
            <a:r>
              <a:rPr lang="en-GB" sz="6000" dirty="0">
                <a:solidFill>
                  <a:schemeClr val="tx1"/>
                </a:solidFill>
                <a:effectLst/>
              </a:rPr>
              <a:t>A claimant does not</a:t>
            </a:r>
            <a:r>
              <a:rPr lang="en-GB" sz="6000" dirty="0">
                <a:solidFill>
                  <a:schemeClr val="tx1"/>
                </a:solidFill>
              </a:rPr>
              <a:t> n</a:t>
            </a:r>
            <a:r>
              <a:rPr lang="en-GB" sz="6000" dirty="0">
                <a:solidFill>
                  <a:schemeClr val="tx1"/>
                </a:solidFill>
                <a:effectLst/>
              </a:rPr>
              <a:t>eed to have a</a:t>
            </a:r>
            <a:r>
              <a:rPr lang="en-GB" sz="6000" dirty="0">
                <a:solidFill>
                  <a:schemeClr val="tx1"/>
                </a:solidFill>
              </a:rPr>
              <a:t> </a:t>
            </a:r>
            <a:r>
              <a:rPr lang="en-GB" sz="6000" dirty="0">
                <a:solidFill>
                  <a:schemeClr val="tx1"/>
                </a:solidFill>
                <a:effectLst/>
              </a:rPr>
              <a:t>protected</a:t>
            </a:r>
            <a:r>
              <a:rPr lang="en-GB" sz="6000" dirty="0">
                <a:solidFill>
                  <a:schemeClr val="tx1"/>
                </a:solidFill>
              </a:rPr>
              <a:t> </a:t>
            </a:r>
            <a:r>
              <a:rPr lang="en-GB" sz="6000" dirty="0">
                <a:solidFill>
                  <a:schemeClr val="tx1"/>
                </a:solidFill>
                <a:effectLst/>
              </a:rPr>
              <a:t>characteristic in</a:t>
            </a:r>
            <a:r>
              <a:rPr lang="en-GB" sz="6000" dirty="0">
                <a:solidFill>
                  <a:schemeClr val="tx1"/>
                </a:solidFill>
              </a:rPr>
              <a:t> </a:t>
            </a:r>
            <a:r>
              <a:rPr lang="en-GB" sz="6000" dirty="0">
                <a:solidFill>
                  <a:schemeClr val="tx1"/>
                </a:solidFill>
                <a:effectLst/>
              </a:rPr>
              <a:t>order to be</a:t>
            </a:r>
            <a:r>
              <a:rPr lang="en-GB" sz="6000" dirty="0">
                <a:solidFill>
                  <a:schemeClr val="tx1"/>
                </a:solidFill>
              </a:rPr>
              <a:t> </a:t>
            </a:r>
            <a:r>
              <a:rPr lang="en-GB" sz="6000" dirty="0">
                <a:solidFill>
                  <a:schemeClr val="tx1"/>
                </a:solidFill>
                <a:effectLst/>
              </a:rPr>
              <a:t>protected against</a:t>
            </a:r>
            <a:r>
              <a:rPr lang="en-GB" sz="6000" dirty="0">
                <a:solidFill>
                  <a:schemeClr val="tx1"/>
                </a:solidFill>
              </a:rPr>
              <a:t> </a:t>
            </a:r>
            <a:r>
              <a:rPr lang="en-GB" sz="6000" dirty="0">
                <a:solidFill>
                  <a:schemeClr val="tx1"/>
                </a:solidFill>
                <a:effectLst/>
              </a:rPr>
              <a:t>victimisation </a:t>
            </a:r>
          </a:p>
          <a:p>
            <a:endParaRPr lang="en-GB" dirty="0"/>
          </a:p>
        </p:txBody>
      </p:sp>
    </p:spTree>
    <p:extLst>
      <p:ext uri="{BB962C8B-B14F-4D97-AF65-F5344CB8AC3E}">
        <p14:creationId xmlns:p14="http://schemas.microsoft.com/office/powerpoint/2010/main" val="35751882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E95563-2A3A-42B3-3803-AC1CAB13E3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A5035-6915-37D4-7D10-8013A61A31F6}"/>
              </a:ext>
            </a:extLst>
          </p:cNvPr>
          <p:cNvSpPr>
            <a:spLocks noGrp="1"/>
          </p:cNvSpPr>
          <p:nvPr>
            <p:ph type="title"/>
          </p:nvPr>
        </p:nvSpPr>
        <p:spPr/>
        <p:txBody>
          <a:bodyPr/>
          <a:lstStyle/>
          <a:p>
            <a:r>
              <a:rPr lang="en-GB" dirty="0"/>
              <a:t>Detriment </a:t>
            </a:r>
          </a:p>
        </p:txBody>
      </p:sp>
      <p:sp>
        <p:nvSpPr>
          <p:cNvPr id="3" name="Content Placeholder 2">
            <a:extLst>
              <a:ext uri="{FF2B5EF4-FFF2-40B4-BE49-F238E27FC236}">
                <a16:creationId xmlns:a16="http://schemas.microsoft.com/office/drawing/2014/main" id="{DDC9FC0D-36B0-77BB-BB7B-117ED90667F5}"/>
              </a:ext>
            </a:extLst>
          </p:cNvPr>
          <p:cNvSpPr>
            <a:spLocks noGrp="1"/>
          </p:cNvSpPr>
          <p:nvPr>
            <p:ph idx="1"/>
          </p:nvPr>
        </p:nvSpPr>
        <p:spPr/>
        <p:txBody>
          <a:bodyPr>
            <a:normAutofit/>
          </a:bodyPr>
          <a:lstStyle/>
          <a:p>
            <a:r>
              <a:rPr lang="en-GB" sz="1500" dirty="0">
                <a:solidFill>
                  <a:schemeClr val="tx1"/>
                </a:solidFill>
              </a:rPr>
              <a:t>No comparator required</a:t>
            </a:r>
          </a:p>
          <a:p>
            <a:r>
              <a:rPr lang="en-GB" sz="1500" dirty="0">
                <a:solidFill>
                  <a:schemeClr val="tx1"/>
                </a:solidFill>
                <a:effectLst/>
              </a:rPr>
              <a:t>If a reasonable worker</a:t>
            </a:r>
            <a:r>
              <a:rPr lang="en-GB" sz="1500" dirty="0">
                <a:solidFill>
                  <a:schemeClr val="tx1"/>
                </a:solidFill>
              </a:rPr>
              <a:t> </a:t>
            </a:r>
            <a:r>
              <a:rPr lang="en-GB" sz="1500" dirty="0">
                <a:solidFill>
                  <a:schemeClr val="tx1"/>
                </a:solidFill>
                <a:effectLst/>
              </a:rPr>
              <a:t>would or might take the view that they had been</a:t>
            </a:r>
            <a:r>
              <a:rPr lang="en-GB" sz="1500" dirty="0">
                <a:solidFill>
                  <a:schemeClr val="tx1"/>
                </a:solidFill>
              </a:rPr>
              <a:t> </a:t>
            </a:r>
            <a:r>
              <a:rPr lang="en-GB" sz="1500" dirty="0">
                <a:solidFill>
                  <a:schemeClr val="tx1"/>
                </a:solidFill>
                <a:effectLst/>
              </a:rPr>
              <a:t>disadvantaged in the</a:t>
            </a:r>
            <a:r>
              <a:rPr lang="en-GB" sz="1500" dirty="0">
                <a:solidFill>
                  <a:schemeClr val="tx1"/>
                </a:solidFill>
              </a:rPr>
              <a:t> </a:t>
            </a:r>
            <a:r>
              <a:rPr lang="en-GB" sz="1500" dirty="0">
                <a:solidFill>
                  <a:schemeClr val="tx1"/>
                </a:solidFill>
                <a:effectLst/>
              </a:rPr>
              <a:t>circumstances in which he had to work</a:t>
            </a:r>
            <a:endParaRPr lang="en-GB" sz="1500" dirty="0">
              <a:solidFill>
                <a:schemeClr val="tx1"/>
              </a:solidFill>
            </a:endParaRPr>
          </a:p>
          <a:p>
            <a:r>
              <a:rPr lang="en-GB" sz="1500" dirty="0">
                <a:solidFill>
                  <a:schemeClr val="tx1"/>
                </a:solidFill>
                <a:effectLst/>
              </a:rPr>
              <a:t>Claimant only needs to show that they have been</a:t>
            </a:r>
            <a:r>
              <a:rPr lang="en-GB" sz="1500" dirty="0">
                <a:solidFill>
                  <a:schemeClr val="tx1"/>
                </a:solidFill>
              </a:rPr>
              <a:t> </a:t>
            </a:r>
            <a:r>
              <a:rPr lang="en-GB" sz="1500" dirty="0">
                <a:solidFill>
                  <a:schemeClr val="tx1"/>
                </a:solidFill>
                <a:effectLst/>
              </a:rPr>
              <a:t>subjected to a detriment because of a protected</a:t>
            </a:r>
            <a:r>
              <a:rPr lang="en-GB" sz="1500" dirty="0">
                <a:solidFill>
                  <a:schemeClr val="tx1"/>
                </a:solidFill>
              </a:rPr>
              <a:t> </a:t>
            </a:r>
            <a:r>
              <a:rPr lang="en-GB" sz="1500" dirty="0">
                <a:solidFill>
                  <a:schemeClr val="tx1"/>
                </a:solidFill>
                <a:effectLst/>
              </a:rPr>
              <a:t>act</a:t>
            </a:r>
          </a:p>
          <a:p>
            <a:r>
              <a:rPr lang="en-GB" sz="1500" dirty="0">
                <a:solidFill>
                  <a:schemeClr val="tx1"/>
                </a:solidFill>
                <a:effectLst/>
              </a:rPr>
              <a:t>Victimisation need not be</a:t>
            </a:r>
            <a:r>
              <a:rPr lang="en-GB" sz="1500" dirty="0">
                <a:solidFill>
                  <a:schemeClr val="tx1"/>
                </a:solidFill>
              </a:rPr>
              <a:t> </a:t>
            </a:r>
            <a:r>
              <a:rPr lang="en-GB" sz="1500" dirty="0">
                <a:solidFill>
                  <a:schemeClr val="tx1"/>
                </a:solidFill>
                <a:effectLst/>
              </a:rPr>
              <a:t>consciously motivated. If A’s</a:t>
            </a:r>
            <a:r>
              <a:rPr lang="en-GB" sz="1500" dirty="0">
                <a:solidFill>
                  <a:schemeClr val="tx1"/>
                </a:solidFill>
              </a:rPr>
              <a:t> </a:t>
            </a:r>
            <a:r>
              <a:rPr lang="en-GB" sz="1500" dirty="0">
                <a:solidFill>
                  <a:schemeClr val="tx1"/>
                </a:solidFill>
                <a:effectLst/>
              </a:rPr>
              <a:t>reason for subjecting B to a</a:t>
            </a:r>
            <a:r>
              <a:rPr lang="en-GB" sz="1500" dirty="0">
                <a:solidFill>
                  <a:schemeClr val="tx1"/>
                </a:solidFill>
              </a:rPr>
              <a:t> </a:t>
            </a:r>
            <a:r>
              <a:rPr lang="en-GB" sz="1500" dirty="0">
                <a:solidFill>
                  <a:schemeClr val="tx1"/>
                </a:solidFill>
                <a:effectLst/>
              </a:rPr>
              <a:t>detriment was unconscious</a:t>
            </a:r>
          </a:p>
          <a:p>
            <a:r>
              <a:rPr lang="en-GB" sz="1500" dirty="0">
                <a:solidFill>
                  <a:schemeClr val="tx1"/>
                </a:solidFill>
                <a:effectLst/>
              </a:rPr>
              <a:t>The protected act need not be the main or only</a:t>
            </a:r>
            <a:r>
              <a:rPr lang="en-GB" sz="1500" dirty="0">
                <a:solidFill>
                  <a:schemeClr val="tx1"/>
                </a:solidFill>
              </a:rPr>
              <a:t> </a:t>
            </a:r>
            <a:r>
              <a:rPr lang="en-GB" sz="1500" dirty="0">
                <a:solidFill>
                  <a:schemeClr val="tx1"/>
                </a:solidFill>
                <a:effectLst/>
              </a:rPr>
              <a:t>reason for the treatment; victimisation will occur</a:t>
            </a:r>
            <a:r>
              <a:rPr lang="en-GB" sz="1500" dirty="0">
                <a:solidFill>
                  <a:schemeClr val="tx1"/>
                </a:solidFill>
              </a:rPr>
              <a:t> </a:t>
            </a:r>
            <a:r>
              <a:rPr lang="en-GB" sz="1500" dirty="0">
                <a:solidFill>
                  <a:schemeClr val="tx1"/>
                </a:solidFill>
                <a:effectLst/>
              </a:rPr>
              <a:t>where it is one of the reasons</a:t>
            </a:r>
          </a:p>
        </p:txBody>
      </p:sp>
    </p:spTree>
    <p:extLst>
      <p:ext uri="{BB962C8B-B14F-4D97-AF65-F5344CB8AC3E}">
        <p14:creationId xmlns:p14="http://schemas.microsoft.com/office/powerpoint/2010/main" val="8856096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B2C5C-3380-CDC7-121C-93312BC4AC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97D657-5488-2C31-2D8E-C7BD5E2F1280}"/>
              </a:ext>
            </a:extLst>
          </p:cNvPr>
          <p:cNvSpPr>
            <a:spLocks noGrp="1"/>
          </p:cNvSpPr>
          <p:nvPr>
            <p:ph type="title"/>
          </p:nvPr>
        </p:nvSpPr>
        <p:spPr/>
        <p:txBody>
          <a:bodyPr/>
          <a:lstStyle/>
          <a:p>
            <a:r>
              <a:rPr lang="en-GB" dirty="0"/>
              <a:t>Victimisation by colleagues</a:t>
            </a:r>
          </a:p>
        </p:txBody>
      </p:sp>
      <p:sp>
        <p:nvSpPr>
          <p:cNvPr id="3" name="Content Placeholder 2">
            <a:extLst>
              <a:ext uri="{FF2B5EF4-FFF2-40B4-BE49-F238E27FC236}">
                <a16:creationId xmlns:a16="http://schemas.microsoft.com/office/drawing/2014/main" id="{9A938F78-5773-1983-8401-703189995C83}"/>
              </a:ext>
            </a:extLst>
          </p:cNvPr>
          <p:cNvSpPr>
            <a:spLocks noGrp="1"/>
          </p:cNvSpPr>
          <p:nvPr>
            <p:ph idx="1"/>
          </p:nvPr>
        </p:nvSpPr>
        <p:spPr/>
        <p:txBody>
          <a:bodyPr>
            <a:normAutofit/>
          </a:bodyPr>
          <a:lstStyle/>
          <a:p>
            <a:r>
              <a:rPr lang="en-GB" sz="1500" dirty="0">
                <a:solidFill>
                  <a:srgbClr val="7030A0"/>
                </a:solidFill>
                <a:effectLst/>
              </a:rPr>
              <a:t>It does not matter whether the employer knows about or approves of the acts of their employee</a:t>
            </a:r>
          </a:p>
          <a:p>
            <a:endParaRPr lang="en-GB" sz="1500" dirty="0">
              <a:solidFill>
                <a:srgbClr val="7030A0"/>
              </a:solidFill>
              <a:effectLst/>
            </a:endParaRPr>
          </a:p>
          <a:p>
            <a:r>
              <a:rPr lang="en-GB" sz="1500" dirty="0">
                <a:solidFill>
                  <a:srgbClr val="353C42"/>
                </a:solidFill>
                <a:effectLst/>
              </a:rPr>
              <a:t>Like harassment, an employer is legally responsible for victimisation committed by their employees in the course of employment</a:t>
            </a:r>
          </a:p>
          <a:p>
            <a:pPr marL="0" indent="0">
              <a:buNone/>
            </a:pPr>
            <a:endParaRPr lang="en-GB" sz="1500" dirty="0">
              <a:solidFill>
                <a:srgbClr val="DD1B06"/>
              </a:solidFill>
            </a:endParaRPr>
          </a:p>
          <a:p>
            <a:r>
              <a:rPr lang="en-GB" sz="1500" dirty="0">
                <a:solidFill>
                  <a:srgbClr val="353C42"/>
                </a:solidFill>
              </a:rPr>
              <a:t>There is a potential defence available </a:t>
            </a:r>
            <a:r>
              <a:rPr lang="en-GB" sz="1500" dirty="0">
                <a:solidFill>
                  <a:srgbClr val="353C42"/>
                </a:solidFill>
                <a:effectLst/>
              </a:rPr>
              <a:t>to an</a:t>
            </a:r>
            <a:r>
              <a:rPr lang="en-GB" sz="1500" dirty="0">
                <a:solidFill>
                  <a:srgbClr val="353C42"/>
                </a:solidFill>
              </a:rPr>
              <a:t> </a:t>
            </a:r>
            <a:r>
              <a:rPr lang="en-GB" sz="1500" dirty="0">
                <a:solidFill>
                  <a:srgbClr val="353C42"/>
                </a:solidFill>
                <a:effectLst/>
              </a:rPr>
              <a:t>employer, if it can show that it took "all reasonable steps" to prevent the employee from</a:t>
            </a:r>
            <a:r>
              <a:rPr lang="en-GB" sz="1500" dirty="0">
                <a:solidFill>
                  <a:srgbClr val="353C42"/>
                </a:solidFill>
              </a:rPr>
              <a:t> </a:t>
            </a:r>
            <a:r>
              <a:rPr lang="en-GB" sz="1500" dirty="0">
                <a:solidFill>
                  <a:srgbClr val="353C42"/>
                </a:solidFill>
                <a:effectLst/>
              </a:rPr>
              <a:t>doing the discriminatory act or from doing</a:t>
            </a:r>
            <a:r>
              <a:rPr lang="en-GB" sz="1500" dirty="0">
                <a:solidFill>
                  <a:srgbClr val="353C42"/>
                </a:solidFill>
              </a:rPr>
              <a:t> </a:t>
            </a:r>
            <a:r>
              <a:rPr lang="en-GB" sz="1500" dirty="0">
                <a:solidFill>
                  <a:srgbClr val="353C42"/>
                </a:solidFill>
                <a:effectLst/>
              </a:rPr>
              <a:t>anything of that description</a:t>
            </a:r>
          </a:p>
          <a:p>
            <a:endParaRPr lang="en-GB" dirty="0"/>
          </a:p>
        </p:txBody>
      </p:sp>
    </p:spTree>
    <p:extLst>
      <p:ext uri="{BB962C8B-B14F-4D97-AF65-F5344CB8AC3E}">
        <p14:creationId xmlns:p14="http://schemas.microsoft.com/office/powerpoint/2010/main" val="12746882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64805-D500-DE3E-9B5A-BA1FA7B80E6F}"/>
              </a:ext>
            </a:extLst>
          </p:cNvPr>
          <p:cNvSpPr>
            <a:spLocks noGrp="1"/>
          </p:cNvSpPr>
          <p:nvPr>
            <p:ph type="title"/>
          </p:nvPr>
        </p:nvSpPr>
        <p:spPr/>
        <p:txBody>
          <a:bodyPr/>
          <a:lstStyle/>
          <a:p>
            <a:r>
              <a:rPr lang="en-GB" dirty="0"/>
              <a:t>Remedies under the </a:t>
            </a:r>
            <a:r>
              <a:rPr lang="en-GB" dirty="0" err="1"/>
              <a:t>EqA</a:t>
            </a:r>
            <a:r>
              <a:rPr lang="en-GB" dirty="0"/>
              <a:t> 2010</a:t>
            </a:r>
          </a:p>
        </p:txBody>
      </p:sp>
      <p:sp>
        <p:nvSpPr>
          <p:cNvPr id="3" name="Content Placeholder 2">
            <a:extLst>
              <a:ext uri="{FF2B5EF4-FFF2-40B4-BE49-F238E27FC236}">
                <a16:creationId xmlns:a16="http://schemas.microsoft.com/office/drawing/2014/main" id="{A7FF95AC-194C-A1A2-20FE-17795866DD23}"/>
              </a:ext>
            </a:extLst>
          </p:cNvPr>
          <p:cNvSpPr>
            <a:spLocks noGrp="1"/>
          </p:cNvSpPr>
          <p:nvPr>
            <p:ph idx="1"/>
          </p:nvPr>
        </p:nvSpPr>
        <p:spPr/>
        <p:txBody>
          <a:bodyPr>
            <a:noAutofit/>
          </a:bodyPr>
          <a:lstStyle/>
          <a:p>
            <a:r>
              <a:rPr lang="en-GB" sz="1500" dirty="0"/>
              <a:t>Discrimination claims can attract potential uncapped compensation awards</a:t>
            </a:r>
          </a:p>
          <a:p>
            <a:endParaRPr lang="en-GB" sz="1500" dirty="0"/>
          </a:p>
          <a:p>
            <a:r>
              <a:rPr lang="en-GB" sz="1500" dirty="0"/>
              <a:t>“Injury to feelings” (Vento guidelines)</a:t>
            </a:r>
          </a:p>
          <a:p>
            <a:pPr lvl="1"/>
            <a:r>
              <a:rPr lang="en-GB" sz="1300" dirty="0">
                <a:effectLst/>
              </a:rPr>
              <a:t>L</a:t>
            </a:r>
            <a:r>
              <a:rPr lang="en-GB" sz="1100" dirty="0">
                <a:effectLst/>
              </a:rPr>
              <a:t>ower band: 	£1,200–£11,700 for less serious cases</a:t>
            </a:r>
          </a:p>
          <a:p>
            <a:pPr lvl="1"/>
            <a:r>
              <a:rPr lang="en-GB" sz="1100" dirty="0">
                <a:effectLst/>
              </a:rPr>
              <a:t>Middle band: 	£11,700–£35,200 for cases that do not merit an upper band award </a:t>
            </a:r>
          </a:p>
          <a:p>
            <a:pPr lvl="1"/>
            <a:r>
              <a:rPr lang="en-GB" sz="1100" dirty="0">
                <a:effectLst/>
              </a:rPr>
              <a:t>Upper band: 	£35,200–£58,700 for the most serious cases </a:t>
            </a:r>
          </a:p>
          <a:p>
            <a:pPr lvl="1"/>
            <a:r>
              <a:rPr lang="en-GB" sz="1300" dirty="0"/>
              <a:t>6</a:t>
            </a:r>
            <a:r>
              <a:rPr lang="en-GB" sz="1300" baseline="30000" dirty="0"/>
              <a:t>th</a:t>
            </a:r>
            <a:r>
              <a:rPr lang="en-GB" sz="1300" dirty="0"/>
              <a:t> April each year, these are the 2024 figures</a:t>
            </a:r>
          </a:p>
          <a:p>
            <a:pPr marL="0" indent="0">
              <a:buNone/>
            </a:pPr>
            <a:endParaRPr lang="en-GB" sz="1300" dirty="0"/>
          </a:p>
        </p:txBody>
      </p:sp>
    </p:spTree>
    <p:extLst>
      <p:ext uri="{BB962C8B-B14F-4D97-AF65-F5344CB8AC3E}">
        <p14:creationId xmlns:p14="http://schemas.microsoft.com/office/powerpoint/2010/main" val="6611685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5B1F8-C7B1-13C6-5499-3FD437291B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4CD52A-B001-3816-3928-99ECE458AB7A}"/>
              </a:ext>
            </a:extLst>
          </p:cNvPr>
          <p:cNvSpPr>
            <a:spLocks noGrp="1"/>
          </p:cNvSpPr>
          <p:nvPr>
            <p:ph type="title"/>
          </p:nvPr>
        </p:nvSpPr>
        <p:spPr/>
        <p:txBody>
          <a:bodyPr/>
          <a:lstStyle/>
          <a:p>
            <a:r>
              <a:rPr lang="en-GB" dirty="0"/>
              <a:t>Remedies under the </a:t>
            </a:r>
            <a:r>
              <a:rPr lang="en-GB" dirty="0" err="1"/>
              <a:t>EqA</a:t>
            </a:r>
            <a:r>
              <a:rPr lang="en-GB" dirty="0"/>
              <a:t> 2010</a:t>
            </a:r>
          </a:p>
        </p:txBody>
      </p:sp>
      <p:sp>
        <p:nvSpPr>
          <p:cNvPr id="3" name="Content Placeholder 2">
            <a:extLst>
              <a:ext uri="{FF2B5EF4-FFF2-40B4-BE49-F238E27FC236}">
                <a16:creationId xmlns:a16="http://schemas.microsoft.com/office/drawing/2014/main" id="{2B9F3B2B-2D54-D475-9247-AE1CE6F4B5AA}"/>
              </a:ext>
            </a:extLst>
          </p:cNvPr>
          <p:cNvSpPr>
            <a:spLocks noGrp="1"/>
          </p:cNvSpPr>
          <p:nvPr>
            <p:ph idx="1"/>
          </p:nvPr>
        </p:nvSpPr>
        <p:spPr/>
        <p:txBody>
          <a:bodyPr>
            <a:noAutofit/>
          </a:bodyPr>
          <a:lstStyle/>
          <a:p>
            <a:r>
              <a:rPr lang="en-GB" sz="1500" dirty="0"/>
              <a:t>Recommendations</a:t>
            </a:r>
          </a:p>
          <a:p>
            <a:pPr lvl="1"/>
            <a:r>
              <a:rPr lang="en-GB" sz="1300" b="0" i="0" u="none" strike="noStrike" dirty="0">
                <a:solidFill>
                  <a:srgbClr val="1F1F1F"/>
                </a:solidFill>
                <a:effectLst/>
              </a:rPr>
              <a:t>"a recommendation that within a specified period the respondent takes specified steps for the purpose of obviating or reducing the adverse effect on the complainant of any matter to which the proceedings relate”</a:t>
            </a:r>
          </a:p>
          <a:p>
            <a:pPr marL="457200" lvl="1" indent="0">
              <a:buNone/>
            </a:pPr>
            <a:endParaRPr lang="en-GB" sz="1300" dirty="0"/>
          </a:p>
          <a:p>
            <a:r>
              <a:rPr lang="en-GB" sz="1500" dirty="0"/>
              <a:t>Declarations </a:t>
            </a:r>
          </a:p>
          <a:p>
            <a:pPr lvl="1"/>
            <a:r>
              <a:rPr lang="en-GB" sz="1300" b="0" i="0" u="none" strike="noStrike" dirty="0">
                <a:solidFill>
                  <a:srgbClr val="1F1F1F"/>
                </a:solidFill>
                <a:effectLst/>
              </a:rPr>
              <a:t>"make a declaration as to the rights of the complainant and the respondent in relation to the matters to which the proceedings relate" </a:t>
            </a:r>
            <a:endParaRPr lang="en-GB" sz="1300" dirty="0"/>
          </a:p>
        </p:txBody>
      </p:sp>
    </p:spTree>
    <p:extLst>
      <p:ext uri="{BB962C8B-B14F-4D97-AF65-F5344CB8AC3E}">
        <p14:creationId xmlns:p14="http://schemas.microsoft.com/office/powerpoint/2010/main" val="11396454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1467</TotalTime>
  <Words>3541</Words>
  <Application>Microsoft Macintosh PowerPoint</Application>
  <PresentationFormat>Widescreen</PresentationFormat>
  <Paragraphs>282</Paragraphs>
  <Slides>51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Century Gothic</vt:lpstr>
      <vt:lpstr>Georgia</vt:lpstr>
      <vt:lpstr>Wingdings 3</vt:lpstr>
      <vt:lpstr>Ion Boardroom</vt:lpstr>
      <vt:lpstr>Advanced Application of Employment Law </vt:lpstr>
      <vt:lpstr>Discrimination and Harassment  </vt:lpstr>
      <vt:lpstr>The Equality Act 2010 (EqA 2010)</vt:lpstr>
      <vt:lpstr>Protected  Characteristics</vt:lpstr>
      <vt:lpstr>Protected characteristics</vt:lpstr>
      <vt:lpstr>Protected characteristics</vt:lpstr>
      <vt:lpstr>Protected characteristics</vt:lpstr>
      <vt:lpstr>Protected characteristics</vt:lpstr>
      <vt:lpstr>Direct Discrimination </vt:lpstr>
      <vt:lpstr>Direct Discrimination </vt:lpstr>
      <vt:lpstr>Perceived Discrimination </vt:lpstr>
      <vt:lpstr>Associated Discrimination </vt:lpstr>
      <vt:lpstr>Less favourable treatment (LFT)</vt:lpstr>
      <vt:lpstr>Smith v Rees ET [2012]</vt:lpstr>
      <vt:lpstr>Comparator</vt:lpstr>
      <vt:lpstr>Comparator – case study</vt:lpstr>
      <vt:lpstr>Comparator – case study</vt:lpstr>
      <vt:lpstr>Comparator – case study</vt:lpstr>
      <vt:lpstr>Indirect Discrimination </vt:lpstr>
      <vt:lpstr>Indirect Discrimination </vt:lpstr>
      <vt:lpstr>Indirect Discrimination </vt:lpstr>
      <vt:lpstr>PCP examples</vt:lpstr>
      <vt:lpstr>Carreras v United First Partners Research [2015]</vt:lpstr>
      <vt:lpstr>Occupational Requirements (OR)</vt:lpstr>
      <vt:lpstr>Genuine Occupational Requirements</vt:lpstr>
      <vt:lpstr>Organised religion</vt:lpstr>
      <vt:lpstr>Employers with religious ethos</vt:lpstr>
      <vt:lpstr>Armed forces</vt:lpstr>
      <vt:lpstr>Employment services</vt:lpstr>
      <vt:lpstr>Positive discrimination/action in recruitment</vt:lpstr>
      <vt:lpstr>Harassment</vt:lpstr>
      <vt:lpstr>Harassment – Key issues</vt:lpstr>
      <vt:lpstr>Relating to a protected characteristic:  ECHR guidance </vt:lpstr>
      <vt:lpstr>Unwanted conduct </vt:lpstr>
      <vt:lpstr>Banter    </vt:lpstr>
      <vt:lpstr>Banter</vt:lpstr>
      <vt:lpstr>Purpose or effect of violating dignity or creating proscribed environment </vt:lpstr>
      <vt:lpstr>Case study</vt:lpstr>
      <vt:lpstr>Harassment</vt:lpstr>
      <vt:lpstr>Sexual harassment</vt:lpstr>
      <vt:lpstr>Sexual harassment</vt:lpstr>
      <vt:lpstr>Sexual harassment</vt:lpstr>
      <vt:lpstr>Sexual harassment</vt:lpstr>
      <vt:lpstr>Victimisaiton </vt:lpstr>
      <vt:lpstr>Victimisaiton </vt:lpstr>
      <vt:lpstr>Protected acts</vt:lpstr>
      <vt:lpstr>Detriment </vt:lpstr>
      <vt:lpstr>Victimisation by colleagues</vt:lpstr>
      <vt:lpstr>Remedies under the EqA 2010</vt:lpstr>
      <vt:lpstr>Remedies under the EqA 2010</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103</cp:revision>
  <dcterms:created xsi:type="dcterms:W3CDTF">2024-11-07T21:49:00Z</dcterms:created>
  <dcterms:modified xsi:type="dcterms:W3CDTF">2025-02-04T13:50:46Z</dcterms:modified>
</cp:coreProperties>
</file>