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75" r:id="rId8"/>
    <p:sldId id="263" r:id="rId9"/>
    <p:sldId id="276"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embeddedFontLst>
    <p:embeddedFont>
      <p:font typeface="EB Garamond"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 roundtripDataSignature="AMtx7mj1OZLd+owimr5jxV3y8QUIlpLh7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4.fntdata"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3.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2.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1.fntdata" /><Relationship Id="rId30" Type="http://customschemas.google.com/relationships/presentationmetadata" Target="metadata" /></Relationships>
</file>

<file path=ppt/diagrams/_rels/data1.xml.rels><?xml version="1.0" encoding="UTF-8" standalone="yes"?>
<Relationships xmlns="http://schemas.openxmlformats.org/package/2006/relationships"><Relationship Id="rId1" Type="http://schemas.openxmlformats.org/officeDocument/2006/relationships/image" Target="../media/image14.png" /></Relationships>
</file>

<file path=ppt/diagrams/_rels/drawing1.xml.rels><?xml version="1.0" encoding="UTF-8" standalone="yes"?>
<Relationships xmlns="http://schemas.openxmlformats.org/package/2006/relationships"><Relationship Id="rId1" Type="http://schemas.openxmlformats.org/officeDocument/2006/relationships/image" Target="../media/image14.pn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24E1D6-5DD0-4F95-92D4-3C9FC3E3119B}"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GB"/>
        </a:p>
      </dgm:t>
    </dgm:pt>
    <dgm:pt modelId="{F0F667E8-F46C-4CD1-834E-0254247AEB0C}">
      <dgm:prSet custT="1"/>
      <dgm:spPr/>
      <dgm:t>
        <a:bodyPr/>
        <a:lstStyle/>
        <a:p>
          <a:r>
            <a:rPr lang="en-US" sz="1200" b="0" i="0" dirty="0">
              <a:latin typeface="Arial" panose="020B0604020202020204" pitchFamily="34" charset="0"/>
              <a:cs typeface="Arial" panose="020B0604020202020204" pitchFamily="34" charset="0"/>
            </a:rPr>
            <a:t>To make a diagnosis, a level of HbA1c of 48mmol/mol or greater and fasting glucose are used (Pal </a:t>
          </a:r>
          <a:r>
            <a:rPr lang="en-US" sz="1200" b="0" i="1" dirty="0">
              <a:latin typeface="Arial" panose="020B0604020202020204" pitchFamily="34" charset="0"/>
              <a:cs typeface="Arial" panose="020B0604020202020204" pitchFamily="34" charset="0"/>
            </a:rPr>
            <a:t>et al., </a:t>
          </a:r>
          <a:r>
            <a:rPr lang="en-US" sz="1200" b="0" i="0" dirty="0">
              <a:latin typeface="Arial" panose="020B0604020202020204" pitchFamily="34" charset="0"/>
              <a:cs typeface="Arial" panose="020B0604020202020204" pitchFamily="34" charset="0"/>
            </a:rPr>
            <a:t>2021). </a:t>
          </a:r>
          <a:endParaRPr lang="en-GB" sz="1200" dirty="0">
            <a:latin typeface="Arial" panose="020B0604020202020204" pitchFamily="34" charset="0"/>
            <a:cs typeface="Arial" panose="020B0604020202020204" pitchFamily="34" charset="0"/>
          </a:endParaRPr>
        </a:p>
      </dgm:t>
    </dgm:pt>
    <dgm:pt modelId="{DD0FC09A-EFE1-4AA2-B7F2-BE1E47779E45}" type="parTrans" cxnId="{1CE3B5D3-F692-47F9-BF46-DFB539306D9C}">
      <dgm:prSet/>
      <dgm:spPr/>
      <dgm:t>
        <a:bodyPr/>
        <a:lstStyle/>
        <a:p>
          <a:endParaRPr lang="en-GB"/>
        </a:p>
      </dgm:t>
    </dgm:pt>
    <dgm:pt modelId="{EEBB1C62-7B71-4352-87BE-77A59AA47135}" type="sibTrans" cxnId="{1CE3B5D3-F692-47F9-BF46-DFB539306D9C}">
      <dgm:prSet/>
      <dgm:spPr/>
      <dgm:t>
        <a:bodyPr/>
        <a:lstStyle/>
        <a:p>
          <a:endParaRPr lang="en-GB"/>
        </a:p>
      </dgm:t>
    </dgm:pt>
    <dgm:pt modelId="{021EE353-24C2-4172-A4D1-088798200656}">
      <dgm:prSet custT="1"/>
      <dgm:spPr/>
      <dgm:t>
        <a:bodyPr/>
        <a:lstStyle/>
        <a:p>
          <a:r>
            <a:rPr lang="en-US" sz="1200" b="0" i="0" dirty="0">
              <a:latin typeface="Arial" panose="020B0604020202020204" pitchFamily="34" charset="0"/>
              <a:cs typeface="Arial" panose="020B0604020202020204" pitchFamily="34" charset="0"/>
            </a:rPr>
            <a:t>Diabetes UK risk score and NICE NG28 guidelines encourage a consistent approach to detection (Ahmad </a:t>
          </a:r>
          <a:r>
            <a:rPr lang="en-US" sz="1200" b="0" i="1" dirty="0">
              <a:latin typeface="Arial" panose="020B0604020202020204" pitchFamily="34" charset="0"/>
              <a:cs typeface="Arial" panose="020B0604020202020204" pitchFamily="34" charset="0"/>
            </a:rPr>
            <a:t>et al.,</a:t>
          </a:r>
          <a:r>
            <a:rPr lang="en-US" sz="1200" b="0" i="0" dirty="0">
              <a:latin typeface="Arial" panose="020B0604020202020204" pitchFamily="34" charset="0"/>
              <a:cs typeface="Arial" panose="020B0604020202020204" pitchFamily="34" charset="0"/>
            </a:rPr>
            <a:t> 2022).</a:t>
          </a:r>
          <a:endParaRPr lang="en-GB" sz="1200" dirty="0">
            <a:latin typeface="Arial" panose="020B0604020202020204" pitchFamily="34" charset="0"/>
            <a:cs typeface="Arial" panose="020B0604020202020204" pitchFamily="34" charset="0"/>
          </a:endParaRPr>
        </a:p>
      </dgm:t>
    </dgm:pt>
    <dgm:pt modelId="{CFF7B574-282C-459A-A796-0CAB93135ABF}" type="parTrans" cxnId="{C134BB93-4674-40CD-8C8F-E02DB3C55FB9}">
      <dgm:prSet/>
      <dgm:spPr/>
      <dgm:t>
        <a:bodyPr/>
        <a:lstStyle/>
        <a:p>
          <a:endParaRPr lang="en-GB"/>
        </a:p>
      </dgm:t>
    </dgm:pt>
    <dgm:pt modelId="{4B68CBD1-6B51-4200-9442-E744A434FE3D}" type="sibTrans" cxnId="{C134BB93-4674-40CD-8C8F-E02DB3C55FB9}">
      <dgm:prSet/>
      <dgm:spPr/>
      <dgm:t>
        <a:bodyPr/>
        <a:lstStyle/>
        <a:p>
          <a:endParaRPr lang="en-GB"/>
        </a:p>
      </dgm:t>
    </dgm:pt>
    <dgm:pt modelId="{46B98397-876A-4860-B3C6-0011356B499A}">
      <dgm:prSet custT="1"/>
      <dgm:spPr/>
      <dgm:t>
        <a:bodyPr/>
        <a:lstStyle/>
        <a:p>
          <a:endParaRPr lang="en-US" sz="1200" b="0" i="0" dirty="0">
            <a:latin typeface="+mn-lt"/>
            <a:cs typeface="Arial" panose="020B0604020202020204" pitchFamily="34" charset="0"/>
          </a:endParaRPr>
        </a:p>
        <a:p>
          <a:r>
            <a:rPr lang="en-US" sz="1200" b="0" i="0" dirty="0">
              <a:latin typeface="+mn-lt"/>
              <a:cs typeface="Arial" panose="020B0604020202020204" pitchFamily="34" charset="0"/>
            </a:rPr>
            <a:t>Early diagnosis is key to improving long-term outcomes. According to NICE (Guideline, 2022)</a:t>
          </a:r>
          <a:endParaRPr lang="en-GB" sz="1200" dirty="0">
            <a:latin typeface="Arial" panose="020B0604020202020204" pitchFamily="34" charset="0"/>
            <a:cs typeface="Arial" panose="020B0604020202020204" pitchFamily="34" charset="0"/>
          </a:endParaRPr>
        </a:p>
      </dgm:t>
    </dgm:pt>
    <dgm:pt modelId="{B4539C88-93F6-4910-B0F0-953E624E5667}" type="parTrans" cxnId="{E2D9D6BE-3E26-42FE-8E43-B39057A321BF}">
      <dgm:prSet/>
      <dgm:spPr/>
      <dgm:t>
        <a:bodyPr/>
        <a:lstStyle/>
        <a:p>
          <a:endParaRPr lang="en-GB"/>
        </a:p>
      </dgm:t>
    </dgm:pt>
    <dgm:pt modelId="{35893C4C-6B42-4481-8064-ACEFFF8F4505}" type="sibTrans" cxnId="{E2D9D6BE-3E26-42FE-8E43-B39057A321BF}">
      <dgm:prSet/>
      <dgm:spPr/>
      <dgm:t>
        <a:bodyPr/>
        <a:lstStyle/>
        <a:p>
          <a:endParaRPr lang="en-GB"/>
        </a:p>
      </dgm:t>
    </dgm:pt>
    <dgm:pt modelId="{F0E09936-6384-45C1-B5A7-7F4DDE942299}" type="pres">
      <dgm:prSet presAssocID="{2B24E1D6-5DD0-4F95-92D4-3C9FC3E3119B}" presName="composite" presStyleCnt="0">
        <dgm:presLayoutVars>
          <dgm:chMax val="5"/>
          <dgm:dir/>
          <dgm:animLvl val="ctr"/>
          <dgm:resizeHandles val="exact"/>
        </dgm:presLayoutVars>
      </dgm:prSet>
      <dgm:spPr/>
    </dgm:pt>
    <dgm:pt modelId="{6A6F89BA-9945-4E1C-934E-A90742F3A4BD}" type="pres">
      <dgm:prSet presAssocID="{2B24E1D6-5DD0-4F95-92D4-3C9FC3E3119B}" presName="cycle" presStyleCnt="0"/>
      <dgm:spPr/>
    </dgm:pt>
    <dgm:pt modelId="{34035DF0-12C4-4DFF-8939-AFA883584BAD}" type="pres">
      <dgm:prSet presAssocID="{2B24E1D6-5DD0-4F95-92D4-3C9FC3E3119B}" presName="centerShape" presStyleCnt="0"/>
      <dgm:spPr/>
    </dgm:pt>
    <dgm:pt modelId="{475BEA83-7170-40A2-9470-9BBF48F3B985}" type="pres">
      <dgm:prSet presAssocID="{2B24E1D6-5DD0-4F95-92D4-3C9FC3E3119B}" presName="connSite" presStyleLbl="node1" presStyleIdx="0" presStyleCnt="4"/>
      <dgm:spPr/>
    </dgm:pt>
    <dgm:pt modelId="{5E30C514-562B-4A11-9A8B-D109AEC86B6E}" type="pres">
      <dgm:prSet presAssocID="{2B24E1D6-5DD0-4F95-92D4-3C9FC3E3119B}" presName="visible" presStyleLbl="node1" presStyleIdx="0" presStyleCnt="4" custScaleX="91815" custScaleY="86541" custLinFactNeighborX="-2071" custLinFactNeighborY="386"/>
      <dgm:spPr>
        <a:blipFill>
          <a:blip xmlns:r="http://schemas.openxmlformats.org/officeDocument/2006/relationships" r:embed="rId1"/>
          <a:srcRect/>
          <a:stretch>
            <a:fillRect l="-16000" r="-16000"/>
          </a:stretch>
        </a:blipFill>
      </dgm:spPr>
    </dgm:pt>
    <dgm:pt modelId="{24BEFFD2-0DC5-4809-924A-6C21F1DD25C8}" type="pres">
      <dgm:prSet presAssocID="{DD0FC09A-EFE1-4AA2-B7F2-BE1E47779E45}" presName="Name25" presStyleLbl="parChTrans1D1" presStyleIdx="0" presStyleCnt="3"/>
      <dgm:spPr/>
    </dgm:pt>
    <dgm:pt modelId="{39E9861C-C116-41C0-92CE-2A366BBD127B}" type="pres">
      <dgm:prSet presAssocID="{F0F667E8-F46C-4CD1-834E-0254247AEB0C}" presName="node" presStyleCnt="0"/>
      <dgm:spPr/>
    </dgm:pt>
    <dgm:pt modelId="{E03261D3-7E53-4EF3-81E0-8F08419A9DCB}" type="pres">
      <dgm:prSet presAssocID="{F0F667E8-F46C-4CD1-834E-0254247AEB0C}" presName="parentNode" presStyleLbl="node1" presStyleIdx="1" presStyleCnt="4" custScaleX="135789" custScaleY="99129">
        <dgm:presLayoutVars>
          <dgm:chMax val="1"/>
          <dgm:bulletEnabled val="1"/>
        </dgm:presLayoutVars>
      </dgm:prSet>
      <dgm:spPr/>
    </dgm:pt>
    <dgm:pt modelId="{7F2A4DB1-A46A-4C9E-81E2-45142A4084B2}" type="pres">
      <dgm:prSet presAssocID="{F0F667E8-F46C-4CD1-834E-0254247AEB0C}" presName="childNode" presStyleLbl="revTx" presStyleIdx="0" presStyleCnt="0">
        <dgm:presLayoutVars>
          <dgm:bulletEnabled val="1"/>
        </dgm:presLayoutVars>
      </dgm:prSet>
      <dgm:spPr/>
    </dgm:pt>
    <dgm:pt modelId="{21158B9C-5081-4E3E-8534-7E69FB4339A0}" type="pres">
      <dgm:prSet presAssocID="{CFF7B574-282C-459A-A796-0CAB93135ABF}" presName="Name25" presStyleLbl="parChTrans1D1" presStyleIdx="1" presStyleCnt="3"/>
      <dgm:spPr/>
    </dgm:pt>
    <dgm:pt modelId="{ACC78424-A2B1-4A41-AEE2-1A9CEA0E0E63}" type="pres">
      <dgm:prSet presAssocID="{021EE353-24C2-4172-A4D1-088798200656}" presName="node" presStyleCnt="0"/>
      <dgm:spPr/>
    </dgm:pt>
    <dgm:pt modelId="{8F916CDA-3E52-45D9-BA15-C6F5E6BEFDD1}" type="pres">
      <dgm:prSet presAssocID="{021EE353-24C2-4172-A4D1-088798200656}" presName="parentNode" presStyleLbl="node1" presStyleIdx="2" presStyleCnt="4" custScaleX="136999" custScaleY="112430">
        <dgm:presLayoutVars>
          <dgm:chMax val="1"/>
          <dgm:bulletEnabled val="1"/>
        </dgm:presLayoutVars>
      </dgm:prSet>
      <dgm:spPr/>
    </dgm:pt>
    <dgm:pt modelId="{A8999687-AF42-4605-B688-E4F6E023BDF7}" type="pres">
      <dgm:prSet presAssocID="{021EE353-24C2-4172-A4D1-088798200656}" presName="childNode" presStyleLbl="revTx" presStyleIdx="0" presStyleCnt="0">
        <dgm:presLayoutVars>
          <dgm:bulletEnabled val="1"/>
        </dgm:presLayoutVars>
      </dgm:prSet>
      <dgm:spPr/>
    </dgm:pt>
    <dgm:pt modelId="{D3FF8DCF-4425-4AD3-AA6E-94683BEC3E99}" type="pres">
      <dgm:prSet presAssocID="{B4539C88-93F6-4910-B0F0-953E624E5667}" presName="Name25" presStyleLbl="parChTrans1D1" presStyleIdx="2" presStyleCnt="3"/>
      <dgm:spPr/>
    </dgm:pt>
    <dgm:pt modelId="{B3BB6760-DAD4-40CC-A405-53C4BF5EA314}" type="pres">
      <dgm:prSet presAssocID="{46B98397-876A-4860-B3C6-0011356B499A}" presName="node" presStyleCnt="0"/>
      <dgm:spPr/>
    </dgm:pt>
    <dgm:pt modelId="{9287D58D-85A7-4C4E-8E29-118BC354E2CF}" type="pres">
      <dgm:prSet presAssocID="{46B98397-876A-4860-B3C6-0011356B499A}" presName="parentNode" presStyleLbl="node1" presStyleIdx="3" presStyleCnt="4" custScaleX="143296" custScaleY="115113" custLinFactNeighborX="8631" custLinFactNeighborY="-1956">
        <dgm:presLayoutVars>
          <dgm:chMax val="1"/>
          <dgm:bulletEnabled val="1"/>
        </dgm:presLayoutVars>
      </dgm:prSet>
      <dgm:spPr/>
    </dgm:pt>
    <dgm:pt modelId="{C382A963-8A30-4CB1-BA7F-1A66E58DC9B3}" type="pres">
      <dgm:prSet presAssocID="{46B98397-876A-4860-B3C6-0011356B499A}" presName="childNode" presStyleLbl="revTx" presStyleIdx="0" presStyleCnt="0">
        <dgm:presLayoutVars>
          <dgm:bulletEnabled val="1"/>
        </dgm:presLayoutVars>
      </dgm:prSet>
      <dgm:spPr/>
    </dgm:pt>
  </dgm:ptLst>
  <dgm:cxnLst>
    <dgm:cxn modelId="{50E91728-5686-4538-B8F5-C62658EDDFAD}" type="presOf" srcId="{DD0FC09A-EFE1-4AA2-B7F2-BE1E47779E45}" destId="{24BEFFD2-0DC5-4809-924A-6C21F1DD25C8}" srcOrd="0" destOrd="0" presId="urn:microsoft.com/office/officeart/2005/8/layout/radial2"/>
    <dgm:cxn modelId="{72724141-8E8F-44CF-B012-B8F77A470A71}" type="presOf" srcId="{B4539C88-93F6-4910-B0F0-953E624E5667}" destId="{D3FF8DCF-4425-4AD3-AA6E-94683BEC3E99}" srcOrd="0" destOrd="0" presId="urn:microsoft.com/office/officeart/2005/8/layout/radial2"/>
    <dgm:cxn modelId="{D1AF064C-75B4-43C9-BE28-6B3BC3F06F71}" type="presOf" srcId="{021EE353-24C2-4172-A4D1-088798200656}" destId="{8F916CDA-3E52-45D9-BA15-C6F5E6BEFDD1}" srcOrd="0" destOrd="0" presId="urn:microsoft.com/office/officeart/2005/8/layout/radial2"/>
    <dgm:cxn modelId="{29AAA36D-C206-446D-99B4-72626E7536F1}" type="presOf" srcId="{2B24E1D6-5DD0-4F95-92D4-3C9FC3E3119B}" destId="{F0E09936-6384-45C1-B5A7-7F4DDE942299}" srcOrd="0" destOrd="0" presId="urn:microsoft.com/office/officeart/2005/8/layout/radial2"/>
    <dgm:cxn modelId="{F938F154-B662-4FB5-8EB3-783ACC144985}" type="presOf" srcId="{46B98397-876A-4860-B3C6-0011356B499A}" destId="{9287D58D-85A7-4C4E-8E29-118BC354E2CF}" srcOrd="0" destOrd="0" presId="urn:microsoft.com/office/officeart/2005/8/layout/radial2"/>
    <dgm:cxn modelId="{C134BB93-4674-40CD-8C8F-E02DB3C55FB9}" srcId="{2B24E1D6-5DD0-4F95-92D4-3C9FC3E3119B}" destId="{021EE353-24C2-4172-A4D1-088798200656}" srcOrd="1" destOrd="0" parTransId="{CFF7B574-282C-459A-A796-0CAB93135ABF}" sibTransId="{4B68CBD1-6B51-4200-9442-E744A434FE3D}"/>
    <dgm:cxn modelId="{E2D9D6BE-3E26-42FE-8E43-B39057A321BF}" srcId="{2B24E1D6-5DD0-4F95-92D4-3C9FC3E3119B}" destId="{46B98397-876A-4860-B3C6-0011356B499A}" srcOrd="2" destOrd="0" parTransId="{B4539C88-93F6-4910-B0F0-953E624E5667}" sibTransId="{35893C4C-6B42-4481-8064-ACEFFF8F4505}"/>
    <dgm:cxn modelId="{898FA0CA-4389-45BE-9A2E-C07C1A7026FB}" type="presOf" srcId="{CFF7B574-282C-459A-A796-0CAB93135ABF}" destId="{21158B9C-5081-4E3E-8534-7E69FB4339A0}" srcOrd="0" destOrd="0" presId="urn:microsoft.com/office/officeart/2005/8/layout/radial2"/>
    <dgm:cxn modelId="{1CE3B5D3-F692-47F9-BF46-DFB539306D9C}" srcId="{2B24E1D6-5DD0-4F95-92D4-3C9FC3E3119B}" destId="{F0F667E8-F46C-4CD1-834E-0254247AEB0C}" srcOrd="0" destOrd="0" parTransId="{DD0FC09A-EFE1-4AA2-B7F2-BE1E47779E45}" sibTransId="{EEBB1C62-7B71-4352-87BE-77A59AA47135}"/>
    <dgm:cxn modelId="{B7DB9DE7-3184-4D7D-8607-BB9322B9F851}" type="presOf" srcId="{F0F667E8-F46C-4CD1-834E-0254247AEB0C}" destId="{E03261D3-7E53-4EF3-81E0-8F08419A9DCB}" srcOrd="0" destOrd="0" presId="urn:microsoft.com/office/officeart/2005/8/layout/radial2"/>
    <dgm:cxn modelId="{39C23723-816A-4CDE-81DF-12865100DEE4}" type="presParOf" srcId="{F0E09936-6384-45C1-B5A7-7F4DDE942299}" destId="{6A6F89BA-9945-4E1C-934E-A90742F3A4BD}" srcOrd="0" destOrd="0" presId="urn:microsoft.com/office/officeart/2005/8/layout/radial2"/>
    <dgm:cxn modelId="{53DB386F-3710-47F0-B38A-CC06E276464F}" type="presParOf" srcId="{6A6F89BA-9945-4E1C-934E-A90742F3A4BD}" destId="{34035DF0-12C4-4DFF-8939-AFA883584BAD}" srcOrd="0" destOrd="0" presId="urn:microsoft.com/office/officeart/2005/8/layout/radial2"/>
    <dgm:cxn modelId="{6AC24FB2-A9C0-4A95-9D39-B05D7483598B}" type="presParOf" srcId="{34035DF0-12C4-4DFF-8939-AFA883584BAD}" destId="{475BEA83-7170-40A2-9470-9BBF48F3B985}" srcOrd="0" destOrd="0" presId="urn:microsoft.com/office/officeart/2005/8/layout/radial2"/>
    <dgm:cxn modelId="{C31C9EC4-2FB7-401C-90AC-EC6C29AA34A8}" type="presParOf" srcId="{34035DF0-12C4-4DFF-8939-AFA883584BAD}" destId="{5E30C514-562B-4A11-9A8B-D109AEC86B6E}" srcOrd="1" destOrd="0" presId="urn:microsoft.com/office/officeart/2005/8/layout/radial2"/>
    <dgm:cxn modelId="{31AB350E-B3CD-47B8-92E8-31525683F2D0}" type="presParOf" srcId="{6A6F89BA-9945-4E1C-934E-A90742F3A4BD}" destId="{24BEFFD2-0DC5-4809-924A-6C21F1DD25C8}" srcOrd="1" destOrd="0" presId="urn:microsoft.com/office/officeart/2005/8/layout/radial2"/>
    <dgm:cxn modelId="{3B909731-1E50-4EDB-BB97-5E74219B17D6}" type="presParOf" srcId="{6A6F89BA-9945-4E1C-934E-A90742F3A4BD}" destId="{39E9861C-C116-41C0-92CE-2A366BBD127B}" srcOrd="2" destOrd="0" presId="urn:microsoft.com/office/officeart/2005/8/layout/radial2"/>
    <dgm:cxn modelId="{7EE2B3ED-83F8-4620-A203-EEAD0B5F3098}" type="presParOf" srcId="{39E9861C-C116-41C0-92CE-2A366BBD127B}" destId="{E03261D3-7E53-4EF3-81E0-8F08419A9DCB}" srcOrd="0" destOrd="0" presId="urn:microsoft.com/office/officeart/2005/8/layout/radial2"/>
    <dgm:cxn modelId="{3FB38ADF-5FD6-44DD-91A3-76E3CE5C56FD}" type="presParOf" srcId="{39E9861C-C116-41C0-92CE-2A366BBD127B}" destId="{7F2A4DB1-A46A-4C9E-81E2-45142A4084B2}" srcOrd="1" destOrd="0" presId="urn:microsoft.com/office/officeart/2005/8/layout/radial2"/>
    <dgm:cxn modelId="{3A4FD241-245F-4D86-A0B6-24E06796A4D3}" type="presParOf" srcId="{6A6F89BA-9945-4E1C-934E-A90742F3A4BD}" destId="{21158B9C-5081-4E3E-8534-7E69FB4339A0}" srcOrd="3" destOrd="0" presId="urn:microsoft.com/office/officeart/2005/8/layout/radial2"/>
    <dgm:cxn modelId="{B39BCF15-5080-4C4C-849A-7B11BC65345B}" type="presParOf" srcId="{6A6F89BA-9945-4E1C-934E-A90742F3A4BD}" destId="{ACC78424-A2B1-4A41-AEE2-1A9CEA0E0E63}" srcOrd="4" destOrd="0" presId="urn:microsoft.com/office/officeart/2005/8/layout/radial2"/>
    <dgm:cxn modelId="{DF282B4E-B1E0-417D-ABBA-B512F763DD07}" type="presParOf" srcId="{ACC78424-A2B1-4A41-AEE2-1A9CEA0E0E63}" destId="{8F916CDA-3E52-45D9-BA15-C6F5E6BEFDD1}" srcOrd="0" destOrd="0" presId="urn:microsoft.com/office/officeart/2005/8/layout/radial2"/>
    <dgm:cxn modelId="{7C0518F4-45D9-4CC7-8665-5CB631697197}" type="presParOf" srcId="{ACC78424-A2B1-4A41-AEE2-1A9CEA0E0E63}" destId="{A8999687-AF42-4605-B688-E4F6E023BDF7}" srcOrd="1" destOrd="0" presId="urn:microsoft.com/office/officeart/2005/8/layout/radial2"/>
    <dgm:cxn modelId="{D2532B8A-AEA0-4450-BB6C-7140076C8BCD}" type="presParOf" srcId="{6A6F89BA-9945-4E1C-934E-A90742F3A4BD}" destId="{D3FF8DCF-4425-4AD3-AA6E-94683BEC3E99}" srcOrd="5" destOrd="0" presId="urn:microsoft.com/office/officeart/2005/8/layout/radial2"/>
    <dgm:cxn modelId="{EC151261-2F88-4160-8AAA-96AA83233846}" type="presParOf" srcId="{6A6F89BA-9945-4E1C-934E-A90742F3A4BD}" destId="{B3BB6760-DAD4-40CC-A405-53C4BF5EA314}" srcOrd="6" destOrd="0" presId="urn:microsoft.com/office/officeart/2005/8/layout/radial2"/>
    <dgm:cxn modelId="{447A83FC-8FD5-459B-9BB0-7D7BE960A456}" type="presParOf" srcId="{B3BB6760-DAD4-40CC-A405-53C4BF5EA314}" destId="{9287D58D-85A7-4C4E-8E29-118BC354E2CF}" srcOrd="0" destOrd="0" presId="urn:microsoft.com/office/officeart/2005/8/layout/radial2"/>
    <dgm:cxn modelId="{AA692A89-CB15-4929-9A17-DB2DA8CD76EF}" type="presParOf" srcId="{B3BB6760-DAD4-40CC-A405-53C4BF5EA314}" destId="{C382A963-8A30-4CB1-BA7F-1A66E58DC9B3}"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E975D4-26CB-49CB-9EF0-96108F281FD5}"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312E6DA7-3327-4C5F-9195-E43292DA565C}">
      <dgm:prSet custT="1"/>
      <dgm:spPr>
        <a:ln>
          <a:solidFill>
            <a:schemeClr val="accent6">
              <a:lumMod val="75000"/>
            </a:schemeClr>
          </a:solidFill>
        </a:ln>
        <a:scene3d>
          <a:camera prst="isometricOffAxis2Left"/>
          <a:lightRig rig="threePt" dir="t"/>
        </a:scene3d>
      </dgm:spPr>
      <dgm:t>
        <a:bodyPr/>
        <a:lstStyle/>
        <a:p>
          <a:r>
            <a:rPr lang="en-US" sz="1800" b="0" i="0" dirty="0">
              <a:latin typeface="+mn-lt"/>
              <a:cs typeface="Times New Roman" panose="02020603050405020304" pitchFamily="18" charset="0"/>
            </a:rPr>
            <a:t>The value of early diagnosis is in preventing complications and securing better outcomes. An early assessment should include a blood pressure and BMI measurement, and a lipid test (Bergman </a:t>
          </a:r>
          <a:r>
            <a:rPr lang="en-US" sz="1800" b="0" i="1" dirty="0">
              <a:latin typeface="+mn-lt"/>
              <a:cs typeface="Times New Roman" panose="02020603050405020304" pitchFamily="18" charset="0"/>
            </a:rPr>
            <a:t>et al., </a:t>
          </a:r>
          <a:r>
            <a:rPr lang="en-US" sz="1800" b="0" i="0" dirty="0">
              <a:latin typeface="+mn-lt"/>
              <a:cs typeface="Times New Roman" panose="02020603050405020304" pitchFamily="18" charset="0"/>
            </a:rPr>
            <a:t>2023). </a:t>
          </a:r>
          <a:endParaRPr lang="en-GB" sz="1800" dirty="0">
            <a:latin typeface="+mn-lt"/>
            <a:cs typeface="Times New Roman" panose="02020603050405020304" pitchFamily="18" charset="0"/>
          </a:endParaRPr>
        </a:p>
      </dgm:t>
    </dgm:pt>
    <dgm:pt modelId="{0CE312D2-18BA-4279-8949-CB701E922D9A}" type="parTrans" cxnId="{97593EA6-4591-4FFA-951F-BD1E913678F7}">
      <dgm:prSet/>
      <dgm:spPr/>
      <dgm:t>
        <a:bodyPr/>
        <a:lstStyle/>
        <a:p>
          <a:endParaRPr lang="en-GB"/>
        </a:p>
      </dgm:t>
    </dgm:pt>
    <dgm:pt modelId="{B515819F-3635-434D-8DF8-77A4B6461278}" type="sibTrans" cxnId="{97593EA6-4591-4FFA-951F-BD1E913678F7}">
      <dgm:prSet/>
      <dgm:spPr/>
      <dgm:t>
        <a:bodyPr/>
        <a:lstStyle/>
        <a:p>
          <a:endParaRPr lang="en-GB"/>
        </a:p>
      </dgm:t>
    </dgm:pt>
    <dgm:pt modelId="{123E6F96-1D97-4C3D-A33A-7A87EA9F128C}">
      <dgm:prSet custT="1"/>
      <dgm:spPr>
        <a:ln>
          <a:solidFill>
            <a:schemeClr val="accent4">
              <a:lumMod val="75000"/>
            </a:schemeClr>
          </a:solidFill>
        </a:ln>
        <a:scene3d>
          <a:camera prst="orthographicFront"/>
          <a:lightRig rig="threePt" dir="t"/>
        </a:scene3d>
        <a:sp3d>
          <a:bevelT w="114300" prst="artDeco"/>
        </a:sp3d>
      </dgm:spPr>
      <dgm:t>
        <a:bodyPr/>
        <a:lstStyle/>
        <a:p>
          <a:r>
            <a:rPr lang="en-US" sz="1800" b="0" i="0" dirty="0">
              <a:latin typeface="+mn-lt"/>
              <a:cs typeface="Times New Roman" panose="02020603050405020304" pitchFamily="18" charset="0"/>
            </a:rPr>
            <a:t>The adherence of stakeholders in the UK health system to NICE NG28 is critical in ensuring equity in screening and early intervention for vulnerable populations (Ahmad </a:t>
          </a:r>
          <a:r>
            <a:rPr lang="en-US" sz="1800" b="0" i="1" dirty="0">
              <a:latin typeface="+mn-lt"/>
              <a:cs typeface="Times New Roman" panose="02020603050405020304" pitchFamily="18" charset="0"/>
            </a:rPr>
            <a:t>et al.,</a:t>
          </a:r>
          <a:r>
            <a:rPr lang="en-US" sz="1800" b="0" i="0" dirty="0">
              <a:latin typeface="+mn-lt"/>
              <a:cs typeface="Times New Roman" panose="02020603050405020304" pitchFamily="18" charset="0"/>
            </a:rPr>
            <a:t> 2022).</a:t>
          </a:r>
          <a:endParaRPr lang="en-GB" sz="1800" dirty="0">
            <a:latin typeface="+mn-lt"/>
            <a:cs typeface="Times New Roman" panose="02020603050405020304" pitchFamily="18" charset="0"/>
          </a:endParaRPr>
        </a:p>
      </dgm:t>
    </dgm:pt>
    <dgm:pt modelId="{6D74081A-8B31-417B-AF85-BC564B6761FE}" type="parTrans" cxnId="{AA125205-3D70-4C94-8919-5D481EFEB3F4}">
      <dgm:prSet/>
      <dgm:spPr/>
      <dgm:t>
        <a:bodyPr/>
        <a:lstStyle/>
        <a:p>
          <a:endParaRPr lang="en-GB"/>
        </a:p>
      </dgm:t>
    </dgm:pt>
    <dgm:pt modelId="{8ADE199E-9393-4E40-9183-EC27D981AC8A}" type="sibTrans" cxnId="{AA125205-3D70-4C94-8919-5D481EFEB3F4}">
      <dgm:prSet/>
      <dgm:spPr/>
      <dgm:t>
        <a:bodyPr/>
        <a:lstStyle/>
        <a:p>
          <a:endParaRPr lang="en-GB"/>
        </a:p>
      </dgm:t>
    </dgm:pt>
    <dgm:pt modelId="{8FF836DC-DDB5-4D1B-9523-18928734D85C}" type="pres">
      <dgm:prSet presAssocID="{C2E975D4-26CB-49CB-9EF0-96108F281FD5}" presName="compositeShape" presStyleCnt="0">
        <dgm:presLayoutVars>
          <dgm:chMax val="7"/>
          <dgm:dir/>
          <dgm:resizeHandles val="exact"/>
        </dgm:presLayoutVars>
      </dgm:prSet>
      <dgm:spPr/>
    </dgm:pt>
    <dgm:pt modelId="{150F3F2E-8857-4E4C-88EF-B28CFCABCB88}" type="pres">
      <dgm:prSet presAssocID="{312E6DA7-3327-4C5F-9195-E43292DA565C}" presName="circ1" presStyleLbl="vennNode1" presStyleIdx="0" presStyleCnt="2" custScaleX="105244"/>
      <dgm:spPr/>
    </dgm:pt>
    <dgm:pt modelId="{8E174D2A-AB4C-42B8-8773-0DF25F28CA97}" type="pres">
      <dgm:prSet presAssocID="{312E6DA7-3327-4C5F-9195-E43292DA565C}" presName="circ1Tx" presStyleLbl="revTx" presStyleIdx="0" presStyleCnt="0">
        <dgm:presLayoutVars>
          <dgm:chMax val="0"/>
          <dgm:chPref val="0"/>
          <dgm:bulletEnabled val="1"/>
        </dgm:presLayoutVars>
      </dgm:prSet>
      <dgm:spPr/>
    </dgm:pt>
    <dgm:pt modelId="{D660496A-3C50-40E5-973A-7F26C0E8FBD7}" type="pres">
      <dgm:prSet presAssocID="{123E6F96-1D97-4C3D-A33A-7A87EA9F128C}" presName="circ2" presStyleLbl="vennNode1" presStyleIdx="1" presStyleCnt="2" custScaleX="102602" custLinFactNeighborX="1969" custLinFactNeighborY="-2955"/>
      <dgm:spPr/>
    </dgm:pt>
    <dgm:pt modelId="{70F812C9-8A43-4E27-8D17-34DE120C6F4D}" type="pres">
      <dgm:prSet presAssocID="{123E6F96-1D97-4C3D-A33A-7A87EA9F128C}" presName="circ2Tx" presStyleLbl="revTx" presStyleIdx="0" presStyleCnt="0">
        <dgm:presLayoutVars>
          <dgm:chMax val="0"/>
          <dgm:chPref val="0"/>
          <dgm:bulletEnabled val="1"/>
        </dgm:presLayoutVars>
      </dgm:prSet>
      <dgm:spPr/>
    </dgm:pt>
  </dgm:ptLst>
  <dgm:cxnLst>
    <dgm:cxn modelId="{AA125205-3D70-4C94-8919-5D481EFEB3F4}" srcId="{C2E975D4-26CB-49CB-9EF0-96108F281FD5}" destId="{123E6F96-1D97-4C3D-A33A-7A87EA9F128C}" srcOrd="1" destOrd="0" parTransId="{6D74081A-8B31-417B-AF85-BC564B6761FE}" sibTransId="{8ADE199E-9393-4E40-9183-EC27D981AC8A}"/>
    <dgm:cxn modelId="{062CA933-8ABC-4564-B370-78E91C18C43A}" type="presOf" srcId="{312E6DA7-3327-4C5F-9195-E43292DA565C}" destId="{8E174D2A-AB4C-42B8-8773-0DF25F28CA97}" srcOrd="1" destOrd="0" presId="urn:microsoft.com/office/officeart/2005/8/layout/venn1"/>
    <dgm:cxn modelId="{032D9D35-DBE7-46ED-AC2C-8B5272CAED53}" type="presOf" srcId="{312E6DA7-3327-4C5F-9195-E43292DA565C}" destId="{150F3F2E-8857-4E4C-88EF-B28CFCABCB88}" srcOrd="0" destOrd="0" presId="urn:microsoft.com/office/officeart/2005/8/layout/venn1"/>
    <dgm:cxn modelId="{14778279-7BFF-4043-914B-A0C1CCE53ACC}" type="presOf" srcId="{123E6F96-1D97-4C3D-A33A-7A87EA9F128C}" destId="{70F812C9-8A43-4E27-8D17-34DE120C6F4D}" srcOrd="1" destOrd="0" presId="urn:microsoft.com/office/officeart/2005/8/layout/venn1"/>
    <dgm:cxn modelId="{97593EA6-4591-4FFA-951F-BD1E913678F7}" srcId="{C2E975D4-26CB-49CB-9EF0-96108F281FD5}" destId="{312E6DA7-3327-4C5F-9195-E43292DA565C}" srcOrd="0" destOrd="0" parTransId="{0CE312D2-18BA-4279-8949-CB701E922D9A}" sibTransId="{B515819F-3635-434D-8DF8-77A4B6461278}"/>
    <dgm:cxn modelId="{2A9678DA-A3D1-43B6-9F9E-7F9472657986}" type="presOf" srcId="{123E6F96-1D97-4C3D-A33A-7A87EA9F128C}" destId="{D660496A-3C50-40E5-973A-7F26C0E8FBD7}" srcOrd="0" destOrd="0" presId="urn:microsoft.com/office/officeart/2005/8/layout/venn1"/>
    <dgm:cxn modelId="{3454BEF2-6773-47F1-839C-D799B040FF21}" type="presOf" srcId="{C2E975D4-26CB-49CB-9EF0-96108F281FD5}" destId="{8FF836DC-DDB5-4D1B-9523-18928734D85C}" srcOrd="0" destOrd="0" presId="urn:microsoft.com/office/officeart/2005/8/layout/venn1"/>
    <dgm:cxn modelId="{68B49C6E-C473-4448-BB23-FC0E8AE1382D}" type="presParOf" srcId="{8FF836DC-DDB5-4D1B-9523-18928734D85C}" destId="{150F3F2E-8857-4E4C-88EF-B28CFCABCB88}" srcOrd="0" destOrd="0" presId="urn:microsoft.com/office/officeart/2005/8/layout/venn1"/>
    <dgm:cxn modelId="{C93CB974-6D68-467B-BA5C-34C996019BFE}" type="presParOf" srcId="{8FF836DC-DDB5-4D1B-9523-18928734D85C}" destId="{8E174D2A-AB4C-42B8-8773-0DF25F28CA97}" srcOrd="1" destOrd="0" presId="urn:microsoft.com/office/officeart/2005/8/layout/venn1"/>
    <dgm:cxn modelId="{C1464284-977A-4719-84C4-EE7E06394F7F}" type="presParOf" srcId="{8FF836DC-DDB5-4D1B-9523-18928734D85C}" destId="{D660496A-3C50-40E5-973A-7F26C0E8FBD7}" srcOrd="2" destOrd="0" presId="urn:microsoft.com/office/officeart/2005/8/layout/venn1"/>
    <dgm:cxn modelId="{B856ABED-7982-44D5-AC70-299D6AEEF3FE}" type="presParOf" srcId="{8FF836DC-DDB5-4D1B-9523-18928734D85C}" destId="{70F812C9-8A43-4E27-8D17-34DE120C6F4D}" srcOrd="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4949A-A496-4ADC-A421-2A0F83E939DC}"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GB"/>
        </a:p>
      </dgm:t>
    </dgm:pt>
    <dgm:pt modelId="{21BFEDF7-18B7-440F-A100-FB68FFE2439D}">
      <dgm:prSet/>
      <dgm:spPr/>
      <dgm:t>
        <a:bodyPr/>
        <a:lstStyle/>
        <a:p>
          <a:r>
            <a:rPr lang="en-US" b="0" i="0" dirty="0">
              <a:latin typeface="Arial" panose="020B0604020202020204" pitchFamily="34" charset="0"/>
              <a:cs typeface="Arial" panose="020B0604020202020204" pitchFamily="34" charset="0"/>
            </a:rPr>
            <a:t>The NICE NG28 guidelines and the House of Care model inform the management (White </a:t>
          </a:r>
          <a:r>
            <a:rPr lang="en-US" b="0" i="1" dirty="0">
              <a:latin typeface="Arial" panose="020B0604020202020204" pitchFamily="34" charset="0"/>
              <a:cs typeface="Arial" panose="020B0604020202020204" pitchFamily="34" charset="0"/>
            </a:rPr>
            <a:t>et al., </a:t>
          </a:r>
          <a:r>
            <a:rPr lang="en-US" b="0" i="0" dirty="0">
              <a:latin typeface="Arial" panose="020B0604020202020204" pitchFamily="34" charset="0"/>
              <a:cs typeface="Arial" panose="020B0604020202020204" pitchFamily="34" charset="0"/>
            </a:rPr>
            <a:t>2024</a:t>
          </a:r>
          <a:r>
            <a:rPr lang="en-US" b="0" i="0" dirty="0">
              <a:latin typeface="Times New Roman" panose="02020603050405020304" pitchFamily="18" charset="0"/>
              <a:cs typeface="Times New Roman" panose="02020603050405020304" pitchFamily="18" charset="0"/>
            </a:rPr>
            <a:t>). </a:t>
          </a:r>
          <a:endParaRPr lang="en-GB" dirty="0">
            <a:latin typeface="Times New Roman" panose="02020603050405020304" pitchFamily="18" charset="0"/>
            <a:cs typeface="Times New Roman" panose="02020603050405020304" pitchFamily="18" charset="0"/>
          </a:endParaRPr>
        </a:p>
      </dgm:t>
    </dgm:pt>
    <dgm:pt modelId="{8B77D0CE-5479-457A-9D71-5B96979F6C67}" type="parTrans" cxnId="{E16F003C-E134-492D-877B-445786F43B96}">
      <dgm:prSet/>
      <dgm:spPr/>
      <dgm:t>
        <a:bodyPr/>
        <a:lstStyle/>
        <a:p>
          <a:endParaRPr lang="en-GB"/>
        </a:p>
      </dgm:t>
    </dgm:pt>
    <dgm:pt modelId="{DB52EAAB-8452-485B-9755-2546A462BAD8}" type="sibTrans" cxnId="{E16F003C-E134-492D-877B-445786F43B96}">
      <dgm:prSet/>
      <dgm:spPr/>
      <dgm:t>
        <a:bodyPr/>
        <a:lstStyle/>
        <a:p>
          <a:endParaRPr lang="en-GB"/>
        </a:p>
      </dgm:t>
    </dgm:pt>
    <dgm:pt modelId="{2C3FFC7F-4FB2-4B8A-AA61-2D478B7C2FA9}">
      <dgm:prSet/>
      <dgm:spPr/>
      <dgm:t>
        <a:bodyPr/>
        <a:lstStyle/>
        <a:p>
          <a:r>
            <a:rPr lang="en-US" b="0" i="0" dirty="0">
              <a:latin typeface="Arial" panose="020B0604020202020204" pitchFamily="34" charset="0"/>
              <a:cs typeface="Arial" panose="020B0604020202020204" pitchFamily="34" charset="0"/>
            </a:rPr>
            <a:t>Both approaches encourage decision-making and empower patients (Rajput </a:t>
          </a:r>
          <a:r>
            <a:rPr lang="en-US" b="0" i="1" dirty="0">
              <a:latin typeface="Arial" panose="020B0604020202020204" pitchFamily="34" charset="0"/>
              <a:cs typeface="Arial" panose="020B0604020202020204" pitchFamily="34" charset="0"/>
            </a:rPr>
            <a:t>et al.,</a:t>
          </a:r>
          <a:r>
            <a:rPr lang="en-US" b="0" i="0" dirty="0">
              <a:latin typeface="Arial" panose="020B0604020202020204" pitchFamily="34" charset="0"/>
              <a:cs typeface="Arial" panose="020B0604020202020204" pitchFamily="34" charset="0"/>
            </a:rPr>
            <a:t> 2022).</a:t>
          </a:r>
          <a:endParaRPr lang="en-GB" dirty="0">
            <a:latin typeface="Arial" panose="020B0604020202020204" pitchFamily="34" charset="0"/>
            <a:cs typeface="Arial" panose="020B0604020202020204" pitchFamily="34" charset="0"/>
          </a:endParaRPr>
        </a:p>
      </dgm:t>
    </dgm:pt>
    <dgm:pt modelId="{D339AB7F-4F8A-4961-88D7-F198D93FCAED}" type="parTrans" cxnId="{8784310F-585D-4C8A-8F1C-3ED4C855C366}">
      <dgm:prSet/>
      <dgm:spPr/>
      <dgm:t>
        <a:bodyPr/>
        <a:lstStyle/>
        <a:p>
          <a:endParaRPr lang="en-GB"/>
        </a:p>
      </dgm:t>
    </dgm:pt>
    <dgm:pt modelId="{2996CE4C-B186-43C4-96CB-13EAD674DB84}" type="sibTrans" cxnId="{8784310F-585D-4C8A-8F1C-3ED4C855C366}">
      <dgm:prSet/>
      <dgm:spPr/>
      <dgm:t>
        <a:bodyPr/>
        <a:lstStyle/>
        <a:p>
          <a:endParaRPr lang="en-GB"/>
        </a:p>
      </dgm:t>
    </dgm:pt>
    <dgm:pt modelId="{5941CE42-D134-411A-A395-1AD2B3C47F28}">
      <dgm:prSet/>
      <dgm:spPr/>
      <dgm:t>
        <a:bodyPr/>
        <a:lstStyle/>
        <a:p>
          <a:r>
            <a:rPr lang="en-US" b="0" i="0" dirty="0">
              <a:latin typeface="Arial" panose="020B0604020202020204" pitchFamily="34" charset="0"/>
              <a:cs typeface="Arial" panose="020B0604020202020204" pitchFamily="34" charset="0"/>
            </a:rPr>
            <a:t>In accordance with NICE NG28, NHS diabetes, Prevention </a:t>
          </a:r>
          <a:r>
            <a:rPr lang="en-US" b="0" i="0" dirty="0" err="1">
              <a:latin typeface="Arial" panose="020B0604020202020204" pitchFamily="34" charset="0"/>
              <a:cs typeface="Arial" panose="020B0604020202020204" pitchFamily="34" charset="0"/>
            </a:rPr>
            <a:t>Programme</a:t>
          </a:r>
          <a:r>
            <a:rPr lang="en-US" b="0" i="0" dirty="0">
              <a:latin typeface="Arial" panose="020B0604020202020204" pitchFamily="34" charset="0"/>
              <a:cs typeface="Arial" panose="020B0604020202020204" pitchFamily="34" charset="0"/>
            </a:rPr>
            <a:t> and QOF.</a:t>
          </a:r>
          <a:endParaRPr lang="en-GB" dirty="0">
            <a:latin typeface="Arial" panose="020B0604020202020204" pitchFamily="34" charset="0"/>
            <a:cs typeface="Arial" panose="020B0604020202020204" pitchFamily="34" charset="0"/>
          </a:endParaRPr>
        </a:p>
      </dgm:t>
    </dgm:pt>
    <dgm:pt modelId="{F0435D04-0C5C-4459-95D9-D6A3FD9DBC21}" type="parTrans" cxnId="{8A4B862F-7B03-4306-AAE0-5C55AD27A6E2}">
      <dgm:prSet/>
      <dgm:spPr/>
      <dgm:t>
        <a:bodyPr/>
        <a:lstStyle/>
        <a:p>
          <a:endParaRPr lang="en-GB"/>
        </a:p>
      </dgm:t>
    </dgm:pt>
    <dgm:pt modelId="{56804A95-4702-4098-B0A7-EE3E4F702ED6}" type="sibTrans" cxnId="{8A4B862F-7B03-4306-AAE0-5C55AD27A6E2}">
      <dgm:prSet/>
      <dgm:spPr/>
      <dgm:t>
        <a:bodyPr/>
        <a:lstStyle/>
        <a:p>
          <a:endParaRPr lang="en-GB"/>
        </a:p>
      </dgm:t>
    </dgm:pt>
    <dgm:pt modelId="{BABB33A6-65A9-4404-9CDA-20CCE33B4069}">
      <dgm:prSet/>
      <dgm:spPr/>
      <dgm:t>
        <a:bodyPr/>
        <a:lstStyle/>
        <a:p>
          <a:r>
            <a:rPr lang="en-US" b="0" i="0" dirty="0">
              <a:latin typeface="Arial" panose="020B0604020202020204" pitchFamily="34" charset="0"/>
              <a:cs typeface="Arial" panose="020B0604020202020204" pitchFamily="34" charset="0"/>
            </a:rPr>
            <a:t>Integrated care systems will ensure good coordination in the future</a:t>
          </a:r>
          <a:r>
            <a:rPr lang="en-US" b="0" i="0" dirty="0">
              <a:latin typeface="Times New Roman" panose="02020603050405020304" pitchFamily="18" charset="0"/>
              <a:cs typeface="Times New Roman" panose="02020603050405020304" pitchFamily="18" charset="0"/>
            </a:rPr>
            <a:t>.</a:t>
          </a:r>
          <a:endParaRPr lang="en-GB" dirty="0">
            <a:latin typeface="Times New Roman" panose="02020603050405020304" pitchFamily="18" charset="0"/>
            <a:cs typeface="Times New Roman" panose="02020603050405020304" pitchFamily="18" charset="0"/>
          </a:endParaRPr>
        </a:p>
      </dgm:t>
    </dgm:pt>
    <dgm:pt modelId="{08370255-3B10-40E1-BED5-55D0D29A944A}" type="parTrans" cxnId="{6978D7DF-48B2-41D5-BF42-2B8C1BA4ECDB}">
      <dgm:prSet/>
      <dgm:spPr/>
      <dgm:t>
        <a:bodyPr/>
        <a:lstStyle/>
        <a:p>
          <a:endParaRPr lang="en-GB"/>
        </a:p>
      </dgm:t>
    </dgm:pt>
    <dgm:pt modelId="{6AB2BD7E-C863-4657-A29A-38612A058091}" type="sibTrans" cxnId="{6978D7DF-48B2-41D5-BF42-2B8C1BA4ECDB}">
      <dgm:prSet/>
      <dgm:spPr/>
      <dgm:t>
        <a:bodyPr/>
        <a:lstStyle/>
        <a:p>
          <a:endParaRPr lang="en-GB"/>
        </a:p>
      </dgm:t>
    </dgm:pt>
    <dgm:pt modelId="{39D72ECC-EB45-4EAA-A807-222C228F3FE5}" type="pres">
      <dgm:prSet presAssocID="{66C4949A-A496-4ADC-A421-2A0F83E939DC}" presName="hierChild1" presStyleCnt="0">
        <dgm:presLayoutVars>
          <dgm:orgChart val="1"/>
          <dgm:chPref val="1"/>
          <dgm:dir/>
          <dgm:animOne val="branch"/>
          <dgm:animLvl val="lvl"/>
          <dgm:resizeHandles/>
        </dgm:presLayoutVars>
      </dgm:prSet>
      <dgm:spPr/>
    </dgm:pt>
    <dgm:pt modelId="{ED264001-0EED-4CE2-865F-F0B27E310B0B}" type="pres">
      <dgm:prSet presAssocID="{21BFEDF7-18B7-440F-A100-FB68FFE2439D}" presName="hierRoot1" presStyleCnt="0">
        <dgm:presLayoutVars>
          <dgm:hierBranch val="init"/>
        </dgm:presLayoutVars>
      </dgm:prSet>
      <dgm:spPr/>
    </dgm:pt>
    <dgm:pt modelId="{B18608C7-A2CE-48CA-841F-A5E2E8153EEB}" type="pres">
      <dgm:prSet presAssocID="{21BFEDF7-18B7-440F-A100-FB68FFE2439D}" presName="rootComposite1" presStyleCnt="0"/>
      <dgm:spPr/>
    </dgm:pt>
    <dgm:pt modelId="{3D23B5A1-1790-43E3-BADB-767333A925FF}" type="pres">
      <dgm:prSet presAssocID="{21BFEDF7-18B7-440F-A100-FB68FFE2439D}" presName="rootText1" presStyleLbl="node0" presStyleIdx="0" presStyleCnt="2">
        <dgm:presLayoutVars>
          <dgm:chPref val="3"/>
        </dgm:presLayoutVars>
      </dgm:prSet>
      <dgm:spPr/>
    </dgm:pt>
    <dgm:pt modelId="{1A6EB0FF-45FA-4224-B3F2-57A6BF1B34DD}" type="pres">
      <dgm:prSet presAssocID="{21BFEDF7-18B7-440F-A100-FB68FFE2439D}" presName="rootConnector1" presStyleLbl="node1" presStyleIdx="0" presStyleCnt="0"/>
      <dgm:spPr/>
    </dgm:pt>
    <dgm:pt modelId="{B51A8BB6-5DB9-4B6A-8924-B8C543C5B6DA}" type="pres">
      <dgm:prSet presAssocID="{21BFEDF7-18B7-440F-A100-FB68FFE2439D}" presName="hierChild2" presStyleCnt="0"/>
      <dgm:spPr/>
    </dgm:pt>
    <dgm:pt modelId="{173189A0-8402-4AA2-A832-5AC95F6C137F}" type="pres">
      <dgm:prSet presAssocID="{21BFEDF7-18B7-440F-A100-FB68FFE2439D}" presName="hierChild3" presStyleCnt="0"/>
      <dgm:spPr/>
    </dgm:pt>
    <dgm:pt modelId="{23602D31-F1C3-44ED-8E11-A8AF04A8C75C}" type="pres">
      <dgm:prSet presAssocID="{2C3FFC7F-4FB2-4B8A-AA61-2D478B7C2FA9}" presName="hierRoot1" presStyleCnt="0">
        <dgm:presLayoutVars>
          <dgm:hierBranch val="init"/>
        </dgm:presLayoutVars>
      </dgm:prSet>
      <dgm:spPr/>
    </dgm:pt>
    <dgm:pt modelId="{1D9168F5-DB75-415B-B677-C0DE249BCE86}" type="pres">
      <dgm:prSet presAssocID="{2C3FFC7F-4FB2-4B8A-AA61-2D478B7C2FA9}" presName="rootComposite1" presStyleCnt="0"/>
      <dgm:spPr/>
    </dgm:pt>
    <dgm:pt modelId="{ECA34996-16E7-4A03-8E32-D3BEAF4D2FF7}" type="pres">
      <dgm:prSet presAssocID="{2C3FFC7F-4FB2-4B8A-AA61-2D478B7C2FA9}" presName="rootText1" presStyleLbl="node0" presStyleIdx="1" presStyleCnt="2">
        <dgm:presLayoutVars>
          <dgm:chPref val="3"/>
        </dgm:presLayoutVars>
      </dgm:prSet>
      <dgm:spPr/>
    </dgm:pt>
    <dgm:pt modelId="{4C3EC888-EBA8-47A3-AA6A-00F5DAAA102E}" type="pres">
      <dgm:prSet presAssocID="{2C3FFC7F-4FB2-4B8A-AA61-2D478B7C2FA9}" presName="rootConnector1" presStyleLbl="node1" presStyleIdx="0" presStyleCnt="0"/>
      <dgm:spPr/>
    </dgm:pt>
    <dgm:pt modelId="{F9558160-87D4-44D6-AF84-2033EBD786E2}" type="pres">
      <dgm:prSet presAssocID="{2C3FFC7F-4FB2-4B8A-AA61-2D478B7C2FA9}" presName="hierChild2" presStyleCnt="0"/>
      <dgm:spPr/>
    </dgm:pt>
    <dgm:pt modelId="{B9568B1E-390F-44DE-A019-60F51F8DAF0B}" type="pres">
      <dgm:prSet presAssocID="{F0435D04-0C5C-4459-95D9-D6A3FD9DBC21}" presName="Name37" presStyleLbl="parChTrans1D2" presStyleIdx="0" presStyleCnt="2"/>
      <dgm:spPr/>
    </dgm:pt>
    <dgm:pt modelId="{707A620F-5B3A-49A9-914E-084B17AECB33}" type="pres">
      <dgm:prSet presAssocID="{5941CE42-D134-411A-A395-1AD2B3C47F28}" presName="hierRoot2" presStyleCnt="0">
        <dgm:presLayoutVars>
          <dgm:hierBranch val="init"/>
        </dgm:presLayoutVars>
      </dgm:prSet>
      <dgm:spPr/>
    </dgm:pt>
    <dgm:pt modelId="{FA354C04-7E09-4654-9DE9-B283AF9672A5}" type="pres">
      <dgm:prSet presAssocID="{5941CE42-D134-411A-A395-1AD2B3C47F28}" presName="rootComposite" presStyleCnt="0"/>
      <dgm:spPr/>
    </dgm:pt>
    <dgm:pt modelId="{08BED7D4-6DB4-473B-96CA-A03249D02018}" type="pres">
      <dgm:prSet presAssocID="{5941CE42-D134-411A-A395-1AD2B3C47F28}" presName="rootText" presStyleLbl="node2" presStyleIdx="0" presStyleCnt="2">
        <dgm:presLayoutVars>
          <dgm:chPref val="3"/>
        </dgm:presLayoutVars>
      </dgm:prSet>
      <dgm:spPr/>
    </dgm:pt>
    <dgm:pt modelId="{8314B960-713D-4E7E-8565-169B4AEA2C7A}" type="pres">
      <dgm:prSet presAssocID="{5941CE42-D134-411A-A395-1AD2B3C47F28}" presName="rootConnector" presStyleLbl="node2" presStyleIdx="0" presStyleCnt="2"/>
      <dgm:spPr/>
    </dgm:pt>
    <dgm:pt modelId="{14956489-89CF-44E8-AC47-390D9043BC7A}" type="pres">
      <dgm:prSet presAssocID="{5941CE42-D134-411A-A395-1AD2B3C47F28}" presName="hierChild4" presStyleCnt="0"/>
      <dgm:spPr/>
    </dgm:pt>
    <dgm:pt modelId="{3F57418C-47A6-4B3D-8125-B03098EB433E}" type="pres">
      <dgm:prSet presAssocID="{5941CE42-D134-411A-A395-1AD2B3C47F28}" presName="hierChild5" presStyleCnt="0"/>
      <dgm:spPr/>
    </dgm:pt>
    <dgm:pt modelId="{0306E9BF-2F95-4EEA-AA7F-40FC16484201}" type="pres">
      <dgm:prSet presAssocID="{08370255-3B10-40E1-BED5-55D0D29A944A}" presName="Name37" presStyleLbl="parChTrans1D2" presStyleIdx="1" presStyleCnt="2"/>
      <dgm:spPr/>
    </dgm:pt>
    <dgm:pt modelId="{8BB82346-C7A5-447C-92D3-9B2084548684}" type="pres">
      <dgm:prSet presAssocID="{BABB33A6-65A9-4404-9CDA-20CCE33B4069}" presName="hierRoot2" presStyleCnt="0">
        <dgm:presLayoutVars>
          <dgm:hierBranch val="init"/>
        </dgm:presLayoutVars>
      </dgm:prSet>
      <dgm:spPr/>
    </dgm:pt>
    <dgm:pt modelId="{D7AE3840-25AD-4D0A-BD6F-F92C82123D09}" type="pres">
      <dgm:prSet presAssocID="{BABB33A6-65A9-4404-9CDA-20CCE33B4069}" presName="rootComposite" presStyleCnt="0"/>
      <dgm:spPr/>
    </dgm:pt>
    <dgm:pt modelId="{FCB43FC4-BC11-41B9-A5BF-FCE7B668D039}" type="pres">
      <dgm:prSet presAssocID="{BABB33A6-65A9-4404-9CDA-20CCE33B4069}" presName="rootText" presStyleLbl="node2" presStyleIdx="1" presStyleCnt="2">
        <dgm:presLayoutVars>
          <dgm:chPref val="3"/>
        </dgm:presLayoutVars>
      </dgm:prSet>
      <dgm:spPr/>
    </dgm:pt>
    <dgm:pt modelId="{0ECAA6C0-0552-4AAF-9187-5D60A39E8962}" type="pres">
      <dgm:prSet presAssocID="{BABB33A6-65A9-4404-9CDA-20CCE33B4069}" presName="rootConnector" presStyleLbl="node2" presStyleIdx="1" presStyleCnt="2"/>
      <dgm:spPr/>
    </dgm:pt>
    <dgm:pt modelId="{0B509CD1-D503-4DD6-A116-34E7C656D508}" type="pres">
      <dgm:prSet presAssocID="{BABB33A6-65A9-4404-9CDA-20CCE33B4069}" presName="hierChild4" presStyleCnt="0"/>
      <dgm:spPr/>
    </dgm:pt>
    <dgm:pt modelId="{1EF9F015-CDA9-44ED-AE54-EC1F35161D0E}" type="pres">
      <dgm:prSet presAssocID="{BABB33A6-65A9-4404-9CDA-20CCE33B4069}" presName="hierChild5" presStyleCnt="0"/>
      <dgm:spPr/>
    </dgm:pt>
    <dgm:pt modelId="{0DBB6F7E-B6E8-4A6E-863D-B98889C7BB9C}" type="pres">
      <dgm:prSet presAssocID="{2C3FFC7F-4FB2-4B8A-AA61-2D478B7C2FA9}" presName="hierChild3" presStyleCnt="0"/>
      <dgm:spPr/>
    </dgm:pt>
  </dgm:ptLst>
  <dgm:cxnLst>
    <dgm:cxn modelId="{C2302A04-3311-469C-A2C2-FB72D99A3EDB}" type="presOf" srcId="{2C3FFC7F-4FB2-4B8A-AA61-2D478B7C2FA9}" destId="{ECA34996-16E7-4A03-8E32-D3BEAF4D2FF7}" srcOrd="0" destOrd="0" presId="urn:microsoft.com/office/officeart/2005/8/layout/orgChart1"/>
    <dgm:cxn modelId="{F7F55B08-67E1-4372-BACD-389184D94F5F}" type="presOf" srcId="{5941CE42-D134-411A-A395-1AD2B3C47F28}" destId="{08BED7D4-6DB4-473B-96CA-A03249D02018}" srcOrd="0" destOrd="0" presId="urn:microsoft.com/office/officeart/2005/8/layout/orgChart1"/>
    <dgm:cxn modelId="{8784310F-585D-4C8A-8F1C-3ED4C855C366}" srcId="{66C4949A-A496-4ADC-A421-2A0F83E939DC}" destId="{2C3FFC7F-4FB2-4B8A-AA61-2D478B7C2FA9}" srcOrd="1" destOrd="0" parTransId="{D339AB7F-4F8A-4961-88D7-F198D93FCAED}" sibTransId="{2996CE4C-B186-43C4-96CB-13EAD674DB84}"/>
    <dgm:cxn modelId="{BC17DD1B-22B4-4F55-AB20-8F4DA261F26C}" type="presOf" srcId="{66C4949A-A496-4ADC-A421-2A0F83E939DC}" destId="{39D72ECC-EB45-4EAA-A807-222C228F3FE5}" srcOrd="0" destOrd="0" presId="urn:microsoft.com/office/officeart/2005/8/layout/orgChart1"/>
    <dgm:cxn modelId="{8A4B862F-7B03-4306-AAE0-5C55AD27A6E2}" srcId="{2C3FFC7F-4FB2-4B8A-AA61-2D478B7C2FA9}" destId="{5941CE42-D134-411A-A395-1AD2B3C47F28}" srcOrd="0" destOrd="0" parTransId="{F0435D04-0C5C-4459-95D9-D6A3FD9DBC21}" sibTransId="{56804A95-4702-4098-B0A7-EE3E4F702ED6}"/>
    <dgm:cxn modelId="{E16F003C-E134-492D-877B-445786F43B96}" srcId="{66C4949A-A496-4ADC-A421-2A0F83E939DC}" destId="{21BFEDF7-18B7-440F-A100-FB68FFE2439D}" srcOrd="0" destOrd="0" parTransId="{8B77D0CE-5479-457A-9D71-5B96979F6C67}" sibTransId="{DB52EAAB-8452-485B-9755-2546A462BAD8}"/>
    <dgm:cxn modelId="{71DF8F81-97A2-4A05-8A56-FA2E6BE695D4}" type="presOf" srcId="{BABB33A6-65A9-4404-9CDA-20CCE33B4069}" destId="{0ECAA6C0-0552-4AAF-9187-5D60A39E8962}" srcOrd="1" destOrd="0" presId="urn:microsoft.com/office/officeart/2005/8/layout/orgChart1"/>
    <dgm:cxn modelId="{99B9818F-CAE5-41A5-ABA2-78EBDD5CAE9E}" type="presOf" srcId="{21BFEDF7-18B7-440F-A100-FB68FFE2439D}" destId="{3D23B5A1-1790-43E3-BADB-767333A925FF}" srcOrd="0" destOrd="0" presId="urn:microsoft.com/office/officeart/2005/8/layout/orgChart1"/>
    <dgm:cxn modelId="{F90EBCA5-4C02-4F75-A7AD-43EFBF6CB8ED}" type="presOf" srcId="{2C3FFC7F-4FB2-4B8A-AA61-2D478B7C2FA9}" destId="{4C3EC888-EBA8-47A3-AA6A-00F5DAAA102E}" srcOrd="1" destOrd="0" presId="urn:microsoft.com/office/officeart/2005/8/layout/orgChart1"/>
    <dgm:cxn modelId="{4FBE26A9-0A9A-4411-953F-C3C2F112CDB0}" type="presOf" srcId="{5941CE42-D134-411A-A395-1AD2B3C47F28}" destId="{8314B960-713D-4E7E-8565-169B4AEA2C7A}" srcOrd="1" destOrd="0" presId="urn:microsoft.com/office/officeart/2005/8/layout/orgChart1"/>
    <dgm:cxn modelId="{B9DD56AC-996D-4BAF-BD6C-54F2F6C0D3F1}" type="presOf" srcId="{08370255-3B10-40E1-BED5-55D0D29A944A}" destId="{0306E9BF-2F95-4EEA-AA7F-40FC16484201}" srcOrd="0" destOrd="0" presId="urn:microsoft.com/office/officeart/2005/8/layout/orgChart1"/>
    <dgm:cxn modelId="{6C06C6BD-DACD-4F57-B791-C58A25E0D7AF}" type="presOf" srcId="{BABB33A6-65A9-4404-9CDA-20CCE33B4069}" destId="{FCB43FC4-BC11-41B9-A5BF-FCE7B668D039}" srcOrd="0" destOrd="0" presId="urn:microsoft.com/office/officeart/2005/8/layout/orgChart1"/>
    <dgm:cxn modelId="{C3803DDE-ACDC-49B2-8B97-20C21A105757}" type="presOf" srcId="{F0435D04-0C5C-4459-95D9-D6A3FD9DBC21}" destId="{B9568B1E-390F-44DE-A019-60F51F8DAF0B}" srcOrd="0" destOrd="0" presId="urn:microsoft.com/office/officeart/2005/8/layout/orgChart1"/>
    <dgm:cxn modelId="{6978D7DF-48B2-41D5-BF42-2B8C1BA4ECDB}" srcId="{2C3FFC7F-4FB2-4B8A-AA61-2D478B7C2FA9}" destId="{BABB33A6-65A9-4404-9CDA-20CCE33B4069}" srcOrd="1" destOrd="0" parTransId="{08370255-3B10-40E1-BED5-55D0D29A944A}" sibTransId="{6AB2BD7E-C863-4657-A29A-38612A058091}"/>
    <dgm:cxn modelId="{550EB9E3-8C4E-4E74-9A18-876EA31AFD8D}" type="presOf" srcId="{21BFEDF7-18B7-440F-A100-FB68FFE2439D}" destId="{1A6EB0FF-45FA-4224-B3F2-57A6BF1B34DD}" srcOrd="1" destOrd="0" presId="urn:microsoft.com/office/officeart/2005/8/layout/orgChart1"/>
    <dgm:cxn modelId="{2052F6F0-B471-4536-BAB8-5C7463AC291A}" type="presParOf" srcId="{39D72ECC-EB45-4EAA-A807-222C228F3FE5}" destId="{ED264001-0EED-4CE2-865F-F0B27E310B0B}" srcOrd="0" destOrd="0" presId="urn:microsoft.com/office/officeart/2005/8/layout/orgChart1"/>
    <dgm:cxn modelId="{3BA5EBC6-1102-437E-88D1-A6A4997EAFE7}" type="presParOf" srcId="{ED264001-0EED-4CE2-865F-F0B27E310B0B}" destId="{B18608C7-A2CE-48CA-841F-A5E2E8153EEB}" srcOrd="0" destOrd="0" presId="urn:microsoft.com/office/officeart/2005/8/layout/orgChart1"/>
    <dgm:cxn modelId="{9F250E63-CD27-4296-813E-236E3162DAD2}" type="presParOf" srcId="{B18608C7-A2CE-48CA-841F-A5E2E8153EEB}" destId="{3D23B5A1-1790-43E3-BADB-767333A925FF}" srcOrd="0" destOrd="0" presId="urn:microsoft.com/office/officeart/2005/8/layout/orgChart1"/>
    <dgm:cxn modelId="{6E497B38-0947-4785-910C-BE43A2D9083B}" type="presParOf" srcId="{B18608C7-A2CE-48CA-841F-A5E2E8153EEB}" destId="{1A6EB0FF-45FA-4224-B3F2-57A6BF1B34DD}" srcOrd="1" destOrd="0" presId="urn:microsoft.com/office/officeart/2005/8/layout/orgChart1"/>
    <dgm:cxn modelId="{15578CF8-B442-4C25-ABDA-30C4FE71BCFB}" type="presParOf" srcId="{ED264001-0EED-4CE2-865F-F0B27E310B0B}" destId="{B51A8BB6-5DB9-4B6A-8924-B8C543C5B6DA}" srcOrd="1" destOrd="0" presId="urn:microsoft.com/office/officeart/2005/8/layout/orgChart1"/>
    <dgm:cxn modelId="{17EC75B0-E881-44A6-B502-F53FD2DA14A2}" type="presParOf" srcId="{ED264001-0EED-4CE2-865F-F0B27E310B0B}" destId="{173189A0-8402-4AA2-A832-5AC95F6C137F}" srcOrd="2" destOrd="0" presId="urn:microsoft.com/office/officeart/2005/8/layout/orgChart1"/>
    <dgm:cxn modelId="{39BE86D8-2597-42A6-A916-225C3393ECFF}" type="presParOf" srcId="{39D72ECC-EB45-4EAA-A807-222C228F3FE5}" destId="{23602D31-F1C3-44ED-8E11-A8AF04A8C75C}" srcOrd="1" destOrd="0" presId="urn:microsoft.com/office/officeart/2005/8/layout/orgChart1"/>
    <dgm:cxn modelId="{747546CB-BF57-4CA5-A8BF-1ED555D5E4B2}" type="presParOf" srcId="{23602D31-F1C3-44ED-8E11-A8AF04A8C75C}" destId="{1D9168F5-DB75-415B-B677-C0DE249BCE86}" srcOrd="0" destOrd="0" presId="urn:microsoft.com/office/officeart/2005/8/layout/orgChart1"/>
    <dgm:cxn modelId="{2868CF4D-E6EF-4ECB-833D-7C39CF4C4357}" type="presParOf" srcId="{1D9168F5-DB75-415B-B677-C0DE249BCE86}" destId="{ECA34996-16E7-4A03-8E32-D3BEAF4D2FF7}" srcOrd="0" destOrd="0" presId="urn:microsoft.com/office/officeart/2005/8/layout/orgChart1"/>
    <dgm:cxn modelId="{1378DE23-0748-4C46-B4A0-BB0F16863177}" type="presParOf" srcId="{1D9168F5-DB75-415B-B677-C0DE249BCE86}" destId="{4C3EC888-EBA8-47A3-AA6A-00F5DAAA102E}" srcOrd="1" destOrd="0" presId="urn:microsoft.com/office/officeart/2005/8/layout/orgChart1"/>
    <dgm:cxn modelId="{AF3BE6F9-3F3F-4650-9085-34B2A02B742C}" type="presParOf" srcId="{23602D31-F1C3-44ED-8E11-A8AF04A8C75C}" destId="{F9558160-87D4-44D6-AF84-2033EBD786E2}" srcOrd="1" destOrd="0" presId="urn:microsoft.com/office/officeart/2005/8/layout/orgChart1"/>
    <dgm:cxn modelId="{4F2856FD-2751-46DE-83A1-3E7961A04528}" type="presParOf" srcId="{F9558160-87D4-44D6-AF84-2033EBD786E2}" destId="{B9568B1E-390F-44DE-A019-60F51F8DAF0B}" srcOrd="0" destOrd="0" presId="urn:microsoft.com/office/officeart/2005/8/layout/orgChart1"/>
    <dgm:cxn modelId="{16ED5471-390D-492E-99FC-54CE345CB3CE}" type="presParOf" srcId="{F9558160-87D4-44D6-AF84-2033EBD786E2}" destId="{707A620F-5B3A-49A9-914E-084B17AECB33}" srcOrd="1" destOrd="0" presId="urn:microsoft.com/office/officeart/2005/8/layout/orgChart1"/>
    <dgm:cxn modelId="{60D2B122-FC8E-4BCC-B0D8-E6B0991FAB72}" type="presParOf" srcId="{707A620F-5B3A-49A9-914E-084B17AECB33}" destId="{FA354C04-7E09-4654-9DE9-B283AF9672A5}" srcOrd="0" destOrd="0" presId="urn:microsoft.com/office/officeart/2005/8/layout/orgChart1"/>
    <dgm:cxn modelId="{46673A1B-4DB5-4FDB-8F7A-616423865850}" type="presParOf" srcId="{FA354C04-7E09-4654-9DE9-B283AF9672A5}" destId="{08BED7D4-6DB4-473B-96CA-A03249D02018}" srcOrd="0" destOrd="0" presId="urn:microsoft.com/office/officeart/2005/8/layout/orgChart1"/>
    <dgm:cxn modelId="{9B1AA972-5894-4A52-9D89-F7802CE3C1F2}" type="presParOf" srcId="{FA354C04-7E09-4654-9DE9-B283AF9672A5}" destId="{8314B960-713D-4E7E-8565-169B4AEA2C7A}" srcOrd="1" destOrd="0" presId="urn:microsoft.com/office/officeart/2005/8/layout/orgChart1"/>
    <dgm:cxn modelId="{5ED507BA-9F65-45A6-811F-7B1DA00CB470}" type="presParOf" srcId="{707A620F-5B3A-49A9-914E-084B17AECB33}" destId="{14956489-89CF-44E8-AC47-390D9043BC7A}" srcOrd="1" destOrd="0" presId="urn:microsoft.com/office/officeart/2005/8/layout/orgChart1"/>
    <dgm:cxn modelId="{7B5CD2F1-6FF4-4A5A-9496-4BF9D17AF922}" type="presParOf" srcId="{707A620F-5B3A-49A9-914E-084B17AECB33}" destId="{3F57418C-47A6-4B3D-8125-B03098EB433E}" srcOrd="2" destOrd="0" presId="urn:microsoft.com/office/officeart/2005/8/layout/orgChart1"/>
    <dgm:cxn modelId="{37464966-6CB6-4B9E-A764-4067DF906D79}" type="presParOf" srcId="{F9558160-87D4-44D6-AF84-2033EBD786E2}" destId="{0306E9BF-2F95-4EEA-AA7F-40FC16484201}" srcOrd="2" destOrd="0" presId="urn:microsoft.com/office/officeart/2005/8/layout/orgChart1"/>
    <dgm:cxn modelId="{35861D62-D1AE-425F-A77C-213C204EBFAB}" type="presParOf" srcId="{F9558160-87D4-44D6-AF84-2033EBD786E2}" destId="{8BB82346-C7A5-447C-92D3-9B2084548684}" srcOrd="3" destOrd="0" presId="urn:microsoft.com/office/officeart/2005/8/layout/orgChart1"/>
    <dgm:cxn modelId="{06D76042-F987-4353-A161-F6D93378EF18}" type="presParOf" srcId="{8BB82346-C7A5-447C-92D3-9B2084548684}" destId="{D7AE3840-25AD-4D0A-BD6F-F92C82123D09}" srcOrd="0" destOrd="0" presId="urn:microsoft.com/office/officeart/2005/8/layout/orgChart1"/>
    <dgm:cxn modelId="{0883366B-B010-4B9C-A7A4-AA3E01CCBA52}" type="presParOf" srcId="{D7AE3840-25AD-4D0A-BD6F-F92C82123D09}" destId="{FCB43FC4-BC11-41B9-A5BF-FCE7B668D039}" srcOrd="0" destOrd="0" presId="urn:microsoft.com/office/officeart/2005/8/layout/orgChart1"/>
    <dgm:cxn modelId="{00E0ACEA-88F2-43B5-BEE5-E1C3E1532E61}" type="presParOf" srcId="{D7AE3840-25AD-4D0A-BD6F-F92C82123D09}" destId="{0ECAA6C0-0552-4AAF-9187-5D60A39E8962}" srcOrd="1" destOrd="0" presId="urn:microsoft.com/office/officeart/2005/8/layout/orgChart1"/>
    <dgm:cxn modelId="{AA5A1FF9-A19C-4540-BA80-AC7560DD32D4}" type="presParOf" srcId="{8BB82346-C7A5-447C-92D3-9B2084548684}" destId="{0B509CD1-D503-4DD6-A116-34E7C656D508}" srcOrd="1" destOrd="0" presId="urn:microsoft.com/office/officeart/2005/8/layout/orgChart1"/>
    <dgm:cxn modelId="{FAFE25FD-147D-4F8A-91C2-6F3629B8917B}" type="presParOf" srcId="{8BB82346-C7A5-447C-92D3-9B2084548684}" destId="{1EF9F015-CDA9-44ED-AE54-EC1F35161D0E}" srcOrd="2" destOrd="0" presId="urn:microsoft.com/office/officeart/2005/8/layout/orgChart1"/>
    <dgm:cxn modelId="{52FC40AE-10E1-46FA-874D-F7DF2C4EC7C6}" type="presParOf" srcId="{23602D31-F1C3-44ED-8E11-A8AF04A8C75C}" destId="{0DBB6F7E-B6E8-4A6E-863D-B98889C7BB9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F8DCF-4425-4AD3-AA6E-94683BEC3E99}">
      <dsp:nvSpPr>
        <dsp:cNvPr id="0" name=""/>
        <dsp:cNvSpPr/>
      </dsp:nvSpPr>
      <dsp:spPr>
        <a:xfrm rot="2495147">
          <a:off x="1990744" y="4098371"/>
          <a:ext cx="661544" cy="65214"/>
        </a:xfrm>
        <a:custGeom>
          <a:avLst/>
          <a:gdLst/>
          <a:ahLst/>
          <a:cxnLst/>
          <a:rect l="0" t="0" r="0" b="0"/>
          <a:pathLst>
            <a:path>
              <a:moveTo>
                <a:pt x="0" y="32607"/>
              </a:moveTo>
              <a:lnTo>
                <a:pt x="661544" y="326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1158B9C-5081-4E3E-8534-7E69FB4339A0}">
      <dsp:nvSpPr>
        <dsp:cNvPr id="0" name=""/>
        <dsp:cNvSpPr/>
      </dsp:nvSpPr>
      <dsp:spPr>
        <a:xfrm>
          <a:off x="2074111" y="3032099"/>
          <a:ext cx="572692" cy="65214"/>
        </a:xfrm>
        <a:custGeom>
          <a:avLst/>
          <a:gdLst/>
          <a:ahLst/>
          <a:cxnLst/>
          <a:rect l="0" t="0" r="0" b="0"/>
          <a:pathLst>
            <a:path>
              <a:moveTo>
                <a:pt x="0" y="32607"/>
              </a:moveTo>
              <a:lnTo>
                <a:pt x="572692" y="326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BEFFD2-0DC5-4809-924A-6C21F1DD25C8}">
      <dsp:nvSpPr>
        <dsp:cNvPr id="0" name=""/>
        <dsp:cNvSpPr/>
      </dsp:nvSpPr>
      <dsp:spPr>
        <a:xfrm rot="18978232">
          <a:off x="1981924" y="1890478"/>
          <a:ext cx="665639" cy="65214"/>
        </a:xfrm>
        <a:custGeom>
          <a:avLst/>
          <a:gdLst/>
          <a:ahLst/>
          <a:cxnLst/>
          <a:rect l="0" t="0" r="0" b="0"/>
          <a:pathLst>
            <a:path>
              <a:moveTo>
                <a:pt x="0" y="32607"/>
              </a:moveTo>
              <a:lnTo>
                <a:pt x="665639" y="3260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30C514-562B-4A11-9A8B-D109AEC86B6E}">
      <dsp:nvSpPr>
        <dsp:cNvPr id="0" name=""/>
        <dsp:cNvSpPr/>
      </dsp:nvSpPr>
      <dsp:spPr>
        <a:xfrm>
          <a:off x="-131579" y="1895594"/>
          <a:ext cx="2503050" cy="2359271"/>
        </a:xfrm>
        <a:prstGeom prst="ellipse">
          <a:avLst/>
        </a:prstGeom>
        <a:blipFill>
          <a:blip xmlns:r="http://schemas.openxmlformats.org/officeDocument/2006/relationships" r:embed="rId1"/>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3261D3-7E53-4EF3-81E0-8F08419A9DCB}">
      <dsp:nvSpPr>
        <dsp:cNvPr id="0" name=""/>
        <dsp:cNvSpPr/>
      </dsp:nvSpPr>
      <dsp:spPr>
        <a:xfrm>
          <a:off x="2119050" y="238206"/>
          <a:ext cx="2221118" cy="162146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To make a diagnosis, a level of HbA1c of 48mmol/mol or greater and fasting glucose are used (Pal </a:t>
          </a:r>
          <a:r>
            <a:rPr lang="en-US" sz="1200" b="0" i="1" kern="1200" dirty="0">
              <a:latin typeface="Arial" panose="020B0604020202020204" pitchFamily="34" charset="0"/>
              <a:cs typeface="Arial" panose="020B0604020202020204" pitchFamily="34" charset="0"/>
            </a:rPr>
            <a:t>et al., </a:t>
          </a:r>
          <a:r>
            <a:rPr lang="en-US" sz="1200" b="0" i="0" kern="1200" dirty="0">
              <a:latin typeface="Arial" panose="020B0604020202020204" pitchFamily="34" charset="0"/>
              <a:cs typeface="Arial" panose="020B0604020202020204" pitchFamily="34" charset="0"/>
            </a:rPr>
            <a:t>2021). </a:t>
          </a:r>
          <a:endParaRPr lang="en-GB" sz="1200" kern="1200" dirty="0">
            <a:latin typeface="Arial" panose="020B0604020202020204" pitchFamily="34" charset="0"/>
            <a:cs typeface="Arial" panose="020B0604020202020204" pitchFamily="34" charset="0"/>
          </a:endParaRPr>
        </a:p>
      </dsp:txBody>
      <dsp:txXfrm>
        <a:off x="2444325" y="475664"/>
        <a:ext cx="1570568" cy="1146550"/>
      </dsp:txXfrm>
    </dsp:sp>
    <dsp:sp modelId="{8F916CDA-3E52-45D9-BA15-C6F5E6BEFDD1}">
      <dsp:nvSpPr>
        <dsp:cNvPr id="0" name=""/>
        <dsp:cNvSpPr/>
      </dsp:nvSpPr>
      <dsp:spPr>
        <a:xfrm>
          <a:off x="2646803" y="2145190"/>
          <a:ext cx="2240911" cy="183903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Diabetes UK risk score and NICE NG28 guidelines encourage a consistent approach to detection (Ahmad </a:t>
          </a:r>
          <a:r>
            <a:rPr lang="en-US" sz="1200" b="0" i="1" kern="1200" dirty="0">
              <a:latin typeface="Arial" panose="020B0604020202020204" pitchFamily="34" charset="0"/>
              <a:cs typeface="Arial" panose="020B0604020202020204" pitchFamily="34" charset="0"/>
            </a:rPr>
            <a:t>et al.,</a:t>
          </a:r>
          <a:r>
            <a:rPr lang="en-US" sz="1200" b="0" i="0" kern="1200" dirty="0">
              <a:latin typeface="Arial" panose="020B0604020202020204" pitchFamily="34" charset="0"/>
              <a:cs typeface="Arial" panose="020B0604020202020204" pitchFamily="34" charset="0"/>
            </a:rPr>
            <a:t> 2022).</a:t>
          </a:r>
          <a:endParaRPr lang="en-GB" sz="1200" kern="1200" dirty="0">
            <a:latin typeface="Arial" panose="020B0604020202020204" pitchFamily="34" charset="0"/>
            <a:cs typeface="Arial" panose="020B0604020202020204" pitchFamily="34" charset="0"/>
          </a:endParaRPr>
        </a:p>
      </dsp:txBody>
      <dsp:txXfrm>
        <a:off x="2974977" y="2414510"/>
        <a:ext cx="1584563" cy="1300392"/>
      </dsp:txXfrm>
    </dsp:sp>
    <dsp:sp modelId="{9287D58D-85A7-4C4E-8E29-118BC354E2CF}">
      <dsp:nvSpPr>
        <dsp:cNvPr id="0" name=""/>
        <dsp:cNvSpPr/>
      </dsp:nvSpPr>
      <dsp:spPr>
        <a:xfrm>
          <a:off x="2183483" y="4107020"/>
          <a:ext cx="2343912" cy="18829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endParaRPr lang="en-US" sz="1200" b="0" i="0" kern="1200" dirty="0">
            <a:latin typeface="+mn-lt"/>
            <a:cs typeface="Arial" panose="020B0604020202020204" pitchFamily="34" charset="0"/>
          </a:endParaRPr>
        </a:p>
        <a:p>
          <a:pPr marL="0" lvl="0" indent="0" algn="ctr" defTabSz="533400">
            <a:lnSpc>
              <a:spcPct val="90000"/>
            </a:lnSpc>
            <a:spcBef>
              <a:spcPct val="0"/>
            </a:spcBef>
            <a:spcAft>
              <a:spcPct val="35000"/>
            </a:spcAft>
            <a:buNone/>
          </a:pPr>
          <a:r>
            <a:rPr lang="en-US" sz="1200" b="0" i="0" kern="1200" dirty="0">
              <a:latin typeface="+mn-lt"/>
              <a:cs typeface="Arial" panose="020B0604020202020204" pitchFamily="34" charset="0"/>
            </a:rPr>
            <a:t>Early diagnosis is key to improving long-term outcomes. According to NICE (Guideline, 2022)</a:t>
          </a:r>
          <a:endParaRPr lang="en-GB" sz="1200" kern="1200" dirty="0">
            <a:latin typeface="Arial" panose="020B0604020202020204" pitchFamily="34" charset="0"/>
            <a:cs typeface="Arial" panose="020B0604020202020204" pitchFamily="34" charset="0"/>
          </a:endParaRPr>
        </a:p>
      </dsp:txBody>
      <dsp:txXfrm>
        <a:off x="2526741" y="4382767"/>
        <a:ext cx="1657396" cy="1331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F3F2E-8857-4E4C-88EF-B28CFCABCB88}">
      <dsp:nvSpPr>
        <dsp:cNvPr id="0" name=""/>
        <dsp:cNvSpPr/>
      </dsp:nvSpPr>
      <dsp:spPr>
        <a:xfrm>
          <a:off x="2262701" y="12914"/>
          <a:ext cx="4969726" cy="4722099"/>
        </a:xfrm>
        <a:prstGeom prst="ellipse">
          <a:avLst/>
        </a:prstGeom>
        <a:solidFill>
          <a:schemeClr val="accent1">
            <a:alpha val="50000"/>
            <a:hueOff val="0"/>
            <a:satOff val="0"/>
            <a:lumOff val="0"/>
            <a:alphaOff val="0"/>
          </a:schemeClr>
        </a:solidFill>
        <a:ln w="25400" cap="flat" cmpd="sng" algn="ctr">
          <a:solidFill>
            <a:schemeClr val="accent6">
              <a:lumMod val="75000"/>
            </a:schemeClr>
          </a:solidFill>
          <a:prstDash val="solid"/>
        </a:ln>
        <a:effectLst/>
        <a:scene3d>
          <a:camera prst="isometricOffAxis2Left"/>
          <a:lightRig rig="threePt" dir="t"/>
        </a:scene3d>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mn-lt"/>
              <a:cs typeface="Times New Roman" panose="02020603050405020304" pitchFamily="18" charset="0"/>
            </a:rPr>
            <a:t>The value of early diagnosis is in preventing complications and securing better outcomes. An early assessment should include a blood pressure and BMI measurement, and a lipid test (Bergman </a:t>
          </a:r>
          <a:r>
            <a:rPr lang="en-US" sz="1800" b="0" i="1" kern="1200" dirty="0">
              <a:latin typeface="+mn-lt"/>
              <a:cs typeface="Times New Roman" panose="02020603050405020304" pitchFamily="18" charset="0"/>
            </a:rPr>
            <a:t>et al., </a:t>
          </a:r>
          <a:r>
            <a:rPr lang="en-US" sz="1800" b="0" i="0" kern="1200" dirty="0">
              <a:latin typeface="+mn-lt"/>
              <a:cs typeface="Times New Roman" panose="02020603050405020304" pitchFamily="18" charset="0"/>
            </a:rPr>
            <a:t>2023). </a:t>
          </a:r>
          <a:endParaRPr lang="en-GB" sz="1800" kern="1200" dirty="0">
            <a:latin typeface="+mn-lt"/>
            <a:cs typeface="Times New Roman" panose="02020603050405020304" pitchFamily="18" charset="0"/>
          </a:endParaRPr>
        </a:p>
      </dsp:txBody>
      <dsp:txXfrm>
        <a:off x="2956672" y="569751"/>
        <a:ext cx="2865427" cy="3608425"/>
      </dsp:txXfrm>
    </dsp:sp>
    <dsp:sp modelId="{D660496A-3C50-40E5-973A-7F26C0E8FBD7}">
      <dsp:nvSpPr>
        <dsp:cNvPr id="0" name=""/>
        <dsp:cNvSpPr/>
      </dsp:nvSpPr>
      <dsp:spPr>
        <a:xfrm>
          <a:off x="5821373" y="0"/>
          <a:ext cx="4844968" cy="4722099"/>
        </a:xfrm>
        <a:prstGeom prst="ellipse">
          <a:avLst/>
        </a:prstGeom>
        <a:solidFill>
          <a:schemeClr val="accent1">
            <a:alpha val="50000"/>
            <a:hueOff val="0"/>
            <a:satOff val="0"/>
            <a:lumOff val="0"/>
            <a:alphaOff val="0"/>
          </a:schemeClr>
        </a:solidFill>
        <a:ln w="25400" cap="flat" cmpd="sng" algn="ctr">
          <a:solidFill>
            <a:schemeClr val="accent4">
              <a:lumMod val="75000"/>
            </a:schemeClr>
          </a:solidFill>
          <a:prstDash val="solid"/>
        </a:ln>
        <a:effectLst/>
        <a:scene3d>
          <a:camera prst="orthographicFront"/>
          <a:lightRig rig="threePt" dir="t"/>
        </a:scene3d>
        <a:sp3d>
          <a:bevelT w="114300" prst="artDeco"/>
        </a:sp3d>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mn-lt"/>
              <a:cs typeface="Times New Roman" panose="02020603050405020304" pitchFamily="18" charset="0"/>
            </a:rPr>
            <a:t>The adherence of stakeholders in the UK health system to NICE NG28 is critical in ensuring equity in screening and early intervention for vulnerable populations (Ahmad </a:t>
          </a:r>
          <a:r>
            <a:rPr lang="en-US" sz="1800" b="0" i="1" kern="1200" dirty="0">
              <a:latin typeface="+mn-lt"/>
              <a:cs typeface="Times New Roman" panose="02020603050405020304" pitchFamily="18" charset="0"/>
            </a:rPr>
            <a:t>et al.,</a:t>
          </a:r>
          <a:r>
            <a:rPr lang="en-US" sz="1800" b="0" i="0" kern="1200" dirty="0">
              <a:latin typeface="+mn-lt"/>
              <a:cs typeface="Times New Roman" panose="02020603050405020304" pitchFamily="18" charset="0"/>
            </a:rPr>
            <a:t> 2022).</a:t>
          </a:r>
          <a:endParaRPr lang="en-GB" sz="1800" kern="1200" dirty="0">
            <a:latin typeface="+mn-lt"/>
            <a:cs typeface="Times New Roman" panose="02020603050405020304" pitchFamily="18" charset="0"/>
          </a:endParaRPr>
        </a:p>
      </dsp:txBody>
      <dsp:txXfrm>
        <a:off x="7196297" y="556836"/>
        <a:ext cx="2793495" cy="3608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6E9BF-2F95-4EEA-AA7F-40FC16484201}">
      <dsp:nvSpPr>
        <dsp:cNvPr id="0" name=""/>
        <dsp:cNvSpPr/>
      </dsp:nvSpPr>
      <dsp:spPr>
        <a:xfrm>
          <a:off x="6685415" y="1734075"/>
          <a:ext cx="2096218" cy="727612"/>
        </a:xfrm>
        <a:custGeom>
          <a:avLst/>
          <a:gdLst/>
          <a:ahLst/>
          <a:cxnLst/>
          <a:rect l="0" t="0" r="0" b="0"/>
          <a:pathLst>
            <a:path>
              <a:moveTo>
                <a:pt x="0" y="0"/>
              </a:moveTo>
              <a:lnTo>
                <a:pt x="0" y="363806"/>
              </a:lnTo>
              <a:lnTo>
                <a:pt x="2096218" y="363806"/>
              </a:lnTo>
              <a:lnTo>
                <a:pt x="2096218" y="72761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568B1E-390F-44DE-A019-60F51F8DAF0B}">
      <dsp:nvSpPr>
        <dsp:cNvPr id="0" name=""/>
        <dsp:cNvSpPr/>
      </dsp:nvSpPr>
      <dsp:spPr>
        <a:xfrm>
          <a:off x="4589196" y="1734075"/>
          <a:ext cx="2096218" cy="727612"/>
        </a:xfrm>
        <a:custGeom>
          <a:avLst/>
          <a:gdLst/>
          <a:ahLst/>
          <a:cxnLst/>
          <a:rect l="0" t="0" r="0" b="0"/>
          <a:pathLst>
            <a:path>
              <a:moveTo>
                <a:pt x="2096218" y="0"/>
              </a:moveTo>
              <a:lnTo>
                <a:pt x="2096218" y="363806"/>
              </a:lnTo>
              <a:lnTo>
                <a:pt x="0" y="363806"/>
              </a:lnTo>
              <a:lnTo>
                <a:pt x="0" y="72761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23B5A1-1790-43E3-BADB-767333A925FF}">
      <dsp:nvSpPr>
        <dsp:cNvPr id="0" name=""/>
        <dsp:cNvSpPr/>
      </dsp:nvSpPr>
      <dsp:spPr>
        <a:xfrm>
          <a:off x="760566" y="1663"/>
          <a:ext cx="3464823" cy="17324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0" i="0" kern="1200" dirty="0">
              <a:latin typeface="Arial" panose="020B0604020202020204" pitchFamily="34" charset="0"/>
              <a:cs typeface="Arial" panose="020B0604020202020204" pitchFamily="34" charset="0"/>
            </a:rPr>
            <a:t>The NICE NG28 guidelines and the House of Care model inform the management (White </a:t>
          </a:r>
          <a:r>
            <a:rPr lang="en-US" sz="2500" b="0" i="1" kern="1200" dirty="0">
              <a:latin typeface="Arial" panose="020B0604020202020204" pitchFamily="34" charset="0"/>
              <a:cs typeface="Arial" panose="020B0604020202020204" pitchFamily="34" charset="0"/>
            </a:rPr>
            <a:t>et al., </a:t>
          </a:r>
          <a:r>
            <a:rPr lang="en-US" sz="2500" b="0" i="0" kern="1200" dirty="0">
              <a:latin typeface="Arial" panose="020B0604020202020204" pitchFamily="34" charset="0"/>
              <a:cs typeface="Arial" panose="020B0604020202020204" pitchFamily="34" charset="0"/>
            </a:rPr>
            <a:t>2024</a:t>
          </a:r>
          <a:r>
            <a:rPr lang="en-US" sz="2500" b="0" i="0" kern="1200" dirty="0">
              <a:latin typeface="Times New Roman" panose="02020603050405020304" pitchFamily="18" charset="0"/>
              <a:cs typeface="Times New Roman" panose="02020603050405020304" pitchFamily="18" charset="0"/>
            </a:rPr>
            <a:t>). </a:t>
          </a:r>
          <a:endParaRPr lang="en-GB" sz="2500" kern="1200" dirty="0">
            <a:latin typeface="Times New Roman" panose="02020603050405020304" pitchFamily="18" charset="0"/>
            <a:cs typeface="Times New Roman" panose="02020603050405020304" pitchFamily="18" charset="0"/>
          </a:endParaRPr>
        </a:p>
      </dsp:txBody>
      <dsp:txXfrm>
        <a:off x="760566" y="1663"/>
        <a:ext cx="3464823" cy="1732411"/>
      </dsp:txXfrm>
    </dsp:sp>
    <dsp:sp modelId="{ECA34996-16E7-4A03-8E32-D3BEAF4D2FF7}">
      <dsp:nvSpPr>
        <dsp:cNvPr id="0" name=""/>
        <dsp:cNvSpPr/>
      </dsp:nvSpPr>
      <dsp:spPr>
        <a:xfrm>
          <a:off x="4953003" y="1663"/>
          <a:ext cx="3464823" cy="17324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0" i="0" kern="1200" dirty="0">
              <a:latin typeface="Arial" panose="020B0604020202020204" pitchFamily="34" charset="0"/>
              <a:cs typeface="Arial" panose="020B0604020202020204" pitchFamily="34" charset="0"/>
            </a:rPr>
            <a:t>Both approaches encourage decision-making and empower patients (Rajput </a:t>
          </a:r>
          <a:r>
            <a:rPr lang="en-US" sz="2500" b="0" i="1" kern="1200" dirty="0">
              <a:latin typeface="Arial" panose="020B0604020202020204" pitchFamily="34" charset="0"/>
              <a:cs typeface="Arial" panose="020B0604020202020204" pitchFamily="34" charset="0"/>
            </a:rPr>
            <a:t>et al.,</a:t>
          </a:r>
          <a:r>
            <a:rPr lang="en-US" sz="2500" b="0" i="0" kern="1200" dirty="0">
              <a:latin typeface="Arial" panose="020B0604020202020204" pitchFamily="34" charset="0"/>
              <a:cs typeface="Arial" panose="020B0604020202020204" pitchFamily="34" charset="0"/>
            </a:rPr>
            <a:t> 2022).</a:t>
          </a:r>
          <a:endParaRPr lang="en-GB" sz="2500" kern="1200" dirty="0">
            <a:latin typeface="Arial" panose="020B0604020202020204" pitchFamily="34" charset="0"/>
            <a:cs typeface="Arial" panose="020B0604020202020204" pitchFamily="34" charset="0"/>
          </a:endParaRPr>
        </a:p>
      </dsp:txBody>
      <dsp:txXfrm>
        <a:off x="4953003" y="1663"/>
        <a:ext cx="3464823" cy="1732411"/>
      </dsp:txXfrm>
    </dsp:sp>
    <dsp:sp modelId="{08BED7D4-6DB4-473B-96CA-A03249D02018}">
      <dsp:nvSpPr>
        <dsp:cNvPr id="0" name=""/>
        <dsp:cNvSpPr/>
      </dsp:nvSpPr>
      <dsp:spPr>
        <a:xfrm>
          <a:off x="2856784" y="2461687"/>
          <a:ext cx="3464823" cy="17324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0" i="0" kern="1200" dirty="0">
              <a:latin typeface="Arial" panose="020B0604020202020204" pitchFamily="34" charset="0"/>
              <a:cs typeface="Arial" panose="020B0604020202020204" pitchFamily="34" charset="0"/>
            </a:rPr>
            <a:t>In accordance with NICE NG28, NHS diabetes, Prevention </a:t>
          </a:r>
          <a:r>
            <a:rPr lang="en-US" sz="2500" b="0" i="0" kern="1200" dirty="0" err="1">
              <a:latin typeface="Arial" panose="020B0604020202020204" pitchFamily="34" charset="0"/>
              <a:cs typeface="Arial" panose="020B0604020202020204" pitchFamily="34" charset="0"/>
            </a:rPr>
            <a:t>Programme</a:t>
          </a:r>
          <a:r>
            <a:rPr lang="en-US" sz="2500" b="0" i="0" kern="1200" dirty="0">
              <a:latin typeface="Arial" panose="020B0604020202020204" pitchFamily="34" charset="0"/>
              <a:cs typeface="Arial" panose="020B0604020202020204" pitchFamily="34" charset="0"/>
            </a:rPr>
            <a:t> and QOF.</a:t>
          </a:r>
          <a:endParaRPr lang="en-GB" sz="2500" kern="1200" dirty="0">
            <a:latin typeface="Arial" panose="020B0604020202020204" pitchFamily="34" charset="0"/>
            <a:cs typeface="Arial" panose="020B0604020202020204" pitchFamily="34" charset="0"/>
          </a:endParaRPr>
        </a:p>
      </dsp:txBody>
      <dsp:txXfrm>
        <a:off x="2856784" y="2461687"/>
        <a:ext cx="3464823" cy="1732411"/>
      </dsp:txXfrm>
    </dsp:sp>
    <dsp:sp modelId="{FCB43FC4-BC11-41B9-A5BF-FCE7B668D039}">
      <dsp:nvSpPr>
        <dsp:cNvPr id="0" name=""/>
        <dsp:cNvSpPr/>
      </dsp:nvSpPr>
      <dsp:spPr>
        <a:xfrm>
          <a:off x="7049221" y="2461687"/>
          <a:ext cx="3464823" cy="173241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b="0" i="0" kern="1200" dirty="0">
              <a:latin typeface="Arial" panose="020B0604020202020204" pitchFamily="34" charset="0"/>
              <a:cs typeface="Arial" panose="020B0604020202020204" pitchFamily="34" charset="0"/>
            </a:rPr>
            <a:t>Integrated care systems will ensure good coordination in the future</a:t>
          </a:r>
          <a:r>
            <a:rPr lang="en-US" sz="2500" b="0" i="0" kern="1200" dirty="0">
              <a:latin typeface="Times New Roman" panose="02020603050405020304" pitchFamily="18" charset="0"/>
              <a:cs typeface="Times New Roman" panose="02020603050405020304" pitchFamily="18" charset="0"/>
            </a:rPr>
            <a:t>.</a:t>
          </a:r>
          <a:endParaRPr lang="en-GB" sz="2500" kern="1200" dirty="0">
            <a:latin typeface="Times New Roman" panose="02020603050405020304" pitchFamily="18" charset="0"/>
            <a:cs typeface="Times New Roman" panose="02020603050405020304" pitchFamily="18" charset="0"/>
          </a:endParaRPr>
        </a:p>
      </dsp:txBody>
      <dsp:txXfrm>
        <a:off x="7049221" y="2461687"/>
        <a:ext cx="3464823" cy="1732411"/>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121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103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 name="Google Shape;8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Type 2 Diabetes Mellitus (T2DM) is a lifelong condition that is a part of a group of “metabolic diseases” that results in high blood sugar (glucose) levels due to insulin resistance, along with a gradual and insulin secretion disorder (Guideline, 2022). It is associated with obesity, a sedentary lifestyle, a family history of the disorder, and a poor diet. Its associated symptoms include fatigue, polyuria, polydipsia, and vision changes (Reed </a:t>
            </a:r>
            <a:r>
              <a:rPr lang="en-US" i="1"/>
              <a:t>et al., 2</a:t>
            </a:r>
            <a:r>
              <a:rPr lang="en-US" i="0"/>
              <a:t>022)</a:t>
            </a:r>
            <a:r>
              <a:rPr lang="en-US"/>
              <a:t>. It is associated with poor long-term outcomes that include kidney complications, neuropathies, and cardiovascular diseases (NHS, 2025). This condition requires a complex understanding to enable effective preventive and management strategies (Williams </a:t>
            </a:r>
            <a:r>
              <a:rPr lang="en-US" i="1"/>
              <a:t>et al., </a:t>
            </a:r>
            <a:r>
              <a:rPr lang="en-US" i="0"/>
              <a:t>2022)</a:t>
            </a:r>
            <a:r>
              <a:rPr lang="en-US"/>
              <a:t>. </a:t>
            </a:r>
            <a:endParaRPr/>
          </a:p>
        </p:txBody>
      </p:sp>
      <p:sp>
        <p:nvSpPr>
          <p:cNvPr id="101" name="Google Shape;10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6" name="Google Shape;11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Type 2 Diabetes Mellitus is one of the world’s most common long-term health conditions. In the UK, there are over 4.3 million individuals diagnosed with diabetes, and around 90% of those have T2DM (Diabetes UK, 2025). This means that there are over 3.5 million people with type 2 diabetes mellitus (T2DM) in the UK. Globally, there are over 500 million adults with T2DM, with projections estimating over 783 million by 2045 </a:t>
            </a:r>
            <a:r>
              <a:rPr lang="en-US" sz="1200" b="0" i="0" u="none" strike="noStrike">
                <a:solidFill>
                  <a:schemeClr val="dk1"/>
                </a:solidFill>
                <a:latin typeface="Calibri"/>
                <a:ea typeface="Calibri"/>
                <a:cs typeface="Calibri"/>
                <a:sym typeface="Calibri"/>
              </a:rPr>
              <a:t>(Currie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2024) </a:t>
            </a:r>
            <a:r>
              <a:rPr lang="en-US"/>
              <a:t>. T2DM is more prevalent among those with a Black, South Asian, or economically deprived background in the UK (Perng </a:t>
            </a:r>
            <a:r>
              <a:rPr lang="en-US" i="1"/>
              <a:t>et al., </a:t>
            </a:r>
            <a:r>
              <a:rPr lang="en-US" i="0"/>
              <a:t>2023)</a:t>
            </a:r>
            <a:r>
              <a:rPr lang="en-US"/>
              <a:t>. Diabetes thus illustrates a clear and strong connection to lifestyle and socio-economic health inequalities </a:t>
            </a:r>
            <a:r>
              <a:rPr lang="en-US" sz="1200" b="0" i="0" u="none" strike="noStrike">
                <a:solidFill>
                  <a:schemeClr val="dk1"/>
                </a:solidFill>
                <a:latin typeface="Calibri"/>
                <a:ea typeface="Calibri"/>
                <a:cs typeface="Calibri"/>
                <a:sym typeface="Calibri"/>
              </a:rPr>
              <a:t>(Kotwas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2021)</a:t>
            </a:r>
            <a:r>
              <a:rPr lang="en-US"/>
              <a:t>.</a:t>
            </a:r>
            <a:endParaRPr/>
          </a:p>
        </p:txBody>
      </p:sp>
      <p:sp>
        <p:nvSpPr>
          <p:cNvPr id="117" name="Google Shape;11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Approximately £10 billion a year of NHS expenditure is attributed to T2DM (Whicher </a:t>
            </a:r>
            <a:r>
              <a:rPr lang="en-US" i="1"/>
              <a:t>et al.,</a:t>
            </a:r>
            <a:r>
              <a:rPr lang="en-US"/>
              <a:t> 2020). It constitutes around 10% of the NHS's annual spend. NHS expenditure is only a portion of the total costs. T2DM is linked to lowered economic productivity, premature retirement, long-term disabilities, and absenteeism (Xie </a:t>
            </a:r>
            <a:r>
              <a:rPr lang="en-US" i="1"/>
              <a:t>et al., </a:t>
            </a:r>
            <a:r>
              <a:rPr lang="en-US" i="0"/>
              <a:t>2022)</a:t>
            </a:r>
            <a:r>
              <a:rPr lang="en-US"/>
              <a:t>. Social costs attached to the disease are disproportionate, with the person living with the disease suffering a lower quality of life, restrictive eating patterns, and mental distress, while the families of the afflicted bear emotional and financial costs (Godall </a:t>
            </a:r>
            <a:r>
              <a:rPr lang="en-US" i="1"/>
              <a:t>et al., </a:t>
            </a:r>
            <a:r>
              <a:rPr lang="en-US" i="0"/>
              <a:t>2021)</a:t>
            </a:r>
            <a:r>
              <a:rPr lang="en-US"/>
              <a:t>. Community-based preventive programmes are helpful (Liu </a:t>
            </a:r>
            <a:r>
              <a:rPr lang="en-US" i="1"/>
              <a:t>et al., </a:t>
            </a:r>
            <a:r>
              <a:rPr lang="en-US" i="0"/>
              <a:t>2022)</a:t>
            </a:r>
            <a:r>
              <a:rPr lang="en-US"/>
              <a:t>. </a:t>
            </a:r>
            <a:endParaRPr/>
          </a:p>
        </p:txBody>
      </p:sp>
      <p:sp>
        <p:nvSpPr>
          <p:cNvPr id="134" name="Google Shape;134;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602a0ba92e666aa6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602a0ba92e666aa6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People encounter stress, limitation in eating and stigma which affect families as well. (Iqbal, 2023) Early diagnosis and prevention are necessary to reduce emotional and financial burden (Kotwas </a:t>
            </a:r>
            <a:r>
              <a:rPr lang="en-US" i="1">
                <a:latin typeface="Times New Roman"/>
                <a:ea typeface="Times New Roman"/>
                <a:cs typeface="Times New Roman"/>
                <a:sym typeface="Times New Roman"/>
              </a:rPr>
              <a:t>et al.,</a:t>
            </a:r>
            <a:r>
              <a:rPr lang="en-US">
                <a:latin typeface="Times New Roman"/>
                <a:ea typeface="Times New Roman"/>
                <a:cs typeface="Times New Roman"/>
                <a:sym typeface="Times New Roman"/>
              </a:rPr>
              <a:t> 2021).</a:t>
            </a:r>
            <a:endParaRPr>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1" name="Google Shape;151;g602a0ba92e666aa6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7" name="Google Shape;157;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b="0" i="0" u="none" strike="noStrike" cap="none" dirty="0">
                <a:solidFill>
                  <a:schemeClr val="dk1"/>
                </a:solidFill>
                <a:effectLst/>
                <a:latin typeface="Calibri"/>
                <a:ea typeface="Calibri"/>
                <a:cs typeface="Calibri"/>
                <a:sym typeface="Calibri"/>
              </a:rPr>
              <a:t>Diagnosis of the disease depends on an HbA1c of 48 mmol/mol or higher or a fasting plasma glucose of 7.0 mmol/L or higher (Carr </a:t>
            </a:r>
            <a:r>
              <a:rPr lang="en-US" sz="1200" b="0" i="1" u="none" strike="noStrike" cap="none" dirty="0">
                <a:solidFill>
                  <a:schemeClr val="dk1"/>
                </a:solidFill>
                <a:effectLst/>
                <a:latin typeface="Calibri"/>
                <a:ea typeface="Calibri"/>
                <a:cs typeface="Calibri"/>
                <a:sym typeface="Calibri"/>
              </a:rPr>
              <a:t>et al., </a:t>
            </a:r>
            <a:r>
              <a:rPr lang="en-US" sz="1200" b="0" i="0" u="none" strike="noStrike" cap="none" dirty="0">
                <a:solidFill>
                  <a:schemeClr val="dk1"/>
                </a:solidFill>
                <a:effectLst/>
                <a:latin typeface="Calibri"/>
                <a:ea typeface="Calibri"/>
                <a:cs typeface="Calibri"/>
                <a:sym typeface="Calibri"/>
              </a:rPr>
              <a:t>2021). The Diabetes UK Risk Score is a tool in the community and primary care to pinpoint high-risk patients. The value of early diagnosis is in preventing complications and securing better outcomes.</a:t>
            </a:r>
            <a:endParaRPr dirty="0"/>
          </a:p>
        </p:txBody>
      </p:sp>
      <p:sp>
        <p:nvSpPr>
          <p:cNvPr id="158" name="Google Shape;158;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cap="none" dirty="0">
                <a:solidFill>
                  <a:schemeClr val="dk1"/>
                </a:solidFill>
                <a:effectLst/>
                <a:latin typeface="Calibri"/>
                <a:ea typeface="Calibri"/>
                <a:cs typeface="Calibri"/>
                <a:sym typeface="Calibri"/>
              </a:rPr>
              <a:t>An early assessment should include a blood pressure and BMI measurement, and a lipid test (Bergman </a:t>
            </a:r>
            <a:r>
              <a:rPr lang="en-US" sz="1200" b="0" i="1" u="none" strike="noStrike" cap="none" dirty="0">
                <a:solidFill>
                  <a:schemeClr val="dk1"/>
                </a:solidFill>
                <a:effectLst/>
                <a:latin typeface="Calibri"/>
                <a:ea typeface="Calibri"/>
                <a:cs typeface="Calibri"/>
                <a:sym typeface="Calibri"/>
              </a:rPr>
              <a:t>et al., </a:t>
            </a:r>
            <a:r>
              <a:rPr lang="en-US" sz="1200" b="0" i="0" u="none" strike="noStrike" cap="none" dirty="0">
                <a:solidFill>
                  <a:schemeClr val="dk1"/>
                </a:solidFill>
                <a:effectLst/>
                <a:latin typeface="Calibri"/>
                <a:ea typeface="Calibri"/>
                <a:cs typeface="Calibri"/>
                <a:sym typeface="Calibri"/>
              </a:rPr>
              <a:t>2023). The adherence of stakeholders in the UK health system to NICE NG28 is critical in ensuring equity in screening and early intervention for vulnerable populations (Ahmad </a:t>
            </a:r>
            <a:r>
              <a:rPr lang="en-US" sz="1200" b="0" i="1" u="none" strike="noStrike" cap="none" dirty="0">
                <a:solidFill>
                  <a:schemeClr val="dk1"/>
                </a:solidFill>
                <a:effectLst/>
                <a:latin typeface="Calibri"/>
                <a:ea typeface="Calibri"/>
                <a:cs typeface="Calibri"/>
                <a:sym typeface="Calibri"/>
              </a:rPr>
              <a:t>et al.,</a:t>
            </a:r>
            <a:r>
              <a:rPr lang="en-US" sz="1200" b="0" i="0" u="none" strike="noStrike" cap="none" dirty="0">
                <a:solidFill>
                  <a:schemeClr val="dk1"/>
                </a:solidFill>
                <a:effectLst/>
                <a:latin typeface="Calibri"/>
                <a:ea typeface="Calibri"/>
                <a:cs typeface="Calibri"/>
                <a:sym typeface="Calibri"/>
              </a:rPr>
              <a:t> 2022). Screening enables quicker lifestyle interventions, for instance using the House of Care and Comprehensive Model of </a:t>
            </a:r>
            <a:r>
              <a:rPr lang="en-US" sz="1200" b="0" i="0" u="none" strike="noStrike" cap="none" dirty="0" err="1">
                <a:solidFill>
                  <a:schemeClr val="dk1"/>
                </a:solidFill>
                <a:effectLst/>
                <a:latin typeface="Calibri"/>
                <a:ea typeface="Calibri"/>
                <a:cs typeface="Calibri"/>
                <a:sym typeface="Calibri"/>
              </a:rPr>
              <a:t>Personalised</a:t>
            </a:r>
            <a:r>
              <a:rPr lang="en-US" sz="1200" b="0" i="0" u="none" strike="noStrike" cap="none" dirty="0">
                <a:solidFill>
                  <a:schemeClr val="dk1"/>
                </a:solidFill>
                <a:effectLst/>
                <a:latin typeface="Calibri"/>
                <a:ea typeface="Calibri"/>
                <a:cs typeface="Calibri"/>
                <a:sym typeface="Calibri"/>
              </a:rPr>
              <a:t> Care for treatment plan design (Gregg </a:t>
            </a:r>
            <a:r>
              <a:rPr lang="en-US" sz="1200" b="0" i="1" u="none" strike="noStrike" cap="none" dirty="0">
                <a:solidFill>
                  <a:schemeClr val="dk1"/>
                </a:solidFill>
                <a:effectLst/>
                <a:latin typeface="Calibri"/>
                <a:ea typeface="Calibri"/>
                <a:cs typeface="Calibri"/>
                <a:sym typeface="Calibri"/>
              </a:rPr>
              <a:t>et al.,</a:t>
            </a:r>
            <a:r>
              <a:rPr lang="en-US" sz="1200" b="0" i="0" u="none" strike="noStrike" cap="none" dirty="0">
                <a:solidFill>
                  <a:schemeClr val="dk1"/>
                </a:solidFill>
                <a:effectLst/>
                <a:latin typeface="Calibri"/>
                <a:ea typeface="Calibri"/>
                <a:cs typeface="Calibri"/>
                <a:sym typeface="Calibri"/>
              </a:rPr>
              <a:t> 2023; Pal </a:t>
            </a:r>
            <a:r>
              <a:rPr lang="en-US" sz="1200" b="0" i="1" u="none" strike="noStrike" cap="none" dirty="0">
                <a:solidFill>
                  <a:schemeClr val="dk1"/>
                </a:solidFill>
                <a:effectLst/>
                <a:latin typeface="Calibri"/>
                <a:ea typeface="Calibri"/>
                <a:cs typeface="Calibri"/>
                <a:sym typeface="Calibri"/>
              </a:rPr>
              <a:t>et al., </a:t>
            </a:r>
            <a:r>
              <a:rPr lang="en-US" sz="1200" b="0" i="0" u="none" strike="noStrike" cap="none" dirty="0">
                <a:solidFill>
                  <a:schemeClr val="dk1"/>
                </a:solidFill>
                <a:effectLst/>
                <a:latin typeface="Calibri"/>
                <a:ea typeface="Calibri"/>
                <a:cs typeface="Calibri"/>
                <a:sym typeface="Calibri"/>
              </a:rPr>
              <a:t>2021).</a:t>
            </a:r>
            <a:endParaRPr lang="en-US" b="0" dirty="0">
              <a:effectLst/>
            </a:endParaRPr>
          </a:p>
          <a:p>
            <a:br>
              <a:rPr lang="en-US" b="0" dirty="0">
                <a:effectLst/>
              </a:rPr>
            </a:b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58315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rtl="0"/>
            <a:r>
              <a:rPr lang="en-US" sz="1200" b="0" i="0" u="none" strike="noStrike" cap="none" dirty="0">
                <a:solidFill>
                  <a:schemeClr val="dk1"/>
                </a:solidFill>
                <a:effectLst/>
                <a:latin typeface="Calibri"/>
                <a:ea typeface="Calibri"/>
                <a:cs typeface="Calibri"/>
                <a:sym typeface="Calibri"/>
              </a:rPr>
              <a:t>Management according to the NICE NG28 guidelines for Type 2 Diabetes Mellitus (T2DM) balances individual concerns with holistic approaches to each case. The House of Care model is structured around the concepts of shared decision-making and patient empowerment (Ali </a:t>
            </a:r>
            <a:r>
              <a:rPr lang="en-US" sz="1200" b="0" i="1" u="none" strike="noStrike" cap="none" dirty="0">
                <a:solidFill>
                  <a:schemeClr val="dk1"/>
                </a:solidFill>
                <a:effectLst/>
                <a:latin typeface="Calibri"/>
                <a:ea typeface="Calibri"/>
                <a:cs typeface="Calibri"/>
                <a:sym typeface="Calibri"/>
              </a:rPr>
              <a:t>et al., </a:t>
            </a:r>
            <a:r>
              <a:rPr lang="en-US" sz="1200" b="0" i="0" u="none" strike="noStrike" cap="none" dirty="0">
                <a:solidFill>
                  <a:schemeClr val="dk1"/>
                </a:solidFill>
                <a:effectLst/>
                <a:latin typeface="Calibri"/>
                <a:ea typeface="Calibri"/>
                <a:cs typeface="Calibri"/>
                <a:sym typeface="Calibri"/>
              </a:rPr>
              <a:t>2022). It fosters self-management and lifestyle adjustments while encouraging collaborative care with general practitioners, nurses, and dietitians. Such integrated approaches positively impact </a:t>
            </a:r>
            <a:r>
              <a:rPr lang="en-US" sz="1200" b="0" i="0" u="none" strike="noStrike" cap="none" dirty="0" err="1">
                <a:solidFill>
                  <a:schemeClr val="dk1"/>
                </a:solidFill>
                <a:effectLst/>
                <a:latin typeface="Calibri"/>
                <a:ea typeface="Calibri"/>
                <a:cs typeface="Calibri"/>
                <a:sym typeface="Calibri"/>
              </a:rPr>
              <a:t>glycaemic</a:t>
            </a:r>
            <a:r>
              <a:rPr lang="en-US" sz="1200" b="0" i="0" u="none" strike="noStrike" cap="none" dirty="0">
                <a:solidFill>
                  <a:schemeClr val="dk1"/>
                </a:solidFill>
                <a:effectLst/>
                <a:latin typeface="Calibri"/>
                <a:ea typeface="Calibri"/>
                <a:cs typeface="Calibri"/>
                <a:sym typeface="Calibri"/>
              </a:rPr>
              <a:t> control and the associated complications (Iqbal, 2023). Education, regular reviews, emotional support, and, within the care framework, therapeutic advances to constructive adherence are touchpoints for lifestyle improvements (Rajput </a:t>
            </a:r>
            <a:r>
              <a:rPr lang="en-US" sz="1200" b="0" i="1" u="none" strike="noStrike" cap="none" dirty="0">
                <a:solidFill>
                  <a:schemeClr val="dk1"/>
                </a:solidFill>
                <a:effectLst/>
                <a:latin typeface="Calibri"/>
                <a:ea typeface="Calibri"/>
                <a:cs typeface="Calibri"/>
                <a:sym typeface="Calibri"/>
              </a:rPr>
              <a:t>et al.,</a:t>
            </a:r>
            <a:r>
              <a:rPr lang="en-US" sz="1200" b="0" i="0" u="none" strike="noStrike" cap="none" dirty="0">
                <a:solidFill>
                  <a:schemeClr val="dk1"/>
                </a:solidFill>
                <a:effectLst/>
                <a:latin typeface="Calibri"/>
                <a:ea typeface="Calibri"/>
                <a:cs typeface="Calibri"/>
                <a:sym typeface="Calibri"/>
              </a:rPr>
              <a:t> 2022). </a:t>
            </a:r>
            <a:endParaRPr lang="en-US" b="0" dirty="0">
              <a:effectLst/>
            </a:endParaRPr>
          </a:p>
          <a:p>
            <a:br>
              <a:rPr lang="en-US" dirty="0"/>
            </a:br>
            <a:r>
              <a:rPr lang="en-US" dirty="0"/>
              <a:t>Management according to the NICE NG28 guidelines for Type 2 Diabetes Mellitus (T2DM) balances individual concerns with holistic approaches to each case. The House of Care model is structured around the concepts of shared decision-making and patient empowerment (Ali et al., 2022). It fosters self-management and lifestyle adjustments while encouraging collaborative care with general practitioners, nurses, and dietitians. Such integrated approaches positively impact </a:t>
            </a:r>
            <a:r>
              <a:rPr lang="en-US" dirty="0" err="1"/>
              <a:t>glycaemic</a:t>
            </a:r>
            <a:r>
              <a:rPr lang="en-US" dirty="0"/>
              <a:t> control and the associated complications (Iqbal, 2023). Education, regular reviews, emotional support, and, within the care framework, therapeutic advances to constructive adherence are touchpoints for lifestyle improvements (Rajput et al., 2022). </a:t>
            </a:r>
          </a:p>
          <a:p>
            <a:endParaRPr dirty="0"/>
          </a:p>
        </p:txBody>
      </p:sp>
      <p:sp>
        <p:nvSpPr>
          <p:cNvPr id="177" name="Google Shape;17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chemeClr val="dk1"/>
                </a:solidFill>
                <a:effectLst/>
                <a:latin typeface="Calibri"/>
                <a:ea typeface="Calibri"/>
                <a:cs typeface="Calibri"/>
                <a:sym typeface="Calibri"/>
              </a:rPr>
              <a:t>Lifestyle change is the cornerstone of management. Patients are encouraged to eat healthy and learn more about their ailment through structured education, thereby enabling long-term control. Drugs are introduced stepwise based on individual response and health profile. Constantly monitoring important conditions can prevent complications such as heart disease or kidney damage. Diabetes management in the UK follows national frameworks based on evidence. Patients will receive consistent and high-quality management through collaboration between primary, secondary and community care (White </a:t>
            </a:r>
            <a:r>
              <a:rPr lang="en-US" sz="1200" b="0" i="1" u="none" strike="noStrike" cap="none" dirty="0">
                <a:solidFill>
                  <a:schemeClr val="dk1"/>
                </a:solidFill>
                <a:effectLst/>
                <a:latin typeface="Calibri"/>
                <a:ea typeface="Calibri"/>
                <a:cs typeface="Calibri"/>
                <a:sym typeface="Calibri"/>
              </a:rPr>
              <a:t>et al., </a:t>
            </a:r>
            <a:r>
              <a:rPr lang="en-US" sz="1200" b="0" i="0" u="none" strike="noStrike" cap="none" dirty="0">
                <a:solidFill>
                  <a:schemeClr val="dk1"/>
                </a:solidFill>
                <a:effectLst/>
                <a:latin typeface="Calibri"/>
                <a:ea typeface="Calibri"/>
                <a:cs typeface="Calibri"/>
                <a:sym typeface="Calibri"/>
              </a:rPr>
              <a:t>2024).</a:t>
            </a:r>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0540003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Initial treatment within the UK is lifestyle improvements, including a healthy diet, exercise, and weight control. Then, treatment is followed by the addition of metformin and other potential pharmacological agents such as SGLT2 inhibitors, GLP-1 receptor agonists, and insulin. Long-term adherence to treatment is achieved with the addition of education and the provision of behavioural support (Butt </a:t>
            </a:r>
            <a:r>
              <a:rPr lang="en-US" i="1"/>
              <a:t>et al., </a:t>
            </a:r>
            <a:r>
              <a:rPr lang="en-US" i="0"/>
              <a:t>2022)</a:t>
            </a:r>
            <a:r>
              <a:rPr lang="en-US"/>
              <a:t>. The degree and type of care are influenced by the patient’s individual needs, including age, coexisting conditions, and the person’s tolerance to the proposed treatment. Optimal glycaemic control is achieved and complications are reduced with multidisciplinary care (Bellary </a:t>
            </a:r>
            <a:r>
              <a:rPr lang="en-US" i="1"/>
              <a:t>et al.,</a:t>
            </a:r>
            <a:r>
              <a:rPr lang="en-US"/>
              <a:t> 2021).</a:t>
            </a:r>
            <a:endParaRPr/>
          </a:p>
          <a:p>
            <a:pPr marL="0" lvl="0" indent="0" algn="l" rtl="0">
              <a:spcBef>
                <a:spcPts val="0"/>
              </a:spcBef>
              <a:spcAft>
                <a:spcPts val="0"/>
              </a:spcAft>
              <a:buNone/>
            </a:pPr>
            <a:br>
              <a:rPr lang="en-US"/>
            </a:br>
            <a:endParaRPr/>
          </a:p>
        </p:txBody>
      </p:sp>
      <p:sp>
        <p:nvSpPr>
          <p:cNvPr id="204" name="Google Shape;20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T2DM commonly arises alongside other conditions such as hypertension, obesity, and dyslipidaemia, thus further increasing the chances of cardiovascular complications. Prolonged hyperglycaemia can also result in various forms of chronic disability and reduce life expectancy through the development of neuropathy, nephropathy, and retinopathy. There is also growing evidence suggesting the connection of T2DM with accelerated cognitive decline and a higher risk for the development of dementia (Antal </a:t>
            </a:r>
            <a:r>
              <a:rPr lang="en-US" i="1"/>
              <a:t>et al.</a:t>
            </a:r>
            <a:r>
              <a:rPr lang="en-US"/>
              <a:t> 2022). There is a need for proactive screening and coordination of care systems to effectively manage comorbidities and complication cascades across the life course.</a:t>
            </a:r>
            <a:endParaRPr/>
          </a:p>
          <a:p>
            <a:pPr marL="0" lvl="0" indent="0" algn="l" rtl="0">
              <a:spcBef>
                <a:spcPts val="0"/>
              </a:spcBef>
              <a:spcAft>
                <a:spcPts val="0"/>
              </a:spcAft>
              <a:buNone/>
            </a:pPr>
            <a:br>
              <a:rPr lang="en-US"/>
            </a:br>
            <a:endParaRPr/>
          </a:p>
        </p:txBody>
      </p:sp>
      <p:sp>
        <p:nvSpPr>
          <p:cNvPr id="225" name="Google Shape;22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9" name="Google Shape;239;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Prevention is targeted in the form of behaviour change, with the promoting focal points being diet, exercise, and weight loss. The NHS Diabetes Prevention Programme is successful in T2DM incidence reduction through targeted lifestyle modifications. Co-productive care is the result of the intertwining of empathy, patient communication, and patient participation. Healthcare practitioners can empower patients to engage in sustained behaviour change by participating in the goal-setting and self-management process (Han </a:t>
            </a:r>
            <a:r>
              <a:rPr lang="en-US" i="1"/>
              <a:t>et al., </a:t>
            </a:r>
            <a:r>
              <a:rPr lang="en-US"/>
              <a:t>2022). </a:t>
            </a:r>
            <a:endParaRPr/>
          </a:p>
          <a:p>
            <a:pPr marL="0" lvl="0" indent="0" algn="l" rtl="0">
              <a:spcBef>
                <a:spcPts val="0"/>
              </a:spcBef>
              <a:spcAft>
                <a:spcPts val="0"/>
              </a:spcAft>
              <a:buNone/>
            </a:pPr>
            <a:br>
              <a:rPr lang="en-US"/>
            </a:br>
            <a:endParaRPr/>
          </a:p>
        </p:txBody>
      </p:sp>
      <p:sp>
        <p:nvSpPr>
          <p:cNvPr id="240" name="Google Shape;240;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4" name="Google Shape;25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b="0" i="0" u="none" strike="noStrike">
                <a:solidFill>
                  <a:schemeClr val="dk1"/>
                </a:solidFill>
                <a:latin typeface="Calibri"/>
                <a:ea typeface="Calibri"/>
                <a:cs typeface="Calibri"/>
                <a:sym typeface="Calibri"/>
              </a:rPr>
              <a:t>Co-productive care fosters a climate of empathy, cultural appreciation, and motivational collaboration. Customised diabetes education facilitates control over diet while lifestyle coaching aids self-management (Han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2022). Given the emotional impact of diabetes, professionals must also attend to digital engagement support (NHS, 2025).  </a:t>
            </a:r>
            <a:endParaRPr b="1"/>
          </a:p>
          <a:p>
            <a:pPr marL="0" lvl="0" indent="0" algn="l" rtl="0">
              <a:spcBef>
                <a:spcPts val="0"/>
              </a:spcBef>
              <a:spcAft>
                <a:spcPts val="0"/>
              </a:spcAft>
              <a:buNone/>
            </a:pPr>
            <a:endParaRPr/>
          </a:p>
        </p:txBody>
      </p:sp>
      <p:sp>
        <p:nvSpPr>
          <p:cNvPr id="255" name="Google Shape;25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4" name="Google Shape;26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b="0" i="0" u="none" strike="noStrike" dirty="0">
                <a:solidFill>
                  <a:schemeClr val="dk1"/>
                </a:solidFill>
                <a:latin typeface="Calibri"/>
                <a:ea typeface="Calibri"/>
                <a:cs typeface="Calibri"/>
                <a:sym typeface="Calibri"/>
              </a:rPr>
              <a:t>The NHS model facilitates shared decision-making alongside systematically </a:t>
            </a:r>
            <a:r>
              <a:rPr lang="en-US" sz="1200" b="0" i="0" u="none" strike="noStrike" dirty="0" err="1">
                <a:solidFill>
                  <a:schemeClr val="dk1"/>
                </a:solidFill>
                <a:latin typeface="Calibri"/>
                <a:ea typeface="Calibri"/>
                <a:cs typeface="Calibri"/>
                <a:sym typeface="Calibri"/>
              </a:rPr>
              <a:t>organised</a:t>
            </a:r>
            <a:r>
              <a:rPr lang="en-US" sz="1200" b="0" i="0" u="none" strike="noStrike" dirty="0">
                <a:solidFill>
                  <a:schemeClr val="dk1"/>
                </a:solidFill>
                <a:latin typeface="Calibri"/>
                <a:ea typeface="Calibri"/>
                <a:cs typeface="Calibri"/>
                <a:sym typeface="Calibri"/>
              </a:rPr>
              <a:t> lifestyle support within the framework of the National Health Service (NHS, 2025). Evidence confirms that guidance on diets helps maintain </a:t>
            </a:r>
            <a:r>
              <a:rPr lang="en-US" sz="1200" b="0" i="0" u="none" strike="noStrike" dirty="0" err="1">
                <a:solidFill>
                  <a:schemeClr val="dk1"/>
                </a:solidFill>
                <a:latin typeface="Calibri"/>
                <a:ea typeface="Calibri"/>
                <a:cs typeface="Calibri"/>
                <a:sym typeface="Calibri"/>
              </a:rPr>
              <a:t>glycaemic</a:t>
            </a:r>
            <a:r>
              <a:rPr lang="en-US" sz="1200" b="0" i="0" u="none" strike="noStrike" dirty="0">
                <a:solidFill>
                  <a:schemeClr val="dk1"/>
                </a:solidFill>
                <a:latin typeface="Calibri"/>
                <a:ea typeface="Calibri"/>
                <a:cs typeface="Calibri"/>
                <a:sym typeface="Calibri"/>
              </a:rPr>
              <a:t> control, while long-term physical activity support enhances overall health (Han </a:t>
            </a:r>
            <a:r>
              <a:rPr lang="en-US" sz="1200" b="0" i="1" u="none" strike="noStrike" dirty="0">
                <a:solidFill>
                  <a:schemeClr val="dk1"/>
                </a:solidFill>
                <a:latin typeface="Calibri"/>
                <a:ea typeface="Calibri"/>
                <a:cs typeface="Calibri"/>
                <a:sym typeface="Calibri"/>
              </a:rPr>
              <a:t>et al., </a:t>
            </a:r>
            <a:r>
              <a:rPr lang="en-US" sz="1200" b="0" i="0" u="none" strike="noStrike" dirty="0">
                <a:solidFill>
                  <a:schemeClr val="dk1"/>
                </a:solidFill>
                <a:latin typeface="Calibri"/>
                <a:ea typeface="Calibri"/>
                <a:cs typeface="Calibri"/>
                <a:sym typeface="Calibri"/>
              </a:rPr>
              <a:t>2022). Additionally, </a:t>
            </a:r>
            <a:r>
              <a:rPr lang="en-US" sz="1200" b="0" i="0" u="none" strike="noStrike" dirty="0" err="1">
                <a:solidFill>
                  <a:schemeClr val="dk1"/>
                </a:solidFill>
                <a:latin typeface="Calibri"/>
                <a:ea typeface="Calibri"/>
                <a:cs typeface="Calibri"/>
                <a:sym typeface="Calibri"/>
              </a:rPr>
              <a:t>personalised</a:t>
            </a:r>
            <a:r>
              <a:rPr lang="en-US" sz="1200" b="0" i="0" u="none" strike="noStrike" dirty="0">
                <a:solidFill>
                  <a:schemeClr val="dk1"/>
                </a:solidFill>
                <a:latin typeface="Calibri"/>
                <a:ea typeface="Calibri"/>
                <a:cs typeface="Calibri"/>
                <a:sym typeface="Calibri"/>
              </a:rPr>
              <a:t> care in the early stages of treatment helps reduce future risks (Magliano </a:t>
            </a:r>
            <a:r>
              <a:rPr lang="en-US" sz="1200" b="0" i="1" u="none" strike="noStrike" dirty="0">
                <a:solidFill>
                  <a:schemeClr val="dk1"/>
                </a:solidFill>
                <a:latin typeface="Calibri"/>
                <a:ea typeface="Calibri"/>
                <a:cs typeface="Calibri"/>
                <a:sym typeface="Calibri"/>
              </a:rPr>
              <a:t>et al.,</a:t>
            </a:r>
            <a:r>
              <a:rPr lang="en-US" sz="1200" b="0" i="0" u="none" strike="noStrike" dirty="0">
                <a:solidFill>
                  <a:schemeClr val="dk1"/>
                </a:solidFill>
                <a:latin typeface="Calibri"/>
                <a:ea typeface="Calibri"/>
                <a:cs typeface="Calibri"/>
                <a:sym typeface="Calibri"/>
              </a:rPr>
              <a:t> 2020).  </a:t>
            </a:r>
            <a:endParaRPr b="1" dirty="0"/>
          </a:p>
          <a:p>
            <a:pPr marL="0" lvl="0" indent="0" algn="l" rtl="0">
              <a:spcBef>
                <a:spcPts val="0"/>
              </a:spcBef>
              <a:spcAft>
                <a:spcPts val="0"/>
              </a:spcAft>
              <a:buNone/>
            </a:pPr>
            <a:endParaRPr dirty="0"/>
          </a:p>
        </p:txBody>
      </p:sp>
      <p:sp>
        <p:nvSpPr>
          <p:cNvPr id="265" name="Google Shape;26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4" name="Google Shape;27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US" sz="1200" b="0" i="0" u="none" strike="noStrike">
                <a:solidFill>
                  <a:schemeClr val="dk1"/>
                </a:solidFill>
                <a:latin typeface="Calibri"/>
                <a:ea typeface="Calibri"/>
                <a:cs typeface="Calibri"/>
                <a:sym typeface="Calibri"/>
              </a:rPr>
              <a:t>Stress of emotions, along with social support and literacy, shapes adherence as illuminated in the works of Antal </a:t>
            </a:r>
            <a:r>
              <a:rPr lang="en-US" sz="1200" b="0" i="1" u="none" strike="noStrike">
                <a:solidFill>
                  <a:schemeClr val="dk1"/>
                </a:solidFill>
                <a:latin typeface="Calibri"/>
                <a:ea typeface="Calibri"/>
                <a:cs typeface="Calibri"/>
                <a:sym typeface="Calibri"/>
              </a:rPr>
              <a:t>et al.</a:t>
            </a:r>
            <a:r>
              <a:rPr lang="en-US" sz="1200" b="0" i="0" u="none" strike="noStrike">
                <a:solidFill>
                  <a:schemeClr val="dk1"/>
                </a:solidFill>
                <a:latin typeface="Calibri"/>
                <a:ea typeface="Calibri"/>
                <a:cs typeface="Calibri"/>
                <a:sym typeface="Calibri"/>
              </a:rPr>
              <a:t> (2022). Unequal access of older people to healthy living support has been documented (Bellary </a:t>
            </a:r>
            <a:r>
              <a:rPr lang="en-US" sz="1200" b="0" i="1" u="none" strike="noStrike">
                <a:solidFill>
                  <a:schemeClr val="dk1"/>
                </a:solidFill>
                <a:latin typeface="Calibri"/>
                <a:ea typeface="Calibri"/>
                <a:cs typeface="Calibri"/>
                <a:sym typeface="Calibri"/>
              </a:rPr>
              <a:t>et al., </a:t>
            </a:r>
            <a:r>
              <a:rPr lang="en-US" sz="1200" b="0" i="0" u="none" strike="noStrike">
                <a:solidFill>
                  <a:schemeClr val="dk1"/>
                </a:solidFill>
                <a:latin typeface="Calibri"/>
                <a:ea typeface="Calibri"/>
                <a:cs typeface="Calibri"/>
                <a:sym typeface="Calibri"/>
              </a:rPr>
              <a:t>2021).</a:t>
            </a:r>
            <a:endParaRPr b="1"/>
          </a:p>
          <a:p>
            <a:pPr marL="0" lvl="0" indent="0" algn="l" rtl="0">
              <a:spcBef>
                <a:spcPts val="0"/>
              </a:spcBef>
              <a:spcAft>
                <a:spcPts val="0"/>
              </a:spcAft>
              <a:buNone/>
            </a:pPr>
            <a:endParaRPr/>
          </a:p>
        </p:txBody>
      </p:sp>
      <p:sp>
        <p:nvSpPr>
          <p:cNvPr id="275" name="Google Shape;27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4" name="Google Shape;284;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Management of T2DM must take into account the principles of the Comprehensive Model of Personalised Care to include shared decision making, self-management, personalised care planning, social prescribing, and community support. This framework fosters greater autonomy over personal care, thereby contributing to improved well-being in the long term. Integrated multidisciplinary care, patient education, and early screening will be vital in addressing the reduction in T2DM prevalence and its complications. The implementation of these strategies will enhance the patient-centred approach to managing diabetes in the UK (Magliano </a:t>
            </a:r>
            <a:r>
              <a:rPr lang="en-US" i="1"/>
              <a:t>et al.,</a:t>
            </a:r>
            <a:r>
              <a:rPr lang="en-US"/>
              <a:t> 2020).</a:t>
            </a:r>
            <a:endParaRPr/>
          </a:p>
        </p:txBody>
      </p:sp>
      <p:sp>
        <p:nvSpPr>
          <p:cNvPr id="285" name="Google Shape;285;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9" name="Google Shape;29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3"/>
        <p:cNvGrpSpPr/>
        <p:nvPr/>
      </p:nvGrpSpPr>
      <p:grpSpPr>
        <a:xfrm>
          <a:off x="0" y="0"/>
          <a:ext cx="0" cy="0"/>
          <a:chOff x="0" y="0"/>
          <a:chExt cx="0" cy="0"/>
        </a:xfrm>
      </p:grpSpPr>
      <p:sp>
        <p:nvSpPr>
          <p:cNvPr id="314" name="Google Shape;314;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5" name="Google Shape;315;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4400"/>
              <a:buFont typeface="EB Garamond"/>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110000"/>
              </a:lnSpc>
              <a:spcBef>
                <a:spcPts val="1000"/>
              </a:spcBef>
              <a:spcAft>
                <a:spcPts val="0"/>
              </a:spcAft>
              <a:buSzPts val="2000"/>
              <a:buNone/>
              <a:defRPr sz="2000">
                <a:latin typeface="Avenir"/>
                <a:ea typeface="Avenir"/>
                <a:cs typeface="Avenir"/>
                <a:sym typeface="Avenir"/>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11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18"/>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1"/>
                </a:solidFill>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8"/>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chemeClr val="dk1"/>
                </a:solidFill>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8"/>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900" b="0" i="0" u="none" strike="noStrike" cap="none">
                <a:solidFill>
                  <a:schemeClr val="dk1"/>
                </a:solidFill>
                <a:latin typeface="Avenir"/>
                <a:ea typeface="Avenir"/>
                <a:cs typeface="Avenir"/>
                <a:sym typeface="Avenir"/>
              </a:defRPr>
            </a:lvl1pPr>
            <a:lvl2pPr marL="0" lvl="1" indent="0" algn="r">
              <a:spcBef>
                <a:spcPts val="0"/>
              </a:spcBef>
              <a:buNone/>
              <a:defRPr sz="900" b="0" i="0" u="none" strike="noStrike" cap="none">
                <a:solidFill>
                  <a:schemeClr val="dk1"/>
                </a:solidFill>
                <a:latin typeface="Avenir"/>
                <a:ea typeface="Avenir"/>
                <a:cs typeface="Avenir"/>
                <a:sym typeface="Avenir"/>
              </a:defRPr>
            </a:lvl2pPr>
            <a:lvl3pPr marL="0" lvl="2" indent="0" algn="r">
              <a:spcBef>
                <a:spcPts val="0"/>
              </a:spcBef>
              <a:buNone/>
              <a:defRPr sz="900" b="0" i="0" u="none" strike="noStrike" cap="none">
                <a:solidFill>
                  <a:schemeClr val="dk1"/>
                </a:solidFill>
                <a:latin typeface="Avenir"/>
                <a:ea typeface="Avenir"/>
                <a:cs typeface="Avenir"/>
                <a:sym typeface="Avenir"/>
              </a:defRPr>
            </a:lvl3pPr>
            <a:lvl4pPr marL="0" lvl="3" indent="0" algn="r">
              <a:spcBef>
                <a:spcPts val="0"/>
              </a:spcBef>
              <a:buNone/>
              <a:defRPr sz="900" b="0" i="0" u="none" strike="noStrike" cap="none">
                <a:solidFill>
                  <a:schemeClr val="dk1"/>
                </a:solidFill>
                <a:latin typeface="Avenir"/>
                <a:ea typeface="Avenir"/>
                <a:cs typeface="Avenir"/>
                <a:sym typeface="Avenir"/>
              </a:defRPr>
            </a:lvl4pPr>
            <a:lvl5pPr marL="0" lvl="4" indent="0" algn="r">
              <a:spcBef>
                <a:spcPts val="0"/>
              </a:spcBef>
              <a:buNone/>
              <a:defRPr sz="900" b="0" i="0" u="none" strike="noStrike" cap="none">
                <a:solidFill>
                  <a:schemeClr val="dk1"/>
                </a:solidFill>
                <a:latin typeface="Avenir"/>
                <a:ea typeface="Avenir"/>
                <a:cs typeface="Avenir"/>
                <a:sym typeface="Avenir"/>
              </a:defRPr>
            </a:lvl5pPr>
            <a:lvl6pPr marL="0" lvl="5" indent="0" algn="r">
              <a:spcBef>
                <a:spcPts val="0"/>
              </a:spcBef>
              <a:buNone/>
              <a:defRPr sz="900" b="0" i="0" u="none" strike="noStrike" cap="none">
                <a:solidFill>
                  <a:schemeClr val="dk1"/>
                </a:solidFill>
                <a:latin typeface="Avenir"/>
                <a:ea typeface="Avenir"/>
                <a:cs typeface="Avenir"/>
                <a:sym typeface="Avenir"/>
              </a:defRPr>
            </a:lvl6pPr>
            <a:lvl7pPr marL="0" lvl="6" indent="0" algn="r">
              <a:spcBef>
                <a:spcPts val="0"/>
              </a:spcBef>
              <a:buNone/>
              <a:defRPr sz="900" b="0" i="0" u="none" strike="noStrike" cap="none">
                <a:solidFill>
                  <a:schemeClr val="dk1"/>
                </a:solidFill>
                <a:latin typeface="Avenir"/>
                <a:ea typeface="Avenir"/>
                <a:cs typeface="Avenir"/>
                <a:sym typeface="Avenir"/>
              </a:defRPr>
            </a:lvl7pPr>
            <a:lvl8pPr marL="0" lvl="7" indent="0" algn="r">
              <a:spcBef>
                <a:spcPts val="0"/>
              </a:spcBef>
              <a:buNone/>
              <a:defRPr sz="900" b="0" i="0" u="none" strike="noStrike" cap="none">
                <a:solidFill>
                  <a:schemeClr val="dk1"/>
                </a:solidFill>
                <a:latin typeface="Avenir"/>
                <a:ea typeface="Avenir"/>
                <a:cs typeface="Avenir"/>
                <a:sym typeface="Avenir"/>
              </a:defRPr>
            </a:lvl8pPr>
            <a:lvl9pPr marL="0" lvl="8" indent="0" algn="r">
              <a:spcBef>
                <a:spcPts val="0"/>
              </a:spcBef>
              <a:buNone/>
              <a:defRPr sz="900" b="0" i="0" u="none" strike="noStrike" cap="none">
                <a:solidFill>
                  <a:schemeClr val="dk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19"/>
          <p:cNvSpPr txBox="1">
            <a:spLocks noGrp="1"/>
          </p:cNvSpPr>
          <p:nvPr>
            <p:ph type="title"/>
          </p:nvPr>
        </p:nvSpPr>
        <p:spPr>
          <a:xfrm>
            <a:off x="458694" y="365760"/>
            <a:ext cx="10895106"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9"/>
          <p:cNvSpPr txBox="1">
            <a:spLocks noGrp="1"/>
          </p:cNvSpPr>
          <p:nvPr>
            <p:ph type="body" idx="1"/>
          </p:nvPr>
        </p:nvSpPr>
        <p:spPr>
          <a:xfrm>
            <a:off x="458694" y="1949450"/>
            <a:ext cx="11274612" cy="41957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19"/>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9"/>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9"/>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4400"/>
              <a:buFont typeface="EB Garamond"/>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2400"/>
              <a:buNone/>
              <a:defRPr sz="2400">
                <a:solidFill>
                  <a:schemeClr val="dk2"/>
                </a:solidFill>
              </a:defRPr>
            </a:lvl1pPr>
            <a:lvl2pPr marL="914400" lvl="1" indent="-228600" algn="l">
              <a:lnSpc>
                <a:spcPct val="110000"/>
              </a:lnSpc>
              <a:spcBef>
                <a:spcPts val="500"/>
              </a:spcBef>
              <a:spcAft>
                <a:spcPts val="0"/>
              </a:spcAft>
              <a:buSzPts val="2000"/>
              <a:buNone/>
              <a:defRPr sz="2000">
                <a:solidFill>
                  <a:srgbClr val="888888"/>
                </a:solidFill>
              </a:defRPr>
            </a:lvl2pPr>
            <a:lvl3pPr marL="1371600" lvl="2" indent="-228600" algn="l">
              <a:lnSpc>
                <a:spcPct val="110000"/>
              </a:lnSpc>
              <a:spcBef>
                <a:spcPts val="500"/>
              </a:spcBef>
              <a:spcAft>
                <a:spcPts val="0"/>
              </a:spcAft>
              <a:buSzPts val="1800"/>
              <a:buNone/>
              <a:defRPr sz="1800">
                <a:solidFill>
                  <a:srgbClr val="888888"/>
                </a:solidFill>
              </a:defRPr>
            </a:lvl3pPr>
            <a:lvl4pPr marL="1828800" lvl="3" indent="-228600" algn="l">
              <a:lnSpc>
                <a:spcPct val="110000"/>
              </a:lnSpc>
              <a:spcBef>
                <a:spcPts val="500"/>
              </a:spcBef>
              <a:spcAft>
                <a:spcPts val="0"/>
              </a:spcAft>
              <a:buSzPts val="1600"/>
              <a:buNone/>
              <a:defRPr sz="1600">
                <a:solidFill>
                  <a:srgbClr val="888888"/>
                </a:solidFill>
              </a:defRPr>
            </a:lvl4pPr>
            <a:lvl5pPr marL="2286000" lvl="4" indent="-228600" algn="l">
              <a:lnSpc>
                <a:spcPct val="110000"/>
              </a:lnSpc>
              <a:spcBef>
                <a:spcPts val="500"/>
              </a:spcBef>
              <a:spcAft>
                <a:spcPts val="0"/>
              </a:spcAft>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2" name="Google Shape;32;p20"/>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0"/>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0"/>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21"/>
          <p:cNvSpPr txBox="1">
            <a:spLocks noGrp="1"/>
          </p:cNvSpPr>
          <p:nvPr>
            <p:ph type="title"/>
          </p:nvPr>
        </p:nvSpPr>
        <p:spPr>
          <a:xfrm>
            <a:off x="458694" y="365760"/>
            <a:ext cx="10895106"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21"/>
          <p:cNvSpPr txBox="1">
            <a:spLocks noGrp="1"/>
          </p:cNvSpPr>
          <p:nvPr>
            <p:ph type="body" idx="1"/>
          </p:nvPr>
        </p:nvSpPr>
        <p:spPr>
          <a:xfrm>
            <a:off x="458695" y="1825625"/>
            <a:ext cx="5561106"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21"/>
          <p:cNvSpPr txBox="1">
            <a:spLocks noGrp="1"/>
          </p:cNvSpPr>
          <p:nvPr>
            <p:ph type="body" idx="2"/>
          </p:nvPr>
        </p:nvSpPr>
        <p:spPr>
          <a:xfrm>
            <a:off x="6172199" y="1825625"/>
            <a:ext cx="5561105"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21"/>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1"/>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1"/>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22"/>
          <p:cNvSpPr txBox="1">
            <a:spLocks noGrp="1"/>
          </p:cNvSpPr>
          <p:nvPr>
            <p:ph type="title"/>
          </p:nvPr>
        </p:nvSpPr>
        <p:spPr>
          <a:xfrm>
            <a:off x="458694" y="365125"/>
            <a:ext cx="11274612"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2"/>
          <p:cNvSpPr txBox="1">
            <a:spLocks noGrp="1"/>
          </p:cNvSpPr>
          <p:nvPr>
            <p:ph type="body" idx="1"/>
          </p:nvPr>
        </p:nvSpPr>
        <p:spPr>
          <a:xfrm>
            <a:off x="465256" y="1752600"/>
            <a:ext cx="5532319"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0" i="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2"/>
          <p:cNvSpPr txBox="1">
            <a:spLocks noGrp="1"/>
          </p:cNvSpPr>
          <p:nvPr>
            <p:ph type="body" idx="2"/>
          </p:nvPr>
        </p:nvSpPr>
        <p:spPr>
          <a:xfrm>
            <a:off x="465256" y="2666999"/>
            <a:ext cx="5532319"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2"/>
          <p:cNvSpPr txBox="1">
            <a:spLocks noGrp="1"/>
          </p:cNvSpPr>
          <p:nvPr>
            <p:ph type="body" idx="3"/>
          </p:nvPr>
        </p:nvSpPr>
        <p:spPr>
          <a:xfrm>
            <a:off x="6172200" y="1752600"/>
            <a:ext cx="5561106"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10000"/>
              </a:lnSpc>
              <a:spcBef>
                <a:spcPts val="1000"/>
              </a:spcBef>
              <a:spcAft>
                <a:spcPts val="0"/>
              </a:spcAft>
              <a:buSzPts val="2400"/>
              <a:buNone/>
              <a:defRPr sz="2400" b="0" i="1"/>
            </a:lvl1pPr>
            <a:lvl2pPr marL="914400" lvl="1" indent="-228600" algn="l">
              <a:lnSpc>
                <a:spcPct val="110000"/>
              </a:lnSpc>
              <a:spcBef>
                <a:spcPts val="500"/>
              </a:spcBef>
              <a:spcAft>
                <a:spcPts val="0"/>
              </a:spcAft>
              <a:buSzPts val="2000"/>
              <a:buNone/>
              <a:defRPr sz="2000" b="1"/>
            </a:lvl2pPr>
            <a:lvl3pPr marL="1371600" lvl="2" indent="-228600" algn="l">
              <a:lnSpc>
                <a:spcPct val="110000"/>
              </a:lnSpc>
              <a:spcBef>
                <a:spcPts val="500"/>
              </a:spcBef>
              <a:spcAft>
                <a:spcPts val="0"/>
              </a:spcAft>
              <a:buSzPts val="1800"/>
              <a:buNone/>
              <a:defRPr sz="1800" b="1"/>
            </a:lvl3pPr>
            <a:lvl4pPr marL="1828800" lvl="3" indent="-228600" algn="l">
              <a:lnSpc>
                <a:spcPct val="110000"/>
              </a:lnSpc>
              <a:spcBef>
                <a:spcPts val="500"/>
              </a:spcBef>
              <a:spcAft>
                <a:spcPts val="0"/>
              </a:spcAft>
              <a:buSzPts val="1600"/>
              <a:buNone/>
              <a:defRPr sz="1600" b="1"/>
            </a:lvl4pPr>
            <a:lvl5pPr marL="2286000" lvl="4" indent="-228600" algn="l">
              <a:lnSpc>
                <a:spcPct val="110000"/>
              </a:lnSpc>
              <a:spcBef>
                <a:spcPts val="500"/>
              </a:spcBef>
              <a:spcAft>
                <a:spcPts val="0"/>
              </a:spcAft>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22"/>
          <p:cNvSpPr txBox="1">
            <a:spLocks noGrp="1"/>
          </p:cNvSpPr>
          <p:nvPr>
            <p:ph type="body" idx="4"/>
          </p:nvPr>
        </p:nvSpPr>
        <p:spPr>
          <a:xfrm>
            <a:off x="6172200" y="2666999"/>
            <a:ext cx="5561106" cy="3522663"/>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22"/>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2"/>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2"/>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23"/>
          <p:cNvSpPr txBox="1">
            <a:spLocks noGrp="1"/>
          </p:cNvSpPr>
          <p:nvPr>
            <p:ph type="title"/>
          </p:nvPr>
        </p:nvSpPr>
        <p:spPr>
          <a:xfrm>
            <a:off x="458694" y="365760"/>
            <a:ext cx="11274612"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23"/>
          <p:cNvSpPr txBox="1">
            <a:spLocks noGrp="1"/>
          </p:cNvSpPr>
          <p:nvPr>
            <p:ph type="dt" idx="10"/>
          </p:nvPr>
        </p:nvSpPr>
        <p:spPr>
          <a:xfrm>
            <a:off x="458693" y="6416675"/>
            <a:ext cx="2921715"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23"/>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23"/>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24"/>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4"/>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4"/>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3200"/>
              <a:buFont typeface="EB Garamond"/>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110000"/>
              </a:lnSpc>
              <a:spcBef>
                <a:spcPts val="1000"/>
              </a:spcBef>
              <a:spcAft>
                <a:spcPts val="0"/>
              </a:spcAft>
              <a:buSzPts val="3200"/>
              <a:buChar char="•"/>
              <a:defRPr sz="3200"/>
            </a:lvl1pPr>
            <a:lvl2pPr marL="914400" lvl="1" indent="-406400" algn="l">
              <a:lnSpc>
                <a:spcPct val="110000"/>
              </a:lnSpc>
              <a:spcBef>
                <a:spcPts val="500"/>
              </a:spcBef>
              <a:spcAft>
                <a:spcPts val="0"/>
              </a:spcAft>
              <a:buSzPts val="2800"/>
              <a:buChar char="•"/>
              <a:defRPr sz="2800"/>
            </a:lvl2pPr>
            <a:lvl3pPr marL="1371600" lvl="2" indent="-381000" algn="l">
              <a:lnSpc>
                <a:spcPct val="110000"/>
              </a:lnSpc>
              <a:spcBef>
                <a:spcPts val="500"/>
              </a:spcBef>
              <a:spcAft>
                <a:spcPts val="0"/>
              </a:spcAft>
              <a:buSzPts val="2400"/>
              <a:buChar char="•"/>
              <a:defRPr sz="2400"/>
            </a:lvl3pPr>
            <a:lvl4pPr marL="1828800" lvl="3" indent="-355600" algn="l">
              <a:lnSpc>
                <a:spcPct val="110000"/>
              </a:lnSpc>
              <a:spcBef>
                <a:spcPts val="500"/>
              </a:spcBef>
              <a:spcAft>
                <a:spcPts val="0"/>
              </a:spcAft>
              <a:buSzPts val="2000"/>
              <a:buChar char="•"/>
              <a:defRPr sz="2000"/>
            </a:lvl4pPr>
            <a:lvl5pPr marL="2286000" lvl="4" indent="-355600" algn="l">
              <a:lnSpc>
                <a:spcPct val="110000"/>
              </a:lnSpc>
              <a:spcBef>
                <a:spcPts val="500"/>
              </a:spcBef>
              <a:spcAft>
                <a:spcPts val="0"/>
              </a:spcAft>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3" name="Google Shape;63;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110000"/>
              </a:lnSpc>
              <a:spcBef>
                <a:spcPts val="1000"/>
              </a:spcBef>
              <a:spcAft>
                <a:spcPts val="0"/>
              </a:spcAft>
              <a:buSzPts val="1600"/>
              <a:buNone/>
              <a:defRPr sz="1600"/>
            </a:lvl1pPr>
            <a:lvl2pPr marL="914400" lvl="1" indent="-228600" algn="l">
              <a:lnSpc>
                <a:spcPct val="110000"/>
              </a:lnSpc>
              <a:spcBef>
                <a:spcPts val="500"/>
              </a:spcBef>
              <a:spcAft>
                <a:spcPts val="0"/>
              </a:spcAft>
              <a:buSzPts val="1400"/>
              <a:buNone/>
              <a:defRPr sz="1400"/>
            </a:lvl2pPr>
            <a:lvl3pPr marL="1371600" lvl="2" indent="-228600" algn="l">
              <a:lnSpc>
                <a:spcPct val="110000"/>
              </a:lnSpc>
              <a:spcBef>
                <a:spcPts val="500"/>
              </a:spcBef>
              <a:spcAft>
                <a:spcPts val="0"/>
              </a:spcAft>
              <a:buSzPts val="1200"/>
              <a:buNone/>
              <a:defRPr sz="1200"/>
            </a:lvl3pPr>
            <a:lvl4pPr marL="1828800" lvl="3" indent="-228600" algn="l">
              <a:lnSpc>
                <a:spcPct val="110000"/>
              </a:lnSpc>
              <a:spcBef>
                <a:spcPts val="500"/>
              </a:spcBef>
              <a:spcAft>
                <a:spcPts val="0"/>
              </a:spcAft>
              <a:buSzPts val="1000"/>
              <a:buNone/>
              <a:defRPr sz="1000"/>
            </a:lvl4pPr>
            <a:lvl5pPr marL="2286000" lvl="4" indent="-228600" algn="l">
              <a:lnSpc>
                <a:spcPct val="110000"/>
              </a:lnSpc>
              <a:spcBef>
                <a:spcPts val="500"/>
              </a:spcBef>
              <a:spcAft>
                <a:spcPts val="0"/>
              </a:spcAft>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4" name="Google Shape;64;p25"/>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5"/>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5"/>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27"/>
          <p:cNvSpPr txBox="1">
            <a:spLocks noGrp="1"/>
          </p:cNvSpPr>
          <p:nvPr>
            <p:ph type="title"/>
          </p:nvPr>
        </p:nvSpPr>
        <p:spPr>
          <a:xfrm>
            <a:off x="458694" y="425450"/>
            <a:ext cx="11274612" cy="132556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7"/>
          <p:cNvSpPr txBox="1">
            <a:spLocks noGrp="1"/>
          </p:cNvSpPr>
          <p:nvPr>
            <p:ph type="body" idx="1"/>
          </p:nvPr>
        </p:nvSpPr>
        <p:spPr>
          <a:xfrm rot="5400000">
            <a:off x="3998119" y="-1589974"/>
            <a:ext cx="4195763" cy="11274612"/>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7"/>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7"/>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7"/>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1000"/>
              </a:spcBef>
              <a:spcAft>
                <a:spcPts val="0"/>
              </a:spcAft>
              <a:buSzPts val="1800"/>
              <a:buChar char="•"/>
              <a:defRPr/>
            </a:lvl1pPr>
            <a:lvl2pPr marL="914400" lvl="1" indent="-342900" algn="l">
              <a:lnSpc>
                <a:spcPct val="110000"/>
              </a:lnSpc>
              <a:spcBef>
                <a:spcPts val="500"/>
              </a:spcBef>
              <a:spcAft>
                <a:spcPts val="0"/>
              </a:spcAft>
              <a:buSzPts val="1800"/>
              <a:buChar char="•"/>
              <a:defRPr/>
            </a:lvl2pPr>
            <a:lvl3pPr marL="1371600" lvl="2" indent="-342900" algn="l">
              <a:lnSpc>
                <a:spcPct val="110000"/>
              </a:lnSpc>
              <a:spcBef>
                <a:spcPts val="500"/>
              </a:spcBef>
              <a:spcAft>
                <a:spcPts val="0"/>
              </a:spcAft>
              <a:buSzPts val="1800"/>
              <a:buChar char="•"/>
              <a:defRPr/>
            </a:lvl3pPr>
            <a:lvl4pPr marL="1828800" lvl="3" indent="-342900" algn="l">
              <a:lnSpc>
                <a:spcPct val="110000"/>
              </a:lnSpc>
              <a:spcBef>
                <a:spcPts val="500"/>
              </a:spcBef>
              <a:spcAft>
                <a:spcPts val="0"/>
              </a:spcAft>
              <a:buSzPts val="1800"/>
              <a:buChar char="•"/>
              <a:defRPr/>
            </a:lvl4pPr>
            <a:lvl5pPr marL="2286000" lvl="4" indent="-342900" algn="l">
              <a:lnSpc>
                <a:spcPct val="110000"/>
              </a:lnSpc>
              <a:spcBef>
                <a:spcPts val="500"/>
              </a:spcBef>
              <a:spcAft>
                <a:spcPts val="0"/>
              </a:spcAft>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28"/>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8"/>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8"/>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image" Target="../media/image1.png"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theme" Target="../theme/theme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7"/>
          <p:cNvSpPr/>
          <p:nvPr/>
        </p:nvSpPr>
        <p:spPr>
          <a:xfrm>
            <a:off x="0" y="0"/>
            <a:ext cx="12192000" cy="6858004"/>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1" name="Google Shape;11;p17"/>
          <p:cNvSpPr txBox="1">
            <a:spLocks noGrp="1"/>
          </p:cNvSpPr>
          <p:nvPr>
            <p:ph type="title"/>
          </p:nvPr>
        </p:nvSpPr>
        <p:spPr>
          <a:xfrm>
            <a:off x="458694" y="425450"/>
            <a:ext cx="11274612" cy="1325563"/>
          </a:xfrm>
          <a:prstGeom prst="rect">
            <a:avLst/>
          </a:prstGeom>
          <a:noFill/>
          <a:ln>
            <a:noFill/>
          </a:ln>
        </p:spPr>
        <p:txBody>
          <a:bodyPr spcFirstLastPara="1" wrap="square" lIns="91425" tIns="45700" rIns="91425" bIns="45700" anchor="ctr" anchorCtr="0">
            <a:normAutofit/>
          </a:bodyPr>
          <a:lstStyle>
            <a:lvl1pPr marR="0" lvl="0" algn="l" rtl="0">
              <a:lnSpc>
                <a:spcPct val="100000"/>
              </a:lnSpc>
              <a:spcBef>
                <a:spcPts val="0"/>
              </a:spcBef>
              <a:spcAft>
                <a:spcPts val="0"/>
              </a:spcAft>
              <a:buClr>
                <a:schemeClr val="dk1"/>
              </a:buClr>
              <a:buSzPts val="4400"/>
              <a:buFont typeface="EB Garamond"/>
              <a:buNone/>
              <a:defRPr sz="4400" b="0" i="0" u="none" strike="noStrike" cap="none">
                <a:solidFill>
                  <a:schemeClr val="dk1"/>
                </a:solidFill>
                <a:latin typeface="EB Garamond"/>
                <a:ea typeface="EB Garamond"/>
                <a:cs typeface="EB Garamond"/>
                <a:sym typeface="EB Garamond"/>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7"/>
          <p:cNvSpPr txBox="1">
            <a:spLocks noGrp="1"/>
          </p:cNvSpPr>
          <p:nvPr>
            <p:ph type="body" idx="1"/>
          </p:nvPr>
        </p:nvSpPr>
        <p:spPr>
          <a:xfrm>
            <a:off x="458694" y="1949450"/>
            <a:ext cx="11274612" cy="4195763"/>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10000"/>
              </a:lnSpc>
              <a:spcBef>
                <a:spcPts val="1000"/>
              </a:spcBef>
              <a:spcAft>
                <a:spcPts val="0"/>
              </a:spcAft>
              <a:buClr>
                <a:schemeClr val="accent1"/>
              </a:buClr>
              <a:buSzPts val="2800"/>
              <a:buFont typeface="Arial"/>
              <a:buChar char="•"/>
              <a:defRPr sz="2800" b="0" i="0" u="none" strike="noStrike" cap="none">
                <a:solidFill>
                  <a:schemeClr val="dk1"/>
                </a:solidFill>
                <a:latin typeface="Avenir"/>
                <a:ea typeface="Avenir"/>
                <a:cs typeface="Avenir"/>
                <a:sym typeface="Avenir"/>
              </a:defRPr>
            </a:lvl1pPr>
            <a:lvl2pPr marL="914400" marR="0" lvl="1" indent="-381000" algn="l" rtl="0">
              <a:lnSpc>
                <a:spcPct val="110000"/>
              </a:lnSpc>
              <a:spcBef>
                <a:spcPts val="500"/>
              </a:spcBef>
              <a:spcAft>
                <a:spcPts val="0"/>
              </a:spcAft>
              <a:buClr>
                <a:schemeClr val="accent1"/>
              </a:buClr>
              <a:buSzPts val="2400"/>
              <a:buFont typeface="Arial"/>
              <a:buChar char="•"/>
              <a:defRPr sz="2400" b="0" i="0" u="none" strike="noStrike" cap="none">
                <a:solidFill>
                  <a:schemeClr val="dk1"/>
                </a:solidFill>
                <a:latin typeface="Avenir"/>
                <a:ea typeface="Avenir"/>
                <a:cs typeface="Avenir"/>
                <a:sym typeface="Avenir"/>
              </a:defRPr>
            </a:lvl2pPr>
            <a:lvl3pPr marL="1371600" marR="0" lvl="2" indent="-355600" algn="l" rtl="0">
              <a:lnSpc>
                <a:spcPct val="110000"/>
              </a:lnSpc>
              <a:spcBef>
                <a:spcPts val="500"/>
              </a:spcBef>
              <a:spcAft>
                <a:spcPts val="0"/>
              </a:spcAft>
              <a:buClr>
                <a:schemeClr val="accent1"/>
              </a:buClr>
              <a:buSzPts val="2000"/>
              <a:buFont typeface="Arial"/>
              <a:buChar char="•"/>
              <a:defRPr sz="2000" b="0" i="0" u="none" strike="noStrike" cap="none">
                <a:solidFill>
                  <a:schemeClr val="dk1"/>
                </a:solidFill>
                <a:latin typeface="Avenir"/>
                <a:ea typeface="Avenir"/>
                <a:cs typeface="Avenir"/>
                <a:sym typeface="Avenir"/>
              </a:defRPr>
            </a:lvl3pPr>
            <a:lvl4pPr marL="1828800" marR="0" lvl="3"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dk1"/>
                </a:solidFill>
                <a:latin typeface="Avenir"/>
                <a:ea typeface="Avenir"/>
                <a:cs typeface="Avenir"/>
                <a:sym typeface="Avenir"/>
              </a:defRPr>
            </a:lvl4pPr>
            <a:lvl5pPr marL="2286000" marR="0" lvl="4" indent="-342900" algn="l" rtl="0">
              <a:lnSpc>
                <a:spcPct val="110000"/>
              </a:lnSpc>
              <a:spcBef>
                <a:spcPts val="500"/>
              </a:spcBef>
              <a:spcAft>
                <a:spcPts val="0"/>
              </a:spcAft>
              <a:buClr>
                <a:schemeClr val="accent1"/>
              </a:buClr>
              <a:buSzPts val="1800"/>
              <a:buFont typeface="Arial"/>
              <a:buChar char="•"/>
              <a:defRPr sz="18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3" name="Google Shape;13;p17"/>
          <p:cNvSpPr txBox="1">
            <a:spLocks noGrp="1"/>
          </p:cNvSpPr>
          <p:nvPr>
            <p:ph type="dt" idx="10"/>
          </p:nvPr>
        </p:nvSpPr>
        <p:spPr>
          <a:xfrm>
            <a:off x="458694" y="6416675"/>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17"/>
          <p:cNvSpPr txBox="1">
            <a:spLocks noGrp="1"/>
          </p:cNvSpPr>
          <p:nvPr>
            <p:ph type="ftr" idx="11"/>
          </p:nvPr>
        </p:nvSpPr>
        <p:spPr>
          <a:xfrm>
            <a:off x="4038600" y="6416675"/>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5" name="Google Shape;15;p17"/>
          <p:cNvSpPr txBox="1">
            <a:spLocks noGrp="1"/>
          </p:cNvSpPr>
          <p:nvPr>
            <p:ph type="sldNum" idx="12"/>
          </p:nvPr>
        </p:nvSpPr>
        <p:spPr>
          <a:xfrm>
            <a:off x="8990106" y="6416675"/>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dk1"/>
                </a:solidFill>
                <a:latin typeface="Avenir"/>
                <a:ea typeface="Avenir"/>
                <a:cs typeface="Avenir"/>
                <a:sym typeface="Avenir"/>
              </a:defRPr>
            </a:lvl1pPr>
            <a:lvl2pPr marL="0" marR="0" lvl="1" indent="0" algn="r" rtl="0">
              <a:spcBef>
                <a:spcPts val="0"/>
              </a:spcBef>
              <a:buNone/>
              <a:defRPr sz="900" b="0" i="0" u="none" strike="noStrike" cap="none">
                <a:solidFill>
                  <a:schemeClr val="dk1"/>
                </a:solidFill>
                <a:latin typeface="Avenir"/>
                <a:ea typeface="Avenir"/>
                <a:cs typeface="Avenir"/>
                <a:sym typeface="Avenir"/>
              </a:defRPr>
            </a:lvl2pPr>
            <a:lvl3pPr marL="0" marR="0" lvl="2" indent="0" algn="r" rtl="0">
              <a:spcBef>
                <a:spcPts val="0"/>
              </a:spcBef>
              <a:buNone/>
              <a:defRPr sz="900" b="0" i="0" u="none" strike="noStrike" cap="none">
                <a:solidFill>
                  <a:schemeClr val="dk1"/>
                </a:solidFill>
                <a:latin typeface="Avenir"/>
                <a:ea typeface="Avenir"/>
                <a:cs typeface="Avenir"/>
                <a:sym typeface="Avenir"/>
              </a:defRPr>
            </a:lvl3pPr>
            <a:lvl4pPr marL="0" marR="0" lvl="3" indent="0" algn="r" rtl="0">
              <a:spcBef>
                <a:spcPts val="0"/>
              </a:spcBef>
              <a:buNone/>
              <a:defRPr sz="900" b="0" i="0" u="none" strike="noStrike" cap="none">
                <a:solidFill>
                  <a:schemeClr val="dk1"/>
                </a:solidFill>
                <a:latin typeface="Avenir"/>
                <a:ea typeface="Avenir"/>
                <a:cs typeface="Avenir"/>
                <a:sym typeface="Avenir"/>
              </a:defRPr>
            </a:lvl4pPr>
            <a:lvl5pPr marL="0" marR="0" lvl="4" indent="0" algn="r" rtl="0">
              <a:spcBef>
                <a:spcPts val="0"/>
              </a:spcBef>
              <a:buNone/>
              <a:defRPr sz="900" b="0" i="0" u="none" strike="noStrike" cap="none">
                <a:solidFill>
                  <a:schemeClr val="dk1"/>
                </a:solidFill>
                <a:latin typeface="Avenir"/>
                <a:ea typeface="Avenir"/>
                <a:cs typeface="Avenir"/>
                <a:sym typeface="Avenir"/>
              </a:defRPr>
            </a:lvl5pPr>
            <a:lvl6pPr marL="0" marR="0" lvl="5" indent="0" algn="r" rtl="0">
              <a:spcBef>
                <a:spcPts val="0"/>
              </a:spcBef>
              <a:buNone/>
              <a:defRPr sz="900" b="0" i="0" u="none" strike="noStrike" cap="none">
                <a:solidFill>
                  <a:schemeClr val="dk1"/>
                </a:solidFill>
                <a:latin typeface="Avenir"/>
                <a:ea typeface="Avenir"/>
                <a:cs typeface="Avenir"/>
                <a:sym typeface="Avenir"/>
              </a:defRPr>
            </a:lvl6pPr>
            <a:lvl7pPr marL="0" marR="0" lvl="6" indent="0" algn="r" rtl="0">
              <a:spcBef>
                <a:spcPts val="0"/>
              </a:spcBef>
              <a:buNone/>
              <a:defRPr sz="900" b="0" i="0" u="none" strike="noStrike" cap="none">
                <a:solidFill>
                  <a:schemeClr val="dk1"/>
                </a:solidFill>
                <a:latin typeface="Avenir"/>
                <a:ea typeface="Avenir"/>
                <a:cs typeface="Avenir"/>
                <a:sym typeface="Avenir"/>
              </a:defRPr>
            </a:lvl7pPr>
            <a:lvl8pPr marL="0" marR="0" lvl="7" indent="0" algn="r" rtl="0">
              <a:spcBef>
                <a:spcPts val="0"/>
              </a:spcBef>
              <a:buNone/>
              <a:defRPr sz="900" b="0" i="0" u="none" strike="noStrike" cap="none">
                <a:solidFill>
                  <a:schemeClr val="dk1"/>
                </a:solidFill>
                <a:latin typeface="Avenir"/>
                <a:ea typeface="Avenir"/>
                <a:cs typeface="Avenir"/>
                <a:sym typeface="Avenir"/>
              </a:defRPr>
            </a:lvl8pPr>
            <a:lvl9pPr marL="0" marR="0" lvl="8" indent="0" algn="r" rtl="0">
              <a:spcBef>
                <a:spcPts val="0"/>
              </a:spcBef>
              <a:buNone/>
              <a:defRPr sz="900" b="0" i="0" u="none" strike="noStrike" cap="none">
                <a:solidFill>
                  <a:schemeClr val="dk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US"/>
              <a:t>‹#›</a:t>
            </a:fld>
            <a:endParaRPr/>
          </a:p>
        </p:txBody>
      </p:sp>
      <p:pic>
        <p:nvPicPr>
          <p:cNvPr id="16" name="Google Shape;16;p17" descr="A picture containing sitting&#10;&#10;Description automatically generated"/>
          <p:cNvPicPr preferRelativeResize="0"/>
          <p:nvPr/>
        </p:nvPicPr>
        <p:blipFill rotWithShape="1">
          <a:blip r:embed="rId12">
            <a:alphaModFix amt="10000"/>
          </a:blip>
          <a:srcRect/>
          <a:stretch/>
        </p:blipFill>
        <p:spPr>
          <a:xfrm>
            <a:off x="8534400" y="0"/>
            <a:ext cx="3654612" cy="4575348"/>
          </a:xfrm>
          <a:prstGeom prst="rect">
            <a:avLst/>
          </a:prstGeom>
          <a:noFill/>
          <a:ln>
            <a:noFill/>
          </a:ln>
        </p:spPr>
      </p:pic>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4.pn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8.png" /><Relationship Id="rId5" Type="http://schemas.openxmlformats.org/officeDocument/2006/relationships/image" Target="../media/image7.png" /><Relationship Id="rId4" Type="http://schemas.openxmlformats.org/officeDocument/2006/relationships/image" Target="../media/image6.png"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image" Target="../media/image10.png" /><Relationship Id="rId5" Type="http://schemas.openxmlformats.org/officeDocument/2006/relationships/image" Target="../media/image9.png"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3.jpg" /><Relationship Id="rId7" Type="http://schemas.openxmlformats.org/officeDocument/2006/relationships/diagramColors" Target="../diagrams/colors1.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 Id="rId9" Type="http://schemas.openxmlformats.org/officeDocument/2006/relationships/image" Target="../media/image15.png"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8.xml" /><Relationship Id="rId1" Type="http://schemas.openxmlformats.org/officeDocument/2006/relationships/slideLayout" Target="../slideLayouts/slideLayout2.xml" /><Relationship Id="rId5" Type="http://schemas.openxmlformats.org/officeDocument/2006/relationships/image" Target="../media/image16.png" /><Relationship Id="rId4" Type="http://schemas.openxmlformats.org/officeDocument/2006/relationships/image" Target="../media/image3.png"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image" Target="../media/image18.png" /><Relationship Id="rId5" Type="http://schemas.openxmlformats.org/officeDocument/2006/relationships/image" Target="../media/image17.png" /><Relationship Id="rId4" Type="http://schemas.openxmlformats.org/officeDocument/2006/relationships/image" Target="../media/image3.png" /></Relationships>
</file>

<file path=ppt/slides/_rels/slide1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1.xml" /><Relationship Id="rId1" Type="http://schemas.openxmlformats.org/officeDocument/2006/relationships/slideLayout" Target="../slideLayouts/slideLayout2.xml" /><Relationship Id="rId5" Type="http://schemas.openxmlformats.org/officeDocument/2006/relationships/image" Target="../media/image19.png" /><Relationship Id="rId4" Type="http://schemas.openxmlformats.org/officeDocument/2006/relationships/image" Target="../media/image3.png" /></Relationships>
</file>

<file path=ppt/slides/_rels/slide1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2.xml" /><Relationship Id="rId1" Type="http://schemas.openxmlformats.org/officeDocument/2006/relationships/slideLayout" Target="../slideLayouts/slideLayout2.xml" /><Relationship Id="rId5" Type="http://schemas.openxmlformats.org/officeDocument/2006/relationships/image" Target="../media/image20.jpg" /><Relationship Id="rId4" Type="http://schemas.openxmlformats.org/officeDocument/2006/relationships/image" Target="../media/image3.png" /></Relationships>
</file>

<file path=ppt/slides/_rels/slide13.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6.xml" /><Relationship Id="rId1" Type="http://schemas.openxmlformats.org/officeDocument/2006/relationships/slideLayout" Target="../slideLayouts/slideLayout2.xml" /><Relationship Id="rId5" Type="http://schemas.openxmlformats.org/officeDocument/2006/relationships/image" Target="../media/image24.jpg" /><Relationship Id="rId4" Type="http://schemas.openxmlformats.org/officeDocument/2006/relationships/image" Target="../media/image3.png" /></Relationships>
</file>

<file path=ppt/slides/_rels/slide17.xml.rels><?xml version="1.0" encoding="UTF-8" standalone="yes"?>
<Relationships xmlns="http://schemas.openxmlformats.org/package/2006/relationships"><Relationship Id="rId3" Type="http://schemas.openxmlformats.org/officeDocument/2006/relationships/image" Target="../media/image11.png" /><Relationship Id="rId7" Type="http://schemas.openxmlformats.org/officeDocument/2006/relationships/hyperlink" Target="https://www.gov.uk/government/publications/health-matters-preventing-type-2-diabetes/health-matters-preventing-type-2-diabetes" TargetMode="External" /><Relationship Id="rId2" Type="http://schemas.openxmlformats.org/officeDocument/2006/relationships/notesSlide" Target="../notesSlides/notesSlide17.xml" /><Relationship Id="rId1" Type="http://schemas.openxmlformats.org/officeDocument/2006/relationships/slideLayout" Target="../slideLayouts/slideLayout2.xml" /><Relationship Id="rId6" Type="http://schemas.openxmlformats.org/officeDocument/2006/relationships/hyperlink" Target="http://gov.uk/" TargetMode="External" /><Relationship Id="rId5" Type="http://schemas.openxmlformats.org/officeDocument/2006/relationships/hyperlink" Target="https://www.medindia.net/health/lifestyle/self-care-practices-in-diabetes-management.htm" TargetMode="External" /><Relationship Id="rId4" Type="http://schemas.openxmlformats.org/officeDocument/2006/relationships/hyperlink" Target="https://www.nhs.uk/conditions/type-2-diabetes/" TargetMode="Externa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9.xml" /><Relationship Id="rId1" Type="http://schemas.openxmlformats.org/officeDocument/2006/relationships/slideLayout" Target="../slideLayouts/slideLayout2.xml" /><Relationship Id="rId5" Type="http://schemas.openxmlformats.org/officeDocument/2006/relationships/image" Target="../media/image6.png"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9"/>
        <p:cNvGrpSpPr/>
        <p:nvPr/>
      </p:nvGrpSpPr>
      <p:grpSpPr>
        <a:xfrm>
          <a:off x="0" y="0"/>
          <a:ext cx="0" cy="0"/>
          <a:chOff x="0" y="0"/>
          <a:chExt cx="0" cy="0"/>
        </a:xfrm>
      </p:grpSpPr>
      <p:sp>
        <p:nvSpPr>
          <p:cNvPr id="90" name="Google Shape;90;p1"/>
          <p:cNvSpPr/>
          <p:nvPr/>
        </p:nvSpPr>
        <p:spPr>
          <a:xfrm>
            <a:off x="3048" y="-2627"/>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91" name="Google Shape;91;p1"/>
          <p:cNvSpPr/>
          <p:nvPr/>
        </p:nvSpPr>
        <p:spPr>
          <a:xfrm>
            <a:off x="0" y="-2627"/>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grpSp>
        <p:nvGrpSpPr>
          <p:cNvPr id="92" name="Google Shape;92;p1"/>
          <p:cNvGrpSpPr/>
          <p:nvPr/>
        </p:nvGrpSpPr>
        <p:grpSpPr>
          <a:xfrm flipH="1">
            <a:off x="0" y="0"/>
            <a:ext cx="7724071" cy="6858000"/>
            <a:chOff x="4464881" y="0"/>
            <a:chExt cx="7724071" cy="6858000"/>
          </a:xfrm>
        </p:grpSpPr>
        <p:pic>
          <p:nvPicPr>
            <p:cNvPr id="93" name="Google Shape;93;p1"/>
            <p:cNvPicPr preferRelativeResize="0"/>
            <p:nvPr/>
          </p:nvPicPr>
          <p:blipFill rotWithShape="1">
            <a:blip r:embed="rId3">
              <a:alphaModFix amt="15000"/>
            </a:blip>
            <a:srcRect/>
            <a:stretch/>
          </p:blipFill>
          <p:spPr>
            <a:xfrm>
              <a:off x="7073255" y="0"/>
              <a:ext cx="5115697" cy="6858000"/>
            </a:xfrm>
            <a:prstGeom prst="rect">
              <a:avLst/>
            </a:prstGeom>
            <a:noFill/>
            <a:ln>
              <a:noFill/>
            </a:ln>
          </p:spPr>
        </p:pic>
        <p:pic>
          <p:nvPicPr>
            <p:cNvPr id="94" name="Google Shape;94;p1"/>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95" name="Google Shape;95;p1"/>
          <p:cNvSpPr txBox="1">
            <a:spLocks noGrp="1"/>
          </p:cNvSpPr>
          <p:nvPr>
            <p:ph type="ctrTitle"/>
          </p:nvPr>
        </p:nvSpPr>
        <p:spPr>
          <a:xfrm>
            <a:off x="7409930" y="744909"/>
            <a:ext cx="4323376" cy="2912691"/>
          </a:xfrm>
          <a:prstGeom prst="rect">
            <a:avLst/>
          </a:prstGeom>
          <a:noFill/>
          <a:ln>
            <a:noFill/>
          </a:ln>
        </p:spPr>
        <p:txBody>
          <a:bodyPr spcFirstLastPara="1" wrap="square" lIns="91425" tIns="45700" rIns="91425" bIns="45700" anchor="b" anchorCtr="0">
            <a:normAutofit fontScale="90000"/>
          </a:bodyPr>
          <a:lstStyle/>
          <a:p>
            <a:pPr marL="0" lvl="0" indent="0" algn="l" rtl="0">
              <a:lnSpc>
                <a:spcPct val="90000"/>
              </a:lnSpc>
              <a:spcBef>
                <a:spcPts val="0"/>
              </a:spcBef>
              <a:spcAft>
                <a:spcPts val="0"/>
              </a:spcAft>
              <a:buClr>
                <a:schemeClr val="dk1"/>
              </a:buClr>
              <a:buSzPct val="100000"/>
              <a:buFont typeface="Times New Roman"/>
              <a:buNone/>
            </a:pPr>
            <a:r>
              <a:rPr lang="en-US" sz="2000" b="1" dirty="0" err="1">
                <a:latin typeface="+mj-lt"/>
                <a:ea typeface="Times New Roman"/>
                <a:cs typeface="Times New Roman"/>
                <a:sym typeface="Times New Roman"/>
              </a:rPr>
              <a:t>Programme</a:t>
            </a:r>
            <a:r>
              <a:rPr lang="en-US" sz="2000" b="1" dirty="0">
                <a:latin typeface="+mj-lt"/>
                <a:ea typeface="Times New Roman"/>
                <a:cs typeface="Times New Roman"/>
                <a:sym typeface="Times New Roman"/>
              </a:rPr>
              <a:t>: MSc Public Health and Social Care in Practice</a:t>
            </a:r>
            <a:endParaRPr sz="2000" dirty="0">
              <a:latin typeface="+mj-lt"/>
            </a:endParaRPr>
          </a:p>
          <a:p>
            <a:pPr marL="0" lvl="0" indent="0" algn="l" rtl="0">
              <a:lnSpc>
                <a:spcPct val="90000"/>
              </a:lnSpc>
              <a:spcBef>
                <a:spcPts val="0"/>
              </a:spcBef>
              <a:spcAft>
                <a:spcPts val="0"/>
              </a:spcAft>
              <a:buClr>
                <a:schemeClr val="dk1"/>
              </a:buClr>
              <a:buSzPct val="100000"/>
              <a:buFont typeface="Times New Roman"/>
              <a:buNone/>
            </a:pPr>
            <a:r>
              <a:rPr lang="en-US" sz="2000" b="1" dirty="0">
                <a:latin typeface="+mj-lt"/>
                <a:ea typeface="Times New Roman"/>
                <a:cs typeface="Times New Roman"/>
                <a:sym typeface="Times New Roman"/>
              </a:rPr>
              <a:t>Module: Community Care and Management of Longer-term Conditions</a:t>
            </a:r>
            <a:endParaRPr sz="2000" dirty="0">
              <a:latin typeface="+mj-lt"/>
            </a:endParaRPr>
          </a:p>
          <a:p>
            <a:pPr marL="0" lvl="0" indent="0" algn="l" rtl="0">
              <a:lnSpc>
                <a:spcPct val="90000"/>
              </a:lnSpc>
              <a:spcBef>
                <a:spcPts val="0"/>
              </a:spcBef>
              <a:spcAft>
                <a:spcPts val="0"/>
              </a:spcAft>
              <a:buClr>
                <a:schemeClr val="dk1"/>
              </a:buClr>
              <a:buSzPct val="100000"/>
              <a:buFont typeface="Times New Roman"/>
              <a:buNone/>
            </a:pPr>
            <a:r>
              <a:rPr lang="en-US" sz="2000" b="1" dirty="0">
                <a:latin typeface="+mj-lt"/>
                <a:ea typeface="Times New Roman"/>
                <a:cs typeface="Times New Roman"/>
                <a:sym typeface="Times New Roman"/>
              </a:rPr>
              <a:t>Module code: LCHS7003</a:t>
            </a:r>
            <a:br>
              <a:rPr lang="en-US" sz="2000" b="1" dirty="0">
                <a:latin typeface="+mj-lt"/>
                <a:ea typeface="Times New Roman"/>
                <a:cs typeface="Times New Roman"/>
                <a:sym typeface="Times New Roman"/>
              </a:rPr>
            </a:br>
            <a:br>
              <a:rPr lang="en-US" sz="2100" b="1" dirty="0">
                <a:latin typeface="Times New Roman"/>
                <a:ea typeface="Times New Roman"/>
                <a:cs typeface="Times New Roman"/>
                <a:sym typeface="Times New Roman"/>
              </a:rPr>
            </a:br>
            <a:br>
              <a:rPr lang="en-US" sz="2100" b="1" dirty="0">
                <a:latin typeface="Times New Roman"/>
                <a:ea typeface="Times New Roman"/>
                <a:cs typeface="Times New Roman"/>
                <a:sym typeface="Times New Roman"/>
              </a:rPr>
            </a:br>
            <a:r>
              <a:rPr lang="en-US" sz="1600" b="1" i="1" dirty="0">
                <a:latin typeface="+mn-lt"/>
                <a:ea typeface="Times New Roman"/>
                <a:cs typeface="Times New Roman"/>
                <a:sym typeface="Times New Roman"/>
              </a:rPr>
              <a:t>“Understanding and managing Type 2 </a:t>
            </a:r>
            <a:r>
              <a:rPr lang="en-US" sz="1600" b="1" i="1">
                <a:latin typeface="+mn-lt"/>
                <a:ea typeface="Times New Roman"/>
                <a:cs typeface="Times New Roman"/>
                <a:sym typeface="Times New Roman"/>
              </a:rPr>
              <a:t>Diabetes mellitus in </a:t>
            </a:r>
            <a:r>
              <a:rPr lang="en-US" sz="1600" b="1" i="1" dirty="0">
                <a:latin typeface="+mn-lt"/>
                <a:ea typeface="Times New Roman"/>
                <a:cs typeface="Times New Roman"/>
                <a:sym typeface="Times New Roman"/>
              </a:rPr>
              <a:t>the UK”</a:t>
            </a:r>
            <a:br>
              <a:rPr lang="en-US" sz="1600" b="1" i="1" dirty="0">
                <a:latin typeface="+mn-lt"/>
                <a:ea typeface="Times New Roman"/>
                <a:cs typeface="Times New Roman"/>
                <a:sym typeface="Times New Roman"/>
              </a:rPr>
            </a:br>
            <a:endParaRPr sz="1600" b="1" i="1" dirty="0">
              <a:latin typeface="+mn-lt"/>
              <a:ea typeface="Times New Roman"/>
              <a:cs typeface="Times New Roman"/>
              <a:sym typeface="Times New Roman"/>
            </a:endParaRPr>
          </a:p>
          <a:p>
            <a:pPr marL="0" lvl="0" indent="0" algn="l" rtl="0">
              <a:lnSpc>
                <a:spcPct val="90000"/>
              </a:lnSpc>
              <a:spcBef>
                <a:spcPts val="0"/>
              </a:spcBef>
              <a:spcAft>
                <a:spcPts val="0"/>
              </a:spcAft>
              <a:buClr>
                <a:schemeClr val="dk1"/>
              </a:buClr>
              <a:buSzPct val="100000"/>
              <a:buFont typeface="EB Garamond"/>
              <a:buNone/>
            </a:pPr>
            <a:br>
              <a:rPr lang="en-US" sz="2100" dirty="0"/>
            </a:br>
            <a:endParaRPr sz="2100" dirty="0"/>
          </a:p>
        </p:txBody>
      </p:sp>
      <p:sp>
        <p:nvSpPr>
          <p:cNvPr id="96" name="Google Shape;96;p1"/>
          <p:cNvSpPr txBox="1">
            <a:spLocks noGrp="1"/>
          </p:cNvSpPr>
          <p:nvPr>
            <p:ph type="subTitle" idx="1"/>
          </p:nvPr>
        </p:nvSpPr>
        <p:spPr>
          <a:xfrm>
            <a:off x="7402801" y="3789471"/>
            <a:ext cx="4323375" cy="2495333"/>
          </a:xfrm>
          <a:prstGeom prst="rect">
            <a:avLst/>
          </a:prstGeom>
          <a:noFill/>
          <a:ln>
            <a:noFill/>
          </a:ln>
        </p:spPr>
        <p:txBody>
          <a:bodyPr spcFirstLastPara="1" wrap="square" lIns="91425" tIns="45700" rIns="91425" bIns="45700" anchor="t" anchorCtr="0">
            <a:normAutofit/>
          </a:bodyPr>
          <a:lstStyle/>
          <a:p>
            <a:pPr marL="0" lvl="0" indent="0" algn="l" rtl="0">
              <a:lnSpc>
                <a:spcPct val="110000"/>
              </a:lnSpc>
              <a:spcBef>
                <a:spcPts val="0"/>
              </a:spcBef>
              <a:spcAft>
                <a:spcPts val="0"/>
              </a:spcAft>
              <a:buSzPts val="2200"/>
              <a:buNone/>
            </a:pPr>
            <a:r>
              <a:rPr lang="en-US" sz="2200" b="1" dirty="0">
                <a:latin typeface="+mn-lt"/>
                <a:ea typeface="Times New Roman"/>
                <a:cs typeface="Times New Roman"/>
                <a:sym typeface="Times New Roman"/>
              </a:rPr>
              <a:t>Student Id: Pati Asha</a:t>
            </a:r>
            <a:endParaRPr dirty="0">
              <a:latin typeface="+mn-lt"/>
            </a:endParaRPr>
          </a:p>
          <a:p>
            <a:pPr marL="0" lvl="0" indent="0" algn="l" rtl="0">
              <a:lnSpc>
                <a:spcPct val="110000"/>
              </a:lnSpc>
              <a:spcBef>
                <a:spcPts val="1000"/>
              </a:spcBef>
              <a:spcAft>
                <a:spcPts val="0"/>
              </a:spcAft>
              <a:buSzPts val="2200"/>
              <a:buNone/>
            </a:pPr>
            <a:r>
              <a:rPr lang="en-US" sz="2200" b="1" dirty="0">
                <a:latin typeface="+mn-lt"/>
                <a:ea typeface="Times New Roman"/>
                <a:cs typeface="Times New Roman"/>
                <a:sym typeface="Times New Roman"/>
              </a:rPr>
              <a:t>Student Name:2513192</a:t>
            </a:r>
            <a:endParaRPr dirty="0">
              <a:latin typeface="+mn-lt"/>
            </a:endParaRPr>
          </a:p>
        </p:txBody>
      </p:sp>
      <p:pic>
        <p:nvPicPr>
          <p:cNvPr id="97" name="Google Shape;97;p1" descr="Health matters: preventing Type 2 Diabetes - GOV.UK"/>
          <p:cNvPicPr preferRelativeResize="0"/>
          <p:nvPr/>
        </p:nvPicPr>
        <p:blipFill rotWithShape="1">
          <a:blip r:embed="rId5">
            <a:alphaModFix/>
          </a:blip>
          <a:srcRect/>
          <a:stretch/>
        </p:blipFill>
        <p:spPr>
          <a:xfrm>
            <a:off x="603229" y="1289634"/>
            <a:ext cx="6402214" cy="427347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2"/>
        <p:cNvGrpSpPr/>
        <p:nvPr/>
      </p:nvGrpSpPr>
      <p:grpSpPr>
        <a:xfrm>
          <a:off x="0" y="0"/>
          <a:ext cx="0" cy="0"/>
          <a:chOff x="0" y="0"/>
          <a:chExt cx="0" cy="0"/>
        </a:xfrm>
      </p:grpSpPr>
      <p:sp>
        <p:nvSpPr>
          <p:cNvPr id="103" name="Google Shape;103;p2"/>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sp>
        <p:nvSpPr>
          <p:cNvPr id="104" name="Google Shape;104;p2"/>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595959"/>
              </a:solidFill>
              <a:latin typeface="Avenir"/>
              <a:ea typeface="Avenir"/>
              <a:cs typeface="Avenir"/>
              <a:sym typeface="Avenir"/>
            </a:endParaRPr>
          </a:p>
        </p:txBody>
      </p:sp>
      <p:grpSp>
        <p:nvGrpSpPr>
          <p:cNvPr id="105" name="Google Shape;105;p2"/>
          <p:cNvGrpSpPr/>
          <p:nvPr/>
        </p:nvGrpSpPr>
        <p:grpSpPr>
          <a:xfrm>
            <a:off x="4464881" y="0"/>
            <a:ext cx="7724071" cy="6858000"/>
            <a:chOff x="4464881" y="0"/>
            <a:chExt cx="7724071" cy="6858000"/>
          </a:xfrm>
        </p:grpSpPr>
        <p:pic>
          <p:nvPicPr>
            <p:cNvPr id="106" name="Google Shape;106;p2"/>
            <p:cNvPicPr preferRelativeResize="0"/>
            <p:nvPr/>
          </p:nvPicPr>
          <p:blipFill rotWithShape="1">
            <a:blip r:embed="rId3">
              <a:alphaModFix amt="10000"/>
            </a:blip>
            <a:srcRect/>
            <a:stretch/>
          </p:blipFill>
          <p:spPr>
            <a:xfrm>
              <a:off x="7073255" y="0"/>
              <a:ext cx="5115697" cy="6858000"/>
            </a:xfrm>
            <a:prstGeom prst="rect">
              <a:avLst/>
            </a:prstGeom>
            <a:noFill/>
            <a:ln>
              <a:noFill/>
            </a:ln>
          </p:spPr>
        </p:pic>
        <p:pic>
          <p:nvPicPr>
            <p:cNvPr id="107" name="Google Shape;107;p2"/>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108" name="Google Shape;108;p2"/>
          <p:cNvSpPr txBox="1">
            <a:spLocks noGrp="1"/>
          </p:cNvSpPr>
          <p:nvPr>
            <p:ph type="title"/>
          </p:nvPr>
        </p:nvSpPr>
        <p:spPr>
          <a:xfrm>
            <a:off x="270014" y="-32267"/>
            <a:ext cx="5747424" cy="2851666"/>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FFFFFF"/>
              </a:buClr>
              <a:buSzPts val="4400"/>
              <a:buFont typeface="Times New Roman"/>
              <a:buNone/>
            </a:pPr>
            <a:r>
              <a:rPr lang="en-US" sz="3200" b="1" dirty="0">
                <a:solidFill>
                  <a:srgbClr val="FFFFFF"/>
                </a:solidFill>
                <a:latin typeface="+mj-lt"/>
                <a:ea typeface="Times New Roman"/>
                <a:cs typeface="Times New Roman"/>
                <a:sym typeface="Times New Roman"/>
              </a:rPr>
              <a:t>Overview of the Long-Term Condition</a:t>
            </a:r>
            <a:endParaRPr sz="3200" dirty="0">
              <a:solidFill>
                <a:srgbClr val="FFFFFF"/>
              </a:solidFill>
              <a:latin typeface="+mj-lt"/>
            </a:endParaRPr>
          </a:p>
        </p:txBody>
      </p:sp>
      <p:sp>
        <p:nvSpPr>
          <p:cNvPr id="109" name="Google Shape;109;p2"/>
          <p:cNvSpPr txBox="1">
            <a:spLocks noGrp="1"/>
          </p:cNvSpPr>
          <p:nvPr>
            <p:ph type="body" idx="1"/>
          </p:nvPr>
        </p:nvSpPr>
        <p:spPr>
          <a:xfrm>
            <a:off x="5712431" y="308225"/>
            <a:ext cx="6359704" cy="3010328"/>
          </a:xfrm>
          <a:prstGeom prst="rect">
            <a:avLst/>
          </a:prstGeom>
          <a:noFill/>
          <a:ln>
            <a:noFill/>
          </a:ln>
        </p:spPr>
        <p:txBody>
          <a:bodyPr spcFirstLastPara="1" wrap="square" lIns="91425" tIns="45700" rIns="91425" bIns="45700" anchor="ctr" anchorCtr="0">
            <a:normAutofit fontScale="25000" lnSpcReduction="20000"/>
          </a:bodyPr>
          <a:lstStyle/>
          <a:p>
            <a:pPr marL="228600" lvl="0" indent="-228600" algn="l" rtl="0">
              <a:lnSpc>
                <a:spcPct val="100000"/>
              </a:lnSpc>
              <a:spcBef>
                <a:spcPts val="0"/>
              </a:spcBef>
              <a:spcAft>
                <a:spcPts val="0"/>
              </a:spcAft>
              <a:buSzPct val="100000"/>
              <a:buChar char="•"/>
            </a:pPr>
            <a:r>
              <a:rPr lang="en-US" sz="6400" dirty="0">
                <a:solidFill>
                  <a:srgbClr val="FFFFFF"/>
                </a:solidFill>
                <a:latin typeface="Arial" panose="020B0604020202020204" pitchFamily="34" charset="0"/>
                <a:ea typeface="Times New Roman"/>
                <a:cs typeface="Arial" panose="020B0604020202020204" pitchFamily="34" charset="0"/>
                <a:sym typeface="Times New Roman"/>
              </a:rPr>
              <a:t>Type 2 Diabetes Mellitus is a chronic metabolic disease (NHS, 2025). </a:t>
            </a:r>
            <a:endParaRPr sz="6400" dirty="0">
              <a:solidFill>
                <a:srgbClr val="FFFFFF"/>
              </a:solidFill>
              <a:latin typeface="Arial" panose="020B0604020202020204" pitchFamily="34" charset="0"/>
              <a:cs typeface="Arial" panose="020B0604020202020204" pitchFamily="34" charset="0"/>
            </a:endParaRPr>
          </a:p>
          <a:p>
            <a:pPr marL="228600" lvl="0" indent="-228600" algn="l" rtl="0">
              <a:lnSpc>
                <a:spcPct val="100000"/>
              </a:lnSpc>
              <a:spcBef>
                <a:spcPts val="1000"/>
              </a:spcBef>
              <a:spcAft>
                <a:spcPts val="0"/>
              </a:spcAft>
              <a:buSzPct val="100000"/>
              <a:buChar char="•"/>
            </a:pPr>
            <a:r>
              <a:rPr lang="en-US" sz="6400" dirty="0">
                <a:solidFill>
                  <a:srgbClr val="FFFFFF"/>
                </a:solidFill>
                <a:latin typeface="Arial" panose="020B0604020202020204" pitchFamily="34" charset="0"/>
                <a:ea typeface="Times New Roman"/>
                <a:cs typeface="Arial" panose="020B0604020202020204" pitchFamily="34" charset="0"/>
                <a:sym typeface="Times New Roman"/>
              </a:rPr>
              <a:t>It occurs due to resistance to insulin and not the secretion of insulin. </a:t>
            </a:r>
            <a:endParaRPr sz="6400" dirty="0">
              <a:solidFill>
                <a:srgbClr val="FFFFFF"/>
              </a:solidFill>
              <a:latin typeface="Arial" panose="020B0604020202020204" pitchFamily="34" charset="0"/>
              <a:cs typeface="Arial" panose="020B0604020202020204" pitchFamily="34" charset="0"/>
            </a:endParaRPr>
          </a:p>
          <a:p>
            <a:pPr marL="228600" lvl="0" indent="-228600" algn="l" rtl="0">
              <a:lnSpc>
                <a:spcPct val="100000"/>
              </a:lnSpc>
              <a:spcBef>
                <a:spcPts val="1000"/>
              </a:spcBef>
              <a:spcAft>
                <a:spcPts val="0"/>
              </a:spcAft>
              <a:buSzPct val="100000"/>
              <a:buChar char="•"/>
            </a:pPr>
            <a:r>
              <a:rPr lang="en-US" sz="6400" dirty="0">
                <a:solidFill>
                  <a:srgbClr val="FFFFFF"/>
                </a:solidFill>
                <a:latin typeface="Arial" panose="020B0604020202020204" pitchFamily="34" charset="0"/>
                <a:ea typeface="Times New Roman"/>
                <a:cs typeface="Arial" panose="020B0604020202020204" pitchFamily="34" charset="0"/>
                <a:sym typeface="Times New Roman"/>
              </a:rPr>
              <a:t>Obesity, poor diet, physical inactivity, and genetic factors are closely linked to it. </a:t>
            </a:r>
            <a:endParaRPr sz="6400" dirty="0">
              <a:solidFill>
                <a:srgbClr val="FFFFFF"/>
              </a:solidFill>
              <a:latin typeface="Arial" panose="020B0604020202020204" pitchFamily="34" charset="0"/>
              <a:cs typeface="Arial" panose="020B0604020202020204" pitchFamily="34" charset="0"/>
            </a:endParaRPr>
          </a:p>
          <a:p>
            <a:pPr marL="228600" lvl="0" indent="-228600" algn="l" rtl="0">
              <a:lnSpc>
                <a:spcPct val="100000"/>
              </a:lnSpc>
              <a:spcBef>
                <a:spcPts val="1000"/>
              </a:spcBef>
              <a:spcAft>
                <a:spcPts val="0"/>
              </a:spcAft>
              <a:buSzPct val="100000"/>
              <a:buChar char="•"/>
            </a:pPr>
            <a:r>
              <a:rPr lang="en-US" sz="6400" dirty="0">
                <a:solidFill>
                  <a:srgbClr val="FFFFFF"/>
                </a:solidFill>
                <a:latin typeface="Arial" panose="020B0604020202020204" pitchFamily="34" charset="0"/>
                <a:ea typeface="Times New Roman"/>
                <a:cs typeface="Arial" panose="020B0604020202020204" pitchFamily="34" charset="0"/>
                <a:sym typeface="Times New Roman"/>
              </a:rPr>
              <a:t>Frequent urination, thirst and fatigue are common symptoms.</a:t>
            </a:r>
            <a:endParaRPr sz="6400" dirty="0">
              <a:latin typeface="Arial" panose="020B0604020202020204" pitchFamily="34" charset="0"/>
              <a:cs typeface="Arial" panose="020B0604020202020204" pitchFamily="34" charset="0"/>
            </a:endParaRPr>
          </a:p>
          <a:p>
            <a:pPr marL="228600" lvl="0" indent="-228600" algn="l" rtl="0">
              <a:lnSpc>
                <a:spcPct val="100000"/>
              </a:lnSpc>
              <a:spcBef>
                <a:spcPts val="1000"/>
              </a:spcBef>
              <a:spcAft>
                <a:spcPts val="0"/>
              </a:spcAft>
              <a:buSzPct val="100000"/>
              <a:buChar char="•"/>
            </a:pPr>
            <a:r>
              <a:rPr lang="en-US" sz="6400" dirty="0">
                <a:solidFill>
                  <a:schemeClr val="lt1"/>
                </a:solidFill>
                <a:latin typeface="Arial" panose="020B0604020202020204" pitchFamily="34" charset="0"/>
                <a:ea typeface="Times New Roman"/>
                <a:cs typeface="Arial" panose="020B0604020202020204" pitchFamily="34" charset="0"/>
                <a:sym typeface="Times New Roman"/>
              </a:rPr>
              <a:t>Target audience: Primary Care Nurses and Community Health Practitioners — chosen because they play a frontline role in early identification, education, and ongoing community-based support for diabetes management.</a:t>
            </a:r>
            <a:endParaRPr sz="6400" dirty="0">
              <a:latin typeface="Arial" panose="020B0604020202020204" pitchFamily="34" charset="0"/>
              <a:cs typeface="Arial" panose="020B0604020202020204" pitchFamily="34" charset="0"/>
            </a:endParaRPr>
          </a:p>
          <a:p>
            <a:pPr marL="228600" lvl="0" indent="-147637" algn="l" rtl="0">
              <a:lnSpc>
                <a:spcPct val="100000"/>
              </a:lnSpc>
              <a:spcBef>
                <a:spcPts val="1000"/>
              </a:spcBef>
              <a:spcAft>
                <a:spcPts val="0"/>
              </a:spcAft>
              <a:buSzPct val="100000"/>
              <a:buNone/>
            </a:pPr>
            <a:endParaRPr sz="1500" dirty="0">
              <a:solidFill>
                <a:srgbClr val="FFFFFF"/>
              </a:solidFill>
            </a:endParaRPr>
          </a:p>
        </p:txBody>
      </p:sp>
      <p:pic>
        <p:nvPicPr>
          <p:cNvPr id="110" name="Google Shape;110;p2" descr="Infographic showing the link between obesity and Type 2 diabetes"/>
          <p:cNvPicPr preferRelativeResize="0"/>
          <p:nvPr/>
        </p:nvPicPr>
        <p:blipFill rotWithShape="1">
          <a:blip r:embed="rId5">
            <a:alphaModFix/>
          </a:blip>
          <a:srcRect/>
          <a:stretch/>
        </p:blipFill>
        <p:spPr>
          <a:xfrm>
            <a:off x="1003211" y="3196713"/>
            <a:ext cx="4765857" cy="3181210"/>
          </a:xfrm>
          <a:prstGeom prst="rect">
            <a:avLst/>
          </a:prstGeom>
          <a:noFill/>
          <a:ln>
            <a:noFill/>
          </a:ln>
        </p:spPr>
      </p:pic>
      <p:pic>
        <p:nvPicPr>
          <p:cNvPr id="111" name="Google Shape;111;p2" descr="Infographic showing the scale of the problem with Type 2 diabetes"/>
          <p:cNvPicPr preferRelativeResize="0"/>
          <p:nvPr/>
        </p:nvPicPr>
        <p:blipFill rotWithShape="1">
          <a:blip r:embed="rId6">
            <a:alphaModFix/>
          </a:blip>
          <a:srcRect/>
          <a:stretch/>
        </p:blipFill>
        <p:spPr>
          <a:xfrm>
            <a:off x="6381255" y="3199696"/>
            <a:ext cx="4765857" cy="3181210"/>
          </a:xfrm>
          <a:prstGeom prst="rect">
            <a:avLst/>
          </a:prstGeom>
          <a:noFill/>
          <a:ln>
            <a:noFill/>
          </a:ln>
        </p:spPr>
      </p:pic>
      <p:sp>
        <p:nvSpPr>
          <p:cNvPr id="112" name="Google Shape;112;p2"/>
          <p:cNvSpPr txBox="1"/>
          <p:nvPr/>
        </p:nvSpPr>
        <p:spPr>
          <a:xfrm>
            <a:off x="5118747" y="6456402"/>
            <a:ext cx="1923086"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Gov.UK, 2025</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8"/>
        <p:cNvGrpSpPr/>
        <p:nvPr/>
      </p:nvGrpSpPr>
      <p:grpSpPr>
        <a:xfrm>
          <a:off x="0" y="0"/>
          <a:ext cx="0" cy="0"/>
          <a:chOff x="0" y="0"/>
          <a:chExt cx="0" cy="0"/>
        </a:xfrm>
      </p:grpSpPr>
      <p:sp>
        <p:nvSpPr>
          <p:cNvPr id="119" name="Google Shape;119;p3"/>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20" name="Google Shape;120;p3"/>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121" name="Google Shape;121;p3"/>
          <p:cNvGrpSpPr/>
          <p:nvPr/>
        </p:nvGrpSpPr>
        <p:grpSpPr>
          <a:xfrm>
            <a:off x="4464881" y="0"/>
            <a:ext cx="7724071" cy="6858000"/>
            <a:chOff x="4464881" y="0"/>
            <a:chExt cx="7724071" cy="6858000"/>
          </a:xfrm>
        </p:grpSpPr>
        <p:pic>
          <p:nvPicPr>
            <p:cNvPr id="122" name="Google Shape;122;p3"/>
            <p:cNvPicPr preferRelativeResize="0"/>
            <p:nvPr/>
          </p:nvPicPr>
          <p:blipFill rotWithShape="1">
            <a:blip r:embed="rId3">
              <a:alphaModFix amt="15000"/>
            </a:blip>
            <a:srcRect/>
            <a:stretch/>
          </p:blipFill>
          <p:spPr>
            <a:xfrm>
              <a:off x="7073255" y="0"/>
              <a:ext cx="5115697" cy="6858000"/>
            </a:xfrm>
            <a:prstGeom prst="rect">
              <a:avLst/>
            </a:prstGeom>
            <a:noFill/>
            <a:ln>
              <a:noFill/>
            </a:ln>
          </p:spPr>
        </p:pic>
        <p:pic>
          <p:nvPicPr>
            <p:cNvPr id="123" name="Google Shape;123;p3"/>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124" name="Google Shape;124;p3"/>
          <p:cNvSpPr txBox="1">
            <a:spLocks noGrp="1"/>
          </p:cNvSpPr>
          <p:nvPr>
            <p:ph type="title"/>
          </p:nvPr>
        </p:nvSpPr>
        <p:spPr>
          <a:xfrm>
            <a:off x="838200" y="586992"/>
            <a:ext cx="5413250" cy="166457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Times New Roman"/>
              <a:buNone/>
            </a:pPr>
            <a:r>
              <a:rPr lang="en-US" sz="3200" b="1" dirty="0">
                <a:latin typeface="+mn-lt"/>
                <a:ea typeface="Times New Roman"/>
                <a:cs typeface="Times New Roman"/>
                <a:sym typeface="Times New Roman"/>
              </a:rPr>
              <a:t>Epidemiology: Prevalence in the UK and Globally</a:t>
            </a:r>
            <a:endParaRPr sz="3200" dirty="0">
              <a:latin typeface="+mn-lt"/>
            </a:endParaRPr>
          </a:p>
        </p:txBody>
      </p:sp>
      <p:sp>
        <p:nvSpPr>
          <p:cNvPr id="125" name="Google Shape;125;p3"/>
          <p:cNvSpPr txBox="1">
            <a:spLocks noGrp="1"/>
          </p:cNvSpPr>
          <p:nvPr>
            <p:ph type="body" idx="1"/>
          </p:nvPr>
        </p:nvSpPr>
        <p:spPr>
          <a:xfrm>
            <a:off x="838200" y="2411653"/>
            <a:ext cx="5412901" cy="3728613"/>
          </a:xfrm>
          <a:prstGeom prst="rect">
            <a:avLst/>
          </a:prstGeom>
          <a:noFill/>
          <a:ln>
            <a:noFill/>
          </a:ln>
        </p:spPr>
        <p:txBody>
          <a:bodyPr spcFirstLastPara="1" wrap="square" lIns="91425" tIns="45700" rIns="91425" bIns="45700" anchor="t" anchorCtr="0">
            <a:normAutofit/>
          </a:bodyPr>
          <a:lstStyle/>
          <a:p>
            <a:pPr marL="228600" lvl="0" indent="-228600" algn="l" rtl="0">
              <a:lnSpc>
                <a:spcPct val="110000"/>
              </a:lnSpc>
              <a:spcBef>
                <a:spcPts val="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More than 4.3 million people in the UK suffer from Diabetes, and with 90 % of these people having Type 2 Diabetes, worldwide, there are reported to be more than 500 million people with the disease (Tinajero and Malik, 2021).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This is expected to rise to 783 million by the year 2045 (Diabetes UK, 2025).</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It is noted that ethnic minorities suffer from it more, as there is a very high prevalence in that sector (Soares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2023). </a:t>
            </a:r>
            <a:endParaRPr dirty="0">
              <a:latin typeface="Arial" panose="020B0604020202020204" pitchFamily="34" charset="0"/>
              <a:cs typeface="Arial" panose="020B0604020202020204" pitchFamily="34" charset="0"/>
            </a:endParaRPr>
          </a:p>
          <a:p>
            <a:pPr marL="228600" lvl="0" indent="-114300" algn="l" rtl="0">
              <a:lnSpc>
                <a:spcPct val="110000"/>
              </a:lnSpc>
              <a:spcBef>
                <a:spcPts val="1000"/>
              </a:spcBef>
              <a:spcAft>
                <a:spcPts val="0"/>
              </a:spcAft>
              <a:buSzPts val="1800"/>
              <a:buNone/>
            </a:pPr>
            <a:endParaRPr sz="1800" dirty="0"/>
          </a:p>
        </p:txBody>
      </p:sp>
      <p:pic>
        <p:nvPicPr>
          <p:cNvPr id="126" name="Google Shape;126;p3" descr="Infographic showing the link between ethnicity and Type 2 diabetes risk"/>
          <p:cNvPicPr preferRelativeResize="0"/>
          <p:nvPr/>
        </p:nvPicPr>
        <p:blipFill rotWithShape="1">
          <a:blip r:embed="rId5">
            <a:alphaModFix/>
          </a:blip>
          <a:srcRect/>
          <a:stretch/>
        </p:blipFill>
        <p:spPr>
          <a:xfrm>
            <a:off x="7191244" y="538478"/>
            <a:ext cx="4057914" cy="2708658"/>
          </a:xfrm>
          <a:prstGeom prst="rect">
            <a:avLst/>
          </a:prstGeom>
          <a:noFill/>
          <a:ln>
            <a:noFill/>
          </a:ln>
        </p:spPr>
      </p:pic>
      <p:pic>
        <p:nvPicPr>
          <p:cNvPr id="127" name="Google Shape;127;p3"/>
          <p:cNvPicPr preferRelativeResize="0"/>
          <p:nvPr/>
        </p:nvPicPr>
        <p:blipFill rotWithShape="1">
          <a:blip r:embed="rId6">
            <a:alphaModFix/>
          </a:blip>
          <a:srcRect/>
          <a:stretch/>
        </p:blipFill>
        <p:spPr>
          <a:xfrm>
            <a:off x="6858001" y="4040854"/>
            <a:ext cx="4724400" cy="1476374"/>
          </a:xfrm>
          <a:prstGeom prst="rect">
            <a:avLst/>
          </a:prstGeom>
          <a:noFill/>
          <a:ln>
            <a:noFill/>
          </a:ln>
        </p:spPr>
      </p:pic>
      <p:sp>
        <p:nvSpPr>
          <p:cNvPr id="128" name="Google Shape;128;p3"/>
          <p:cNvSpPr txBox="1"/>
          <p:nvPr/>
        </p:nvSpPr>
        <p:spPr>
          <a:xfrm>
            <a:off x="8370978" y="3525505"/>
            <a:ext cx="1800438"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mj-lt"/>
                <a:ea typeface="Times New Roman"/>
                <a:cs typeface="Times New Roman"/>
                <a:sym typeface="Times New Roman"/>
              </a:rPr>
              <a:t>Gov.UK, 2025</a:t>
            </a:r>
            <a:endParaRPr sz="1800" b="1" dirty="0">
              <a:solidFill>
                <a:schemeClr val="dk1"/>
              </a:solidFill>
              <a:latin typeface="+mj-lt"/>
              <a:ea typeface="Times New Roman"/>
              <a:cs typeface="Times New Roman"/>
              <a:sym typeface="Times New Roman"/>
            </a:endParaRPr>
          </a:p>
        </p:txBody>
      </p:sp>
      <p:sp>
        <p:nvSpPr>
          <p:cNvPr id="129" name="Google Shape;129;p3"/>
          <p:cNvSpPr txBox="1"/>
          <p:nvPr/>
        </p:nvSpPr>
        <p:spPr>
          <a:xfrm>
            <a:off x="8438544" y="5663245"/>
            <a:ext cx="1732872"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mn-lt"/>
                <a:ea typeface="Times New Roman"/>
                <a:cs typeface="Times New Roman"/>
                <a:sym typeface="Times New Roman"/>
              </a:rPr>
              <a:t>NHS, 2025</a:t>
            </a:r>
            <a:endParaRPr sz="1800" b="1" dirty="0">
              <a:solidFill>
                <a:schemeClr val="dk1"/>
              </a:solidFill>
              <a:latin typeface="+mn-lt"/>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5"/>
        <p:cNvGrpSpPr/>
        <p:nvPr/>
      </p:nvGrpSpPr>
      <p:grpSpPr>
        <a:xfrm>
          <a:off x="0" y="0"/>
          <a:ext cx="0" cy="0"/>
          <a:chOff x="0" y="0"/>
          <a:chExt cx="0" cy="0"/>
        </a:xfrm>
      </p:grpSpPr>
      <p:sp>
        <p:nvSpPr>
          <p:cNvPr id="136" name="Google Shape;136;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37" name="Google Shape;137;p4"/>
          <p:cNvSpPr/>
          <p:nvPr/>
        </p:nvSpPr>
        <p:spPr>
          <a:xfrm>
            <a:off x="-2" y="0"/>
            <a:ext cx="12188953"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595959"/>
              </a:solidFill>
              <a:latin typeface="Avenir"/>
              <a:ea typeface="Avenir"/>
              <a:cs typeface="Avenir"/>
              <a:sym typeface="Avenir"/>
            </a:endParaRPr>
          </a:p>
        </p:txBody>
      </p:sp>
      <p:grpSp>
        <p:nvGrpSpPr>
          <p:cNvPr id="138" name="Google Shape;138;p4"/>
          <p:cNvGrpSpPr/>
          <p:nvPr/>
        </p:nvGrpSpPr>
        <p:grpSpPr>
          <a:xfrm rot="10800000" flipH="1">
            <a:off x="85241" y="0"/>
            <a:ext cx="5236971" cy="6858001"/>
            <a:chOff x="20829" y="0"/>
            <a:chExt cx="5236971" cy="6858000"/>
          </a:xfrm>
        </p:grpSpPr>
        <p:pic>
          <p:nvPicPr>
            <p:cNvPr id="139" name="Google Shape;139;p4"/>
            <p:cNvPicPr preferRelativeResize="0"/>
            <p:nvPr/>
          </p:nvPicPr>
          <p:blipFill rotWithShape="1">
            <a:blip r:embed="rId3">
              <a:alphaModFix amt="10000"/>
            </a:blip>
            <a:srcRect/>
            <a:stretch/>
          </p:blipFill>
          <p:spPr>
            <a:xfrm>
              <a:off x="20829" y="692703"/>
              <a:ext cx="5236971" cy="6165297"/>
            </a:xfrm>
            <a:prstGeom prst="rect">
              <a:avLst/>
            </a:prstGeom>
            <a:noFill/>
            <a:ln>
              <a:noFill/>
            </a:ln>
          </p:spPr>
        </p:pic>
        <p:pic>
          <p:nvPicPr>
            <p:cNvPr id="140" name="Google Shape;140;p4"/>
            <p:cNvPicPr preferRelativeResize="0"/>
            <p:nvPr/>
          </p:nvPicPr>
          <p:blipFill rotWithShape="1">
            <a:blip r:embed="rId3">
              <a:alphaModFix amt="10000"/>
            </a:blip>
            <a:srcRect l="19154" b="19117"/>
            <a:stretch/>
          </p:blipFill>
          <p:spPr>
            <a:xfrm rot="5400000">
              <a:off x="393956" y="-373126"/>
              <a:ext cx="4197222" cy="4943475"/>
            </a:xfrm>
            <a:prstGeom prst="rect">
              <a:avLst/>
            </a:prstGeom>
            <a:noFill/>
            <a:ln>
              <a:noFill/>
            </a:ln>
          </p:spPr>
        </p:pic>
      </p:grpSp>
      <p:sp>
        <p:nvSpPr>
          <p:cNvPr id="141" name="Google Shape;141;p4"/>
          <p:cNvSpPr txBox="1">
            <a:spLocks noGrp="1"/>
          </p:cNvSpPr>
          <p:nvPr>
            <p:ph type="title"/>
          </p:nvPr>
        </p:nvSpPr>
        <p:spPr>
          <a:xfrm>
            <a:off x="838201" y="559813"/>
            <a:ext cx="33527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000"/>
              <a:buFont typeface="Times New Roman"/>
              <a:buNone/>
            </a:pPr>
            <a:r>
              <a:rPr lang="en-US" sz="3200" b="1" dirty="0">
                <a:latin typeface="+mn-lt"/>
                <a:ea typeface="Times New Roman"/>
                <a:cs typeface="Times New Roman"/>
                <a:sym typeface="Times New Roman"/>
              </a:rPr>
              <a:t>Economic and Social Burden (Contd..)</a:t>
            </a:r>
            <a:endParaRPr sz="3200" dirty="0">
              <a:latin typeface="+mn-lt"/>
            </a:endParaRPr>
          </a:p>
        </p:txBody>
      </p:sp>
      <p:grpSp>
        <p:nvGrpSpPr>
          <p:cNvPr id="142" name="Google Shape;142;p4"/>
          <p:cNvGrpSpPr/>
          <p:nvPr/>
        </p:nvGrpSpPr>
        <p:grpSpPr>
          <a:xfrm>
            <a:off x="4807223" y="459835"/>
            <a:ext cx="7003777" cy="5838334"/>
            <a:chOff x="0" y="2635"/>
            <a:chExt cx="7003777" cy="5838334"/>
          </a:xfrm>
        </p:grpSpPr>
        <p:sp>
          <p:nvSpPr>
            <p:cNvPr id="143" name="Google Shape;143;p4"/>
            <p:cNvSpPr/>
            <p:nvPr/>
          </p:nvSpPr>
          <p:spPr>
            <a:xfrm>
              <a:off x="0" y="3526925"/>
              <a:ext cx="7003777" cy="2314044"/>
            </a:xfrm>
            <a:prstGeom prst="rect">
              <a:avLst/>
            </a:prstGeom>
            <a:solidFill>
              <a:schemeClr val="accent2"/>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4"/>
            <p:cNvSpPr txBox="1"/>
            <p:nvPr/>
          </p:nvSpPr>
          <p:spPr>
            <a:xfrm>
              <a:off x="0" y="3526925"/>
              <a:ext cx="7003777" cy="2314044"/>
            </a:xfrm>
            <a:prstGeom prst="rect">
              <a:avLst/>
            </a:prstGeom>
            <a:noFill/>
            <a:ln>
              <a:noFill/>
            </a:ln>
          </p:spPr>
          <p:txBody>
            <a:bodyPr spcFirstLastPara="1" wrap="square" lIns="241800" tIns="241800" rIns="241800" bIns="241800" anchor="ctr" anchorCtr="0">
              <a:noAutofit/>
            </a:bodyPr>
            <a:lstStyle/>
            <a:p>
              <a:pPr marL="0" marR="0" lvl="0" indent="0" algn="ctr" rtl="0">
                <a:lnSpc>
                  <a:spcPct val="90000"/>
                </a:lnSpc>
                <a:spcBef>
                  <a:spcPts val="0"/>
                </a:spcBef>
                <a:spcAft>
                  <a:spcPts val="0"/>
                </a:spcAft>
                <a:buNone/>
              </a:pPr>
              <a:r>
                <a:rPr lang="en-US" sz="1800" dirty="0">
                  <a:solidFill>
                    <a:schemeClr val="lt1"/>
                  </a:solidFill>
                  <a:latin typeface="Arial" panose="020B0604020202020204" pitchFamily="34" charset="0"/>
                  <a:ea typeface="Times New Roman"/>
                  <a:cs typeface="Arial" panose="020B0604020202020204" pitchFamily="34" charset="0"/>
                  <a:sym typeface="Times New Roman"/>
                </a:rPr>
                <a:t>It takes away efficiency, lowers the quality of life, and puts a heavy emotional toll on families (Whicher </a:t>
              </a:r>
              <a:r>
                <a:rPr lang="en-US" sz="1800" i="1" dirty="0">
                  <a:solidFill>
                    <a:schemeClr val="lt1"/>
                  </a:solidFill>
                  <a:latin typeface="Arial" panose="020B0604020202020204" pitchFamily="34" charset="0"/>
                  <a:ea typeface="Times New Roman"/>
                  <a:cs typeface="Arial" panose="020B0604020202020204" pitchFamily="34" charset="0"/>
                  <a:sym typeface="Times New Roman"/>
                </a:rPr>
                <a:t>et al.,</a:t>
              </a:r>
              <a:r>
                <a:rPr lang="en-US" sz="1800" dirty="0">
                  <a:solidFill>
                    <a:schemeClr val="lt1"/>
                  </a:solidFill>
                  <a:latin typeface="Arial" panose="020B0604020202020204" pitchFamily="34" charset="0"/>
                  <a:ea typeface="Times New Roman"/>
                  <a:cs typeface="Arial" panose="020B0604020202020204" pitchFamily="34" charset="0"/>
                  <a:sym typeface="Times New Roman"/>
                </a:rPr>
                <a:t> 2020).</a:t>
              </a:r>
              <a:endParaRPr sz="1800" dirty="0">
                <a:latin typeface="Arial" panose="020B0604020202020204" pitchFamily="34" charset="0"/>
                <a:cs typeface="Arial" panose="020B0604020202020204" pitchFamily="34" charset="0"/>
              </a:endParaRPr>
            </a:p>
          </p:txBody>
        </p:sp>
        <p:sp>
          <p:nvSpPr>
            <p:cNvPr id="145" name="Google Shape;145;p4"/>
            <p:cNvSpPr/>
            <p:nvPr/>
          </p:nvSpPr>
          <p:spPr>
            <a:xfrm rot="10800000">
              <a:off x="0" y="2635"/>
              <a:ext cx="7003777" cy="3559000"/>
            </a:xfrm>
            <a:prstGeom prst="upArrowCallout">
              <a:avLst>
                <a:gd name="adj1" fmla="val 25000"/>
                <a:gd name="adj2" fmla="val 25000"/>
                <a:gd name="adj3" fmla="val 25000"/>
                <a:gd name="adj4" fmla="val 64977"/>
              </a:avLst>
            </a:prstGeom>
            <a:solidFill>
              <a:srgbClr val="CB9C6D"/>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txBox="1"/>
            <p:nvPr/>
          </p:nvSpPr>
          <p:spPr>
            <a:xfrm>
              <a:off x="0" y="102613"/>
              <a:ext cx="7003777" cy="2100965"/>
            </a:xfrm>
            <a:prstGeom prst="rect">
              <a:avLst/>
            </a:prstGeom>
            <a:noFill/>
            <a:ln>
              <a:noFill/>
            </a:ln>
          </p:spPr>
          <p:txBody>
            <a:bodyPr spcFirstLastPara="1" wrap="square" lIns="241800" tIns="241800" rIns="241800" bIns="241800" anchor="ctr" anchorCtr="0">
              <a:noAutofit/>
            </a:bodyPr>
            <a:lstStyle/>
            <a:p>
              <a:pPr marL="0" marR="0" lvl="0" indent="0" algn="ctr" rtl="0">
                <a:lnSpc>
                  <a:spcPct val="90000"/>
                </a:lnSpc>
                <a:spcBef>
                  <a:spcPts val="0"/>
                </a:spcBef>
                <a:spcAft>
                  <a:spcPts val="0"/>
                </a:spcAft>
                <a:buNone/>
              </a:pPr>
              <a:r>
                <a:rPr lang="en-US" sz="1800" dirty="0">
                  <a:solidFill>
                    <a:schemeClr val="lt1"/>
                  </a:solidFill>
                  <a:latin typeface="Arial" panose="020B0604020202020204" pitchFamily="34" charset="0"/>
                  <a:ea typeface="Times New Roman"/>
                  <a:cs typeface="Arial" panose="020B0604020202020204" pitchFamily="34" charset="0"/>
                  <a:sym typeface="Times New Roman"/>
                </a:rPr>
                <a:t>The NHS incurs an annual cost of around 10 billion GBP for type 2 diabetes treatment (Gregg </a:t>
              </a:r>
              <a:r>
                <a:rPr lang="en-US" sz="1800" i="1" dirty="0">
                  <a:solidFill>
                    <a:schemeClr val="lt1"/>
                  </a:solidFill>
                  <a:latin typeface="Arial" panose="020B0604020202020204" pitchFamily="34" charset="0"/>
                  <a:ea typeface="Times New Roman"/>
                  <a:cs typeface="Arial" panose="020B0604020202020204" pitchFamily="34" charset="0"/>
                  <a:sym typeface="Times New Roman"/>
                </a:rPr>
                <a:t>et al., </a:t>
              </a:r>
              <a:r>
                <a:rPr lang="en-US" sz="1800" i="0" dirty="0">
                  <a:solidFill>
                    <a:schemeClr val="lt1"/>
                  </a:solidFill>
                  <a:latin typeface="Arial" panose="020B0604020202020204" pitchFamily="34" charset="0"/>
                  <a:ea typeface="Times New Roman"/>
                  <a:cs typeface="Arial" panose="020B0604020202020204" pitchFamily="34" charset="0"/>
                  <a:sym typeface="Times New Roman"/>
                </a:rPr>
                <a:t>2023)</a:t>
              </a:r>
              <a:r>
                <a:rPr lang="en-US" sz="1800" dirty="0">
                  <a:solidFill>
                    <a:schemeClr val="lt1"/>
                  </a:solidFill>
                  <a:latin typeface="Arial" panose="020B0604020202020204" pitchFamily="34" charset="0"/>
                  <a:ea typeface="Times New Roman"/>
                  <a:cs typeface="Arial" panose="020B0604020202020204" pitchFamily="34" charset="0"/>
                  <a:sym typeface="Times New Roman"/>
                </a:rPr>
                <a:t>.  </a:t>
              </a:r>
              <a:endParaRPr sz="1800" dirty="0">
                <a:latin typeface="Arial" panose="020B0604020202020204" pitchFamily="34" charset="0"/>
                <a:cs typeface="Arial" panose="020B0604020202020204" pitchFamily="34" charset="0"/>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g602a0ba92e666aa6_2"/>
          <p:cNvSpPr txBox="1">
            <a:spLocks noGrp="1"/>
          </p:cNvSpPr>
          <p:nvPr>
            <p:ph type="title"/>
          </p:nvPr>
        </p:nvSpPr>
        <p:spPr>
          <a:xfrm>
            <a:off x="458694" y="-390418"/>
            <a:ext cx="10895100" cy="2081878"/>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r>
              <a:rPr lang="en-US" sz="3200" b="1" dirty="0">
                <a:latin typeface="+mj-lt"/>
              </a:rPr>
              <a:t>Economic and Social Burden</a:t>
            </a:r>
            <a:endParaRPr sz="3200" b="1" dirty="0">
              <a:latin typeface="+mj-lt"/>
            </a:endParaRPr>
          </a:p>
        </p:txBody>
      </p:sp>
      <p:sp>
        <p:nvSpPr>
          <p:cNvPr id="154" name="Google Shape;154;g602a0ba92e666aa6_2"/>
          <p:cNvSpPr txBox="1">
            <a:spLocks noGrp="1"/>
          </p:cNvSpPr>
          <p:nvPr>
            <p:ph type="body" idx="1"/>
          </p:nvPr>
        </p:nvSpPr>
        <p:spPr>
          <a:xfrm>
            <a:off x="458694" y="1119883"/>
            <a:ext cx="5037980" cy="5025367"/>
          </a:xfrm>
          <a:prstGeom prst="rect">
            <a:avLst/>
          </a:prstGeom>
        </p:spPr>
        <p:txBody>
          <a:bodyPr spcFirstLastPara="1" wrap="square" lIns="91425" tIns="45700" rIns="91425" bIns="45700" anchor="t" anchorCtr="0">
            <a:normAutofit fontScale="55000" lnSpcReduction="20000"/>
          </a:bodyPr>
          <a:lstStyle/>
          <a:p>
            <a:pPr marL="457200" lvl="0" indent="-304800" algn="just" rtl="0">
              <a:lnSpc>
                <a:spcPct val="150000"/>
              </a:lnSpc>
              <a:spcBef>
                <a:spcPts val="0"/>
              </a:spcBef>
              <a:spcAft>
                <a:spcPts val="0"/>
              </a:spcAft>
              <a:buClr>
                <a:schemeClr val="dk1"/>
              </a:buClr>
              <a:buSzPts val="1200"/>
              <a:buFont typeface="Times New Roman"/>
              <a:buChar char="●"/>
            </a:pPr>
            <a:r>
              <a:rPr lang="en-US" sz="3300" dirty="0">
                <a:latin typeface="+mn-lt"/>
                <a:ea typeface="Times New Roman"/>
                <a:cs typeface="Times New Roman"/>
                <a:sym typeface="Times New Roman"/>
              </a:rPr>
              <a:t>The UK and wider global community is facing serious economic pressure with regards to Type 2 Diabetes Mellitus (T2DM). </a:t>
            </a:r>
            <a:endParaRPr sz="33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3300" dirty="0">
                <a:latin typeface="+mn-lt"/>
                <a:ea typeface="Times New Roman"/>
                <a:cs typeface="Times New Roman"/>
                <a:sym typeface="Times New Roman"/>
              </a:rPr>
              <a:t>The NHS spends approximately £10 billion on diabetes every year and global spending is roughly similar to USD 966 billion (Soares Andrade </a:t>
            </a:r>
            <a:r>
              <a:rPr lang="en-US" sz="3300" i="1" dirty="0">
                <a:latin typeface="+mn-lt"/>
                <a:ea typeface="Times New Roman"/>
                <a:cs typeface="Times New Roman"/>
                <a:sym typeface="Times New Roman"/>
              </a:rPr>
              <a:t>et al.,</a:t>
            </a:r>
            <a:r>
              <a:rPr lang="en-US" sz="3300" dirty="0">
                <a:latin typeface="+mn-lt"/>
                <a:ea typeface="Times New Roman"/>
                <a:cs typeface="Times New Roman"/>
                <a:sym typeface="Times New Roman"/>
              </a:rPr>
              <a:t> 2023; Tinajero and Malik, 2021). </a:t>
            </a:r>
            <a:endParaRPr sz="3300" dirty="0">
              <a:latin typeface="+mn-lt"/>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sz="3300" dirty="0">
                <a:latin typeface="+mn-lt"/>
                <a:ea typeface="Times New Roman"/>
                <a:cs typeface="Times New Roman"/>
                <a:sym typeface="Times New Roman"/>
              </a:rPr>
              <a:t>The highest increase has been observed in low- and middle-income countries, where limited access to treatment intensifies the burden (Liu </a:t>
            </a:r>
            <a:r>
              <a:rPr lang="en-US" sz="3300" i="1" dirty="0">
                <a:latin typeface="+mn-lt"/>
                <a:ea typeface="Times New Roman"/>
                <a:cs typeface="Times New Roman"/>
                <a:sym typeface="Times New Roman"/>
              </a:rPr>
              <a:t>et al.,</a:t>
            </a:r>
            <a:r>
              <a:rPr lang="en-US" sz="3300" dirty="0">
                <a:latin typeface="+mn-lt"/>
                <a:ea typeface="Times New Roman"/>
                <a:cs typeface="Times New Roman"/>
                <a:sym typeface="Times New Roman"/>
              </a:rPr>
              <a:t> 2022). </a:t>
            </a:r>
            <a:endParaRPr sz="3300" dirty="0">
              <a:latin typeface="+mn-lt"/>
              <a:ea typeface="Times New Roman"/>
              <a:cs typeface="Times New Roman"/>
              <a:sym typeface="Times New Roman"/>
            </a:endParaRPr>
          </a:p>
          <a:p>
            <a:pPr marL="0" lvl="0" indent="0" algn="l" rtl="0">
              <a:spcBef>
                <a:spcPts val="1000"/>
              </a:spcBef>
              <a:spcAft>
                <a:spcPts val="0"/>
              </a:spcAft>
              <a:buNone/>
            </a:pPr>
            <a:endParaRPr sz="4000" dirty="0"/>
          </a:p>
        </p:txBody>
      </p:sp>
      <p:pic>
        <p:nvPicPr>
          <p:cNvPr id="1026" name="Picture 2" descr="Health matters: preventing Type 2 Diabetes - GOV.UK">
            <a:extLst>
              <a:ext uri="{FF2B5EF4-FFF2-40B4-BE49-F238E27FC236}">
                <a16:creationId xmlns:a16="http://schemas.microsoft.com/office/drawing/2014/main" id="{66046890-D6F7-9D83-3304-7551DCB623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2292" y="1470060"/>
            <a:ext cx="6486846" cy="432456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9C6F9C0-4EF3-EC5D-605F-1AD59BEDEF12}"/>
              </a:ext>
            </a:extLst>
          </p:cNvPr>
          <p:cNvSpPr txBox="1"/>
          <p:nvPr/>
        </p:nvSpPr>
        <p:spPr>
          <a:xfrm>
            <a:off x="8291245" y="5975973"/>
            <a:ext cx="1697901" cy="369332"/>
          </a:xfrm>
          <a:prstGeom prst="rect">
            <a:avLst/>
          </a:prstGeom>
          <a:noFill/>
        </p:spPr>
        <p:txBody>
          <a:bodyPr wrap="none" rtlCol="0">
            <a:spAutoFit/>
          </a:bodyPr>
          <a:lstStyle/>
          <a:p>
            <a:r>
              <a:rPr lang="en-IN" sz="1800" dirty="0">
                <a:latin typeface="Arial" panose="020B0604020202020204" pitchFamily="34" charset="0"/>
                <a:cs typeface="Arial" panose="020B0604020202020204" pitchFamily="34" charset="0"/>
              </a:rPr>
              <a:t>Liu </a:t>
            </a:r>
            <a:r>
              <a:rPr lang="en-IN" sz="1800" i="1" dirty="0">
                <a:latin typeface="Arial" panose="020B0604020202020204" pitchFamily="34" charset="0"/>
                <a:cs typeface="Arial" panose="020B0604020202020204" pitchFamily="34" charset="0"/>
              </a:rPr>
              <a:t>et al., </a:t>
            </a:r>
            <a:r>
              <a:rPr lang="en-IN" sz="1800" dirty="0">
                <a:latin typeface="Arial" panose="020B0604020202020204" pitchFamily="34" charset="0"/>
                <a:cs typeface="Arial" panose="020B0604020202020204" pitchFamily="34" charset="0"/>
              </a:rPr>
              <a:t>2022</a:t>
            </a:r>
            <a:endParaRPr lang="en-GB" sz="18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9"/>
        <p:cNvGrpSpPr/>
        <p:nvPr/>
      </p:nvGrpSpPr>
      <p:grpSpPr>
        <a:xfrm>
          <a:off x="0" y="0"/>
          <a:ext cx="0" cy="0"/>
          <a:chOff x="0" y="0"/>
          <a:chExt cx="0" cy="0"/>
        </a:xfrm>
      </p:grpSpPr>
      <p:sp>
        <p:nvSpPr>
          <p:cNvPr id="160" name="Google Shape;160;p5"/>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1" name="Google Shape;161;p5"/>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62" name="Google Shape;162;p5"/>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163" name="Google Shape;163;p5" descr="An example of a molecular structure"/>
          <p:cNvPicPr preferRelativeResize="0"/>
          <p:nvPr/>
        </p:nvPicPr>
        <p:blipFill rotWithShape="1">
          <a:blip r:embed="rId3">
            <a:alphaModFix amt="60000"/>
          </a:blip>
          <a:srcRect t="5829" r="-2" b="12309"/>
          <a:stretch/>
        </p:blipFill>
        <p:spPr>
          <a:xfrm>
            <a:off x="20" y="10"/>
            <a:ext cx="12191980" cy="6856614"/>
          </a:xfrm>
          <a:prstGeom prst="rect">
            <a:avLst/>
          </a:prstGeom>
          <a:noFill/>
          <a:ln>
            <a:noFill/>
          </a:ln>
        </p:spPr>
      </p:pic>
      <p:sp>
        <p:nvSpPr>
          <p:cNvPr id="164" name="Google Shape;164;p5"/>
          <p:cNvSpPr txBox="1">
            <a:spLocks noGrp="1"/>
          </p:cNvSpPr>
          <p:nvPr>
            <p:ph type="title"/>
          </p:nvPr>
        </p:nvSpPr>
        <p:spPr>
          <a:xfrm>
            <a:off x="150217" y="-1113008"/>
            <a:ext cx="4795282" cy="5018227"/>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FFFFFF"/>
              </a:buClr>
              <a:buSzPts val="4400"/>
              <a:buFont typeface="Times New Roman"/>
              <a:buNone/>
            </a:pPr>
            <a:r>
              <a:rPr lang="en-US" sz="3200" b="1" dirty="0">
                <a:solidFill>
                  <a:srgbClr val="FFFFFF"/>
                </a:solidFill>
                <a:latin typeface="+mj-lt"/>
                <a:ea typeface="Times New Roman"/>
                <a:cs typeface="Times New Roman"/>
                <a:sym typeface="Times New Roman"/>
              </a:rPr>
              <a:t>Diagnosis</a:t>
            </a:r>
            <a:endParaRPr sz="3200" dirty="0">
              <a:solidFill>
                <a:srgbClr val="FFFFFF"/>
              </a:solidFill>
              <a:latin typeface="+mj-lt"/>
            </a:endParaRPr>
          </a:p>
        </p:txBody>
      </p:sp>
      <p:graphicFrame>
        <p:nvGraphicFramePr>
          <p:cNvPr id="4" name="Diagram 3">
            <a:extLst>
              <a:ext uri="{FF2B5EF4-FFF2-40B4-BE49-F238E27FC236}">
                <a16:creationId xmlns:a16="http://schemas.microsoft.com/office/drawing/2014/main" id="{BA38D673-12EE-F725-5BD2-4B51C9AF61D0}"/>
              </a:ext>
            </a:extLst>
          </p:cNvPr>
          <p:cNvGraphicFramePr/>
          <p:nvPr>
            <p:extLst>
              <p:ext uri="{D42A27DB-BD31-4B8C-83A1-F6EECF244321}">
                <p14:modId xmlns:p14="http://schemas.microsoft.com/office/powerpoint/2010/main" val="859845024"/>
              </p:ext>
            </p:extLst>
          </p:nvPr>
        </p:nvGraphicFramePr>
        <p:xfrm>
          <a:off x="6277511" y="596484"/>
          <a:ext cx="7524576" cy="62601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Picture 1">
            <a:extLst>
              <a:ext uri="{FF2B5EF4-FFF2-40B4-BE49-F238E27FC236}">
                <a16:creationId xmlns:a16="http://schemas.microsoft.com/office/drawing/2014/main" id="{3441742A-7028-DBF8-745B-91848002D3FC}"/>
              </a:ext>
            </a:extLst>
          </p:cNvPr>
          <p:cNvPicPr>
            <a:picLocks noChangeAspect="1"/>
          </p:cNvPicPr>
          <p:nvPr/>
        </p:nvPicPr>
        <p:blipFill>
          <a:blip r:embed="rId9"/>
          <a:stretch>
            <a:fillRect/>
          </a:stretch>
        </p:blipFill>
        <p:spPr>
          <a:xfrm>
            <a:off x="412673" y="2284313"/>
            <a:ext cx="4852837" cy="4377307"/>
          </a:xfrm>
          <a:prstGeom prst="rect">
            <a:avLst/>
          </a:prstGeom>
        </p:spPr>
      </p:pic>
      <p:sp>
        <p:nvSpPr>
          <p:cNvPr id="3" name="TextBox 2">
            <a:extLst>
              <a:ext uri="{FF2B5EF4-FFF2-40B4-BE49-F238E27FC236}">
                <a16:creationId xmlns:a16="http://schemas.microsoft.com/office/drawing/2014/main" id="{201C7B8D-87A5-31A1-459A-3A3EEFBC41D3}"/>
              </a:ext>
            </a:extLst>
          </p:cNvPr>
          <p:cNvSpPr txBox="1"/>
          <p:nvPr/>
        </p:nvSpPr>
        <p:spPr>
          <a:xfrm>
            <a:off x="5527966" y="6359703"/>
            <a:ext cx="1800493" cy="369332"/>
          </a:xfrm>
          <a:prstGeom prst="rect">
            <a:avLst/>
          </a:prstGeom>
          <a:noFill/>
        </p:spPr>
        <p:txBody>
          <a:bodyPr wrap="none" rtlCol="0">
            <a:spAutoFit/>
          </a:bodyPr>
          <a:lstStyle/>
          <a:p>
            <a:r>
              <a:rPr lang="en-IN" sz="1800" dirty="0">
                <a:solidFill>
                  <a:schemeClr val="bg1"/>
                </a:solidFill>
                <a:latin typeface="+mn-lt"/>
                <a:cs typeface="Times New Roman" panose="02020603050405020304" pitchFamily="18" charset="0"/>
              </a:rPr>
              <a:t>Guideline, 2022</a:t>
            </a:r>
            <a:endParaRPr lang="en-GB" sz="1800" dirty="0">
              <a:solidFill>
                <a:schemeClr val="bg1"/>
              </a:solidFill>
              <a:latin typeface="+mn-lt"/>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5A78D-840C-770B-99F9-22EB02DCA313}"/>
              </a:ext>
            </a:extLst>
          </p:cNvPr>
          <p:cNvSpPr>
            <a:spLocks noGrp="1"/>
          </p:cNvSpPr>
          <p:nvPr>
            <p:ph type="title"/>
          </p:nvPr>
        </p:nvSpPr>
        <p:spPr>
          <a:xfrm>
            <a:off x="366227" y="365759"/>
            <a:ext cx="10895106" cy="1325563"/>
          </a:xfrm>
        </p:spPr>
        <p:txBody>
          <a:bodyPr>
            <a:normAutofit/>
          </a:bodyPr>
          <a:lstStyle/>
          <a:p>
            <a:r>
              <a:rPr lang="en-US" sz="3200" b="1" dirty="0">
                <a:solidFill>
                  <a:schemeClr val="tx1"/>
                </a:solidFill>
                <a:latin typeface="+mj-lt"/>
                <a:ea typeface="Times New Roman"/>
                <a:cs typeface="Times New Roman"/>
                <a:sym typeface="Times New Roman"/>
              </a:rPr>
              <a:t>Initial Assessment</a:t>
            </a:r>
            <a:endParaRPr lang="en-GB" sz="3200" dirty="0">
              <a:solidFill>
                <a:schemeClr val="tx1"/>
              </a:solidFill>
              <a:latin typeface="+mj-lt"/>
            </a:endParaRPr>
          </a:p>
        </p:txBody>
      </p:sp>
      <p:graphicFrame>
        <p:nvGraphicFramePr>
          <p:cNvPr id="4" name="Diagram 3">
            <a:extLst>
              <a:ext uri="{FF2B5EF4-FFF2-40B4-BE49-F238E27FC236}">
                <a16:creationId xmlns:a16="http://schemas.microsoft.com/office/drawing/2014/main" id="{EC4BCC85-191E-847D-9792-7E7E83BD89F0}"/>
              </a:ext>
            </a:extLst>
          </p:cNvPr>
          <p:cNvGraphicFramePr/>
          <p:nvPr>
            <p:extLst>
              <p:ext uri="{D42A27DB-BD31-4B8C-83A1-F6EECF244321}">
                <p14:modId xmlns:p14="http://schemas.microsoft.com/office/powerpoint/2010/main" val="563611397"/>
              </p:ext>
            </p:extLst>
          </p:nvPr>
        </p:nvGraphicFramePr>
        <p:xfrm>
          <a:off x="222388" y="1489753"/>
          <a:ext cx="12836066" cy="47479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194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8"/>
        <p:cNvGrpSpPr/>
        <p:nvPr/>
      </p:nvGrpSpPr>
      <p:grpSpPr>
        <a:xfrm>
          <a:off x="0" y="0"/>
          <a:ext cx="0" cy="0"/>
          <a:chOff x="0" y="0"/>
          <a:chExt cx="0" cy="0"/>
        </a:xfrm>
      </p:grpSpPr>
      <p:sp>
        <p:nvSpPr>
          <p:cNvPr id="179" name="Google Shape;179;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180" name="Google Shape;180;p6"/>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181" name="Google Shape;181;p6"/>
          <p:cNvGrpSpPr/>
          <p:nvPr/>
        </p:nvGrpSpPr>
        <p:grpSpPr>
          <a:xfrm>
            <a:off x="4495800" y="0"/>
            <a:ext cx="7693152" cy="6858000"/>
            <a:chOff x="4495800" y="0"/>
            <a:chExt cx="7693152" cy="6858000"/>
          </a:xfrm>
        </p:grpSpPr>
        <p:pic>
          <p:nvPicPr>
            <p:cNvPr id="182" name="Google Shape;182;p6"/>
            <p:cNvPicPr preferRelativeResize="0"/>
            <p:nvPr/>
          </p:nvPicPr>
          <p:blipFill rotWithShape="1">
            <a:blip r:embed="rId3">
              <a:alphaModFix amt="10000"/>
            </a:blip>
            <a:srcRect/>
            <a:stretch/>
          </p:blipFill>
          <p:spPr>
            <a:xfrm>
              <a:off x="7073255" y="0"/>
              <a:ext cx="5115697" cy="6858000"/>
            </a:xfrm>
            <a:prstGeom prst="rect">
              <a:avLst/>
            </a:prstGeom>
            <a:noFill/>
            <a:ln>
              <a:noFill/>
            </a:ln>
          </p:spPr>
        </p:pic>
        <p:pic>
          <p:nvPicPr>
            <p:cNvPr id="183" name="Google Shape;183;p6"/>
            <p:cNvPicPr preferRelativeResize="0"/>
            <p:nvPr/>
          </p:nvPicPr>
          <p:blipFill rotWithShape="1">
            <a:blip r:embed="rId4">
              <a:alphaModFix amt="7000"/>
            </a:blip>
            <a:srcRect/>
            <a:stretch/>
          </p:blipFill>
          <p:spPr>
            <a:xfrm rot="-5400000">
              <a:off x="5443054" y="-947254"/>
              <a:ext cx="5562598" cy="7457106"/>
            </a:xfrm>
            <a:prstGeom prst="rect">
              <a:avLst/>
            </a:prstGeom>
            <a:noFill/>
            <a:ln>
              <a:noFill/>
            </a:ln>
          </p:spPr>
        </p:pic>
      </p:grpSp>
      <p:sp>
        <p:nvSpPr>
          <p:cNvPr id="184" name="Google Shape;184;p6"/>
          <p:cNvSpPr txBox="1">
            <a:spLocks noGrp="1"/>
          </p:cNvSpPr>
          <p:nvPr>
            <p:ph type="title"/>
          </p:nvPr>
        </p:nvSpPr>
        <p:spPr>
          <a:xfrm>
            <a:off x="945222" y="205483"/>
            <a:ext cx="10256178" cy="1571945"/>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400"/>
              <a:buFont typeface="Times New Roman"/>
              <a:buNone/>
            </a:pPr>
            <a:r>
              <a:rPr lang="en-US" sz="3200" b="1" dirty="0">
                <a:latin typeface="+mj-lt"/>
                <a:ea typeface="Times New Roman"/>
                <a:cs typeface="Times New Roman"/>
                <a:sym typeface="Times New Roman"/>
              </a:rPr>
              <a:t>Management</a:t>
            </a:r>
            <a:endParaRPr sz="3200" dirty="0">
              <a:latin typeface="+mj-lt"/>
            </a:endParaRPr>
          </a:p>
        </p:txBody>
      </p:sp>
      <p:pic>
        <p:nvPicPr>
          <p:cNvPr id="3074" name="Picture 2" descr="Health matters: preventing Type 2 Diabetes - GOV.UK">
            <a:extLst>
              <a:ext uri="{FF2B5EF4-FFF2-40B4-BE49-F238E27FC236}">
                <a16:creationId xmlns:a16="http://schemas.microsoft.com/office/drawing/2014/main" id="{29B510DE-6F91-1A27-9C4E-29E9F7FF8D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8376" y="1580936"/>
            <a:ext cx="5164529" cy="35026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40249D7-0E0E-0719-E7E2-9D210C854F44}"/>
              </a:ext>
            </a:extLst>
          </p:cNvPr>
          <p:cNvSpPr txBox="1"/>
          <p:nvPr/>
        </p:nvSpPr>
        <p:spPr>
          <a:xfrm>
            <a:off x="9083385" y="5229494"/>
            <a:ext cx="1313180" cy="369332"/>
          </a:xfrm>
          <a:prstGeom prst="rect">
            <a:avLst/>
          </a:prstGeom>
          <a:noFill/>
        </p:spPr>
        <p:txBody>
          <a:bodyPr wrap="none" rtlCol="0">
            <a:spAutoFit/>
          </a:bodyPr>
          <a:lstStyle/>
          <a:p>
            <a:r>
              <a:rPr lang="en-IN" sz="1800" dirty="0">
                <a:latin typeface="Arial" panose="020B0604020202020204" pitchFamily="34" charset="0"/>
                <a:cs typeface="Arial" panose="020B0604020202020204" pitchFamily="34" charset="0"/>
              </a:rPr>
              <a:t>NHS, 2025</a:t>
            </a: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B3CAB40-99D1-3FBD-1316-F9B70F106972}"/>
              </a:ext>
            </a:extLst>
          </p:cNvPr>
          <p:cNvSpPr txBox="1"/>
          <p:nvPr/>
        </p:nvSpPr>
        <p:spPr>
          <a:xfrm>
            <a:off x="193716" y="1580936"/>
            <a:ext cx="6358614" cy="3780522"/>
          </a:xfrm>
          <a:prstGeom prst="rect">
            <a:avLst/>
          </a:prstGeom>
          <a:solidFill>
            <a:schemeClr val="tx2">
              <a:lumMod val="75000"/>
            </a:schemeClr>
          </a:solidFill>
          <a:ln>
            <a:solidFill>
              <a:schemeClr val="accent4">
                <a:lumMod val="60000"/>
                <a:lumOff val="40000"/>
              </a:schemeClr>
            </a:solidFill>
          </a:ln>
        </p:spPr>
        <p:txBody>
          <a:bodyPr wrap="square" rtlCol="0">
            <a:spAutoFit/>
          </a:bodyPr>
          <a:lstStyle/>
          <a:p>
            <a:pPr marL="685800" indent="-457200" fontAlgn="base">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Diet, physical activity and weight control are key to management.</a:t>
            </a:r>
          </a:p>
          <a:p>
            <a:pPr marL="685800" indent="-457200" fontAlgn="base">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Education programs like DAFNE and XPERT help people manage their disease themselves.</a:t>
            </a:r>
          </a:p>
          <a:p>
            <a:pPr marL="685800" indent="-457200" fontAlgn="base">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Metformin is the first option; if needed, other medications are added.</a:t>
            </a:r>
          </a:p>
          <a:p>
            <a:pPr marL="685800" indent="-457200" fontAlgn="base">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Monitoring blood pressure, cholesterol levels, and kidney function helps protect against CVD and CKD (White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FA9A-F08D-3ED2-4FBD-A408A831380C}"/>
              </a:ext>
            </a:extLst>
          </p:cNvPr>
          <p:cNvSpPr>
            <a:spLocks noGrp="1"/>
          </p:cNvSpPr>
          <p:nvPr>
            <p:ph type="title"/>
          </p:nvPr>
        </p:nvSpPr>
        <p:spPr/>
        <p:txBody>
          <a:bodyPr>
            <a:normAutofit/>
          </a:bodyPr>
          <a:lstStyle/>
          <a:p>
            <a:r>
              <a:rPr lang="en-US" sz="3200" b="1" dirty="0">
                <a:latin typeface="Times New Roman"/>
                <a:ea typeface="Times New Roman"/>
                <a:cs typeface="Times New Roman"/>
                <a:sym typeface="Times New Roman"/>
              </a:rPr>
              <a:t>UK Guidelines on Type 2 diabetes</a:t>
            </a:r>
            <a:endParaRPr lang="en-GB" sz="3200" dirty="0"/>
          </a:p>
        </p:txBody>
      </p:sp>
      <p:graphicFrame>
        <p:nvGraphicFramePr>
          <p:cNvPr id="5" name="Diagram 4">
            <a:extLst>
              <a:ext uri="{FF2B5EF4-FFF2-40B4-BE49-F238E27FC236}">
                <a16:creationId xmlns:a16="http://schemas.microsoft.com/office/drawing/2014/main" id="{F8C12B89-E89A-7852-FE38-AABF27805A20}"/>
              </a:ext>
            </a:extLst>
          </p:cNvPr>
          <p:cNvGraphicFramePr/>
          <p:nvPr>
            <p:extLst>
              <p:ext uri="{D42A27DB-BD31-4B8C-83A1-F6EECF244321}">
                <p14:modId xmlns:p14="http://schemas.microsoft.com/office/powerpoint/2010/main" val="922941935"/>
              </p:ext>
            </p:extLst>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240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5"/>
        <p:cNvGrpSpPr/>
        <p:nvPr/>
      </p:nvGrpSpPr>
      <p:grpSpPr>
        <a:xfrm>
          <a:off x="0" y="0"/>
          <a:ext cx="0" cy="0"/>
          <a:chOff x="0" y="0"/>
          <a:chExt cx="0" cy="0"/>
        </a:xfrm>
      </p:grpSpPr>
      <p:sp>
        <p:nvSpPr>
          <p:cNvPr id="206" name="Google Shape;206;p7"/>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07" name="Google Shape;207;p7"/>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208" name="Google Shape;208;p7"/>
          <p:cNvGrpSpPr/>
          <p:nvPr/>
        </p:nvGrpSpPr>
        <p:grpSpPr>
          <a:xfrm>
            <a:off x="4464881" y="0"/>
            <a:ext cx="7724071" cy="6858000"/>
            <a:chOff x="4464881" y="0"/>
            <a:chExt cx="7724071" cy="6858000"/>
          </a:xfrm>
        </p:grpSpPr>
        <p:pic>
          <p:nvPicPr>
            <p:cNvPr id="209" name="Google Shape;209;p7"/>
            <p:cNvPicPr preferRelativeResize="0"/>
            <p:nvPr/>
          </p:nvPicPr>
          <p:blipFill rotWithShape="1">
            <a:blip r:embed="rId3">
              <a:alphaModFix amt="10000"/>
            </a:blip>
            <a:srcRect/>
            <a:stretch/>
          </p:blipFill>
          <p:spPr>
            <a:xfrm>
              <a:off x="7073255" y="0"/>
              <a:ext cx="5115697" cy="6858000"/>
            </a:xfrm>
            <a:prstGeom prst="rect">
              <a:avLst/>
            </a:prstGeom>
            <a:noFill/>
            <a:ln>
              <a:noFill/>
            </a:ln>
          </p:spPr>
        </p:pic>
        <p:pic>
          <p:nvPicPr>
            <p:cNvPr id="210" name="Google Shape;210;p7"/>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211" name="Google Shape;211;p7"/>
          <p:cNvSpPr txBox="1">
            <a:spLocks noGrp="1"/>
          </p:cNvSpPr>
          <p:nvPr>
            <p:ph type="title"/>
          </p:nvPr>
        </p:nvSpPr>
        <p:spPr>
          <a:xfrm>
            <a:off x="421240" y="1371600"/>
            <a:ext cx="10600201" cy="20574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400"/>
              <a:buFont typeface="Times New Roman"/>
              <a:buNone/>
            </a:pPr>
            <a:r>
              <a:rPr lang="en-US" sz="3200" b="1" dirty="0">
                <a:latin typeface="Times New Roman"/>
                <a:ea typeface="Times New Roman"/>
                <a:cs typeface="Times New Roman"/>
                <a:sym typeface="Times New Roman"/>
              </a:rPr>
              <a:t>Treatment Options in the UK</a:t>
            </a:r>
            <a:endParaRPr sz="3200" dirty="0"/>
          </a:p>
          <a:p>
            <a:pPr marL="0" lvl="0" indent="0" algn="ctr" rtl="0">
              <a:lnSpc>
                <a:spcPct val="100000"/>
              </a:lnSpc>
              <a:spcBef>
                <a:spcPts val="0"/>
              </a:spcBef>
              <a:spcAft>
                <a:spcPts val="0"/>
              </a:spcAft>
              <a:buClr>
                <a:schemeClr val="dk1"/>
              </a:buClr>
              <a:buSzPts val="4400"/>
              <a:buFont typeface="EB Garamond"/>
              <a:buNone/>
            </a:pPr>
            <a:endParaRPr dirty="0"/>
          </a:p>
        </p:txBody>
      </p:sp>
      <p:grpSp>
        <p:nvGrpSpPr>
          <p:cNvPr id="212" name="Google Shape;212;p7"/>
          <p:cNvGrpSpPr/>
          <p:nvPr/>
        </p:nvGrpSpPr>
        <p:grpSpPr>
          <a:xfrm>
            <a:off x="838200" y="3109733"/>
            <a:ext cx="10515600" cy="2472095"/>
            <a:chOff x="0" y="595133"/>
            <a:chExt cx="10515600" cy="2472095"/>
          </a:xfrm>
        </p:grpSpPr>
        <p:sp>
          <p:nvSpPr>
            <p:cNvPr id="213" name="Google Shape;213;p7"/>
            <p:cNvSpPr/>
            <p:nvPr/>
          </p:nvSpPr>
          <p:spPr>
            <a:xfrm>
              <a:off x="0" y="595133"/>
              <a:ext cx="10515600" cy="1098708"/>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7"/>
            <p:cNvSpPr/>
            <p:nvPr/>
          </p:nvSpPr>
          <p:spPr>
            <a:xfrm>
              <a:off x="332359" y="842343"/>
              <a:ext cx="604289" cy="604289"/>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7"/>
            <p:cNvSpPr/>
            <p:nvPr/>
          </p:nvSpPr>
          <p:spPr>
            <a:xfrm>
              <a:off x="1269008" y="595133"/>
              <a:ext cx="9246591" cy="10987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7"/>
            <p:cNvSpPr txBox="1"/>
            <p:nvPr/>
          </p:nvSpPr>
          <p:spPr>
            <a:xfrm>
              <a:off x="1269008" y="595133"/>
              <a:ext cx="9246591" cy="1098708"/>
            </a:xfrm>
            <a:prstGeom prst="rect">
              <a:avLst/>
            </a:prstGeom>
            <a:noFill/>
            <a:ln>
              <a:noFill/>
            </a:ln>
          </p:spPr>
          <p:txBody>
            <a:bodyPr spcFirstLastPara="1" wrap="square" lIns="116275" tIns="116275" rIns="116275" bIns="116275" anchor="ctr" anchorCtr="0">
              <a:noAutofit/>
            </a:bodyPr>
            <a:lstStyle/>
            <a:p>
              <a:pPr marL="0" marR="0" lvl="0" indent="0" algn="l" rtl="0">
                <a:lnSpc>
                  <a:spcPct val="100000"/>
                </a:lnSpc>
                <a:spcBef>
                  <a:spcPts val="0"/>
                </a:spcBef>
                <a:spcAft>
                  <a:spcPts val="0"/>
                </a:spcAft>
                <a:buNone/>
              </a:pPr>
              <a:r>
                <a:rPr lang="en-US" sz="1800" dirty="0">
                  <a:solidFill>
                    <a:schemeClr val="dk1"/>
                  </a:solidFill>
                  <a:latin typeface="Arial" panose="020B0604020202020204" pitchFamily="34" charset="0"/>
                  <a:ea typeface="Times New Roman"/>
                  <a:cs typeface="Arial" panose="020B0604020202020204" pitchFamily="34" charset="0"/>
                  <a:sym typeface="Times New Roman"/>
                </a:rPr>
                <a:t>Several such treatment options, when combined with a healthy diet and exercise, can reduce sugar levels and cut short the effects of diabetes. </a:t>
              </a:r>
              <a:endParaRPr sz="1800" dirty="0">
                <a:latin typeface="Arial" panose="020B0604020202020204" pitchFamily="34" charset="0"/>
                <a:cs typeface="Arial" panose="020B0604020202020204" pitchFamily="34" charset="0"/>
              </a:endParaRPr>
            </a:p>
          </p:txBody>
        </p:sp>
        <p:sp>
          <p:nvSpPr>
            <p:cNvPr id="217" name="Google Shape;217;p7"/>
            <p:cNvSpPr/>
            <p:nvPr/>
          </p:nvSpPr>
          <p:spPr>
            <a:xfrm>
              <a:off x="0" y="1968520"/>
              <a:ext cx="10515600" cy="1098708"/>
            </a:xfrm>
            <a:prstGeom prst="roundRect">
              <a:avLst>
                <a:gd name="adj" fmla="val 10000"/>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7"/>
            <p:cNvSpPr/>
            <p:nvPr/>
          </p:nvSpPr>
          <p:spPr>
            <a:xfrm>
              <a:off x="332359" y="2215729"/>
              <a:ext cx="604289" cy="604289"/>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7"/>
            <p:cNvSpPr/>
            <p:nvPr/>
          </p:nvSpPr>
          <p:spPr>
            <a:xfrm>
              <a:off x="1269008" y="1968520"/>
              <a:ext cx="9246591" cy="10987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7"/>
            <p:cNvSpPr txBox="1"/>
            <p:nvPr/>
          </p:nvSpPr>
          <p:spPr>
            <a:xfrm>
              <a:off x="1269008" y="1968520"/>
              <a:ext cx="9246591" cy="1098708"/>
            </a:xfrm>
            <a:prstGeom prst="rect">
              <a:avLst/>
            </a:prstGeom>
            <a:noFill/>
            <a:ln>
              <a:noFill/>
            </a:ln>
          </p:spPr>
          <p:txBody>
            <a:bodyPr spcFirstLastPara="1" wrap="square" lIns="116275" tIns="116275" rIns="116275" bIns="116275" anchor="ctr" anchorCtr="0">
              <a:noAutofit/>
            </a:bodyPr>
            <a:lstStyle/>
            <a:p>
              <a:pPr marL="0" marR="0" lvl="0" indent="0" algn="l" rtl="0">
                <a:lnSpc>
                  <a:spcPct val="100000"/>
                </a:lnSpc>
                <a:spcBef>
                  <a:spcPts val="0"/>
                </a:spcBef>
                <a:spcAft>
                  <a:spcPts val="0"/>
                </a:spcAft>
                <a:buNone/>
              </a:pPr>
              <a:r>
                <a:rPr lang="en-US" sz="1800" dirty="0">
                  <a:solidFill>
                    <a:schemeClr val="dk1"/>
                  </a:solidFill>
                  <a:latin typeface="Arial" panose="020B0604020202020204" pitchFamily="34" charset="0"/>
                  <a:ea typeface="Times New Roman"/>
                  <a:cs typeface="Arial" panose="020B0604020202020204" pitchFamily="34" charset="0"/>
                  <a:sym typeface="Times New Roman"/>
                </a:rPr>
                <a:t>Education and </a:t>
              </a:r>
              <a:r>
                <a:rPr lang="en-US" sz="1800" dirty="0" err="1">
                  <a:solidFill>
                    <a:schemeClr val="dk1"/>
                  </a:solidFill>
                  <a:latin typeface="Arial" panose="020B0604020202020204" pitchFamily="34" charset="0"/>
                  <a:ea typeface="Times New Roman"/>
                  <a:cs typeface="Arial" panose="020B0604020202020204" pitchFamily="34" charset="0"/>
                  <a:sym typeface="Times New Roman"/>
                </a:rPr>
                <a:t>behavioural</a:t>
              </a:r>
              <a:r>
                <a:rPr lang="en-US" sz="1800" dirty="0">
                  <a:solidFill>
                    <a:schemeClr val="dk1"/>
                  </a:solidFill>
                  <a:latin typeface="Arial" panose="020B0604020202020204" pitchFamily="34" charset="0"/>
                  <a:ea typeface="Times New Roman"/>
                  <a:cs typeface="Arial" panose="020B0604020202020204" pitchFamily="34" charset="0"/>
                  <a:sym typeface="Times New Roman"/>
                </a:rPr>
                <a:t> support improve adherence (Bellary </a:t>
              </a:r>
              <a:r>
                <a:rPr lang="en-US" sz="1800" i="1" dirty="0">
                  <a:solidFill>
                    <a:schemeClr val="dk1"/>
                  </a:solidFill>
                  <a:latin typeface="Arial" panose="020B0604020202020204" pitchFamily="34" charset="0"/>
                  <a:ea typeface="Times New Roman"/>
                  <a:cs typeface="Arial" panose="020B0604020202020204" pitchFamily="34" charset="0"/>
                  <a:sym typeface="Times New Roman"/>
                </a:rPr>
                <a:t>et al.,</a:t>
              </a:r>
              <a:r>
                <a:rPr lang="en-US" sz="1800" dirty="0">
                  <a:solidFill>
                    <a:schemeClr val="dk1"/>
                  </a:solidFill>
                  <a:latin typeface="Arial" panose="020B0604020202020204" pitchFamily="34" charset="0"/>
                  <a:ea typeface="Times New Roman"/>
                  <a:cs typeface="Arial" panose="020B0604020202020204" pitchFamily="34" charset="0"/>
                  <a:sym typeface="Times New Roman"/>
                </a:rPr>
                <a:t> 2021).</a:t>
              </a:r>
              <a:endParaRPr sz="1800" dirty="0">
                <a:latin typeface="Arial" panose="020B0604020202020204" pitchFamily="34" charset="0"/>
                <a:cs typeface="Arial" panose="020B0604020202020204" pitchFamily="34" charset="0"/>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8"/>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28" name="Google Shape;228;p8"/>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229" name="Google Shape;229;p8"/>
          <p:cNvGrpSpPr/>
          <p:nvPr/>
        </p:nvGrpSpPr>
        <p:grpSpPr>
          <a:xfrm flipH="1">
            <a:off x="3048" y="0"/>
            <a:ext cx="7724071" cy="6858000"/>
            <a:chOff x="4464881" y="0"/>
            <a:chExt cx="7724071" cy="6858000"/>
          </a:xfrm>
        </p:grpSpPr>
        <p:pic>
          <p:nvPicPr>
            <p:cNvPr id="230" name="Google Shape;230;p8"/>
            <p:cNvPicPr preferRelativeResize="0"/>
            <p:nvPr/>
          </p:nvPicPr>
          <p:blipFill rotWithShape="1">
            <a:blip r:embed="rId3">
              <a:alphaModFix amt="15000"/>
            </a:blip>
            <a:srcRect/>
            <a:stretch/>
          </p:blipFill>
          <p:spPr>
            <a:xfrm>
              <a:off x="7073255" y="0"/>
              <a:ext cx="5115697" cy="6858000"/>
            </a:xfrm>
            <a:prstGeom prst="rect">
              <a:avLst/>
            </a:prstGeom>
            <a:noFill/>
            <a:ln>
              <a:noFill/>
            </a:ln>
          </p:spPr>
        </p:pic>
        <p:pic>
          <p:nvPicPr>
            <p:cNvPr id="231" name="Google Shape;231;p8"/>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232" name="Google Shape;232;p8"/>
          <p:cNvSpPr txBox="1">
            <a:spLocks noGrp="1"/>
          </p:cNvSpPr>
          <p:nvPr>
            <p:ph type="title"/>
          </p:nvPr>
        </p:nvSpPr>
        <p:spPr>
          <a:xfrm>
            <a:off x="5638800" y="586992"/>
            <a:ext cx="5867400" cy="166457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400"/>
              <a:buFont typeface="Times New Roman"/>
              <a:buNone/>
            </a:pPr>
            <a:r>
              <a:rPr lang="en-US" sz="3200" b="1" dirty="0">
                <a:latin typeface="Arial" panose="020B0604020202020204" pitchFamily="34" charset="0"/>
                <a:ea typeface="Times New Roman"/>
                <a:cs typeface="Arial" panose="020B0604020202020204" pitchFamily="34" charset="0"/>
                <a:sym typeface="Times New Roman"/>
              </a:rPr>
              <a:t>Comorbidities and Complications</a:t>
            </a:r>
            <a:endParaRPr sz="3200" dirty="0">
              <a:latin typeface="Arial" panose="020B0604020202020204" pitchFamily="34" charset="0"/>
              <a:cs typeface="Arial" panose="020B0604020202020204" pitchFamily="34" charset="0"/>
            </a:endParaRPr>
          </a:p>
        </p:txBody>
      </p:sp>
      <p:pic>
        <p:nvPicPr>
          <p:cNvPr id="233" name="Google Shape;233;p8"/>
          <p:cNvPicPr preferRelativeResize="0"/>
          <p:nvPr/>
        </p:nvPicPr>
        <p:blipFill rotWithShape="1">
          <a:blip r:embed="rId5">
            <a:alphaModFix/>
          </a:blip>
          <a:srcRect/>
          <a:stretch/>
        </p:blipFill>
        <p:spPr>
          <a:xfrm>
            <a:off x="606552" y="1895404"/>
            <a:ext cx="4724400" cy="3153536"/>
          </a:xfrm>
          <a:prstGeom prst="rect">
            <a:avLst/>
          </a:prstGeom>
          <a:noFill/>
          <a:ln>
            <a:noFill/>
          </a:ln>
        </p:spPr>
      </p:pic>
      <p:sp>
        <p:nvSpPr>
          <p:cNvPr id="234" name="Google Shape;234;p8"/>
          <p:cNvSpPr txBox="1">
            <a:spLocks noGrp="1"/>
          </p:cNvSpPr>
          <p:nvPr>
            <p:ph type="body" idx="1"/>
          </p:nvPr>
        </p:nvSpPr>
        <p:spPr>
          <a:xfrm>
            <a:off x="5638860" y="2411653"/>
            <a:ext cx="5867022" cy="3928822"/>
          </a:xfrm>
          <a:prstGeom prst="rect">
            <a:avLst/>
          </a:prstGeom>
          <a:noFill/>
          <a:ln>
            <a:noFill/>
          </a:ln>
        </p:spPr>
        <p:txBody>
          <a:bodyPr spcFirstLastPara="1" wrap="square" lIns="91425" tIns="45700" rIns="91425" bIns="45700" anchor="t" anchorCtr="0">
            <a:normAutofit/>
          </a:bodyPr>
          <a:lstStyle/>
          <a:p>
            <a:pPr marL="228600" lvl="0" indent="-228600" algn="l" rtl="0">
              <a:lnSpc>
                <a:spcPct val="110000"/>
              </a:lnSpc>
              <a:spcBef>
                <a:spcPts val="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High blood pressure, obesity and lipid problems.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Type 2 diabetes may lead to complications in the long run.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These include neuropathy, nephropathy, and retinopathy (Antal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Moreover, recently it was discovered that Type 2 diabetes also leads to impaired cognition.</a:t>
            </a:r>
            <a:endParaRPr sz="1800" dirty="0">
              <a:latin typeface="Arial" panose="020B0604020202020204" pitchFamily="34" charset="0"/>
              <a:cs typeface="Arial" panose="020B0604020202020204" pitchFamily="34" charset="0"/>
            </a:endParaRPr>
          </a:p>
          <a:p>
            <a:pPr marL="228600" lvl="0" indent="-114300" algn="l" rtl="0">
              <a:lnSpc>
                <a:spcPct val="110000"/>
              </a:lnSpc>
              <a:spcBef>
                <a:spcPts val="1000"/>
              </a:spcBef>
              <a:spcAft>
                <a:spcPts val="0"/>
              </a:spcAft>
              <a:buSzPts val="1800"/>
              <a:buNone/>
            </a:pPr>
            <a:endParaRPr sz="1800" dirty="0"/>
          </a:p>
        </p:txBody>
      </p:sp>
      <p:sp>
        <p:nvSpPr>
          <p:cNvPr id="235" name="Google Shape;235;p8"/>
          <p:cNvSpPr txBox="1"/>
          <p:nvPr/>
        </p:nvSpPr>
        <p:spPr>
          <a:xfrm>
            <a:off x="1944209" y="5193266"/>
            <a:ext cx="1805858"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Gov.UK, 2025</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1"/>
        <p:cNvGrpSpPr/>
        <p:nvPr/>
      </p:nvGrpSpPr>
      <p:grpSpPr>
        <a:xfrm>
          <a:off x="0" y="0"/>
          <a:ext cx="0" cy="0"/>
          <a:chOff x="0" y="0"/>
          <a:chExt cx="0" cy="0"/>
        </a:xfrm>
      </p:grpSpPr>
      <p:sp>
        <p:nvSpPr>
          <p:cNvPr id="242" name="Google Shape;242;p9"/>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43" name="Google Shape;243;p9"/>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244" name="Google Shape;244;p9"/>
          <p:cNvGrpSpPr/>
          <p:nvPr/>
        </p:nvGrpSpPr>
        <p:grpSpPr>
          <a:xfrm flipH="1">
            <a:off x="0" y="0"/>
            <a:ext cx="7724071" cy="6858000"/>
            <a:chOff x="4464881" y="0"/>
            <a:chExt cx="7724071" cy="6858000"/>
          </a:xfrm>
        </p:grpSpPr>
        <p:pic>
          <p:nvPicPr>
            <p:cNvPr id="245" name="Google Shape;245;p9"/>
            <p:cNvPicPr preferRelativeResize="0"/>
            <p:nvPr/>
          </p:nvPicPr>
          <p:blipFill rotWithShape="1">
            <a:blip r:embed="rId3">
              <a:alphaModFix amt="15000"/>
            </a:blip>
            <a:srcRect/>
            <a:stretch/>
          </p:blipFill>
          <p:spPr>
            <a:xfrm>
              <a:off x="7073255" y="0"/>
              <a:ext cx="5115697" cy="6858000"/>
            </a:xfrm>
            <a:prstGeom prst="rect">
              <a:avLst/>
            </a:prstGeom>
            <a:noFill/>
            <a:ln>
              <a:noFill/>
            </a:ln>
          </p:spPr>
        </p:pic>
        <p:pic>
          <p:nvPicPr>
            <p:cNvPr id="246" name="Google Shape;246;p9"/>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247" name="Google Shape;247;p9"/>
          <p:cNvSpPr txBox="1">
            <a:spLocks noGrp="1"/>
          </p:cNvSpPr>
          <p:nvPr>
            <p:ph type="title"/>
          </p:nvPr>
        </p:nvSpPr>
        <p:spPr>
          <a:xfrm>
            <a:off x="838200" y="586992"/>
            <a:ext cx="5638800" cy="24610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400"/>
              <a:buFont typeface="Times New Roman"/>
              <a:buNone/>
            </a:pPr>
            <a:r>
              <a:rPr lang="en-US" sz="3200" b="1" dirty="0">
                <a:latin typeface="Arial" panose="020B0604020202020204" pitchFamily="34" charset="0"/>
                <a:ea typeface="Times New Roman"/>
                <a:cs typeface="Arial" panose="020B0604020202020204" pitchFamily="34" charset="0"/>
                <a:sym typeface="Times New Roman"/>
              </a:rPr>
              <a:t>Prevention and Co-productive Care</a:t>
            </a:r>
            <a:endParaRPr sz="3200" dirty="0">
              <a:latin typeface="Arial" panose="020B0604020202020204" pitchFamily="34" charset="0"/>
              <a:cs typeface="Arial" panose="020B0604020202020204" pitchFamily="34" charset="0"/>
            </a:endParaRPr>
          </a:p>
        </p:txBody>
      </p:sp>
      <p:sp>
        <p:nvSpPr>
          <p:cNvPr id="248" name="Google Shape;248;p9"/>
          <p:cNvSpPr txBox="1">
            <a:spLocks noGrp="1"/>
          </p:cNvSpPr>
          <p:nvPr>
            <p:ph type="body" idx="1"/>
          </p:nvPr>
        </p:nvSpPr>
        <p:spPr>
          <a:xfrm>
            <a:off x="838200" y="3124200"/>
            <a:ext cx="5638437" cy="3156166"/>
          </a:xfrm>
          <a:prstGeom prst="rect">
            <a:avLst/>
          </a:prstGeom>
          <a:noFill/>
          <a:ln>
            <a:noFill/>
          </a:ln>
        </p:spPr>
        <p:txBody>
          <a:bodyPr spcFirstLastPara="1" wrap="square" lIns="91425" tIns="45700" rIns="91425" bIns="45700" anchor="ctr" anchorCtr="0">
            <a:normAutofit/>
          </a:bodyPr>
          <a:lstStyle/>
          <a:p>
            <a:pPr marL="228600" lvl="0" indent="-228600" algn="l" rtl="0">
              <a:lnSpc>
                <a:spcPct val="110000"/>
              </a:lnSpc>
              <a:spcBef>
                <a:spcPts val="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There are preventive measures such as physical activity, a healthy diet and taking part in the NHS Diabetes Prevention </a:t>
            </a:r>
            <a:r>
              <a:rPr lang="en-US" sz="1800" dirty="0" err="1">
                <a:latin typeface="Arial" panose="020B0604020202020204" pitchFamily="34" charset="0"/>
                <a:ea typeface="Times New Roman"/>
                <a:cs typeface="Arial" panose="020B0604020202020204" pitchFamily="34" charset="0"/>
                <a:sym typeface="Times New Roman"/>
              </a:rPr>
              <a:t>Programme</a:t>
            </a:r>
            <a:r>
              <a:rPr lang="en-US" sz="1800" dirty="0">
                <a:latin typeface="Arial" panose="020B0604020202020204" pitchFamily="34" charset="0"/>
                <a:ea typeface="Times New Roman"/>
                <a:cs typeface="Arial" panose="020B0604020202020204" pitchFamily="34" charset="0"/>
                <a:sym typeface="Times New Roman"/>
              </a:rPr>
              <a:t>.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Good care means using empathy and communication in any case  (Han </a:t>
            </a:r>
            <a:r>
              <a:rPr lang="en-US" sz="1800" i="1" dirty="0">
                <a:latin typeface="Arial" panose="020B0604020202020204" pitchFamily="34" charset="0"/>
                <a:ea typeface="Times New Roman"/>
                <a:cs typeface="Arial" panose="020B0604020202020204" pitchFamily="34" charset="0"/>
                <a:sym typeface="Times New Roman"/>
              </a:rPr>
              <a:t>et al., </a:t>
            </a:r>
            <a:r>
              <a:rPr lang="en-US" sz="1800" dirty="0">
                <a:latin typeface="Arial" panose="020B0604020202020204" pitchFamily="34" charset="0"/>
                <a:ea typeface="Times New Roman"/>
                <a:cs typeface="Arial" panose="020B0604020202020204" pitchFamily="34" charset="0"/>
                <a:sym typeface="Times New Roman"/>
              </a:rPr>
              <a:t>2022).</a:t>
            </a:r>
            <a:endParaRPr sz="1800" dirty="0">
              <a:latin typeface="Arial" panose="020B0604020202020204" pitchFamily="34" charset="0"/>
              <a:cs typeface="Arial" panose="020B0604020202020204" pitchFamily="34" charset="0"/>
            </a:endParaRPr>
          </a:p>
          <a:p>
            <a:pPr marL="228600" lvl="0" indent="-114300" algn="l" rtl="0">
              <a:lnSpc>
                <a:spcPct val="110000"/>
              </a:lnSpc>
              <a:spcBef>
                <a:spcPts val="1000"/>
              </a:spcBef>
              <a:spcAft>
                <a:spcPts val="0"/>
              </a:spcAft>
              <a:buSzPts val="1800"/>
              <a:buNone/>
            </a:pPr>
            <a:endParaRPr sz="1800" dirty="0"/>
          </a:p>
        </p:txBody>
      </p:sp>
      <p:pic>
        <p:nvPicPr>
          <p:cNvPr id="249" name="Google Shape;249;p9" descr="Top view of emergency medical kit on a dark wood"/>
          <p:cNvPicPr preferRelativeResize="0"/>
          <p:nvPr/>
        </p:nvPicPr>
        <p:blipFill rotWithShape="1">
          <a:blip r:embed="rId5">
            <a:alphaModFix/>
          </a:blip>
          <a:srcRect l="42956" r="5233" b="-3"/>
          <a:stretch/>
        </p:blipFill>
        <p:spPr>
          <a:xfrm>
            <a:off x="6861048" y="1"/>
            <a:ext cx="5330952" cy="6858000"/>
          </a:xfrm>
          <a:prstGeom prst="rect">
            <a:avLst/>
          </a:prstGeom>
          <a:noFill/>
          <a:ln>
            <a:noFill/>
          </a:ln>
        </p:spPr>
      </p:pic>
      <p:sp>
        <p:nvSpPr>
          <p:cNvPr id="250" name="Google Shape;250;p9"/>
          <p:cNvSpPr txBox="1"/>
          <p:nvPr/>
        </p:nvSpPr>
        <p:spPr>
          <a:xfrm>
            <a:off x="5137917" y="6450605"/>
            <a:ext cx="159117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Self-created</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sp>
        <p:nvSpPr>
          <p:cNvPr id="257" name="Google Shape;257;p10"/>
          <p:cNvSpPr txBox="1">
            <a:spLocks noGrp="1"/>
          </p:cNvSpPr>
          <p:nvPr>
            <p:ph type="title"/>
          </p:nvPr>
        </p:nvSpPr>
        <p:spPr>
          <a:xfrm>
            <a:off x="458694" y="365760"/>
            <a:ext cx="10895106" cy="1325563"/>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ct val="100000"/>
              <a:buFont typeface="EB Garamond"/>
              <a:buNone/>
            </a:pPr>
            <a:r>
              <a:rPr lang="en-US" sz="3200" b="1" dirty="0">
                <a:latin typeface="Arial" panose="020B0604020202020204" pitchFamily="34" charset="0"/>
                <a:cs typeface="Arial" panose="020B0604020202020204" pitchFamily="34" charset="0"/>
              </a:rPr>
              <a:t>Skills &amp; Values for Co-Productive Diabetes Care</a:t>
            </a:r>
            <a:endParaRPr sz="3200" dirty="0">
              <a:latin typeface="Arial" panose="020B0604020202020204" pitchFamily="34" charset="0"/>
              <a:cs typeface="Arial" panose="020B0604020202020204" pitchFamily="34" charset="0"/>
            </a:endParaRPr>
          </a:p>
        </p:txBody>
      </p:sp>
      <p:sp>
        <p:nvSpPr>
          <p:cNvPr id="258" name="Google Shape;258;p10"/>
          <p:cNvSpPr txBox="1">
            <a:spLocks noGrp="1"/>
          </p:cNvSpPr>
          <p:nvPr>
            <p:ph type="body" idx="1"/>
          </p:nvPr>
        </p:nvSpPr>
        <p:spPr>
          <a:xfrm>
            <a:off x="458693" y="1949450"/>
            <a:ext cx="7812003" cy="4195763"/>
          </a:xfrm>
          <a:prstGeom prst="rect">
            <a:avLst/>
          </a:prstGeom>
          <a:noFill/>
          <a:ln>
            <a:noFill/>
          </a:ln>
        </p:spPr>
        <p:txBody>
          <a:bodyPr spcFirstLastPara="1" wrap="square" lIns="91425" tIns="45700" rIns="91425" bIns="45700" anchor="t" anchorCtr="0">
            <a:normAutofit/>
          </a:bodyPr>
          <a:lstStyle/>
          <a:p>
            <a:pPr marL="228600" lvl="0" indent="-228600" algn="l" rtl="0">
              <a:lnSpc>
                <a:spcPct val="110000"/>
              </a:lnSpc>
              <a:spcBef>
                <a:spcPts val="0"/>
              </a:spcBef>
              <a:spcAft>
                <a:spcPts val="0"/>
              </a:spcAft>
              <a:buSzPct val="100000"/>
              <a:buChar char="•"/>
            </a:pPr>
            <a:r>
              <a:rPr lang="en-US" sz="1800" dirty="0">
                <a:latin typeface="Arial" panose="020B0604020202020204" pitchFamily="34" charset="0"/>
                <a:ea typeface="Times New Roman"/>
                <a:cs typeface="Arial" panose="020B0604020202020204" pitchFamily="34" charset="0"/>
                <a:sym typeface="Times New Roman"/>
              </a:rPr>
              <a:t>Clinicians pay attention to and appreciate patients' narratives.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ct val="100000"/>
              <a:buChar char="•"/>
            </a:pPr>
            <a:r>
              <a:rPr lang="en-US" sz="1800" dirty="0">
                <a:latin typeface="Arial" panose="020B0604020202020204" pitchFamily="34" charset="0"/>
                <a:ea typeface="Times New Roman"/>
                <a:cs typeface="Arial" panose="020B0604020202020204" pitchFamily="34" charset="0"/>
                <a:sym typeface="Times New Roman"/>
              </a:rPr>
              <a:t>Communication that is culturally and contextually aware facilitates understanding of dietary choices and adherence to medications (Rajput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ct val="100000"/>
              <a:buChar char="•"/>
            </a:pPr>
            <a:r>
              <a:rPr lang="en-US" sz="1800" dirty="0">
                <a:latin typeface="Arial" panose="020B0604020202020204" pitchFamily="34" charset="0"/>
                <a:ea typeface="Times New Roman"/>
                <a:cs typeface="Arial" panose="020B0604020202020204" pitchFamily="34" charset="0"/>
                <a:sym typeface="Times New Roman"/>
              </a:rPr>
              <a:t>Motivational interviewing aids patients in the incremental adjustment of their lifestyle </a:t>
            </a:r>
            <a:r>
              <a:rPr lang="en-US" sz="1800" dirty="0" err="1">
                <a:latin typeface="Arial" panose="020B0604020202020204" pitchFamily="34" charset="0"/>
                <a:ea typeface="Times New Roman"/>
                <a:cs typeface="Arial" panose="020B0604020202020204" pitchFamily="34" charset="0"/>
                <a:sym typeface="Times New Roman"/>
              </a:rPr>
              <a:t>behaviours</a:t>
            </a:r>
            <a:r>
              <a:rPr lang="en-US" sz="1800" dirty="0">
                <a:latin typeface="Arial" panose="020B0604020202020204" pitchFamily="34" charset="0"/>
                <a:ea typeface="Times New Roman"/>
                <a:cs typeface="Arial" panose="020B0604020202020204" pitchFamily="34" charset="0"/>
                <a:sym typeface="Times New Roman"/>
              </a:rPr>
              <a:t> (Han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ct val="100000"/>
              <a:buChar char="•"/>
            </a:pPr>
            <a:r>
              <a:rPr lang="en-US" sz="1800" dirty="0">
                <a:latin typeface="Arial" panose="020B0604020202020204" pitchFamily="34" charset="0"/>
                <a:ea typeface="Times New Roman"/>
                <a:cs typeface="Arial" panose="020B0604020202020204" pitchFamily="34" charset="0"/>
                <a:sym typeface="Times New Roman"/>
              </a:rPr>
              <a:t>Empathy and a non-judgmental approach relieve the burden of distress and eliminate stigma (Antal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ct val="100000"/>
              <a:buChar char="•"/>
            </a:pPr>
            <a:r>
              <a:rPr lang="en-US" sz="1800" dirty="0">
                <a:latin typeface="Arial" panose="020B0604020202020204" pitchFamily="34" charset="0"/>
                <a:ea typeface="Times New Roman"/>
                <a:cs typeface="Arial" panose="020B0604020202020204" pitchFamily="34" charset="0"/>
                <a:sym typeface="Times New Roman"/>
              </a:rPr>
              <a:t>Supporting patients in the use of digital monitoring aids constitutes the ‘digital support’ aspect (NHS, 2025). </a:t>
            </a:r>
            <a:endParaRPr sz="1800" b="1" dirty="0">
              <a:latin typeface="Arial" panose="020B0604020202020204" pitchFamily="34" charset="0"/>
              <a:ea typeface="Times New Roman"/>
              <a:cs typeface="Arial" panose="020B0604020202020204" pitchFamily="34" charset="0"/>
              <a:sym typeface="Times New Roman"/>
            </a:endParaRPr>
          </a:p>
          <a:p>
            <a:pPr marL="228600" lvl="0" indent="-90804" algn="l" rtl="0">
              <a:lnSpc>
                <a:spcPct val="110000"/>
              </a:lnSpc>
              <a:spcBef>
                <a:spcPts val="1000"/>
              </a:spcBef>
              <a:spcAft>
                <a:spcPts val="0"/>
              </a:spcAft>
              <a:buSzPct val="100000"/>
              <a:buNone/>
            </a:pPr>
            <a:endParaRPr dirty="0"/>
          </a:p>
        </p:txBody>
      </p:sp>
      <p:pic>
        <p:nvPicPr>
          <p:cNvPr id="259" name="Google Shape;259;p10"/>
          <p:cNvPicPr preferRelativeResize="0"/>
          <p:nvPr/>
        </p:nvPicPr>
        <p:blipFill rotWithShape="1">
          <a:blip r:embed="rId3">
            <a:alphaModFix/>
          </a:blip>
          <a:srcRect/>
          <a:stretch/>
        </p:blipFill>
        <p:spPr>
          <a:xfrm>
            <a:off x="8582399" y="1355494"/>
            <a:ext cx="2585610" cy="5136746"/>
          </a:xfrm>
          <a:prstGeom prst="rect">
            <a:avLst/>
          </a:prstGeom>
          <a:noFill/>
          <a:ln>
            <a:noFill/>
          </a:ln>
        </p:spPr>
      </p:pic>
      <p:sp>
        <p:nvSpPr>
          <p:cNvPr id="260" name="Google Shape;260;p10"/>
          <p:cNvSpPr txBox="1"/>
          <p:nvPr/>
        </p:nvSpPr>
        <p:spPr>
          <a:xfrm>
            <a:off x="7099443" y="6431378"/>
            <a:ext cx="1482956"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Dutta, 2021</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11"/>
          <p:cNvSpPr txBox="1">
            <a:spLocks noGrp="1"/>
          </p:cNvSpPr>
          <p:nvPr>
            <p:ph type="title"/>
          </p:nvPr>
        </p:nvSpPr>
        <p:spPr>
          <a:xfrm>
            <a:off x="748144" y="886691"/>
            <a:ext cx="10605655" cy="804632"/>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ct val="100000"/>
              <a:buFont typeface="EB Garamond"/>
              <a:buNone/>
            </a:pPr>
            <a:r>
              <a:rPr lang="en-US" sz="3200" b="1" dirty="0">
                <a:latin typeface="Arial" panose="020B0604020202020204" pitchFamily="34" charset="0"/>
                <a:cs typeface="Arial" panose="020B0604020202020204" pitchFamily="34" charset="0"/>
              </a:rPr>
              <a:t>NHS Comprehensive Model of </a:t>
            </a:r>
            <a:r>
              <a:rPr lang="en-US" sz="3200" b="1" dirty="0" err="1">
                <a:latin typeface="Arial" panose="020B0604020202020204" pitchFamily="34" charset="0"/>
                <a:cs typeface="Arial" panose="020B0604020202020204" pitchFamily="34" charset="0"/>
              </a:rPr>
              <a:t>Personalised</a:t>
            </a:r>
            <a:r>
              <a:rPr lang="en-US" sz="3200" b="1" dirty="0">
                <a:latin typeface="Arial" panose="020B0604020202020204" pitchFamily="34" charset="0"/>
                <a:cs typeface="Arial" panose="020B0604020202020204" pitchFamily="34" charset="0"/>
              </a:rPr>
              <a:t> Care</a:t>
            </a:r>
            <a:endParaRPr sz="3200" dirty="0">
              <a:latin typeface="Arial" panose="020B0604020202020204" pitchFamily="34" charset="0"/>
              <a:cs typeface="Arial" panose="020B0604020202020204" pitchFamily="34" charset="0"/>
            </a:endParaRPr>
          </a:p>
        </p:txBody>
      </p:sp>
      <p:sp>
        <p:nvSpPr>
          <p:cNvPr id="268" name="Google Shape;268;p11"/>
          <p:cNvSpPr txBox="1">
            <a:spLocks noGrp="1"/>
          </p:cNvSpPr>
          <p:nvPr>
            <p:ph type="body" idx="1"/>
          </p:nvPr>
        </p:nvSpPr>
        <p:spPr>
          <a:xfrm>
            <a:off x="458694" y="1949450"/>
            <a:ext cx="5551688" cy="4195763"/>
          </a:xfrm>
          <a:prstGeom prst="rect">
            <a:avLst/>
          </a:prstGeom>
          <a:noFill/>
          <a:ln>
            <a:noFill/>
          </a:ln>
        </p:spPr>
        <p:txBody>
          <a:bodyPr spcFirstLastPara="1" wrap="square" lIns="91425" tIns="45700" rIns="91425" bIns="45700" anchor="t" anchorCtr="0">
            <a:normAutofit/>
          </a:bodyPr>
          <a:lstStyle/>
          <a:p>
            <a:pPr marL="228600" lvl="0" indent="-228600" algn="l" rtl="0">
              <a:lnSpc>
                <a:spcPct val="110000"/>
              </a:lnSpc>
              <a:spcBef>
                <a:spcPts val="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Care plans reflect individual health objectives (NHS, 2025).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Shared decision-making strengthens patient autonomy (Ahmad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Early intervention reduces the likelihood of long-term complications (Magliano </a:t>
            </a:r>
            <a:r>
              <a:rPr lang="en-US" sz="1800" i="1" dirty="0">
                <a:latin typeface="Arial" panose="020B0604020202020204" pitchFamily="34" charset="0"/>
                <a:ea typeface="Times New Roman"/>
                <a:cs typeface="Arial" panose="020B0604020202020204" pitchFamily="34" charset="0"/>
                <a:sym typeface="Times New Roman"/>
              </a:rPr>
              <a:t>et al., </a:t>
            </a:r>
            <a:r>
              <a:rPr lang="en-US" sz="1800" dirty="0">
                <a:latin typeface="Arial" panose="020B0604020202020204" pitchFamily="34" charset="0"/>
                <a:ea typeface="Times New Roman"/>
                <a:cs typeface="Arial" panose="020B0604020202020204" pitchFamily="34" charset="0"/>
                <a:sym typeface="Times New Roman"/>
              </a:rPr>
              <a:t>2020).  </a:t>
            </a:r>
            <a:endParaRPr sz="1800" b="1" dirty="0">
              <a:latin typeface="Arial" panose="020B0604020202020204" pitchFamily="34" charset="0"/>
              <a:ea typeface="Times New Roman"/>
              <a:cs typeface="Arial" panose="020B0604020202020204" pitchFamily="34" charset="0"/>
              <a:sym typeface="Times New Roman"/>
            </a:endParaRPr>
          </a:p>
          <a:p>
            <a:pPr marL="228600" lvl="0" indent="-50800" algn="l" rtl="0">
              <a:lnSpc>
                <a:spcPct val="110000"/>
              </a:lnSpc>
              <a:spcBef>
                <a:spcPts val="1000"/>
              </a:spcBef>
              <a:spcAft>
                <a:spcPts val="0"/>
              </a:spcAft>
              <a:buSzPts val="2800"/>
              <a:buNone/>
            </a:pPr>
            <a:endParaRPr dirty="0"/>
          </a:p>
        </p:txBody>
      </p:sp>
      <p:pic>
        <p:nvPicPr>
          <p:cNvPr id="269" name="Google Shape;269;p11"/>
          <p:cNvPicPr preferRelativeResize="0"/>
          <p:nvPr/>
        </p:nvPicPr>
        <p:blipFill rotWithShape="1">
          <a:blip r:embed="rId3">
            <a:alphaModFix/>
          </a:blip>
          <a:srcRect/>
          <a:stretch/>
        </p:blipFill>
        <p:spPr>
          <a:xfrm>
            <a:off x="6965879" y="1846918"/>
            <a:ext cx="4767427" cy="4645322"/>
          </a:xfrm>
          <a:prstGeom prst="rect">
            <a:avLst/>
          </a:prstGeom>
          <a:noFill/>
          <a:ln>
            <a:noFill/>
          </a:ln>
        </p:spPr>
      </p:pic>
      <p:sp>
        <p:nvSpPr>
          <p:cNvPr id="270" name="Google Shape;270;p11"/>
          <p:cNvSpPr txBox="1"/>
          <p:nvPr/>
        </p:nvSpPr>
        <p:spPr>
          <a:xfrm>
            <a:off x="5478519" y="6456402"/>
            <a:ext cx="1651746"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Self-created</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2"/>
          <p:cNvSpPr txBox="1">
            <a:spLocks noGrp="1"/>
          </p:cNvSpPr>
          <p:nvPr>
            <p:ph type="title"/>
          </p:nvPr>
        </p:nvSpPr>
        <p:spPr>
          <a:xfrm>
            <a:off x="665018" y="840509"/>
            <a:ext cx="10688782" cy="85081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ct val="100000"/>
              <a:buFont typeface="EB Garamond"/>
              <a:buNone/>
            </a:pPr>
            <a:r>
              <a:rPr lang="en-US" sz="3200" b="1" dirty="0">
                <a:latin typeface="Arial" panose="020B0604020202020204" pitchFamily="34" charset="0"/>
                <a:cs typeface="Arial" panose="020B0604020202020204" pitchFamily="34" charset="0"/>
              </a:rPr>
              <a:t>Psychological, Social &amp; Adherence Factors</a:t>
            </a:r>
            <a:endParaRPr sz="3200" dirty="0">
              <a:latin typeface="Arial" panose="020B0604020202020204" pitchFamily="34" charset="0"/>
              <a:cs typeface="Arial" panose="020B0604020202020204" pitchFamily="34" charset="0"/>
            </a:endParaRPr>
          </a:p>
        </p:txBody>
      </p:sp>
      <p:sp>
        <p:nvSpPr>
          <p:cNvPr id="278" name="Google Shape;278;p12"/>
          <p:cNvSpPr txBox="1">
            <a:spLocks noGrp="1"/>
          </p:cNvSpPr>
          <p:nvPr>
            <p:ph type="body" idx="1"/>
          </p:nvPr>
        </p:nvSpPr>
        <p:spPr>
          <a:xfrm>
            <a:off x="458694" y="1949450"/>
            <a:ext cx="6055122" cy="4195763"/>
          </a:xfrm>
          <a:prstGeom prst="rect">
            <a:avLst/>
          </a:prstGeom>
          <a:noFill/>
          <a:ln>
            <a:noFill/>
          </a:ln>
        </p:spPr>
        <p:txBody>
          <a:bodyPr spcFirstLastPara="1" wrap="square" lIns="91425" tIns="45700" rIns="91425" bIns="45700" anchor="t" anchorCtr="0">
            <a:normAutofit/>
          </a:bodyPr>
          <a:lstStyle/>
          <a:p>
            <a:pPr marL="228600" lvl="0" indent="-228600" algn="l" rtl="0">
              <a:lnSpc>
                <a:spcPct val="110000"/>
              </a:lnSpc>
              <a:spcBef>
                <a:spcPts val="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Stress and cognitive load are de-motivators (Antal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2022).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Economic constraints lead to unhealthy choices (Whicher </a:t>
            </a:r>
            <a:r>
              <a:rPr lang="en-US" sz="1800" i="1" dirty="0">
                <a:latin typeface="Arial" panose="020B0604020202020204" pitchFamily="34" charset="0"/>
                <a:ea typeface="Times New Roman"/>
                <a:cs typeface="Arial" panose="020B0604020202020204" pitchFamily="34" charset="0"/>
                <a:sym typeface="Times New Roman"/>
              </a:rPr>
              <a:t>et al.,</a:t>
            </a:r>
            <a:r>
              <a:rPr lang="en-US" sz="1800" dirty="0">
                <a:latin typeface="Arial" panose="020B0604020202020204" pitchFamily="34" charset="0"/>
                <a:ea typeface="Times New Roman"/>
                <a:cs typeface="Arial" panose="020B0604020202020204" pitchFamily="34" charset="0"/>
                <a:sym typeface="Times New Roman"/>
              </a:rPr>
              <a:t> 2020).  </a:t>
            </a:r>
            <a:endParaRPr sz="1800" b="1" dirty="0">
              <a:latin typeface="Arial" panose="020B0604020202020204" pitchFamily="34" charset="0"/>
              <a:ea typeface="Times New Roman"/>
              <a:cs typeface="Arial" panose="020B0604020202020204" pitchFamily="34" charset="0"/>
              <a:sym typeface="Times New Roman"/>
            </a:endParaRPr>
          </a:p>
          <a:p>
            <a:pPr marL="228600" lvl="0" indent="-228600" algn="l" rtl="0">
              <a:lnSpc>
                <a:spcPct val="110000"/>
              </a:lnSpc>
              <a:spcBef>
                <a:spcPts val="1000"/>
              </a:spcBef>
              <a:spcAft>
                <a:spcPts val="0"/>
              </a:spcAft>
              <a:buSzPts val="2800"/>
              <a:buChar char="•"/>
            </a:pPr>
            <a:r>
              <a:rPr lang="en-US" sz="1800" dirty="0">
                <a:latin typeface="Arial" panose="020B0604020202020204" pitchFamily="34" charset="0"/>
                <a:ea typeface="Times New Roman"/>
                <a:cs typeface="Arial" panose="020B0604020202020204" pitchFamily="34" charset="0"/>
                <a:sym typeface="Times New Roman"/>
              </a:rPr>
              <a:t>Older adults require specific approaches (Bellary</a:t>
            </a:r>
            <a:r>
              <a:rPr lang="en-US" sz="1800" i="1" dirty="0">
                <a:latin typeface="Arial" panose="020B0604020202020204" pitchFamily="34" charset="0"/>
                <a:ea typeface="Times New Roman"/>
                <a:cs typeface="Arial" panose="020B0604020202020204" pitchFamily="34" charset="0"/>
                <a:sym typeface="Times New Roman"/>
              </a:rPr>
              <a:t> et al.,</a:t>
            </a:r>
            <a:r>
              <a:rPr lang="en-US" sz="1800" dirty="0">
                <a:latin typeface="Arial" panose="020B0604020202020204" pitchFamily="34" charset="0"/>
                <a:ea typeface="Times New Roman"/>
                <a:cs typeface="Arial" panose="020B0604020202020204" pitchFamily="34" charset="0"/>
                <a:sym typeface="Times New Roman"/>
              </a:rPr>
              <a:t> 2021).</a:t>
            </a:r>
            <a:endParaRPr sz="1800" dirty="0">
              <a:latin typeface="Arial" panose="020B0604020202020204" pitchFamily="34" charset="0"/>
              <a:ea typeface="Times New Roman"/>
              <a:cs typeface="Arial" panose="020B0604020202020204" pitchFamily="34" charset="0"/>
              <a:sym typeface="Times New Roman"/>
            </a:endParaRPr>
          </a:p>
        </p:txBody>
      </p:sp>
      <p:pic>
        <p:nvPicPr>
          <p:cNvPr id="279" name="Google Shape;279;p12"/>
          <p:cNvPicPr preferRelativeResize="0"/>
          <p:nvPr/>
        </p:nvPicPr>
        <p:blipFill rotWithShape="1">
          <a:blip r:embed="rId3">
            <a:alphaModFix/>
          </a:blip>
          <a:srcRect/>
          <a:stretch/>
        </p:blipFill>
        <p:spPr>
          <a:xfrm>
            <a:off x="6970806" y="1691323"/>
            <a:ext cx="4762500" cy="4572000"/>
          </a:xfrm>
          <a:prstGeom prst="rect">
            <a:avLst/>
          </a:prstGeom>
          <a:noFill/>
          <a:ln>
            <a:noFill/>
          </a:ln>
        </p:spPr>
      </p:pic>
      <p:sp>
        <p:nvSpPr>
          <p:cNvPr id="280" name="Google Shape;280;p12"/>
          <p:cNvSpPr txBox="1"/>
          <p:nvPr/>
        </p:nvSpPr>
        <p:spPr>
          <a:xfrm>
            <a:off x="7256395" y="6431378"/>
            <a:ext cx="1416550"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Dutta, 2021</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6"/>
        <p:cNvGrpSpPr/>
        <p:nvPr/>
      </p:nvGrpSpPr>
      <p:grpSpPr>
        <a:xfrm>
          <a:off x="0" y="0"/>
          <a:ext cx="0" cy="0"/>
          <a:chOff x="0" y="0"/>
          <a:chExt cx="0" cy="0"/>
        </a:xfrm>
      </p:grpSpPr>
      <p:sp>
        <p:nvSpPr>
          <p:cNvPr id="287" name="Google Shape;287;p13"/>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288" name="Google Shape;288;p13"/>
          <p:cNvSpPr/>
          <p:nvPr/>
        </p:nvSpPr>
        <p:spPr>
          <a:xfrm>
            <a:off x="3048"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289" name="Google Shape;289;p13"/>
          <p:cNvGrpSpPr/>
          <p:nvPr/>
        </p:nvGrpSpPr>
        <p:grpSpPr>
          <a:xfrm flipH="1">
            <a:off x="0" y="0"/>
            <a:ext cx="7724071" cy="6858000"/>
            <a:chOff x="4464881" y="0"/>
            <a:chExt cx="7724071" cy="6858000"/>
          </a:xfrm>
        </p:grpSpPr>
        <p:pic>
          <p:nvPicPr>
            <p:cNvPr id="290" name="Google Shape;290;p13"/>
            <p:cNvPicPr preferRelativeResize="0"/>
            <p:nvPr/>
          </p:nvPicPr>
          <p:blipFill rotWithShape="1">
            <a:blip r:embed="rId3">
              <a:alphaModFix amt="15000"/>
            </a:blip>
            <a:srcRect/>
            <a:stretch/>
          </p:blipFill>
          <p:spPr>
            <a:xfrm>
              <a:off x="7073255" y="0"/>
              <a:ext cx="5115697" cy="6858000"/>
            </a:xfrm>
            <a:prstGeom prst="rect">
              <a:avLst/>
            </a:prstGeom>
            <a:noFill/>
            <a:ln>
              <a:noFill/>
            </a:ln>
          </p:spPr>
        </p:pic>
        <p:pic>
          <p:nvPicPr>
            <p:cNvPr id="291" name="Google Shape;291;p13"/>
            <p:cNvPicPr preferRelativeResize="0"/>
            <p:nvPr/>
          </p:nvPicPr>
          <p:blipFill rotWithShape="1">
            <a:blip r:embed="rId4">
              <a:alphaModFix amt="7000"/>
            </a:blip>
            <a:srcRect/>
            <a:stretch/>
          </p:blipFill>
          <p:spPr>
            <a:xfrm rot="-5400000">
              <a:off x="5412135" y="-947254"/>
              <a:ext cx="5562598" cy="7457106"/>
            </a:xfrm>
            <a:prstGeom prst="rect">
              <a:avLst/>
            </a:prstGeom>
            <a:noFill/>
            <a:ln>
              <a:noFill/>
            </a:ln>
          </p:spPr>
        </p:pic>
      </p:grpSp>
      <p:sp>
        <p:nvSpPr>
          <p:cNvPr id="292" name="Google Shape;292;p13"/>
          <p:cNvSpPr txBox="1">
            <a:spLocks noGrp="1"/>
          </p:cNvSpPr>
          <p:nvPr>
            <p:ph type="title"/>
          </p:nvPr>
        </p:nvSpPr>
        <p:spPr>
          <a:xfrm>
            <a:off x="838200" y="586992"/>
            <a:ext cx="5638800" cy="2461008"/>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400"/>
              <a:buFont typeface="Times New Roman"/>
              <a:buNone/>
            </a:pPr>
            <a:r>
              <a:rPr lang="en-US" sz="3200" b="1" dirty="0">
                <a:latin typeface="Arial" panose="020B0604020202020204" pitchFamily="34" charset="0"/>
                <a:ea typeface="Times New Roman"/>
                <a:cs typeface="Arial" panose="020B0604020202020204" pitchFamily="34" charset="0"/>
                <a:sym typeface="Times New Roman"/>
              </a:rPr>
              <a:t>Recommendations and Conclusion</a:t>
            </a:r>
            <a:endParaRPr sz="3200" dirty="0">
              <a:latin typeface="Arial" panose="020B0604020202020204" pitchFamily="34" charset="0"/>
              <a:cs typeface="Arial" panose="020B0604020202020204" pitchFamily="34" charset="0"/>
            </a:endParaRPr>
          </a:p>
        </p:txBody>
      </p:sp>
      <p:sp>
        <p:nvSpPr>
          <p:cNvPr id="293" name="Google Shape;293;p13"/>
          <p:cNvSpPr txBox="1">
            <a:spLocks noGrp="1"/>
          </p:cNvSpPr>
          <p:nvPr>
            <p:ph type="body" idx="1"/>
          </p:nvPr>
        </p:nvSpPr>
        <p:spPr>
          <a:xfrm>
            <a:off x="838200" y="3124200"/>
            <a:ext cx="5638437" cy="3156166"/>
          </a:xfrm>
          <a:prstGeom prst="rect">
            <a:avLst/>
          </a:prstGeom>
          <a:noFill/>
          <a:ln>
            <a:noFill/>
          </a:ln>
        </p:spPr>
        <p:txBody>
          <a:bodyPr spcFirstLastPara="1" wrap="square" lIns="91425" tIns="45700" rIns="91425" bIns="45700" anchor="ctr" anchorCtr="0">
            <a:normAutofit/>
          </a:bodyPr>
          <a:lstStyle/>
          <a:p>
            <a:pPr marL="228600" lvl="0" indent="-228600" algn="l" rtl="0">
              <a:lnSpc>
                <a:spcPct val="110000"/>
              </a:lnSpc>
              <a:spcBef>
                <a:spcPts val="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Management should use the Comprehensive Model of </a:t>
            </a:r>
            <a:r>
              <a:rPr lang="en-US" sz="1800" dirty="0" err="1">
                <a:latin typeface="Arial" panose="020B0604020202020204" pitchFamily="34" charset="0"/>
                <a:ea typeface="Times New Roman"/>
                <a:cs typeface="Arial" panose="020B0604020202020204" pitchFamily="34" charset="0"/>
                <a:sym typeface="Times New Roman"/>
              </a:rPr>
              <a:t>Personalised</a:t>
            </a:r>
            <a:r>
              <a:rPr lang="en-US" sz="1800" dirty="0">
                <a:latin typeface="Arial" panose="020B0604020202020204" pitchFamily="34" charset="0"/>
                <a:ea typeface="Times New Roman"/>
                <a:cs typeface="Arial" panose="020B0604020202020204" pitchFamily="34" charset="0"/>
                <a:sym typeface="Times New Roman"/>
              </a:rPr>
              <a:t> Care, involving self-management, social prescribing and support from the community. </a:t>
            </a:r>
            <a:endParaRPr sz="1800" dirty="0">
              <a:latin typeface="Arial" panose="020B0604020202020204" pitchFamily="34" charset="0"/>
              <a:cs typeface="Arial" panose="020B0604020202020204" pitchFamily="34" charset="0"/>
            </a:endParaRPr>
          </a:p>
          <a:p>
            <a:pPr marL="228600" lvl="0" indent="-228600" algn="l" rtl="0">
              <a:lnSpc>
                <a:spcPct val="110000"/>
              </a:lnSpc>
              <a:spcBef>
                <a:spcPts val="1000"/>
              </a:spcBef>
              <a:spcAft>
                <a:spcPts val="0"/>
              </a:spcAft>
              <a:buSzPts val="1800"/>
              <a:buChar char="•"/>
            </a:pPr>
            <a:r>
              <a:rPr lang="en-US" sz="1800" dirty="0">
                <a:latin typeface="Arial" panose="020B0604020202020204" pitchFamily="34" charset="0"/>
                <a:ea typeface="Times New Roman"/>
                <a:cs typeface="Arial" panose="020B0604020202020204" pitchFamily="34" charset="0"/>
                <a:sym typeface="Times New Roman"/>
              </a:rPr>
              <a:t>Diagnosing early and working together gives better results.</a:t>
            </a:r>
            <a:endParaRPr sz="1800" dirty="0">
              <a:latin typeface="Arial" panose="020B0604020202020204" pitchFamily="34" charset="0"/>
              <a:cs typeface="Arial" panose="020B0604020202020204" pitchFamily="34" charset="0"/>
            </a:endParaRPr>
          </a:p>
          <a:p>
            <a:pPr marL="228600" lvl="0" indent="-114300" algn="l" rtl="0">
              <a:lnSpc>
                <a:spcPct val="110000"/>
              </a:lnSpc>
              <a:spcBef>
                <a:spcPts val="1000"/>
              </a:spcBef>
              <a:spcAft>
                <a:spcPts val="0"/>
              </a:spcAft>
              <a:buSzPts val="1800"/>
              <a:buNone/>
            </a:pPr>
            <a:endParaRPr sz="1800" dirty="0"/>
          </a:p>
        </p:txBody>
      </p:sp>
      <p:pic>
        <p:nvPicPr>
          <p:cNvPr id="294" name="Google Shape;294;p13" descr="Drawings on colourful paper"/>
          <p:cNvPicPr preferRelativeResize="0"/>
          <p:nvPr/>
        </p:nvPicPr>
        <p:blipFill rotWithShape="1">
          <a:blip r:embed="rId5">
            <a:alphaModFix/>
          </a:blip>
          <a:srcRect l="11102" r="37086" b="-3"/>
          <a:stretch/>
        </p:blipFill>
        <p:spPr>
          <a:xfrm>
            <a:off x="6861048" y="1"/>
            <a:ext cx="5330952" cy="6858000"/>
          </a:xfrm>
          <a:prstGeom prst="rect">
            <a:avLst/>
          </a:prstGeom>
          <a:noFill/>
          <a:ln>
            <a:noFill/>
          </a:ln>
        </p:spPr>
      </p:pic>
      <p:sp>
        <p:nvSpPr>
          <p:cNvPr id="295" name="Google Shape;295;p13"/>
          <p:cNvSpPr txBox="1"/>
          <p:nvPr/>
        </p:nvSpPr>
        <p:spPr>
          <a:xfrm>
            <a:off x="5330954" y="6450565"/>
            <a:ext cx="1564400"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rial" panose="020B0604020202020204" pitchFamily="34" charset="0"/>
                <a:ea typeface="Times New Roman"/>
                <a:cs typeface="Arial" panose="020B0604020202020204" pitchFamily="34" charset="0"/>
                <a:sym typeface="Times New Roman"/>
              </a:rPr>
              <a:t>Self-created</a:t>
            </a:r>
            <a:endParaRPr sz="1800" b="1" dirty="0">
              <a:solidFill>
                <a:schemeClr val="dk1"/>
              </a:solidFill>
              <a:latin typeface="Arial" panose="020B0604020202020204" pitchFamily="34" charset="0"/>
              <a:ea typeface="Times New Roman"/>
              <a:cs typeface="Arial" panose="020B0604020202020204" pitchFamily="34" charset="0"/>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0"/>
        <p:cNvGrpSpPr/>
        <p:nvPr/>
      </p:nvGrpSpPr>
      <p:grpSpPr>
        <a:xfrm>
          <a:off x="0" y="0"/>
          <a:ext cx="0" cy="0"/>
          <a:chOff x="0" y="0"/>
          <a:chExt cx="0" cy="0"/>
        </a:xfrm>
      </p:grpSpPr>
      <p:sp>
        <p:nvSpPr>
          <p:cNvPr id="301" name="Google Shape;301;p1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02" name="Google Shape;302;p14"/>
          <p:cNvSpPr/>
          <p:nvPr/>
        </p:nvSpPr>
        <p:spPr>
          <a:xfrm>
            <a:off x="0" y="0"/>
            <a:ext cx="12188952" cy="6858000"/>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303" name="Google Shape;303;p14"/>
          <p:cNvGrpSpPr/>
          <p:nvPr/>
        </p:nvGrpSpPr>
        <p:grpSpPr>
          <a:xfrm rot="10800000" flipH="1">
            <a:off x="3048" y="1"/>
            <a:ext cx="5236971" cy="6858001"/>
            <a:chOff x="20829" y="0"/>
            <a:chExt cx="5236971" cy="6858000"/>
          </a:xfrm>
        </p:grpSpPr>
        <p:pic>
          <p:nvPicPr>
            <p:cNvPr id="304" name="Google Shape;304;p14"/>
            <p:cNvPicPr preferRelativeResize="0"/>
            <p:nvPr/>
          </p:nvPicPr>
          <p:blipFill rotWithShape="1">
            <a:blip r:embed="rId3">
              <a:alphaModFix amt="10000"/>
            </a:blip>
            <a:srcRect/>
            <a:stretch/>
          </p:blipFill>
          <p:spPr>
            <a:xfrm>
              <a:off x="20829" y="692703"/>
              <a:ext cx="5236971" cy="6165297"/>
            </a:xfrm>
            <a:prstGeom prst="rect">
              <a:avLst/>
            </a:prstGeom>
            <a:noFill/>
            <a:ln>
              <a:noFill/>
            </a:ln>
          </p:spPr>
        </p:pic>
        <p:pic>
          <p:nvPicPr>
            <p:cNvPr id="305" name="Google Shape;305;p14"/>
            <p:cNvPicPr preferRelativeResize="0"/>
            <p:nvPr/>
          </p:nvPicPr>
          <p:blipFill rotWithShape="1">
            <a:blip r:embed="rId3">
              <a:alphaModFix amt="10000"/>
            </a:blip>
            <a:srcRect l="19154" b="19117"/>
            <a:stretch/>
          </p:blipFill>
          <p:spPr>
            <a:xfrm rot="5400000">
              <a:off x="393956" y="-373126"/>
              <a:ext cx="4197222" cy="4943475"/>
            </a:xfrm>
            <a:prstGeom prst="rect">
              <a:avLst/>
            </a:prstGeom>
            <a:noFill/>
            <a:ln>
              <a:noFill/>
            </a:ln>
          </p:spPr>
        </p:pic>
      </p:grpSp>
      <p:sp>
        <p:nvSpPr>
          <p:cNvPr id="306" name="Google Shape;306;p14"/>
          <p:cNvSpPr txBox="1">
            <a:spLocks noGrp="1"/>
          </p:cNvSpPr>
          <p:nvPr>
            <p:ph type="title"/>
          </p:nvPr>
        </p:nvSpPr>
        <p:spPr>
          <a:xfrm>
            <a:off x="838201" y="559813"/>
            <a:ext cx="33527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000"/>
              <a:buFont typeface="Times New Roman"/>
              <a:buNone/>
            </a:pPr>
            <a:r>
              <a:rPr lang="en-US" sz="3200" b="1" dirty="0">
                <a:latin typeface="Arial" panose="020B0604020202020204" pitchFamily="34" charset="0"/>
                <a:ea typeface="Times New Roman"/>
                <a:cs typeface="Arial" panose="020B0604020202020204" pitchFamily="34" charset="0"/>
                <a:sym typeface="Times New Roman"/>
              </a:rPr>
              <a:t>References</a:t>
            </a:r>
            <a:endParaRPr sz="3200" dirty="0">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Clr>
                <a:schemeClr val="dk1"/>
              </a:buClr>
              <a:buSzPts val="4000"/>
              <a:buFont typeface="EB Garamond"/>
              <a:buNone/>
            </a:pPr>
            <a:endParaRPr sz="4000" dirty="0"/>
          </a:p>
        </p:txBody>
      </p:sp>
      <p:grpSp>
        <p:nvGrpSpPr>
          <p:cNvPr id="307" name="Google Shape;307;p14"/>
          <p:cNvGrpSpPr/>
          <p:nvPr/>
        </p:nvGrpSpPr>
        <p:grpSpPr>
          <a:xfrm>
            <a:off x="4407614" y="421240"/>
            <a:ext cx="7495972" cy="5927360"/>
            <a:chOff x="0" y="2202"/>
            <a:chExt cx="7003777" cy="5839200"/>
          </a:xfrm>
        </p:grpSpPr>
        <p:sp>
          <p:nvSpPr>
            <p:cNvPr id="308" name="Google Shape;308;p14"/>
            <p:cNvSpPr/>
            <p:nvPr/>
          </p:nvSpPr>
          <p:spPr>
            <a:xfrm>
              <a:off x="0" y="2202"/>
              <a:ext cx="7003777" cy="374400"/>
            </a:xfrm>
            <a:prstGeom prst="roundRect">
              <a:avLst>
                <a:gd name="adj" fmla="val 16667"/>
              </a:avLst>
            </a:prstGeom>
            <a:solidFill>
              <a:srgbClr val="A5B29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4"/>
            <p:cNvSpPr txBox="1"/>
            <p:nvPr/>
          </p:nvSpPr>
          <p:spPr>
            <a:xfrm>
              <a:off x="18277" y="20479"/>
              <a:ext cx="6967223" cy="337846"/>
            </a:xfrm>
            <a:prstGeom prst="rect">
              <a:avLst/>
            </a:prstGeom>
            <a:noFill/>
            <a:ln>
              <a:noFill/>
            </a:ln>
          </p:spPr>
          <p:txBody>
            <a:bodyPr spcFirstLastPara="1" wrap="square" lIns="76200" tIns="76200" rIns="76200" bIns="76200" anchor="ctr" anchorCtr="0">
              <a:noAutofit/>
            </a:bodyPr>
            <a:lstStyle/>
            <a:p>
              <a:pPr marL="0" marR="0" lvl="0" indent="0" algn="l" rtl="0">
                <a:lnSpc>
                  <a:spcPct val="90000"/>
                </a:lnSpc>
                <a:spcBef>
                  <a:spcPts val="0"/>
                </a:spcBef>
                <a:spcAft>
                  <a:spcPts val="0"/>
                </a:spcAft>
                <a:buNone/>
              </a:pPr>
              <a:endParaRPr sz="2000">
                <a:solidFill>
                  <a:schemeClr val="lt1"/>
                </a:solidFill>
                <a:latin typeface="Times New Roman"/>
                <a:ea typeface="Times New Roman"/>
                <a:cs typeface="Times New Roman"/>
                <a:sym typeface="Times New Roman"/>
              </a:endParaRPr>
            </a:p>
          </p:txBody>
        </p:sp>
        <p:sp>
          <p:nvSpPr>
            <p:cNvPr id="310" name="Google Shape;310;p14"/>
            <p:cNvSpPr/>
            <p:nvPr/>
          </p:nvSpPr>
          <p:spPr>
            <a:xfrm>
              <a:off x="0" y="376602"/>
              <a:ext cx="7003777" cy="5464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4"/>
            <p:cNvSpPr txBox="1"/>
            <p:nvPr/>
          </p:nvSpPr>
          <p:spPr>
            <a:xfrm>
              <a:off x="0" y="376602"/>
              <a:ext cx="7003777" cy="5464800"/>
            </a:xfrm>
            <a:prstGeom prst="rect">
              <a:avLst/>
            </a:prstGeom>
            <a:noFill/>
            <a:ln>
              <a:noFill/>
            </a:ln>
          </p:spPr>
          <p:txBody>
            <a:bodyPr spcFirstLastPara="1" wrap="square" lIns="222350" tIns="13950" rIns="78225" bIns="13950" anchor="t" anchorCtr="0">
              <a:noAutofit/>
            </a:bodyPr>
            <a:lstStyle/>
            <a:p>
              <a:pPr lvl="1"/>
              <a:r>
                <a:rPr lang="en-US" sz="1050" dirty="0">
                  <a:latin typeface="Times New Roman" panose="02020603050405020304" pitchFamily="18" charset="0"/>
                  <a:cs typeface="Times New Roman" panose="02020603050405020304" pitchFamily="18" charset="0"/>
                </a:rPr>
                <a:t>•</a:t>
              </a:r>
              <a:r>
                <a:rPr lang="en-US" sz="1050" dirty="0" err="1">
                  <a:latin typeface="Arial" panose="020B0604020202020204" pitchFamily="34" charset="0"/>
                  <a:cs typeface="Arial" panose="020B0604020202020204" pitchFamily="34" charset="0"/>
                </a:rPr>
                <a:t>Antal</a:t>
              </a:r>
              <a:r>
                <a:rPr lang="en-US" sz="1050" dirty="0">
                  <a:latin typeface="Arial" panose="020B0604020202020204" pitchFamily="34" charset="0"/>
                  <a:cs typeface="Arial" panose="020B0604020202020204" pitchFamily="34" charset="0"/>
                </a:rPr>
                <a:t>, B., McMahon, L.P., Sultan, S.F., </a:t>
              </a:r>
              <a:r>
                <a:rPr lang="en-US" sz="1050" dirty="0" err="1">
                  <a:latin typeface="Arial" panose="020B0604020202020204" pitchFamily="34" charset="0"/>
                  <a:cs typeface="Arial" panose="020B0604020202020204" pitchFamily="34" charset="0"/>
                </a:rPr>
                <a:t>Lithen</a:t>
              </a:r>
              <a:r>
                <a:rPr lang="en-US" sz="1050" dirty="0">
                  <a:latin typeface="Arial" panose="020B0604020202020204" pitchFamily="34" charset="0"/>
                  <a:cs typeface="Arial" panose="020B0604020202020204" pitchFamily="34" charset="0"/>
                </a:rPr>
                <a:t>, A., Wexler, D.J., Dickerson, B., </a:t>
              </a:r>
              <a:r>
                <a:rPr lang="en-US" sz="1050" dirty="0" err="1">
                  <a:latin typeface="Arial" panose="020B0604020202020204" pitchFamily="34" charset="0"/>
                  <a:cs typeface="Arial" panose="020B0604020202020204" pitchFamily="34" charset="0"/>
                </a:rPr>
                <a:t>Ratai</a:t>
              </a:r>
              <a:r>
                <a:rPr lang="en-US" sz="1050" dirty="0">
                  <a:latin typeface="Arial" panose="020B0604020202020204" pitchFamily="34" charset="0"/>
                  <a:cs typeface="Arial" panose="020B0604020202020204" pitchFamily="34" charset="0"/>
                </a:rPr>
                <a:t>, E.M. and </a:t>
              </a:r>
              <a:r>
                <a:rPr lang="en-US" sz="1050" dirty="0" err="1">
                  <a:latin typeface="Arial" panose="020B0604020202020204" pitchFamily="34" charset="0"/>
                  <a:cs typeface="Arial" panose="020B0604020202020204" pitchFamily="34" charset="0"/>
                </a:rPr>
                <a:t>Mujica-Parodi</a:t>
              </a:r>
              <a:r>
                <a:rPr lang="en-US" sz="1050" dirty="0">
                  <a:latin typeface="Arial" panose="020B0604020202020204" pitchFamily="34" charset="0"/>
                  <a:cs typeface="Arial" panose="020B0604020202020204" pitchFamily="34" charset="0"/>
                </a:rPr>
                <a:t>, L.R., 2022. Type 2 diabetes mellitus accelerates brain aging and cognitive decline: Complementary findings from UK Biobank and meta-analyses. </a:t>
              </a:r>
              <a:r>
                <a:rPr lang="en-US" sz="1050" i="1" dirty="0" err="1">
                  <a:latin typeface="Arial" panose="020B0604020202020204" pitchFamily="34" charset="0"/>
                  <a:cs typeface="Arial" panose="020B0604020202020204" pitchFamily="34" charset="0"/>
                </a:rPr>
                <a:t>Elife</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11</a:t>
              </a:r>
              <a:r>
                <a:rPr lang="en-US" sz="1050" dirty="0">
                  <a:latin typeface="Arial" panose="020B0604020202020204" pitchFamily="34" charset="0"/>
                  <a:cs typeface="Arial" panose="020B0604020202020204" pitchFamily="34" charset="0"/>
                </a:rPr>
                <a:t>, p.e73138.</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•Bellary, S., Kyrou, I., Brown, J.E. and Bailey, C.J., 2021. Type 2 diabetes mellitus in older adults: clinical considerations and management. </a:t>
              </a:r>
              <a:r>
                <a:rPr lang="en-US" sz="1050" i="1" dirty="0">
                  <a:latin typeface="Arial" panose="020B0604020202020204" pitchFamily="34" charset="0"/>
                  <a:cs typeface="Arial" panose="020B0604020202020204" pitchFamily="34" charset="0"/>
                </a:rPr>
                <a:t>Nature Reviews Endocrinology</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17</a:t>
              </a:r>
              <a:r>
                <a:rPr lang="en-US" sz="1050" dirty="0">
                  <a:latin typeface="Arial" panose="020B0604020202020204" pitchFamily="34" charset="0"/>
                  <a:cs typeface="Arial" panose="020B0604020202020204" pitchFamily="34" charset="0"/>
                </a:rPr>
                <a:t>(9), pp.534-548.</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•Diabetes, UK. (2025). </a:t>
              </a:r>
              <a:r>
                <a:rPr lang="en-US" sz="1050" i="1" dirty="0">
                  <a:latin typeface="Arial" panose="020B0604020202020204" pitchFamily="34" charset="0"/>
                  <a:cs typeface="Arial" panose="020B0604020202020204" pitchFamily="34" charset="0"/>
                </a:rPr>
                <a:t>Type 2 diabetes. </a:t>
              </a:r>
              <a:r>
                <a:rPr lang="en-US" sz="1050" dirty="0">
                  <a:latin typeface="Arial" panose="020B0604020202020204" pitchFamily="34" charset="0"/>
                  <a:cs typeface="Arial" panose="020B0604020202020204" pitchFamily="34" charset="0"/>
                </a:rPr>
                <a:t>Available at:</a:t>
              </a:r>
              <a:r>
                <a:rPr lang="en-US" sz="1050" u="sng" dirty="0">
                  <a:latin typeface="Arial" panose="020B0604020202020204" pitchFamily="34" charset="0"/>
                  <a:cs typeface="Arial" panose="020B0604020202020204" pitchFamily="34" charset="0"/>
                  <a:hlinkClick r:id="rId4"/>
                </a:rPr>
                <a:t> https://www.diabetes.org.uk/about-diabetes/type-2-diabetes?gad_campaignid=15219795550&amp;gad_source=1&amp;gbraid=0AAAAAD4IfZWV3RsK2SEwLphHb1LpuJaSq</a:t>
              </a:r>
              <a:r>
                <a:rPr lang="en-US" sz="1050" dirty="0">
                  <a:latin typeface="Arial" panose="020B0604020202020204" pitchFamily="34" charset="0"/>
                  <a:cs typeface="Arial" panose="020B0604020202020204" pitchFamily="34" charset="0"/>
                </a:rPr>
                <a:t>. [Accessed on: 29.10.2025].</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•Dutta. S., (2025).</a:t>
              </a:r>
              <a:r>
                <a:rPr lang="en-US" sz="1050" i="1" dirty="0">
                  <a:latin typeface="Arial" panose="020B0604020202020204" pitchFamily="34" charset="0"/>
                  <a:cs typeface="Arial" panose="020B0604020202020204" pitchFamily="34" charset="0"/>
                </a:rPr>
                <a:t> Self-Care Practices in Diabetes Management. </a:t>
              </a:r>
              <a:r>
                <a:rPr lang="en-US" sz="1050" dirty="0">
                  <a:latin typeface="Arial" panose="020B0604020202020204" pitchFamily="34" charset="0"/>
                  <a:cs typeface="Arial" panose="020B0604020202020204" pitchFamily="34" charset="0"/>
                </a:rPr>
                <a:t>Available at:</a:t>
              </a:r>
              <a:r>
                <a:rPr lang="en-US" sz="1050" u="sng" dirty="0">
                  <a:latin typeface="Arial" panose="020B0604020202020204" pitchFamily="34" charset="0"/>
                  <a:cs typeface="Arial" panose="020B0604020202020204" pitchFamily="34" charset="0"/>
                  <a:hlinkClick r:id="rId5"/>
                </a:rPr>
                <a:t> https://www.medindia.net/health/lifestyle/self-care-practices-in-diabetes-management.htm</a:t>
              </a:r>
              <a:r>
                <a:rPr lang="en-US" sz="1050" dirty="0">
                  <a:latin typeface="Arial" panose="020B0604020202020204" pitchFamily="34" charset="0"/>
                  <a:cs typeface="Arial" panose="020B0604020202020204" pitchFamily="34" charset="0"/>
                </a:rPr>
                <a:t> [Accessed on: 29.10.2025].</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a:t>
              </a:r>
              <a:r>
                <a:rPr lang="en-US" sz="1050" dirty="0" err="1">
                  <a:latin typeface="Arial" panose="020B0604020202020204" pitchFamily="34" charset="0"/>
                  <a:cs typeface="Arial" panose="020B0604020202020204" pitchFamily="34" charset="0"/>
                </a:rPr>
                <a:t>Magliano</a:t>
              </a:r>
              <a:r>
                <a:rPr lang="en-US" sz="1050" dirty="0">
                  <a:latin typeface="Arial" panose="020B0604020202020204" pitchFamily="34" charset="0"/>
                  <a:cs typeface="Arial" panose="020B0604020202020204" pitchFamily="34" charset="0"/>
                </a:rPr>
                <a:t>, D.J., </a:t>
              </a:r>
              <a:r>
                <a:rPr lang="en-US" sz="1050" dirty="0" err="1">
                  <a:latin typeface="Arial" panose="020B0604020202020204" pitchFamily="34" charset="0"/>
                  <a:cs typeface="Arial" panose="020B0604020202020204" pitchFamily="34" charset="0"/>
                </a:rPr>
                <a:t>Sacre</a:t>
              </a:r>
              <a:r>
                <a:rPr lang="en-US" sz="1050" dirty="0">
                  <a:latin typeface="Arial" panose="020B0604020202020204" pitchFamily="34" charset="0"/>
                  <a:cs typeface="Arial" panose="020B0604020202020204" pitchFamily="34" charset="0"/>
                </a:rPr>
                <a:t>, J.W., Harding, J.L., Gregg, E.W., </a:t>
              </a:r>
              <a:r>
                <a:rPr lang="en-US" sz="1050" dirty="0" err="1">
                  <a:latin typeface="Arial" panose="020B0604020202020204" pitchFamily="34" charset="0"/>
                  <a:cs typeface="Arial" panose="020B0604020202020204" pitchFamily="34" charset="0"/>
                </a:rPr>
                <a:t>Zimmet</a:t>
              </a:r>
              <a:r>
                <a:rPr lang="en-US" sz="1050" dirty="0">
                  <a:latin typeface="Arial" panose="020B0604020202020204" pitchFamily="34" charset="0"/>
                  <a:cs typeface="Arial" panose="020B0604020202020204" pitchFamily="34" charset="0"/>
                </a:rPr>
                <a:t>, P.Z. and Shaw, J.E., 2020. Young-onset type 2 diabetes mellitus—implications for morbidity and mortality. </a:t>
              </a:r>
              <a:r>
                <a:rPr lang="en-US" sz="1050" i="1" dirty="0">
                  <a:latin typeface="Arial" panose="020B0604020202020204" pitchFamily="34" charset="0"/>
                  <a:cs typeface="Arial" panose="020B0604020202020204" pitchFamily="34" charset="0"/>
                </a:rPr>
                <a:t>Nature Reviews Endocrinology</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16</a:t>
              </a:r>
              <a:r>
                <a:rPr lang="en-US" sz="1050" dirty="0">
                  <a:latin typeface="Arial" panose="020B0604020202020204" pitchFamily="34" charset="0"/>
                  <a:cs typeface="Arial" panose="020B0604020202020204" pitchFamily="34" charset="0"/>
                </a:rPr>
                <a:t>(6), pp.321-331.</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•NHS, (2025). </a:t>
              </a:r>
              <a:r>
                <a:rPr lang="en-US" sz="1050" i="1" dirty="0">
                  <a:latin typeface="Arial" panose="020B0604020202020204" pitchFamily="34" charset="0"/>
                  <a:cs typeface="Arial" panose="020B0604020202020204" pitchFamily="34" charset="0"/>
                </a:rPr>
                <a:t>Type 2 diabetes. </a:t>
              </a:r>
              <a:r>
                <a:rPr lang="en-US" sz="1050" dirty="0">
                  <a:latin typeface="Arial" panose="020B0604020202020204" pitchFamily="34" charset="0"/>
                  <a:cs typeface="Arial" panose="020B0604020202020204" pitchFamily="34" charset="0"/>
                </a:rPr>
                <a:t>Available at:</a:t>
              </a:r>
              <a:r>
                <a:rPr lang="en-US" sz="1050" u="sng" dirty="0">
                  <a:latin typeface="Arial" panose="020B0604020202020204" pitchFamily="34" charset="0"/>
                  <a:cs typeface="Arial" panose="020B0604020202020204" pitchFamily="34" charset="0"/>
                  <a:hlinkClick r:id="rId4"/>
                </a:rPr>
                <a:t> https://www.nhs.uk/conditions/type-2-diabetes/</a:t>
              </a:r>
              <a:r>
                <a:rPr lang="en-US" sz="1050" dirty="0">
                  <a:latin typeface="Arial" panose="020B0604020202020204" pitchFamily="34" charset="0"/>
                  <a:cs typeface="Arial" panose="020B0604020202020204" pitchFamily="34" charset="0"/>
                </a:rPr>
                <a:t>. [Accessed on: 29.10.2025].</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•Rajput, S.A., </a:t>
              </a:r>
              <a:r>
                <a:rPr lang="en-US" sz="1050" dirty="0" err="1">
                  <a:latin typeface="Arial" panose="020B0604020202020204" pitchFamily="34" charset="0"/>
                  <a:cs typeface="Arial" panose="020B0604020202020204" pitchFamily="34" charset="0"/>
                </a:rPr>
                <a:t>Ashraff</a:t>
              </a:r>
              <a:r>
                <a:rPr lang="en-US" sz="1050" dirty="0">
                  <a:latin typeface="Arial" panose="020B0604020202020204" pitchFamily="34" charset="0"/>
                  <a:cs typeface="Arial" panose="020B0604020202020204" pitchFamily="34" charset="0"/>
                </a:rPr>
                <a:t>, S. and Siddiqui, M., 2022. Diet and management of type II diabetes mellitus in the United Kingdom: a narrative review. </a:t>
              </a:r>
              <a:r>
                <a:rPr lang="en-US" sz="1050" i="1" dirty="0" err="1">
                  <a:latin typeface="Arial" panose="020B0604020202020204" pitchFamily="34" charset="0"/>
                  <a:cs typeface="Arial" panose="020B0604020202020204" pitchFamily="34" charset="0"/>
                </a:rPr>
                <a:t>Diabetology</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3</a:t>
              </a:r>
              <a:r>
                <a:rPr lang="en-US" sz="1050" dirty="0">
                  <a:latin typeface="Arial" panose="020B0604020202020204" pitchFamily="34" charset="0"/>
                  <a:cs typeface="Arial" panose="020B0604020202020204" pitchFamily="34" charset="0"/>
                </a:rPr>
                <a:t>(1), pp.72-78.</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a:t>
              </a:r>
              <a:r>
                <a:rPr lang="en-US" sz="1050" dirty="0" err="1">
                  <a:latin typeface="Arial" panose="020B0604020202020204" pitchFamily="34" charset="0"/>
                  <a:cs typeface="Arial" panose="020B0604020202020204" pitchFamily="34" charset="0"/>
                </a:rPr>
                <a:t>Whicher</a:t>
              </a:r>
              <a:r>
                <a:rPr lang="en-US" sz="1050" dirty="0">
                  <a:latin typeface="Arial" panose="020B0604020202020204" pitchFamily="34" charset="0"/>
                  <a:cs typeface="Arial" panose="020B0604020202020204" pitchFamily="34" charset="0"/>
                </a:rPr>
                <a:t>, C.A., </a:t>
              </a:r>
              <a:r>
                <a:rPr lang="en-US" sz="1050" dirty="0" err="1">
                  <a:latin typeface="Arial" panose="020B0604020202020204" pitchFamily="34" charset="0"/>
                  <a:cs typeface="Arial" panose="020B0604020202020204" pitchFamily="34" charset="0"/>
                </a:rPr>
                <a:t>O’neill</a:t>
              </a:r>
              <a:r>
                <a:rPr lang="en-US" sz="1050" dirty="0">
                  <a:latin typeface="Arial" panose="020B0604020202020204" pitchFamily="34" charset="0"/>
                  <a:cs typeface="Arial" panose="020B0604020202020204" pitchFamily="34" charset="0"/>
                </a:rPr>
                <a:t>, S. and Holt, R.G., 2020. Diabetes in the UK: 2019. </a:t>
              </a:r>
              <a:r>
                <a:rPr lang="en-US" sz="1050" i="1" dirty="0">
                  <a:latin typeface="Arial" panose="020B0604020202020204" pitchFamily="34" charset="0"/>
                  <a:cs typeface="Arial" panose="020B0604020202020204" pitchFamily="34" charset="0"/>
                </a:rPr>
                <a:t>Diabetic Medicine</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37</a:t>
              </a:r>
              <a:r>
                <a:rPr lang="en-US" sz="1050" dirty="0">
                  <a:latin typeface="Arial" panose="020B0604020202020204" pitchFamily="34" charset="0"/>
                  <a:cs typeface="Arial" panose="020B0604020202020204" pitchFamily="34" charset="0"/>
                </a:rPr>
                <a:t>(2), pp.242-247.</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Ahmad, E., Lim, S., </a:t>
              </a:r>
              <a:r>
                <a:rPr lang="en-US" sz="1050" dirty="0" err="1">
                  <a:latin typeface="Arial" panose="020B0604020202020204" pitchFamily="34" charset="0"/>
                  <a:cs typeface="Arial" panose="020B0604020202020204" pitchFamily="34" charset="0"/>
                </a:rPr>
                <a:t>Lamptey</a:t>
              </a:r>
              <a:r>
                <a:rPr lang="en-US" sz="1050" dirty="0">
                  <a:latin typeface="Arial" panose="020B0604020202020204" pitchFamily="34" charset="0"/>
                  <a:cs typeface="Arial" panose="020B0604020202020204" pitchFamily="34" charset="0"/>
                </a:rPr>
                <a:t>, R., Webb, D.R. and Davies, M.J., 2022. Type 2 diabetes. </a:t>
              </a:r>
              <a:r>
                <a:rPr lang="en-US" sz="1050" i="1" dirty="0">
                  <a:latin typeface="Arial" panose="020B0604020202020204" pitchFamily="34" charset="0"/>
                  <a:cs typeface="Arial" panose="020B0604020202020204" pitchFamily="34" charset="0"/>
                </a:rPr>
                <a:t>The Lancet</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400</a:t>
              </a:r>
              <a:r>
                <a:rPr lang="en-US" sz="1050" dirty="0">
                  <a:latin typeface="Arial" panose="020B0604020202020204" pitchFamily="34" charset="0"/>
                  <a:cs typeface="Arial" panose="020B0604020202020204" pitchFamily="34" charset="0"/>
                </a:rPr>
                <a:t>(10365), pp.1803-1820.</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Ali, M.K., Pearson-</a:t>
              </a:r>
              <a:r>
                <a:rPr lang="en-US" sz="1050" dirty="0" err="1">
                  <a:latin typeface="Arial" panose="020B0604020202020204" pitchFamily="34" charset="0"/>
                  <a:cs typeface="Arial" panose="020B0604020202020204" pitchFamily="34" charset="0"/>
                </a:rPr>
                <a:t>Stuttard</a:t>
              </a:r>
              <a:r>
                <a:rPr lang="en-US" sz="1050" dirty="0">
                  <a:latin typeface="Arial" panose="020B0604020202020204" pitchFamily="34" charset="0"/>
                  <a:cs typeface="Arial" panose="020B0604020202020204" pitchFamily="34" charset="0"/>
                </a:rPr>
                <a:t>, J., </a:t>
              </a:r>
              <a:r>
                <a:rPr lang="en-US" sz="1050" dirty="0" err="1">
                  <a:latin typeface="Arial" panose="020B0604020202020204" pitchFamily="34" charset="0"/>
                  <a:cs typeface="Arial" panose="020B0604020202020204" pitchFamily="34" charset="0"/>
                </a:rPr>
                <a:t>Selvin</a:t>
              </a:r>
              <a:r>
                <a:rPr lang="en-US" sz="1050" dirty="0">
                  <a:latin typeface="Arial" panose="020B0604020202020204" pitchFamily="34" charset="0"/>
                  <a:cs typeface="Arial" panose="020B0604020202020204" pitchFamily="34" charset="0"/>
                </a:rPr>
                <a:t>, E. and Gregg, E.W., 2022. Interpreting global trends in type 2 diabetes complications and mortality. </a:t>
              </a:r>
              <a:r>
                <a:rPr lang="en-US" sz="1050" i="1" dirty="0" err="1">
                  <a:latin typeface="Arial" panose="020B0604020202020204" pitchFamily="34" charset="0"/>
                  <a:cs typeface="Arial" panose="020B0604020202020204" pitchFamily="34" charset="0"/>
                </a:rPr>
                <a:t>Diabetologia</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65</a:t>
              </a:r>
              <a:r>
                <a:rPr lang="en-US" sz="1050" dirty="0">
                  <a:latin typeface="Arial" panose="020B0604020202020204" pitchFamily="34" charset="0"/>
                  <a:cs typeface="Arial" panose="020B0604020202020204" pitchFamily="34" charset="0"/>
                </a:rPr>
                <a:t>(1), pp.3-13.</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Bergman, M., </a:t>
              </a:r>
              <a:r>
                <a:rPr lang="en-US" sz="1050" dirty="0" err="1">
                  <a:latin typeface="Arial" panose="020B0604020202020204" pitchFamily="34" charset="0"/>
                  <a:cs typeface="Arial" panose="020B0604020202020204" pitchFamily="34" charset="0"/>
                </a:rPr>
                <a:t>Buysschaert</a:t>
              </a:r>
              <a:r>
                <a:rPr lang="en-US" sz="1050" dirty="0">
                  <a:latin typeface="Arial" panose="020B0604020202020204" pitchFamily="34" charset="0"/>
                  <a:cs typeface="Arial" panose="020B0604020202020204" pitchFamily="34" charset="0"/>
                </a:rPr>
                <a:t>, M., </a:t>
              </a:r>
              <a:r>
                <a:rPr lang="en-US" sz="1050" dirty="0" err="1">
                  <a:latin typeface="Arial" panose="020B0604020202020204" pitchFamily="34" charset="0"/>
                  <a:cs typeface="Arial" panose="020B0604020202020204" pitchFamily="34" charset="0"/>
                </a:rPr>
                <a:t>Ceriello</a:t>
              </a:r>
              <a:r>
                <a:rPr lang="en-US" sz="1050" dirty="0">
                  <a:latin typeface="Arial" panose="020B0604020202020204" pitchFamily="34" charset="0"/>
                  <a:cs typeface="Arial" panose="020B0604020202020204" pitchFamily="34" charset="0"/>
                </a:rPr>
                <a:t>, A., Hussain, A., Mohan, V., </a:t>
              </a:r>
              <a:r>
                <a:rPr lang="en-US" sz="1050" dirty="0" err="1">
                  <a:latin typeface="Arial" panose="020B0604020202020204" pitchFamily="34" charset="0"/>
                  <a:cs typeface="Arial" panose="020B0604020202020204" pitchFamily="34" charset="0"/>
                </a:rPr>
                <a:t>Sesti</a:t>
              </a:r>
              <a:r>
                <a:rPr lang="en-US" sz="1050" dirty="0">
                  <a:latin typeface="Arial" panose="020B0604020202020204" pitchFamily="34" charset="0"/>
                  <a:cs typeface="Arial" panose="020B0604020202020204" pitchFamily="34" charset="0"/>
                </a:rPr>
                <a:t>, G. and </a:t>
              </a:r>
              <a:r>
                <a:rPr lang="en-US" sz="1050" dirty="0" err="1">
                  <a:latin typeface="Arial" panose="020B0604020202020204" pitchFamily="34" charset="0"/>
                  <a:cs typeface="Arial" panose="020B0604020202020204" pitchFamily="34" charset="0"/>
                </a:rPr>
                <a:t>Tuomilehto</a:t>
              </a:r>
              <a:r>
                <a:rPr lang="en-US" sz="1050" dirty="0">
                  <a:latin typeface="Arial" panose="020B0604020202020204" pitchFamily="34" charset="0"/>
                  <a:cs typeface="Arial" panose="020B0604020202020204" pitchFamily="34" charset="0"/>
                </a:rPr>
                <a:t>, J., 2023. Current diagnostic criteria identify risk for type 2 diabetes too late. </a:t>
              </a:r>
              <a:r>
                <a:rPr lang="en-US" sz="1050" i="1" dirty="0">
                  <a:latin typeface="Arial" panose="020B0604020202020204" pitchFamily="34" charset="0"/>
                  <a:cs typeface="Arial" panose="020B0604020202020204" pitchFamily="34" charset="0"/>
                </a:rPr>
                <a:t>The Lancet Diabetes &amp; Endocrinology</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11</a:t>
              </a:r>
              <a:r>
                <a:rPr lang="en-US" sz="1050" dirty="0">
                  <a:latin typeface="Arial" panose="020B0604020202020204" pitchFamily="34" charset="0"/>
                  <a:cs typeface="Arial" panose="020B0604020202020204" pitchFamily="34" charset="0"/>
                </a:rPr>
                <a:t>(4), pp.224-226.</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Butt, M.D., Ong, S.C., </a:t>
              </a:r>
              <a:r>
                <a:rPr lang="en-US" sz="1050" dirty="0" err="1">
                  <a:latin typeface="Arial" panose="020B0604020202020204" pitchFamily="34" charset="0"/>
                  <a:cs typeface="Arial" panose="020B0604020202020204" pitchFamily="34" charset="0"/>
                </a:rPr>
                <a:t>Wahab</a:t>
              </a:r>
              <a:r>
                <a:rPr lang="en-US" sz="1050" dirty="0">
                  <a:latin typeface="Arial" panose="020B0604020202020204" pitchFamily="34" charset="0"/>
                  <a:cs typeface="Arial" panose="020B0604020202020204" pitchFamily="34" charset="0"/>
                </a:rPr>
                <a:t>, M.U., </a:t>
              </a:r>
              <a:r>
                <a:rPr lang="en-US" sz="1050" dirty="0" err="1">
                  <a:latin typeface="Arial" panose="020B0604020202020204" pitchFamily="34" charset="0"/>
                  <a:cs typeface="Arial" panose="020B0604020202020204" pitchFamily="34" charset="0"/>
                </a:rPr>
                <a:t>Rasool</a:t>
              </a:r>
              <a:r>
                <a:rPr lang="en-US" sz="1050" dirty="0">
                  <a:latin typeface="Arial" panose="020B0604020202020204" pitchFamily="34" charset="0"/>
                  <a:cs typeface="Arial" panose="020B0604020202020204" pitchFamily="34" charset="0"/>
                </a:rPr>
                <a:t>, M.F., </a:t>
              </a:r>
              <a:r>
                <a:rPr lang="en-US" sz="1050" dirty="0" err="1">
                  <a:latin typeface="Arial" panose="020B0604020202020204" pitchFamily="34" charset="0"/>
                  <a:cs typeface="Arial" panose="020B0604020202020204" pitchFamily="34" charset="0"/>
                </a:rPr>
                <a:t>Saleem</a:t>
              </a:r>
              <a:r>
                <a:rPr lang="en-US" sz="1050" dirty="0">
                  <a:latin typeface="Arial" panose="020B0604020202020204" pitchFamily="34" charset="0"/>
                  <a:cs typeface="Arial" panose="020B0604020202020204" pitchFamily="34" charset="0"/>
                </a:rPr>
                <a:t>, F., Hashmi, A., </a:t>
              </a:r>
              <a:r>
                <a:rPr lang="en-US" sz="1050" dirty="0" err="1">
                  <a:latin typeface="Arial" panose="020B0604020202020204" pitchFamily="34" charset="0"/>
                  <a:cs typeface="Arial" panose="020B0604020202020204" pitchFamily="34" charset="0"/>
                </a:rPr>
                <a:t>Sajjad</a:t>
              </a:r>
              <a:r>
                <a:rPr lang="en-US" sz="1050" dirty="0">
                  <a:latin typeface="Arial" panose="020B0604020202020204" pitchFamily="34" charset="0"/>
                  <a:cs typeface="Arial" panose="020B0604020202020204" pitchFamily="34" charset="0"/>
                </a:rPr>
                <a:t>, A., Chaudhry, F.A. and Babar, Z.U.D., 2022. Cost of illness analysis of type 2 diabetes mellitus: the findings from a lower-middle income country. </a:t>
              </a:r>
              <a:r>
                <a:rPr lang="en-US" sz="1050" i="1" dirty="0">
                  <a:latin typeface="Arial" panose="020B0604020202020204" pitchFamily="34" charset="0"/>
                  <a:cs typeface="Arial" panose="020B0604020202020204" pitchFamily="34" charset="0"/>
                </a:rPr>
                <a:t>International Journal of Environmental Research and Public Health</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19</a:t>
              </a:r>
              <a:r>
                <a:rPr lang="en-US" sz="1050" dirty="0">
                  <a:latin typeface="Arial" panose="020B0604020202020204" pitchFamily="34" charset="0"/>
                  <a:cs typeface="Arial" panose="020B0604020202020204" pitchFamily="34" charset="0"/>
                </a:rPr>
                <a:t>(19), p.12611.</a:t>
              </a:r>
              <a:endParaRPr lang="en-IN" sz="1050" dirty="0">
                <a:latin typeface="Arial" panose="020B0604020202020204" pitchFamily="34" charset="0"/>
                <a:cs typeface="Arial" panose="020B0604020202020204" pitchFamily="34" charset="0"/>
              </a:endParaRPr>
            </a:p>
            <a:p>
              <a:pPr lvl="1"/>
              <a:r>
                <a:rPr lang="en-US" sz="1050" dirty="0" err="1">
                  <a:latin typeface="Arial" panose="020B0604020202020204" pitchFamily="34" charset="0"/>
                  <a:cs typeface="Arial" panose="020B0604020202020204" pitchFamily="34" charset="0"/>
                </a:rPr>
                <a:t>Carr</a:t>
              </a:r>
              <a:r>
                <a:rPr lang="en-US" sz="1050" dirty="0">
                  <a:latin typeface="Arial" panose="020B0604020202020204" pitchFamily="34" charset="0"/>
                  <a:cs typeface="Arial" panose="020B0604020202020204" pitchFamily="34" charset="0"/>
                </a:rPr>
                <a:t>, M.J., Wright, A.K., </a:t>
              </a:r>
              <a:r>
                <a:rPr lang="en-US" sz="1050" dirty="0" err="1">
                  <a:latin typeface="Arial" panose="020B0604020202020204" pitchFamily="34" charset="0"/>
                  <a:cs typeface="Arial" panose="020B0604020202020204" pitchFamily="34" charset="0"/>
                </a:rPr>
                <a:t>Leelarathna</a:t>
              </a:r>
              <a:r>
                <a:rPr lang="en-US" sz="1050" dirty="0">
                  <a:latin typeface="Arial" panose="020B0604020202020204" pitchFamily="34" charset="0"/>
                  <a:cs typeface="Arial" panose="020B0604020202020204" pitchFamily="34" charset="0"/>
                </a:rPr>
                <a:t>, L., </a:t>
              </a:r>
              <a:r>
                <a:rPr lang="en-US" sz="1050" dirty="0" err="1">
                  <a:latin typeface="Arial" panose="020B0604020202020204" pitchFamily="34" charset="0"/>
                  <a:cs typeface="Arial" panose="020B0604020202020204" pitchFamily="34" charset="0"/>
                </a:rPr>
                <a:t>Thabit</a:t>
              </a:r>
              <a:r>
                <a:rPr lang="en-US" sz="1050" dirty="0">
                  <a:latin typeface="Arial" panose="020B0604020202020204" pitchFamily="34" charset="0"/>
                  <a:cs typeface="Arial" panose="020B0604020202020204" pitchFamily="34" charset="0"/>
                </a:rPr>
                <a:t>, H., Milne, N., </a:t>
              </a:r>
              <a:r>
                <a:rPr lang="en-US" sz="1050" dirty="0" err="1">
                  <a:latin typeface="Arial" panose="020B0604020202020204" pitchFamily="34" charset="0"/>
                  <a:cs typeface="Arial" panose="020B0604020202020204" pitchFamily="34" charset="0"/>
                </a:rPr>
                <a:t>Kanumilli</a:t>
              </a:r>
              <a:r>
                <a:rPr lang="en-US" sz="1050" dirty="0">
                  <a:latin typeface="Arial" panose="020B0604020202020204" pitchFamily="34" charset="0"/>
                  <a:cs typeface="Arial" panose="020B0604020202020204" pitchFamily="34" charset="0"/>
                </a:rPr>
                <a:t>, N., Ashcroft, D.M. and Rutter, M.K., 2021. Impact of COVID-19 on diagnoses, monitoring, and mortality in people with type 2 diabetes in the UK. </a:t>
              </a:r>
              <a:r>
                <a:rPr lang="en-US" sz="1050" i="1" dirty="0">
                  <a:latin typeface="Arial" panose="020B0604020202020204" pitchFamily="34" charset="0"/>
                  <a:cs typeface="Arial" panose="020B0604020202020204" pitchFamily="34" charset="0"/>
                </a:rPr>
                <a:t>The Lancet Diabetes &amp; Endocrinology</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9</a:t>
              </a:r>
              <a:r>
                <a:rPr lang="en-US" sz="1050" dirty="0">
                  <a:latin typeface="Arial" panose="020B0604020202020204" pitchFamily="34" charset="0"/>
                  <a:cs typeface="Arial" panose="020B0604020202020204" pitchFamily="34" charset="0"/>
                </a:rPr>
                <a:t>(7), pp.413-415.</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Currie, C.J., Currie, J.G., Holden, S.E., Morgan, C.L., Heywood, B.R., Peters, J.R. and Livingstone Development Team, 2024. The descriptive epidemiology of type 2 diabetes in the United Kingdom from 2004 to 2021. </a:t>
              </a:r>
              <a:r>
                <a:rPr lang="en-US" sz="1050" i="1" dirty="0" err="1">
                  <a:latin typeface="Arial" panose="020B0604020202020204" pitchFamily="34" charset="0"/>
                  <a:cs typeface="Arial" panose="020B0604020202020204" pitchFamily="34" charset="0"/>
                </a:rPr>
                <a:t>medRxiv</a:t>
              </a:r>
              <a:r>
                <a:rPr lang="en-US" sz="1050" dirty="0">
                  <a:latin typeface="Arial" panose="020B0604020202020204" pitchFamily="34" charset="0"/>
                  <a:cs typeface="Arial" panose="020B0604020202020204" pitchFamily="34" charset="0"/>
                </a:rPr>
                <a:t>, pp.2024-03.</a:t>
              </a:r>
              <a:endParaRPr lang="en-IN" sz="1050" dirty="0">
                <a:latin typeface="Arial" panose="020B0604020202020204" pitchFamily="34" charset="0"/>
                <a:cs typeface="Arial" panose="020B0604020202020204" pitchFamily="34" charset="0"/>
              </a:endParaRPr>
            </a:p>
            <a:p>
              <a:pPr lvl="1"/>
              <a:r>
                <a:rPr lang="en-US" sz="1050" dirty="0">
                  <a:latin typeface="Arial" panose="020B0604020202020204" pitchFamily="34" charset="0"/>
                  <a:cs typeface="Arial" panose="020B0604020202020204" pitchFamily="34" charset="0"/>
                </a:rPr>
                <a:t>Goodall, R., </a:t>
              </a:r>
              <a:r>
                <a:rPr lang="en-US" sz="1050" dirty="0" err="1">
                  <a:latin typeface="Arial" panose="020B0604020202020204" pitchFamily="34" charset="0"/>
                  <a:cs typeface="Arial" panose="020B0604020202020204" pitchFamily="34" charset="0"/>
                </a:rPr>
                <a:t>Alazawi</a:t>
              </a:r>
              <a:r>
                <a:rPr lang="en-US" sz="1050" dirty="0">
                  <a:latin typeface="Arial" panose="020B0604020202020204" pitchFamily="34" charset="0"/>
                  <a:cs typeface="Arial" panose="020B0604020202020204" pitchFamily="34" charset="0"/>
                </a:rPr>
                <a:t>, A., Hughes, W., </a:t>
              </a:r>
              <a:r>
                <a:rPr lang="en-US" sz="1050" dirty="0" err="1">
                  <a:latin typeface="Arial" panose="020B0604020202020204" pitchFamily="34" charset="0"/>
                  <a:cs typeface="Arial" panose="020B0604020202020204" pitchFamily="34" charset="0"/>
                </a:rPr>
                <a:t>Bravis</a:t>
              </a:r>
              <a:r>
                <a:rPr lang="en-US" sz="1050" dirty="0">
                  <a:latin typeface="Arial" panose="020B0604020202020204" pitchFamily="34" charset="0"/>
                  <a:cs typeface="Arial" panose="020B0604020202020204" pitchFamily="34" charset="0"/>
                </a:rPr>
                <a:t>, V., </a:t>
              </a:r>
              <a:r>
                <a:rPr lang="en-US" sz="1050" dirty="0" err="1">
                  <a:latin typeface="Arial" panose="020B0604020202020204" pitchFamily="34" charset="0"/>
                  <a:cs typeface="Arial" panose="020B0604020202020204" pitchFamily="34" charset="0"/>
                </a:rPr>
                <a:t>Salciccioli</a:t>
              </a:r>
              <a:r>
                <a:rPr lang="en-US" sz="1050" dirty="0">
                  <a:latin typeface="Arial" panose="020B0604020202020204" pitchFamily="34" charset="0"/>
                  <a:cs typeface="Arial" panose="020B0604020202020204" pitchFamily="34" charset="0"/>
                </a:rPr>
                <a:t>, J.D., Marshall, D.C., Crowley, C. and </a:t>
              </a:r>
              <a:r>
                <a:rPr lang="en-US" sz="1050" dirty="0" err="1">
                  <a:latin typeface="Arial" panose="020B0604020202020204" pitchFamily="34" charset="0"/>
                  <a:cs typeface="Arial" panose="020B0604020202020204" pitchFamily="34" charset="0"/>
                </a:rPr>
                <a:t>Shalhoub</a:t>
              </a:r>
              <a:r>
                <a:rPr lang="en-US" sz="1050" dirty="0">
                  <a:latin typeface="Arial" panose="020B0604020202020204" pitchFamily="34" charset="0"/>
                  <a:cs typeface="Arial" panose="020B0604020202020204" pitchFamily="34" charset="0"/>
                </a:rPr>
                <a:t>, J., 2021. Trends in type 2 diabetes mellitus disease burden in European Union countries between 1990 and 2019. </a:t>
              </a:r>
              <a:r>
                <a:rPr lang="en-US" sz="1050" i="1" dirty="0">
                  <a:latin typeface="Arial" panose="020B0604020202020204" pitchFamily="34" charset="0"/>
                  <a:cs typeface="Arial" panose="020B0604020202020204" pitchFamily="34" charset="0"/>
                </a:rPr>
                <a:t>Scientific Reports</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11</a:t>
              </a:r>
              <a:r>
                <a:rPr lang="en-US" sz="1050" dirty="0">
                  <a:latin typeface="Arial" panose="020B0604020202020204" pitchFamily="34" charset="0"/>
                  <a:cs typeface="Arial" panose="020B0604020202020204" pitchFamily="34" charset="0"/>
                </a:rPr>
                <a:t>(1), p.15356.</a:t>
              </a:r>
              <a:endParaRPr lang="en-IN" sz="1050" dirty="0">
                <a:latin typeface="Arial" panose="020B0604020202020204" pitchFamily="34" charset="0"/>
                <a:cs typeface="Arial" panose="020B0604020202020204" pitchFamily="34" charset="0"/>
              </a:endParaRPr>
            </a:p>
            <a:p>
              <a:pPr lvl="1"/>
              <a:r>
                <a:rPr lang="en-US" sz="1050" u="sng" dirty="0">
                  <a:latin typeface="Arial" panose="020B0604020202020204" pitchFamily="34" charset="0"/>
                  <a:cs typeface="Arial" panose="020B0604020202020204" pitchFamily="34" charset="0"/>
                  <a:hlinkClick r:id="rId6"/>
                </a:rPr>
                <a:t>Gov.UK</a:t>
              </a:r>
              <a:r>
                <a:rPr lang="en-US" sz="1050" dirty="0">
                  <a:latin typeface="Arial" panose="020B0604020202020204" pitchFamily="34" charset="0"/>
                  <a:cs typeface="Arial" panose="020B0604020202020204" pitchFamily="34" charset="0"/>
                </a:rPr>
                <a:t>, (2025). </a:t>
              </a:r>
              <a:r>
                <a:rPr lang="en-US" sz="1050" i="1" dirty="0">
                  <a:latin typeface="Arial" panose="020B0604020202020204" pitchFamily="34" charset="0"/>
                  <a:cs typeface="Arial" panose="020B0604020202020204" pitchFamily="34" charset="0"/>
                </a:rPr>
                <a:t>Health matters: preventing Type 2 Diabetes. </a:t>
              </a:r>
              <a:r>
                <a:rPr lang="en-US" sz="1050" dirty="0">
                  <a:latin typeface="Arial" panose="020B0604020202020204" pitchFamily="34" charset="0"/>
                  <a:cs typeface="Arial" panose="020B0604020202020204" pitchFamily="34" charset="0"/>
                </a:rPr>
                <a:t>Available at:</a:t>
              </a:r>
              <a:r>
                <a:rPr lang="en-US" sz="1050" u="sng" dirty="0">
                  <a:latin typeface="Arial" panose="020B0604020202020204" pitchFamily="34" charset="0"/>
                  <a:cs typeface="Arial" panose="020B0604020202020204" pitchFamily="34" charset="0"/>
                  <a:hlinkClick r:id="rId7"/>
                </a:rPr>
                <a:t> https://www.gov.uk/government/publications/health-matters-preventing-type-2-diabetes/health-matters-preventing-type-2-diabetes</a:t>
              </a:r>
              <a:r>
                <a:rPr lang="en-US" sz="1050" dirty="0">
                  <a:latin typeface="Arial" panose="020B0604020202020204" pitchFamily="34" charset="0"/>
                  <a:cs typeface="Arial" panose="020B0604020202020204" pitchFamily="34" charset="0"/>
                </a:rPr>
                <a:t>. [Accessed on: 31.10.2025]</a:t>
              </a:r>
              <a:endParaRPr lang="en-IN" sz="1050" dirty="0">
                <a:latin typeface="Arial" panose="020B0604020202020204" pitchFamily="34" charset="0"/>
                <a:cs typeface="Arial" panose="020B0604020202020204" pitchFamily="34" charset="0"/>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6"/>
        <p:cNvGrpSpPr/>
        <p:nvPr/>
      </p:nvGrpSpPr>
      <p:grpSpPr>
        <a:xfrm>
          <a:off x="0" y="0"/>
          <a:ext cx="0" cy="0"/>
          <a:chOff x="0" y="0"/>
          <a:chExt cx="0" cy="0"/>
        </a:xfrm>
      </p:grpSpPr>
      <p:sp>
        <p:nvSpPr>
          <p:cNvPr id="317" name="Google Shape;317;p15"/>
          <p:cNvSpPr txBox="1">
            <a:spLocks noGrp="1"/>
          </p:cNvSpPr>
          <p:nvPr>
            <p:ph type="title"/>
          </p:nvPr>
        </p:nvSpPr>
        <p:spPr>
          <a:xfrm>
            <a:off x="838201" y="559813"/>
            <a:ext cx="3352799" cy="5577934"/>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chemeClr val="dk1"/>
              </a:buClr>
              <a:buSzPts val="4000"/>
              <a:buFont typeface="Times New Roman"/>
              <a:buNone/>
            </a:pPr>
            <a:r>
              <a:rPr lang="en-US" sz="3200" b="1" dirty="0">
                <a:latin typeface="Arial" panose="020B0604020202020204" pitchFamily="34" charset="0"/>
                <a:ea typeface="Times New Roman"/>
                <a:cs typeface="Arial" panose="020B0604020202020204" pitchFamily="34" charset="0"/>
                <a:sym typeface="Times New Roman"/>
              </a:rPr>
              <a:t>References</a:t>
            </a:r>
            <a:endParaRPr sz="3200" dirty="0">
              <a:latin typeface="Arial" panose="020B0604020202020204" pitchFamily="34" charset="0"/>
              <a:cs typeface="Arial" panose="020B0604020202020204" pitchFamily="34" charset="0"/>
            </a:endParaRPr>
          </a:p>
          <a:p>
            <a:pPr marL="0" lvl="0" indent="0" algn="l" rtl="0">
              <a:lnSpc>
                <a:spcPct val="100000"/>
              </a:lnSpc>
              <a:spcBef>
                <a:spcPts val="0"/>
              </a:spcBef>
              <a:spcAft>
                <a:spcPts val="0"/>
              </a:spcAft>
              <a:buClr>
                <a:schemeClr val="dk1"/>
              </a:buClr>
              <a:buSzPts val="4000"/>
              <a:buFont typeface="EB Garamond"/>
              <a:buNone/>
            </a:pPr>
            <a:endParaRPr sz="4000" dirty="0"/>
          </a:p>
        </p:txBody>
      </p:sp>
      <p:grpSp>
        <p:nvGrpSpPr>
          <p:cNvPr id="318" name="Google Shape;318;p15"/>
          <p:cNvGrpSpPr/>
          <p:nvPr/>
        </p:nvGrpSpPr>
        <p:grpSpPr>
          <a:xfrm>
            <a:off x="4751805" y="979058"/>
            <a:ext cx="7003777" cy="5005114"/>
            <a:chOff x="0" y="419245"/>
            <a:chExt cx="7003777" cy="5005114"/>
          </a:xfrm>
        </p:grpSpPr>
        <p:sp>
          <p:nvSpPr>
            <p:cNvPr id="319" name="Google Shape;319;p15"/>
            <p:cNvSpPr/>
            <p:nvPr/>
          </p:nvSpPr>
          <p:spPr>
            <a:xfrm>
              <a:off x="143472" y="419245"/>
              <a:ext cx="6716832" cy="295864"/>
            </a:xfrm>
            <a:prstGeom prst="roundRect">
              <a:avLst>
                <a:gd name="adj" fmla="val 16667"/>
              </a:avLst>
            </a:prstGeom>
            <a:solidFill>
              <a:srgbClr val="A5B294"/>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5"/>
            <p:cNvSpPr txBox="1"/>
            <p:nvPr/>
          </p:nvSpPr>
          <p:spPr>
            <a:xfrm>
              <a:off x="157915" y="433688"/>
              <a:ext cx="6687946" cy="266978"/>
            </a:xfrm>
            <a:prstGeom prst="rect">
              <a:avLst/>
            </a:prstGeom>
            <a:noFill/>
            <a:ln>
              <a:noFill/>
            </a:ln>
          </p:spPr>
          <p:txBody>
            <a:bodyPr spcFirstLastPara="1" wrap="square" lIns="247650" tIns="247650" rIns="247650" bIns="247650" anchor="ctr" anchorCtr="0">
              <a:noAutofit/>
            </a:bodyPr>
            <a:lstStyle/>
            <a:p>
              <a:pPr marL="0" marR="0" lvl="0" indent="0" algn="l" rtl="0">
                <a:lnSpc>
                  <a:spcPct val="90000"/>
                </a:lnSpc>
                <a:spcBef>
                  <a:spcPts val="0"/>
                </a:spcBef>
                <a:spcAft>
                  <a:spcPts val="0"/>
                </a:spcAft>
                <a:buNone/>
              </a:pPr>
              <a:endParaRPr sz="6500">
                <a:solidFill>
                  <a:schemeClr val="lt1"/>
                </a:solidFill>
                <a:latin typeface="Times New Roman"/>
                <a:ea typeface="Times New Roman"/>
                <a:cs typeface="Times New Roman"/>
                <a:sym typeface="Times New Roman"/>
              </a:endParaRPr>
            </a:p>
          </p:txBody>
        </p:sp>
        <p:sp>
          <p:nvSpPr>
            <p:cNvPr id="321" name="Google Shape;321;p15"/>
            <p:cNvSpPr/>
            <p:nvPr/>
          </p:nvSpPr>
          <p:spPr>
            <a:xfrm>
              <a:off x="0" y="715109"/>
              <a:ext cx="7003777" cy="470925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15"/>
            <p:cNvSpPr txBox="1"/>
            <p:nvPr/>
          </p:nvSpPr>
          <p:spPr>
            <a:xfrm>
              <a:off x="0" y="715109"/>
              <a:ext cx="7003777" cy="4709250"/>
            </a:xfrm>
            <a:prstGeom prst="rect">
              <a:avLst/>
            </a:prstGeom>
            <a:noFill/>
            <a:ln>
              <a:noFill/>
            </a:ln>
          </p:spPr>
          <p:txBody>
            <a:bodyPr spcFirstLastPara="1" wrap="square" lIns="222350" tIns="12700" rIns="71100" bIns="12700" anchor="t" anchorCtr="0">
              <a:noAutofit/>
            </a:bodyPr>
            <a:lstStyle/>
            <a:p>
              <a:pPr marL="57150" marR="0" lvl="1" indent="-63500" algn="l" rtl="0">
                <a:lnSpc>
                  <a:spcPct val="90000"/>
                </a:lnSpc>
                <a:spcBef>
                  <a:spcPts val="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Gregg, E.W., Buckley, J., Ali, M.K., Davies, J., Flood, D., Mehta, R., Griffiths, B., Lim, L.L., Manne-Goehler, J., Pearson-</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Stuttard</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J. and Tandon, N., 2023. Improving health outcomes of people with diabetes: target setting for the WHO Global Diabetes Compact.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the lancet</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401</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(10384), pp.1302-1312.</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Guideline, N.I.C.E., 2022. Type 2 diabetes in adults: Management (update).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United Kingdom: National Institute for Health and Care Excellence</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Han, H., Cao, Y., Feng, C., Zheng, Y., Dhana, K., Zhu, S., Shang, C., Yuan, C. and Zong, G., 2022. Association of a healthy lifestyle with all-cause and cause-specific mortality among individuals with type 2 diabetes: a prospective study in UK Biobank.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Diabetes care</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45</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(2), pp.319-329.</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Iqbal, S., 2023. Cultural factors influencing the eating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behaviours</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of type 2 diabetes in the British South-Asian population: a scoping review of the literature.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Journal of Global Health Reports</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7</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p.e2023050.</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Kotwas</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Karakiewicz</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B., Zabielska, P., Wieder-</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Huszla</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S. and Jurczak, A., 2021. Epidemiological factors for type 2 diabetes mellitus: evidence from the Global Burden of Disease.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Archives of Public Health</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79</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(1), p.110.</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Liu, J., Bai, R., Chai, Z., Cooper, M.E., Zimmet, P.Z. and Zhang, L., 2022. Low-and middle-income countries demonstrate rapid growth of type 2 diabetes: an analysis based on Global Burden of Disease 1990–2019 data. </a:t>
              </a:r>
              <a:r>
                <a:rPr lang="en-US" sz="1000" b="0" i="1"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Diabetologia</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65</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(8), pp.1339-1352.</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Pal, K., Horsfall, L., Sharma, M., Nazareth, I. and Petersen, I., 2021. Time trends in the incidence of clinically diagnosed type 2 diabetes and pre-diabetes in the UK 2009–2018: a retrospective cohort study.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BMJ Open Diabetes Research &amp; Care</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9</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(1).</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Perng, W., Conway, R., Mayer-Davis, E. and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Dabelea</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D., 2023. Youth-onset type 2 diabetes: the epidemiology of an awakening epidemic.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Diabetes care</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46</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(3), pp.490-499.</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Reed, J., Bain, S. and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Kanamarlapudi</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V., 2021. A review of current trends with type 2 diabetes epidemiology,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aetiology</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pathogenesis, treatments and future perspectives.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Diabetes, Metabolic Syndrome and Obesity</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pp.3567-3602.</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Soares Andrade, C.A., Shahin, B., Dede, O.,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Akpeji</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A.O., Ajene, C.L., Albano Israel, F.E. and Varga, O., 2023. The burden of type 2 diabetes mellitus in states of the European Union and United Kingdom at the national and subnational levels: A systematic review.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Obesity Reviews</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24</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(9), p.e13593.</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Tinajero, M.G. and Malik, V.S., 2021. An update on the epidemiology of type 2 diabetes: a global perspective.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Endocrinology and Metabolism Clinics</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50</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(3), pp.337-355.</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White, B., Ng, S.M., Agwu, J.C., Barrett, T.G., Birchmore, N., Kershaw, M., Drew, J., </a:t>
              </a:r>
              <a:r>
                <a:rPr lang="en-US" sz="1000" b="0" i="0"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Kavvoura</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F., Law, J., Moudiotis, C. and Procter, E., 2024. A practical evidence-based approach to management of type 2 diabetes in children and young people (CYP): UK consensus.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BMC medicine</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22</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(1), p.144.</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Williams, D.M., Jones, H. and Stephens, J.W., 2022. Personalized type 2 diabetes management: an update on recent advances and recommendations.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Diabetes, metabolic syndrome and obesity: targets and therapy</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pp.281-295.</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a:p>
              <a:pPr marL="57150" marR="0" lvl="1" indent="-63500" algn="l" rtl="0">
                <a:lnSpc>
                  <a:spcPct val="90000"/>
                </a:lnSpc>
                <a:spcBef>
                  <a:spcPts val="200"/>
                </a:spcBef>
                <a:spcAft>
                  <a:spcPts val="0"/>
                </a:spcAft>
                <a:buClr>
                  <a:schemeClr val="dk1"/>
                </a:buClr>
                <a:buSzPts val="1000"/>
                <a:buFont typeface="Times New Roman"/>
                <a:buChar char="•"/>
              </a:pP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Xie, J., Wang, M., Long, Z., Ning, H., Li, J., Cao, Y., Liao, Y., Liu, G., Wang, F. and Pan, A., 2022. Global burden of type 2 diabetes in adolescents and young adults, 1990-2019: systematic analysis of the Global Burden of Disease Study 2019. </a:t>
              </a:r>
              <a:r>
                <a:rPr lang="en-US" sz="1000" b="0" i="1" u="none" strike="noStrike" cap="none" dirty="0" err="1">
                  <a:solidFill>
                    <a:schemeClr val="dk1"/>
                  </a:solidFill>
                  <a:latin typeface="Arial" panose="020B0604020202020204" pitchFamily="34" charset="0"/>
                  <a:ea typeface="Times New Roman"/>
                  <a:cs typeface="Arial" panose="020B0604020202020204" pitchFamily="34" charset="0"/>
                  <a:sym typeface="Times New Roman"/>
                </a:rPr>
                <a:t>Bmj</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 </a:t>
              </a:r>
              <a:r>
                <a:rPr lang="en-US" sz="1000" b="0" i="1"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379</a:t>
              </a:r>
              <a:r>
                <a:rPr lang="en-US"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rPr>
                <a:t>.</a:t>
              </a:r>
              <a:endParaRPr sz="1000" b="0" i="0" u="none" strike="noStrike" cap="none" dirty="0">
                <a:solidFill>
                  <a:schemeClr val="dk1"/>
                </a:solidFill>
                <a:latin typeface="Arial" panose="020B0604020202020204" pitchFamily="34" charset="0"/>
                <a:ea typeface="Times New Roman"/>
                <a:cs typeface="Arial" panose="020B0604020202020204" pitchFamily="34" charset="0"/>
                <a:sym typeface="Times New Roman"/>
              </a:endParaRPr>
            </a:p>
          </p:txBody>
        </p:sp>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27"/>
        <p:cNvGrpSpPr/>
        <p:nvPr/>
      </p:nvGrpSpPr>
      <p:grpSpPr>
        <a:xfrm>
          <a:off x="0" y="0"/>
          <a:ext cx="0" cy="0"/>
          <a:chOff x="0" y="0"/>
          <a:chExt cx="0" cy="0"/>
        </a:xfrm>
      </p:grpSpPr>
      <p:sp>
        <p:nvSpPr>
          <p:cNvPr id="328" name="Google Shape;328;p16"/>
          <p:cNvSpPr/>
          <p:nvPr/>
        </p:nvSpPr>
        <p:spPr>
          <a:xfrm>
            <a:off x="0" y="0"/>
            <a:ext cx="12192000" cy="6858004"/>
          </a:xfrm>
          <a:prstGeom prst="rect">
            <a:avLst/>
          </a:prstGeom>
          <a:solidFill>
            <a:srgbClr val="DFD9D4">
              <a:alpha val="69803"/>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pic>
        <p:nvPicPr>
          <p:cNvPr id="329" name="Google Shape;329;p16"/>
          <p:cNvPicPr preferRelativeResize="0"/>
          <p:nvPr/>
        </p:nvPicPr>
        <p:blipFill rotWithShape="1">
          <a:blip r:embed="rId3">
            <a:alphaModFix amt="10000"/>
          </a:blip>
          <a:srcRect/>
          <a:stretch/>
        </p:blipFill>
        <p:spPr>
          <a:xfrm>
            <a:off x="8534400" y="0"/>
            <a:ext cx="3654612" cy="4575348"/>
          </a:xfrm>
          <a:prstGeom prst="rect">
            <a:avLst/>
          </a:prstGeom>
          <a:noFill/>
          <a:ln>
            <a:noFill/>
          </a:ln>
        </p:spPr>
      </p:pic>
      <p:sp>
        <p:nvSpPr>
          <p:cNvPr id="330" name="Google Shape;330;p1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sp>
        <p:nvSpPr>
          <p:cNvPr id="331" name="Google Shape;331;p16"/>
          <p:cNvSpPr/>
          <p:nvPr/>
        </p:nvSpPr>
        <p:spPr>
          <a:xfrm>
            <a:off x="0" y="0"/>
            <a:ext cx="12188952"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595959"/>
              </a:solidFill>
              <a:latin typeface="Avenir"/>
              <a:ea typeface="Avenir"/>
              <a:cs typeface="Avenir"/>
              <a:sym typeface="Avenir"/>
            </a:endParaRPr>
          </a:p>
        </p:txBody>
      </p:sp>
      <p:grpSp>
        <p:nvGrpSpPr>
          <p:cNvPr id="332" name="Google Shape;332;p16"/>
          <p:cNvGrpSpPr/>
          <p:nvPr/>
        </p:nvGrpSpPr>
        <p:grpSpPr>
          <a:xfrm>
            <a:off x="4464881" y="0"/>
            <a:ext cx="7724071" cy="6858000"/>
            <a:chOff x="4464881" y="0"/>
            <a:chExt cx="7724071" cy="6858000"/>
          </a:xfrm>
        </p:grpSpPr>
        <p:pic>
          <p:nvPicPr>
            <p:cNvPr id="333" name="Google Shape;333;p16"/>
            <p:cNvPicPr preferRelativeResize="0"/>
            <p:nvPr/>
          </p:nvPicPr>
          <p:blipFill rotWithShape="1">
            <a:blip r:embed="rId4">
              <a:alphaModFix amt="25000"/>
            </a:blip>
            <a:srcRect/>
            <a:stretch/>
          </p:blipFill>
          <p:spPr>
            <a:xfrm>
              <a:off x="7073255" y="0"/>
              <a:ext cx="5115697" cy="6858000"/>
            </a:xfrm>
            <a:prstGeom prst="rect">
              <a:avLst/>
            </a:prstGeom>
            <a:noFill/>
            <a:ln>
              <a:noFill/>
            </a:ln>
          </p:spPr>
        </p:pic>
        <p:pic>
          <p:nvPicPr>
            <p:cNvPr id="334" name="Google Shape;334;p16"/>
            <p:cNvPicPr preferRelativeResize="0"/>
            <p:nvPr/>
          </p:nvPicPr>
          <p:blipFill rotWithShape="1">
            <a:blip r:embed="rId5">
              <a:alphaModFix amt="10000"/>
            </a:blip>
            <a:srcRect/>
            <a:stretch/>
          </p:blipFill>
          <p:spPr>
            <a:xfrm rot="-5400000">
              <a:off x="5412135" y="-947254"/>
              <a:ext cx="5562598" cy="7457106"/>
            </a:xfrm>
            <a:prstGeom prst="rect">
              <a:avLst/>
            </a:prstGeom>
            <a:noFill/>
            <a:ln>
              <a:noFill/>
            </a:ln>
          </p:spPr>
        </p:pic>
      </p:grpSp>
      <p:sp>
        <p:nvSpPr>
          <p:cNvPr id="335" name="Google Shape;335;p16"/>
          <p:cNvSpPr txBox="1">
            <a:spLocks noGrp="1"/>
          </p:cNvSpPr>
          <p:nvPr>
            <p:ph type="title"/>
          </p:nvPr>
        </p:nvSpPr>
        <p:spPr>
          <a:xfrm>
            <a:off x="2593848" y="1295400"/>
            <a:ext cx="7010400" cy="2604928"/>
          </a:xfrm>
          <a:prstGeom prst="rect">
            <a:avLst/>
          </a:prstGeom>
          <a:noFill/>
          <a:ln>
            <a:noFill/>
          </a:ln>
        </p:spPr>
        <p:txBody>
          <a:bodyPr spcFirstLastPara="1" wrap="square" lIns="91425" tIns="45700" rIns="91425" bIns="45700" anchor="b" anchorCtr="0">
            <a:normAutofit/>
          </a:bodyPr>
          <a:lstStyle/>
          <a:p>
            <a:pPr marL="0" lvl="0" indent="0" algn="ctr" rtl="0">
              <a:lnSpc>
                <a:spcPct val="100000"/>
              </a:lnSpc>
              <a:spcBef>
                <a:spcPts val="0"/>
              </a:spcBef>
              <a:spcAft>
                <a:spcPts val="0"/>
              </a:spcAft>
              <a:buClr>
                <a:srgbClr val="FFFFFF"/>
              </a:buClr>
              <a:buSzPts val="5200"/>
              <a:buFont typeface="EB Garamond"/>
              <a:buNone/>
            </a:pPr>
            <a:r>
              <a:rPr lang="en-US" sz="5200">
                <a:solidFill>
                  <a:srgbClr val="FFFFFF"/>
                </a:solidFill>
              </a:rPr>
              <a:t>Thank You</a:t>
            </a:r>
            <a:endParaRPr/>
          </a:p>
          <a:p>
            <a:pPr marL="0" lvl="0" indent="0" algn="ctr" rtl="0">
              <a:lnSpc>
                <a:spcPct val="100000"/>
              </a:lnSpc>
              <a:spcBef>
                <a:spcPts val="0"/>
              </a:spcBef>
              <a:spcAft>
                <a:spcPts val="0"/>
              </a:spcAft>
              <a:buClr>
                <a:schemeClr val="dk1"/>
              </a:buClr>
              <a:buSzPts val="5200"/>
              <a:buFont typeface="EB Garamond"/>
              <a:buNone/>
            </a:pPr>
            <a:endParaRPr sz="5200">
              <a:solidFill>
                <a:srgbClr val="FFFFFF"/>
              </a:solidFill>
            </a:endParaRPr>
          </a:p>
        </p:txBody>
      </p:sp>
    </p:spTree>
  </p:cSld>
  <p:clrMapOvr>
    <a:masterClrMapping/>
  </p:clrMapOvr>
</p:sld>
</file>

<file path=ppt/theme/theme1.xml><?xml version="1.0" encoding="utf-8"?>
<a:theme xmlns:a="http://schemas.openxmlformats.org/drawingml/2006/main" name="DappledVTI">
  <a:themeElements>
    <a:clrScheme name="Custom 81">
      <a:dk1>
        <a:srgbClr val="000000"/>
      </a:dk1>
      <a:lt1>
        <a:srgbClr val="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4216</Words>
  <Application>Microsoft Office PowerPoint</Application>
  <PresentationFormat>Widescreen</PresentationFormat>
  <Paragraphs>149</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DappledVTI</vt:lpstr>
      <vt:lpstr>Programme: MSc Public Health and Social Care in Practice Module: Community Care and Management of Longer-term Conditions Module code: LCHS7003   “Understanding and managing Type 2 Diabetes mellitus in the UK”   </vt:lpstr>
      <vt:lpstr>Overview of the Long-Term Condition</vt:lpstr>
      <vt:lpstr>Epidemiology: Prevalence in the UK and Globally</vt:lpstr>
      <vt:lpstr>Economic and Social Burden (Contd..)</vt:lpstr>
      <vt:lpstr>Economic and Social Burden</vt:lpstr>
      <vt:lpstr>Diagnosis</vt:lpstr>
      <vt:lpstr>Initial Assessment</vt:lpstr>
      <vt:lpstr>Management</vt:lpstr>
      <vt:lpstr>UK Guidelines on Type 2 diabetes</vt:lpstr>
      <vt:lpstr>Treatment Options in the UK </vt:lpstr>
      <vt:lpstr>Comorbidities and Complications</vt:lpstr>
      <vt:lpstr>Prevention and Co-productive Care</vt:lpstr>
      <vt:lpstr>Skills &amp; Values for Co-Productive Diabetes Care</vt:lpstr>
      <vt:lpstr>NHS Comprehensive Model of Personalised Care</vt:lpstr>
      <vt:lpstr>Psychological, Social &amp; Adherence Factors</vt:lpstr>
      <vt:lpstr>Recommendations and Conclusion</vt:lpstr>
      <vt:lpstr>References </vt:lpstr>
      <vt:lpstr>References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MSc Public Health and Social Care in Practice Module: Community Care and Management of Longer-term Conditions Module code: LCHS7003   “Understanding and Managing Type 2 Diabetes Mellitus in the UK”</dc:title>
  <dc:creator>asha Chowdary</dc:creator>
  <cp:lastModifiedBy>asha Chowdary</cp:lastModifiedBy>
  <cp:revision>6</cp:revision>
  <dcterms:created xsi:type="dcterms:W3CDTF">2025-10-29T09:29:07Z</dcterms:created>
  <dcterms:modified xsi:type="dcterms:W3CDTF">2025-11-09T20:39:31Z</dcterms:modified>
</cp:coreProperties>
</file>