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5"/>
  </p:notesMasterIdLst>
  <p:sldIdLst>
    <p:sldId id="302" r:id="rId2"/>
    <p:sldId id="266" r:id="rId3"/>
    <p:sldId id="273" r:id="rId4"/>
    <p:sldId id="288" r:id="rId5"/>
    <p:sldId id="289" r:id="rId6"/>
    <p:sldId id="290" r:id="rId7"/>
    <p:sldId id="291" r:id="rId8"/>
    <p:sldId id="277" r:id="rId9"/>
    <p:sldId id="292" r:id="rId10"/>
    <p:sldId id="300" r:id="rId11"/>
    <p:sldId id="301" r:id="rId12"/>
    <p:sldId id="293" r:id="rId13"/>
    <p:sldId id="279" r:id="rId14"/>
    <p:sldId id="280" r:id="rId15"/>
    <p:sldId id="282" r:id="rId16"/>
    <p:sldId id="294" r:id="rId17"/>
    <p:sldId id="284" r:id="rId18"/>
    <p:sldId id="295" r:id="rId19"/>
    <p:sldId id="296" r:id="rId20"/>
    <p:sldId id="297" r:id="rId21"/>
    <p:sldId id="298" r:id="rId22"/>
    <p:sldId id="299" r:id="rId23"/>
    <p:sldId id="30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58"/>
    <p:restoredTop sz="94719"/>
  </p:normalViewPr>
  <p:slideViewPr>
    <p:cSldViewPr>
      <p:cViewPr varScale="1">
        <p:scale>
          <a:sx n="92" d="100"/>
          <a:sy n="92" d="100"/>
        </p:scale>
        <p:origin x="752"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1F11B5-A556-4C07-A4E2-CE2F2D20671F}" type="datetimeFigureOut">
              <a:rPr lang="en-GB" smtClean="0"/>
              <a:pPr/>
              <a:t>17/10/2018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9CAC8D-33B7-41A9-8BF5-D0982361CE1E}" type="slidenum">
              <a:rPr lang="en-GB" smtClean="0"/>
              <a:pPr/>
              <a:t>‹#›</a:t>
            </a:fld>
            <a:endParaRPr lang="en-GB"/>
          </a:p>
        </p:txBody>
      </p:sp>
    </p:spTree>
    <p:extLst>
      <p:ext uri="{BB962C8B-B14F-4D97-AF65-F5344CB8AC3E}">
        <p14:creationId xmlns:p14="http://schemas.microsoft.com/office/powerpoint/2010/main" val="373789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a:t>
            </a:r>
            <a:r>
              <a:rPr lang="en-GB" dirty="0" err="1" smtClean="0"/>
              <a:t>Timeaftertime</a:t>
            </a:r>
            <a:r>
              <a:rPr lang="en-GB" dirty="0" smtClean="0"/>
              <a:t> reading – look at teaching sequence on p. 2</a:t>
            </a:r>
          </a:p>
          <a:p>
            <a:r>
              <a:rPr lang="en-GB" dirty="0" smtClean="0"/>
              <a:t>What’s the most important hand on the clock? </a:t>
            </a:r>
            <a:r>
              <a:rPr lang="en-GB" baseline="0" dirty="0" smtClean="0"/>
              <a:t>This is explained in the reading.</a:t>
            </a:r>
            <a:endParaRPr lang="en-GB" dirty="0" smtClean="0"/>
          </a:p>
          <a:p>
            <a:endParaRPr lang="en-US"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4</a:t>
            </a:fld>
            <a:endParaRPr lang="en-GB"/>
          </a:p>
        </p:txBody>
      </p:sp>
    </p:spTree>
    <p:extLst>
      <p:ext uri="{BB962C8B-B14F-4D97-AF65-F5344CB8AC3E}">
        <p14:creationId xmlns:p14="http://schemas.microsoft.com/office/powerpoint/2010/main" val="1594822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Cyswllt</a:t>
            </a:r>
            <a:r>
              <a:rPr lang="en-GB" baseline="0" dirty="0" smtClean="0"/>
              <a:t> </a:t>
            </a:r>
            <a:r>
              <a:rPr lang="en-GB" baseline="0" dirty="0" err="1" smtClean="0"/>
              <a:t>analog</a:t>
            </a:r>
            <a:r>
              <a:rPr lang="en-GB" baseline="0" dirty="0" smtClean="0"/>
              <a:t> a </a:t>
            </a:r>
            <a:r>
              <a:rPr lang="en-GB" baseline="0" dirty="0" err="1" smtClean="0"/>
              <a:t>digidol</a:t>
            </a:r>
            <a:r>
              <a:rPr lang="en-GB" baseline="0" dirty="0" smtClean="0"/>
              <a:t> </a:t>
            </a:r>
            <a:r>
              <a:rPr lang="en-GB" baseline="0" dirty="0" err="1" smtClean="0"/>
              <a:t>oherwydd</a:t>
            </a:r>
            <a:r>
              <a:rPr lang="en-GB" baseline="0" dirty="0" smtClean="0"/>
              <a:t> </a:t>
            </a:r>
            <a:r>
              <a:rPr lang="en-GB" baseline="0" dirty="0" err="1" smtClean="0"/>
              <a:t>ar</a:t>
            </a:r>
            <a:r>
              <a:rPr lang="en-GB" baseline="0" dirty="0" smtClean="0"/>
              <a:t> </a:t>
            </a:r>
            <a:r>
              <a:rPr lang="en-GB" baseline="0" dirty="0" err="1" smtClean="0"/>
              <a:t>gloc</a:t>
            </a:r>
            <a:r>
              <a:rPr lang="en-GB" baseline="0" dirty="0" smtClean="0"/>
              <a:t> </a:t>
            </a:r>
            <a:r>
              <a:rPr lang="en-GB" baseline="0" dirty="0" err="1" smtClean="0"/>
              <a:t>digidol</a:t>
            </a:r>
            <a:r>
              <a:rPr lang="en-GB" baseline="0" dirty="0" smtClean="0"/>
              <a:t> </a:t>
            </a:r>
            <a:r>
              <a:rPr lang="en-GB" baseline="0" dirty="0" err="1" smtClean="0"/>
              <a:t>mae’r</a:t>
            </a:r>
            <a:r>
              <a:rPr lang="en-GB" baseline="0" dirty="0" smtClean="0"/>
              <a:t> </a:t>
            </a:r>
            <a:r>
              <a:rPr lang="en-GB" baseline="0" dirty="0" err="1" smtClean="0"/>
              <a:t>munudau</a:t>
            </a:r>
            <a:r>
              <a:rPr lang="en-GB" baseline="0" dirty="0" smtClean="0"/>
              <a:t> </a:t>
            </a:r>
            <a:r>
              <a:rPr lang="en-GB" baseline="0" dirty="0" err="1" smtClean="0"/>
              <a:t>yn</a:t>
            </a:r>
            <a:r>
              <a:rPr lang="en-GB" baseline="0" dirty="0" smtClean="0"/>
              <a:t> </a:t>
            </a:r>
            <a:r>
              <a:rPr lang="en-GB" baseline="0" dirty="0" err="1" smtClean="0"/>
              <a:t>mynd</a:t>
            </a:r>
            <a:r>
              <a:rPr lang="en-GB" baseline="0" dirty="0" smtClean="0"/>
              <a:t> o 59 </a:t>
            </a:r>
            <a:r>
              <a:rPr lang="en-GB" baseline="0" dirty="0" err="1" smtClean="0"/>
              <a:t>i</a:t>
            </a:r>
            <a:r>
              <a:rPr lang="en-GB" baseline="0" dirty="0" smtClean="0"/>
              <a:t> 00. Gem </a:t>
            </a:r>
            <a:r>
              <a:rPr lang="en-GB" baseline="0" dirty="0" err="1" smtClean="0"/>
              <a:t>cyfrifo</a:t>
            </a:r>
            <a:r>
              <a:rPr lang="en-GB" baseline="0" dirty="0" smtClean="0"/>
              <a:t> </a:t>
            </a:r>
            <a:r>
              <a:rPr lang="en-GB" baseline="0" dirty="0" err="1" smtClean="0"/>
              <a:t>mynd</a:t>
            </a:r>
            <a:r>
              <a:rPr lang="en-GB" baseline="0" dirty="0" smtClean="0"/>
              <a:t> o </a:t>
            </a:r>
            <a:r>
              <a:rPr lang="en-GB" baseline="0" dirty="0" err="1" smtClean="0"/>
              <a:t>gwmpas</a:t>
            </a:r>
            <a:r>
              <a:rPr lang="en-GB" baseline="0" dirty="0" smtClean="0"/>
              <a:t> </a:t>
            </a:r>
            <a:r>
              <a:rPr lang="en-GB" baseline="0" dirty="0" err="1" smtClean="0"/>
              <a:t>hyd</a:t>
            </a:r>
            <a:r>
              <a:rPr lang="en-GB" baseline="0" dirty="0" smtClean="0"/>
              <a:t> 59</a:t>
            </a:r>
            <a:endParaRPr lang="en-GB"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7</a:t>
            </a:fld>
            <a:endParaRPr lang="en-GB"/>
          </a:p>
        </p:txBody>
      </p:sp>
    </p:spTree>
    <p:extLst>
      <p:ext uri="{BB962C8B-B14F-4D97-AF65-F5344CB8AC3E}">
        <p14:creationId xmlns:p14="http://schemas.microsoft.com/office/powerpoint/2010/main" val="742178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14</a:t>
            </a:fld>
            <a:endParaRPr lang="en-GB"/>
          </a:p>
        </p:txBody>
      </p:sp>
    </p:spTree>
    <p:extLst>
      <p:ext uri="{BB962C8B-B14F-4D97-AF65-F5344CB8AC3E}">
        <p14:creationId xmlns:p14="http://schemas.microsoft.com/office/powerpoint/2010/main" val="361690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Need to give children experience of ALL</a:t>
            </a:r>
            <a:r>
              <a:rPr lang="en-GB" baseline="0" dirty="0"/>
              <a:t> of these </a:t>
            </a:r>
            <a:r>
              <a:rPr lang="en-GB" baseline="0" dirty="0" smtClean="0"/>
              <a:t>ideas</a:t>
            </a:r>
          </a:p>
          <a:p>
            <a:pPr>
              <a:spcBef>
                <a:spcPct val="0"/>
              </a:spcBef>
            </a:pPr>
            <a:endParaRPr lang="en-GB" baseline="0" dirty="0" smtClean="0"/>
          </a:p>
          <a:p>
            <a:pPr>
              <a:spcBef>
                <a:spcPct val="0"/>
              </a:spcBef>
            </a:pPr>
            <a:r>
              <a:rPr lang="en-GB" baseline="0" dirty="0" smtClean="0"/>
              <a:t>Misconceptions:</a:t>
            </a:r>
          </a:p>
          <a:p>
            <a:pPr>
              <a:spcBef>
                <a:spcPct val="0"/>
              </a:spcBef>
            </a:pPr>
            <a:r>
              <a:rPr lang="en-GB" sz="1200" b="0" i="1" kern="1200" dirty="0" smtClean="0">
                <a:solidFill>
                  <a:schemeClr val="tx1"/>
                </a:solidFill>
                <a:effectLst/>
                <a:latin typeface="+mn-lt"/>
                <a:ea typeface="+mn-ea"/>
                <a:cs typeface="+mn-cs"/>
              </a:rPr>
              <a:t>Fractions: writing the denominator as the rest of the parts </a:t>
            </a:r>
            <a:r>
              <a:rPr lang="en-GB" sz="1200" b="0" i="1" kern="1200" dirty="0" err="1" smtClean="0">
                <a:solidFill>
                  <a:schemeClr val="tx1"/>
                </a:solidFill>
                <a:effectLst/>
                <a:latin typeface="+mn-lt"/>
                <a:ea typeface="+mn-ea"/>
                <a:cs typeface="+mn-cs"/>
              </a:rPr>
              <a:t>e.g</a:t>
            </a:r>
            <a:r>
              <a:rPr lang="en-GB" sz="1200" b="0" i="1" kern="1200" dirty="0" smtClean="0">
                <a:solidFill>
                  <a:schemeClr val="tx1"/>
                </a:solidFill>
                <a:effectLst/>
                <a:latin typeface="+mn-lt"/>
                <a:ea typeface="+mn-ea"/>
                <a:cs typeface="+mn-cs"/>
              </a:rPr>
              <a:t> 2/5 being written as 2/3,  adding/ subtracting fractions- adding/ subtracting the numerators and the denominators</a:t>
            </a:r>
            <a:endParaRPr lang="en-GB" dirty="0"/>
          </a:p>
        </p:txBody>
      </p:sp>
      <p:sp>
        <p:nvSpPr>
          <p:cNvPr id="153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E846DCA-4723-4174-9183-62BE35FFD992}" type="slidenum">
              <a:rPr lang="en-GB"/>
              <a:pPr fontAlgn="base">
                <a:spcBef>
                  <a:spcPct val="0"/>
                </a:spcBef>
                <a:spcAft>
                  <a:spcPct val="0"/>
                </a:spcAft>
              </a:pPr>
              <a:t>15</a:t>
            </a:fld>
            <a:endParaRPr lang="en-GB"/>
          </a:p>
        </p:txBody>
      </p:sp>
    </p:spTree>
    <p:extLst>
      <p:ext uri="{BB962C8B-B14F-4D97-AF65-F5344CB8AC3E}">
        <p14:creationId xmlns:p14="http://schemas.microsoft.com/office/powerpoint/2010/main" val="525330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“This visual representation of fractions is very powerful.” http://nrich.maths.org/4519/note</a:t>
            </a:r>
          </a:p>
          <a:p>
            <a:endParaRPr lang="en-GB"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16</a:t>
            </a:fld>
            <a:endParaRPr lang="en-GB"/>
          </a:p>
        </p:txBody>
      </p:sp>
    </p:spTree>
    <p:extLst>
      <p:ext uri="{BB962C8B-B14F-4D97-AF65-F5344CB8AC3E}">
        <p14:creationId xmlns:p14="http://schemas.microsoft.com/office/powerpoint/2010/main" val="147817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Dienes</a:t>
            </a:r>
            <a:r>
              <a:rPr lang="en-GB" baseline="0" dirty="0"/>
              <a:t> blocks and ‘base 10’ are useful resources and </a:t>
            </a:r>
            <a:r>
              <a:rPr lang="en-GB" baseline="0" dirty="0" err="1"/>
              <a:t>impt</a:t>
            </a:r>
            <a:r>
              <a:rPr lang="en-GB" baseline="0" dirty="0"/>
              <a:t>. to make link with money</a:t>
            </a:r>
          </a:p>
          <a:p>
            <a:endParaRPr lang="en-GB" dirty="0"/>
          </a:p>
        </p:txBody>
      </p:sp>
      <p:sp>
        <p:nvSpPr>
          <p:cNvPr id="4" name="Slide Number Placeholder 3"/>
          <p:cNvSpPr>
            <a:spLocks noGrp="1"/>
          </p:cNvSpPr>
          <p:nvPr>
            <p:ph type="sldNum" sz="quarter" idx="10"/>
          </p:nvPr>
        </p:nvSpPr>
        <p:spPr/>
        <p:txBody>
          <a:bodyPr/>
          <a:lstStyle/>
          <a:p>
            <a:fld id="{949FA04A-54AA-4DF8-B507-A88CA2BFA7EB}" type="slidenum">
              <a:rPr lang="en-GB" smtClean="0"/>
              <a:pPr/>
              <a:t>17</a:t>
            </a:fld>
            <a:endParaRPr lang="en-GB"/>
          </a:p>
        </p:txBody>
      </p:sp>
    </p:spTree>
    <p:extLst>
      <p:ext uri="{BB962C8B-B14F-4D97-AF65-F5344CB8AC3E}">
        <p14:creationId xmlns:p14="http://schemas.microsoft.com/office/powerpoint/2010/main" val="887751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kern="1200" dirty="0" smtClean="0">
                <a:solidFill>
                  <a:schemeClr val="tx1"/>
                </a:solidFill>
                <a:effectLst/>
                <a:latin typeface="+mn-lt"/>
                <a:ea typeface="+mn-ea"/>
                <a:cs typeface="+mn-cs"/>
              </a:rPr>
              <a:t>Misconceptions</a:t>
            </a:r>
          </a:p>
          <a:p>
            <a:r>
              <a:rPr lang="en-US" sz="1200" b="0" i="1" kern="1200" dirty="0" smtClean="0">
                <a:solidFill>
                  <a:schemeClr val="tx1"/>
                </a:solidFill>
                <a:effectLst/>
                <a:latin typeface="+mn-lt"/>
                <a:ea typeface="+mn-ea"/>
                <a:cs typeface="+mn-cs"/>
              </a:rPr>
              <a:t>Decimals: Seeing the decimal as two different numbers either side of the decimal point, longer is larger, shorter is</a:t>
            </a:r>
            <a:r>
              <a:rPr lang="en-US" sz="1200" b="0" i="1" kern="1200" baseline="0" dirty="0" smtClean="0">
                <a:solidFill>
                  <a:schemeClr val="tx1"/>
                </a:solidFill>
                <a:effectLst/>
                <a:latin typeface="+mn-lt"/>
                <a:ea typeface="+mn-ea"/>
                <a:cs typeface="+mn-cs"/>
              </a:rPr>
              <a:t> smaller</a:t>
            </a:r>
            <a:r>
              <a:rPr lang="en-US" sz="1200" b="0" i="1" kern="1200" dirty="0" smtClean="0">
                <a:solidFill>
                  <a:schemeClr val="tx1"/>
                </a:solidFill>
                <a:effectLst/>
                <a:latin typeface="+mn-lt"/>
                <a:ea typeface="+mn-ea"/>
                <a:cs typeface="+mn-cs"/>
              </a:rPr>
              <a:t>, seeing decimals as fractions - 0.3 is 1/3, the decimal point can move, reverse thinking, money thinking.</a:t>
            </a:r>
            <a:endParaRPr lang="en-US"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18</a:t>
            </a:fld>
            <a:endParaRPr lang="en-GB"/>
          </a:p>
        </p:txBody>
      </p:sp>
    </p:spTree>
    <p:extLst>
      <p:ext uri="{BB962C8B-B14F-4D97-AF65-F5344CB8AC3E}">
        <p14:creationId xmlns:p14="http://schemas.microsoft.com/office/powerpoint/2010/main" val="1445214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1" kern="1200" dirty="0" smtClean="0">
                <a:solidFill>
                  <a:schemeClr val="tx1"/>
                </a:solidFill>
                <a:effectLst/>
                <a:latin typeface="+mn-lt"/>
                <a:ea typeface="+mn-ea"/>
                <a:cs typeface="+mn-cs"/>
              </a:rPr>
              <a:t>Misconceptions </a:t>
            </a:r>
          </a:p>
          <a:p>
            <a:r>
              <a:rPr lang="en-US" sz="1200" b="0" i="1" kern="1200" dirty="0" smtClean="0">
                <a:solidFill>
                  <a:schemeClr val="tx1"/>
                </a:solidFill>
                <a:effectLst/>
                <a:latin typeface="+mn-lt"/>
                <a:ea typeface="+mn-ea"/>
                <a:cs typeface="+mn-cs"/>
              </a:rPr>
              <a:t>Percentages: Cannot have a percentage greater than 100, seeing the percentage as a fraction, </a:t>
            </a:r>
            <a:endParaRPr lang="en-GB" dirty="0"/>
          </a:p>
        </p:txBody>
      </p:sp>
      <p:sp>
        <p:nvSpPr>
          <p:cNvPr id="4" name="Slide Number Placeholder 3"/>
          <p:cNvSpPr>
            <a:spLocks noGrp="1"/>
          </p:cNvSpPr>
          <p:nvPr>
            <p:ph type="sldNum" sz="quarter" idx="10"/>
          </p:nvPr>
        </p:nvSpPr>
        <p:spPr/>
        <p:txBody>
          <a:bodyPr/>
          <a:lstStyle/>
          <a:p>
            <a:fld id="{949FA04A-54AA-4DF8-B507-A88CA2BFA7EB}" type="slidenum">
              <a:rPr lang="en-GB" smtClean="0"/>
              <a:pPr/>
              <a:t>19</a:t>
            </a:fld>
            <a:endParaRPr lang="en-GB"/>
          </a:p>
        </p:txBody>
      </p:sp>
    </p:spTree>
    <p:extLst>
      <p:ext uri="{BB962C8B-B14F-4D97-AF65-F5344CB8AC3E}">
        <p14:creationId xmlns:p14="http://schemas.microsoft.com/office/powerpoint/2010/main" val="3823009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20</a:t>
            </a:fld>
            <a:endParaRPr lang="en-GB"/>
          </a:p>
        </p:txBody>
      </p:sp>
    </p:spTree>
    <p:extLst>
      <p:ext uri="{BB962C8B-B14F-4D97-AF65-F5344CB8AC3E}">
        <p14:creationId xmlns:p14="http://schemas.microsoft.com/office/powerpoint/2010/main" val="1234478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9CAC8D-33B7-41A9-8BF5-D0982361CE1E}" type="slidenum">
              <a:rPr lang="en-GB" smtClean="0"/>
              <a:pPr/>
              <a:t>23</a:t>
            </a:fld>
            <a:endParaRPr lang="en-GB"/>
          </a:p>
        </p:txBody>
      </p:sp>
    </p:spTree>
    <p:extLst>
      <p:ext uri="{BB962C8B-B14F-4D97-AF65-F5344CB8AC3E}">
        <p14:creationId xmlns:p14="http://schemas.microsoft.com/office/powerpoint/2010/main" val="1164633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8DF8C-6000-41C1-80F8-4177203D8F81}"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8DF8C-6000-41C1-80F8-4177203D8F81}"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8DF8C-6000-41C1-80F8-4177203D8F81}"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FF806446-D6C8-4173-8E38-2B9FE1EEE4D9}" type="datetimeFigureOut">
              <a:rPr lang="en-GB" smtClean="0"/>
              <a:pPr/>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8DF8C-6000-41C1-80F8-4177203D8F81}"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FF806446-D6C8-4173-8E38-2B9FE1EEE4D9}" type="datetimeFigureOut">
              <a:rPr lang="en-GB" smtClean="0"/>
              <a:pPr/>
              <a:t>17/10/2018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AF8DF8C-6000-41C1-80F8-4177203D8F81}"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hyperlink" Target="https://nrich.maths.org/4806"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wmnet.org.uk/files/clock.swf" TargetMode="Externa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rZSJOcVMZhI&amp;list=PLIh6WkS3tMeRhXn6hey6xt62aBPaf8TLY&amp;index=11" TargetMode="External"/><Relationship Id="rId4" Type="http://schemas.openxmlformats.org/officeDocument/2006/relationships/hyperlink" Target="http://www.s4c.cymru/cyw/cy/player/video/37/" TargetMode="External"/><Relationship Id="rId5" Type="http://schemas.openxmlformats.org/officeDocument/2006/relationships/hyperlink" Target="http://resources.hwb.wales.gov.uk/VTC/seasons/cym/Cyflwyniad/default.htm" TargetMode="External"/><Relationship Id="rId6" Type="http://schemas.openxmlformats.org/officeDocument/2006/relationships/hyperlink" Target="https://www.youtube.com/watch?v=yIvQOab00OQ" TargetMode="External"/><Relationship Id="rId7" Type="http://schemas.openxmlformats.org/officeDocument/2006/relationships/hyperlink" Target="https://www.youtube.com/watch?v=5enDRrWyXaw" TargetMode="External"/><Relationship Id="rId1" Type="http://schemas.openxmlformats.org/officeDocument/2006/relationships/slideLayout" Target="../slideLayouts/slideLayout2.xml"/><Relationship Id="rId2" Type="http://schemas.openxmlformats.org/officeDocument/2006/relationships/hyperlink" Target="http://www.j2e.com/dunvant/Admin/Dyddiau'r+Wythno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nrich.maths.org/public/leg.php?ct=0&amp;cl=1&amp;dl%5b0%5d=1&amp;dl%5b1%5d=1&amp;dl%5b2%5d=1&amp;group_id=15&amp;cldcmpid=&amp;code=153#results" TargetMode="Externa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16.xml.rels><?xml version="1.0" encoding="UTF-8" standalone="yes"?>
<Relationships xmlns="http://schemas.openxmlformats.org/package/2006/relationships"><Relationship Id="rId3" Type="http://schemas.openxmlformats.org/officeDocument/2006/relationships/hyperlink" Target="http://www.topmarks.co.uk/Flash.aspx?f=Fractionsv7" TargetMode="External"/><Relationship Id="rId4" Type="http://schemas.openxmlformats.org/officeDocument/2006/relationships/hyperlink" Target="http://www.visnos.com/solo/fraction-wall" TargetMode="Externa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18.xml.rels><?xml version="1.0" encoding="UTF-8" standalone="yes"?>
<Relationships xmlns="http://schemas.openxmlformats.org/package/2006/relationships"><Relationship Id="rId3" Type="http://schemas.openxmlformats.org/officeDocument/2006/relationships/hyperlink" Target="http://www.topmarks.co.uk/Flash.aspx?f=pvchartmoving" TargetMode="External"/><Relationship Id="rId4" Type="http://schemas.openxmlformats.org/officeDocument/2006/relationships/hyperlink" Target="http://www.topmarks.co.uk/Flash.aspx?f=MovingDigitCards" TargetMode="External"/><Relationship Id="rId5" Type="http://schemas.openxmlformats.org/officeDocument/2006/relationships/hyperlink" Target="http://www.taw.org.uk/lic/itp/itps/moving_digits_08.swf" TargetMode="External"/><Relationship Id="rId6" Type="http://schemas.openxmlformats.org/officeDocument/2006/relationships/image" Target="../media/image11.png"/><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hyperlink" Target="http://www.visnos.com/demos/percentage-fraction-decimals-grid" TargetMode="External"/><Relationship Id="rId4" Type="http://schemas.openxmlformats.org/officeDocument/2006/relationships/hyperlink" Target="https://www.youtube.com/watch?v=4FCGsBJ8Ek4" TargetMode="External"/><Relationship Id="rId5" Type="http://schemas.openxmlformats.org/officeDocument/2006/relationships/hyperlink" Target="http://www.visnos.com/solo/fraction-wall" TargetMode="External"/><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mod/folder/view.php?id=136682" TargetMode="External"/><Relationship Id="rId4"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0" y="2204864"/>
            <a:ext cx="6430967" cy="4464497"/>
          </a:xfrm>
        </p:spPr>
        <p:txBody>
          <a:bodyPr>
            <a:normAutofit fontScale="90000"/>
          </a:bodyPr>
          <a:lstStyle/>
          <a:p>
            <a:r>
              <a:rPr lang="en-GB" dirty="0" smtClean="0">
                <a:solidFill>
                  <a:schemeClr val="bg2">
                    <a:lumMod val="25000"/>
                  </a:schemeClr>
                </a:solidFill>
                <a:latin typeface="Arial" charset="0"/>
                <a:ea typeface="Arial" charset="0"/>
                <a:cs typeface="Arial" charset="0"/>
              </a:rPr>
              <a:t>ECAD5004/C</a:t>
            </a:r>
            <a:r>
              <a:rPr lang="en-GB" dirty="0" smtClean="0">
                <a:solidFill>
                  <a:schemeClr val="bg2">
                    <a:lumMod val="25000"/>
                  </a:schemeClr>
                </a:solidFill>
                <a:latin typeface="Arial" charset="0"/>
                <a:ea typeface="Arial" charset="0"/>
                <a:cs typeface="Arial" charset="0"/>
              </a:rPr>
              <a:t/>
            </a:r>
            <a:br>
              <a:rPr lang="en-GB" dirty="0" smtClean="0">
                <a:solidFill>
                  <a:schemeClr val="bg2">
                    <a:lumMod val="25000"/>
                  </a:schemeClr>
                </a:solidFill>
                <a:latin typeface="Arial" charset="0"/>
                <a:ea typeface="Arial" charset="0"/>
                <a:cs typeface="Arial" charset="0"/>
              </a:rPr>
            </a:br>
            <a:r>
              <a:rPr lang="en-GB" dirty="0" smtClean="0">
                <a:solidFill>
                  <a:schemeClr val="bg2">
                    <a:lumMod val="25000"/>
                  </a:schemeClr>
                </a:solidFill>
                <a:latin typeface="Arial" charset="0"/>
                <a:ea typeface="Arial" charset="0"/>
                <a:cs typeface="Arial" charset="0"/>
              </a:rPr>
              <a:t>18-10-2018</a:t>
            </a:r>
            <a:br>
              <a:rPr lang="en-GB" dirty="0" smtClean="0">
                <a:solidFill>
                  <a:schemeClr val="bg2">
                    <a:lumMod val="25000"/>
                  </a:schemeClr>
                </a:solidFill>
                <a:latin typeface="Arial" charset="0"/>
                <a:ea typeface="Arial" charset="0"/>
                <a:cs typeface="Arial" charset="0"/>
              </a:rPr>
            </a:br>
            <a:r>
              <a:rPr lang="en-GB" dirty="0" smtClean="0">
                <a:solidFill>
                  <a:schemeClr val="bg2">
                    <a:lumMod val="25000"/>
                  </a:schemeClr>
                </a:solidFill>
              </a:rPr>
              <a:t/>
            </a:r>
            <a:br>
              <a:rPr lang="en-GB" dirty="0" smtClean="0">
                <a:solidFill>
                  <a:schemeClr val="bg2">
                    <a:lumMod val="25000"/>
                  </a:schemeClr>
                </a:solidFill>
              </a:rPr>
            </a:br>
            <a:r>
              <a:rPr lang="en-GB" dirty="0" err="1">
                <a:solidFill>
                  <a:schemeClr val="tx2">
                    <a:lumMod val="75000"/>
                  </a:schemeClr>
                </a:solidFill>
              </a:rPr>
              <a:t>Addysgu</a:t>
            </a:r>
            <a:r>
              <a:rPr lang="en-GB" dirty="0">
                <a:solidFill>
                  <a:schemeClr val="tx2">
                    <a:lumMod val="75000"/>
                  </a:schemeClr>
                </a:solidFill>
              </a:rPr>
              <a:t> </a:t>
            </a:r>
            <a:r>
              <a:rPr lang="en-GB" dirty="0" err="1">
                <a:solidFill>
                  <a:schemeClr val="tx2">
                    <a:lumMod val="75000"/>
                  </a:schemeClr>
                </a:solidFill>
              </a:rPr>
              <a:t>Meysydd</a:t>
            </a:r>
            <a:r>
              <a:rPr lang="en-GB" dirty="0">
                <a:solidFill>
                  <a:schemeClr val="tx2">
                    <a:lumMod val="75000"/>
                  </a:schemeClr>
                </a:solidFill>
              </a:rPr>
              <a:t> </a:t>
            </a:r>
            <a:r>
              <a:rPr lang="en-GB" dirty="0" err="1">
                <a:solidFill>
                  <a:schemeClr val="tx2">
                    <a:lumMod val="75000"/>
                  </a:schemeClr>
                </a:solidFill>
              </a:rPr>
              <a:t>Trafferthus</a:t>
            </a:r>
            <a:r>
              <a:rPr lang="en-GB" dirty="0">
                <a:solidFill>
                  <a:schemeClr val="tx2">
                    <a:lumMod val="75000"/>
                  </a:schemeClr>
                </a:solidFill>
              </a:rPr>
              <a:t>: </a:t>
            </a:r>
            <a:br>
              <a:rPr lang="en-GB" dirty="0">
                <a:solidFill>
                  <a:schemeClr val="tx2">
                    <a:lumMod val="75000"/>
                  </a:schemeClr>
                </a:solidFill>
              </a:rPr>
            </a:br>
            <a:r>
              <a:rPr lang="en-GB" dirty="0" err="1">
                <a:solidFill>
                  <a:schemeClr val="tx2">
                    <a:lumMod val="75000"/>
                  </a:schemeClr>
                </a:solidFill>
              </a:rPr>
              <a:t>Amser</a:t>
            </a:r>
            <a:r>
              <a:rPr lang="en-GB" dirty="0">
                <a:solidFill>
                  <a:schemeClr val="tx2">
                    <a:lumMod val="75000"/>
                  </a:schemeClr>
                </a:solidFill>
              </a:rPr>
              <a:t>, </a:t>
            </a:r>
            <a:r>
              <a:rPr lang="en-GB" dirty="0" err="1">
                <a:solidFill>
                  <a:schemeClr val="tx2">
                    <a:lumMod val="75000"/>
                  </a:schemeClr>
                </a:solidFill>
              </a:rPr>
              <a:t>Ffracsiynau</a:t>
            </a:r>
            <a:r>
              <a:rPr lang="en-GB" dirty="0">
                <a:solidFill>
                  <a:schemeClr val="tx2">
                    <a:lumMod val="75000"/>
                  </a:schemeClr>
                </a:solidFill>
              </a:rPr>
              <a:t>, </a:t>
            </a:r>
            <a:r>
              <a:rPr lang="en-GB" dirty="0" err="1">
                <a:solidFill>
                  <a:schemeClr val="tx2">
                    <a:lumMod val="75000"/>
                  </a:schemeClr>
                </a:solidFill>
              </a:rPr>
              <a:t>Degolion</a:t>
            </a:r>
            <a:r>
              <a:rPr lang="en-GB" dirty="0">
                <a:solidFill>
                  <a:schemeClr val="tx2">
                    <a:lumMod val="75000"/>
                  </a:schemeClr>
                </a:solidFill>
              </a:rPr>
              <a:t> a </a:t>
            </a:r>
            <a:r>
              <a:rPr lang="en-GB" dirty="0" err="1" smtClean="0">
                <a:solidFill>
                  <a:schemeClr val="tx2">
                    <a:lumMod val="75000"/>
                  </a:schemeClr>
                </a:solidFill>
              </a:rPr>
              <a:t>Chanrannau</a:t>
            </a:r>
            <a:endParaRPr lang="en-GB" dirty="0">
              <a:solidFill>
                <a:schemeClr val="tx2">
                  <a:lumMod val="75000"/>
                </a:schemeClr>
              </a:solidFill>
              <a:latin typeface="Arial" charset="0"/>
              <a:ea typeface="Arial" charset="0"/>
              <a:cs typeface="Arial"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7776" y="908720"/>
            <a:ext cx="5334677" cy="933569"/>
          </a:xfrm>
          <a:prstGeom prst="rect">
            <a:avLst/>
          </a:prstGeom>
        </p:spPr>
      </p:pic>
    </p:spTree>
    <p:extLst>
      <p:ext uri="{BB962C8B-B14F-4D97-AF65-F5344CB8AC3E}">
        <p14:creationId xmlns:p14="http://schemas.microsoft.com/office/powerpoint/2010/main" val="701644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1" y="2204864"/>
            <a:ext cx="4320480" cy="4464496"/>
          </a:xfrm>
        </p:spPr>
        <p:txBody>
          <a:bodyPr>
            <a:normAutofit lnSpcReduction="10000"/>
          </a:bodyPr>
          <a:lstStyle/>
          <a:p>
            <a:pPr>
              <a:buFont typeface="Arial" charset="0"/>
              <a:buChar char="•"/>
            </a:pPr>
            <a:r>
              <a:rPr lang="en-GB" dirty="0" err="1"/>
              <a:t>Datblygu</a:t>
            </a:r>
            <a:r>
              <a:rPr lang="en-GB" dirty="0"/>
              <a:t> </a:t>
            </a:r>
            <a:r>
              <a:rPr lang="en-GB" dirty="0" err="1"/>
              <a:t>dealltwriaeth</a:t>
            </a:r>
            <a:r>
              <a:rPr lang="en-GB" dirty="0"/>
              <a:t> </a:t>
            </a:r>
            <a:r>
              <a:rPr lang="en-GB" dirty="0" err="1"/>
              <a:t>o</a:t>
            </a:r>
            <a:r>
              <a:rPr lang="en-GB" dirty="0"/>
              <a:t> </a:t>
            </a:r>
            <a:r>
              <a:rPr lang="en-GB" dirty="0" err="1"/>
              <a:t>drafferthion</a:t>
            </a:r>
            <a:r>
              <a:rPr lang="en-GB" dirty="0"/>
              <a:t> </a:t>
            </a:r>
            <a:r>
              <a:rPr lang="en-GB" dirty="0" err="1"/>
              <a:t>cyffredin</a:t>
            </a:r>
            <a:r>
              <a:rPr lang="en-GB" dirty="0"/>
              <a:t> </a:t>
            </a:r>
            <a:r>
              <a:rPr lang="en-GB" dirty="0" err="1"/>
              <a:t>wrth</a:t>
            </a:r>
            <a:r>
              <a:rPr lang="en-GB" dirty="0"/>
              <a:t> </a:t>
            </a:r>
            <a:r>
              <a:rPr lang="en-GB" dirty="0" err="1"/>
              <a:t>ddysgu</a:t>
            </a:r>
            <a:r>
              <a:rPr lang="en-GB" dirty="0"/>
              <a:t> </a:t>
            </a:r>
            <a:r>
              <a:rPr lang="en-GB" dirty="0" err="1"/>
              <a:t>amser</a:t>
            </a:r>
            <a:r>
              <a:rPr lang="en-GB" dirty="0"/>
              <a:t>, </a:t>
            </a:r>
            <a:r>
              <a:rPr lang="en-GB" dirty="0" err="1"/>
              <a:t>ffracsiynau</a:t>
            </a:r>
            <a:r>
              <a:rPr lang="en-GB" dirty="0"/>
              <a:t>, </a:t>
            </a:r>
            <a:r>
              <a:rPr lang="en-GB" dirty="0" err="1"/>
              <a:t>degolion</a:t>
            </a:r>
            <a:r>
              <a:rPr lang="en-GB" dirty="0"/>
              <a:t> a </a:t>
            </a:r>
            <a:r>
              <a:rPr lang="en-GB" dirty="0" err="1"/>
              <a:t>chanrannau</a:t>
            </a:r>
            <a:endParaRPr lang="en-GB" dirty="0"/>
          </a:p>
          <a:p>
            <a:pPr>
              <a:buFont typeface="Arial" charset="0"/>
              <a:buChar char="•"/>
            </a:pPr>
            <a:r>
              <a:rPr lang="en-GB" dirty="0" err="1"/>
              <a:t>Deall</a:t>
            </a:r>
            <a:r>
              <a:rPr lang="en-GB" dirty="0"/>
              <a:t> </a:t>
            </a:r>
            <a:r>
              <a:rPr lang="en-GB" dirty="0" err="1"/>
              <a:t>camau</a:t>
            </a:r>
            <a:r>
              <a:rPr lang="en-GB" dirty="0"/>
              <a:t> </a:t>
            </a:r>
            <a:r>
              <a:rPr lang="en-GB" dirty="0" err="1"/>
              <a:t>datblygiad</a:t>
            </a:r>
            <a:r>
              <a:rPr lang="en-GB" dirty="0"/>
              <a:t> </a:t>
            </a:r>
            <a:r>
              <a:rPr lang="en-GB" dirty="0" err="1"/>
              <a:t>o</a:t>
            </a:r>
            <a:r>
              <a:rPr lang="en-GB" dirty="0"/>
              <a:t> </a:t>
            </a:r>
            <a:r>
              <a:rPr lang="en-GB" dirty="0" err="1"/>
              <a:t>fewn</a:t>
            </a:r>
            <a:r>
              <a:rPr lang="en-GB" dirty="0"/>
              <a:t> </a:t>
            </a:r>
            <a:r>
              <a:rPr lang="en-GB" dirty="0" err="1"/>
              <a:t>y</a:t>
            </a:r>
            <a:r>
              <a:rPr lang="en-GB" dirty="0"/>
              <a:t> </a:t>
            </a:r>
            <a:r>
              <a:rPr lang="en-GB" dirty="0" err="1"/>
              <a:t>cwricwlwm</a:t>
            </a:r>
            <a:r>
              <a:rPr lang="en-GB" dirty="0"/>
              <a:t> </a:t>
            </a:r>
            <a:r>
              <a:rPr lang="en-GB" dirty="0" err="1"/>
              <a:t>cynradd</a:t>
            </a:r>
            <a:r>
              <a:rPr lang="en-GB" dirty="0"/>
              <a:t> </a:t>
            </a:r>
            <a:r>
              <a:rPr lang="en-GB" dirty="0" err="1"/>
              <a:t>o</a:t>
            </a:r>
            <a:r>
              <a:rPr lang="en-GB" dirty="0"/>
              <a:t> ran </a:t>
            </a:r>
            <a:r>
              <a:rPr lang="en-GB" dirty="0" err="1"/>
              <a:t>amser</a:t>
            </a:r>
            <a:r>
              <a:rPr lang="en-GB" dirty="0"/>
              <a:t>, </a:t>
            </a:r>
            <a:r>
              <a:rPr lang="en-GB" dirty="0" err="1"/>
              <a:t>ffracsiynau</a:t>
            </a:r>
            <a:r>
              <a:rPr lang="en-GB" dirty="0"/>
              <a:t>, </a:t>
            </a:r>
            <a:r>
              <a:rPr lang="en-GB" dirty="0" err="1"/>
              <a:t>degolion</a:t>
            </a:r>
            <a:r>
              <a:rPr lang="en-GB" dirty="0"/>
              <a:t> a </a:t>
            </a:r>
            <a:r>
              <a:rPr lang="en-GB" dirty="0" err="1"/>
              <a:t>chanrannau</a:t>
            </a:r>
            <a:endParaRPr lang="en-GB" dirty="0"/>
          </a:p>
          <a:p>
            <a:pPr>
              <a:buFont typeface="Arial" charset="0"/>
              <a:buChar char="•"/>
            </a:pPr>
            <a:r>
              <a:rPr lang="en-GB" dirty="0" err="1"/>
              <a:t>Adnabod</a:t>
            </a:r>
            <a:r>
              <a:rPr lang="en-GB" dirty="0"/>
              <a:t> </a:t>
            </a:r>
            <a:r>
              <a:rPr lang="en-GB" dirty="0" err="1"/>
              <a:t>strategaethau</a:t>
            </a:r>
            <a:r>
              <a:rPr lang="en-GB" dirty="0"/>
              <a:t>, </a:t>
            </a:r>
            <a:r>
              <a:rPr lang="en-GB" dirty="0" err="1"/>
              <a:t>adnoddau</a:t>
            </a:r>
            <a:r>
              <a:rPr lang="en-GB" dirty="0"/>
              <a:t> a </a:t>
            </a:r>
            <a:r>
              <a:rPr lang="en-GB" dirty="0" err="1"/>
              <a:t>thasgau</a:t>
            </a:r>
            <a:r>
              <a:rPr lang="en-GB" dirty="0"/>
              <a:t> </a:t>
            </a:r>
            <a:r>
              <a:rPr lang="en-GB" dirty="0" err="1"/>
              <a:t>defnyddiol</a:t>
            </a:r>
            <a:r>
              <a:rPr lang="en-GB" dirty="0"/>
              <a:t> </a:t>
            </a:r>
            <a:r>
              <a:rPr lang="en-GB" dirty="0" err="1"/>
              <a:t>i</a:t>
            </a:r>
            <a:r>
              <a:rPr lang="en-GB" dirty="0"/>
              <a:t> </a:t>
            </a:r>
            <a:r>
              <a:rPr lang="en-GB" dirty="0" err="1"/>
              <a:t>addysgu’r</a:t>
            </a:r>
            <a:r>
              <a:rPr lang="en-GB" dirty="0"/>
              <a:t> </a:t>
            </a:r>
            <a:r>
              <a:rPr lang="en-GB" dirty="0" err="1"/>
              <a:t>meysydd</a:t>
            </a:r>
            <a:r>
              <a:rPr lang="en-GB" dirty="0"/>
              <a:t> </a:t>
            </a:r>
            <a:r>
              <a:rPr lang="en-GB" dirty="0" err="1"/>
              <a:t>yma</a:t>
            </a:r>
            <a:endParaRPr lang="en-GB" dirty="0"/>
          </a:p>
        </p:txBody>
      </p:sp>
      <p:sp>
        <p:nvSpPr>
          <p:cNvPr id="2" name="Title 1"/>
          <p:cNvSpPr>
            <a:spLocks noGrp="1"/>
          </p:cNvSpPr>
          <p:nvPr>
            <p:ph type="title"/>
          </p:nvPr>
        </p:nvSpPr>
        <p:spPr>
          <a:xfrm>
            <a:off x="251521" y="338328"/>
            <a:ext cx="8728872" cy="1252728"/>
          </a:xfrm>
        </p:spPr>
        <p:txBody>
          <a:bodyPr>
            <a:normAutofit/>
          </a:bodyPr>
          <a:lstStyle/>
          <a:p>
            <a:r>
              <a:rPr lang="en-GB" sz="3800" dirty="0" err="1"/>
              <a:t>Amcanion</a:t>
            </a:r>
            <a:r>
              <a:rPr lang="en-GB" sz="3800" dirty="0"/>
              <a:t> y </a:t>
            </a:r>
            <a:r>
              <a:rPr lang="en-GB" sz="3800" dirty="0" err="1" smtClean="0"/>
              <a:t>Sesiwn</a:t>
            </a:r>
            <a:r>
              <a:rPr lang="en-GB" sz="3800" dirty="0" smtClean="0"/>
              <a:t> </a:t>
            </a:r>
            <a:r>
              <a:rPr lang="mr-IN" sz="3800" dirty="0" smtClean="0"/>
              <a:t>–</a:t>
            </a:r>
            <a:r>
              <a:rPr lang="en-GB" sz="3800" dirty="0" smtClean="0"/>
              <a:t> Session Objectives</a:t>
            </a:r>
            <a:endParaRPr lang="en-GB" sz="3800" dirty="0"/>
          </a:p>
        </p:txBody>
      </p:sp>
      <p:sp>
        <p:nvSpPr>
          <p:cNvPr id="6" name="Content Placeholder 2"/>
          <p:cNvSpPr txBox="1">
            <a:spLocks/>
          </p:cNvSpPr>
          <p:nvPr/>
        </p:nvSpPr>
        <p:spPr>
          <a:xfrm>
            <a:off x="4572001" y="2204864"/>
            <a:ext cx="4408392" cy="4320480"/>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a:buFont typeface="Arial" charset="0"/>
              <a:buChar char="•"/>
            </a:pPr>
            <a:r>
              <a:rPr lang="en-GB" dirty="0" smtClean="0"/>
              <a:t>Understand common difficulties in learning time and fractions, decimals and percentages</a:t>
            </a:r>
          </a:p>
          <a:p>
            <a:pPr>
              <a:buFont typeface="Arial" charset="0"/>
              <a:buChar char="•"/>
            </a:pPr>
            <a:r>
              <a:rPr lang="en-GB" dirty="0" smtClean="0"/>
              <a:t>Understand progression in time and in fractions, decimals and percentages through the primary curriculum</a:t>
            </a:r>
          </a:p>
          <a:p>
            <a:pPr>
              <a:buFont typeface="Arial" charset="0"/>
              <a:buChar char="•"/>
            </a:pPr>
            <a:r>
              <a:rPr lang="en-GB" dirty="0" smtClean="0"/>
              <a:t>Identify useful strategies, resources and tasks for teaching these areas</a:t>
            </a:r>
            <a:endParaRPr lang="en-GB" dirty="0"/>
          </a:p>
        </p:txBody>
      </p:sp>
    </p:spTree>
    <p:extLst>
      <p:ext uri="{BB962C8B-B14F-4D97-AF65-F5344CB8AC3E}">
        <p14:creationId xmlns:p14="http://schemas.microsoft.com/office/powerpoint/2010/main" val="725993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rcRect l="51064" t="30000" r="4255" b="6170"/>
          <a:stretch>
            <a:fillRect/>
          </a:stretch>
        </p:blipFill>
        <p:spPr>
          <a:xfrm>
            <a:off x="6705600" y="2971800"/>
            <a:ext cx="2138680" cy="2291443"/>
          </a:xfrm>
          <a:prstGeom prst="rect">
            <a:avLst/>
          </a:prstGeom>
        </p:spPr>
      </p:pic>
      <p:sp>
        <p:nvSpPr>
          <p:cNvPr id="4" name="Oval Callout 3"/>
          <p:cNvSpPr/>
          <p:nvPr/>
        </p:nvSpPr>
        <p:spPr>
          <a:xfrm>
            <a:off x="251520" y="1412776"/>
            <a:ext cx="6696744" cy="410445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143000" y="2362201"/>
            <a:ext cx="5085184" cy="1754327"/>
          </a:xfrm>
          <a:prstGeom prst="rect">
            <a:avLst/>
          </a:prstGeom>
          <a:noFill/>
        </p:spPr>
        <p:txBody>
          <a:bodyPr wrap="square" rtlCol="0">
            <a:spAutoFit/>
          </a:bodyPr>
          <a:lstStyle/>
          <a:p>
            <a:pPr algn="ctr"/>
            <a:r>
              <a:rPr lang="en-GB" sz="3600" dirty="0">
                <a:solidFill>
                  <a:schemeClr val="bg1"/>
                </a:solidFill>
              </a:rPr>
              <a:t>?</a:t>
            </a:r>
          </a:p>
          <a:p>
            <a:pPr algn="ctr"/>
            <a:r>
              <a:rPr lang="en-GB" sz="3600" dirty="0">
                <a:solidFill>
                  <a:schemeClr val="bg1"/>
                </a:solidFill>
              </a:rPr>
              <a:t>Pa </a:t>
            </a:r>
            <a:r>
              <a:rPr lang="en-GB" sz="3600" dirty="0" err="1">
                <a:solidFill>
                  <a:schemeClr val="bg1"/>
                </a:solidFill>
              </a:rPr>
              <a:t>fys</a:t>
            </a:r>
            <a:r>
              <a:rPr lang="en-GB" sz="3600" dirty="0">
                <a:solidFill>
                  <a:schemeClr val="bg1"/>
                </a:solidFill>
              </a:rPr>
              <a:t> </a:t>
            </a:r>
            <a:r>
              <a:rPr lang="en-GB" sz="3600" dirty="0" err="1">
                <a:solidFill>
                  <a:schemeClr val="bg1"/>
                </a:solidFill>
              </a:rPr>
              <a:t>yw’r</a:t>
            </a:r>
            <a:r>
              <a:rPr lang="en-GB" sz="3600" dirty="0">
                <a:solidFill>
                  <a:schemeClr val="bg1"/>
                </a:solidFill>
              </a:rPr>
              <a:t> </a:t>
            </a:r>
            <a:r>
              <a:rPr lang="en-GB" sz="3600" dirty="0" err="1">
                <a:solidFill>
                  <a:schemeClr val="bg1"/>
                </a:solidFill>
              </a:rPr>
              <a:t>pwysicaf</a:t>
            </a:r>
            <a:r>
              <a:rPr lang="en-GB" sz="3600" dirty="0">
                <a:solidFill>
                  <a:schemeClr val="bg1"/>
                </a:solidFill>
              </a:rPr>
              <a:t> </a:t>
            </a:r>
            <a:r>
              <a:rPr lang="en-GB" sz="3600" dirty="0" err="1">
                <a:solidFill>
                  <a:schemeClr val="bg1"/>
                </a:solidFill>
              </a:rPr>
              <a:t>ar</a:t>
            </a:r>
            <a:r>
              <a:rPr lang="en-GB" sz="3600" dirty="0">
                <a:solidFill>
                  <a:schemeClr val="bg1"/>
                </a:solidFill>
              </a:rPr>
              <a:t> </a:t>
            </a:r>
            <a:r>
              <a:rPr lang="en-GB" sz="3600" dirty="0" err="1">
                <a:solidFill>
                  <a:schemeClr val="bg1"/>
                </a:solidFill>
              </a:rPr>
              <a:t>gloc</a:t>
            </a:r>
            <a:r>
              <a:rPr lang="en-GB" sz="3600" dirty="0">
                <a:solidFill>
                  <a:schemeClr val="bg1"/>
                </a:solidFill>
              </a:rPr>
              <a:t> </a:t>
            </a:r>
            <a:r>
              <a:rPr lang="en-GB" sz="3600" dirty="0" err="1">
                <a:solidFill>
                  <a:schemeClr val="bg1"/>
                </a:solidFill>
              </a:rPr>
              <a:t>analog</a:t>
            </a:r>
            <a:r>
              <a:rPr lang="en-GB" sz="3600" dirty="0">
                <a:solidFill>
                  <a:schemeClr val="bg1"/>
                </a:solidFill>
              </a:rPr>
              <a:t>?</a:t>
            </a:r>
          </a:p>
        </p:txBody>
      </p:sp>
      <p:pic>
        <p:nvPicPr>
          <p:cNvPr id="9" name="Picture 8" descr="Screen shot 2016-10-31 at 6.20.15 PM.png"/>
          <p:cNvPicPr>
            <a:picLocks noChangeAspect="1"/>
          </p:cNvPicPr>
          <p:nvPr/>
        </p:nvPicPr>
        <p:blipFill>
          <a:blip r:embed="rId3"/>
          <a:stretch>
            <a:fillRect/>
          </a:stretch>
        </p:blipFill>
        <p:spPr>
          <a:xfrm>
            <a:off x="7391400" y="5230920"/>
            <a:ext cx="1447800" cy="1627080"/>
          </a:xfrm>
          <a:prstGeom prst="rect">
            <a:avLst/>
          </a:prstGeom>
        </p:spPr>
      </p:pic>
      <p:pic>
        <p:nvPicPr>
          <p:cNvPr id="10" name="Picture 9"/>
          <p:cNvPicPr>
            <a:picLocks noChangeAspect="1"/>
          </p:cNvPicPr>
          <p:nvPr/>
        </p:nvPicPr>
        <p:blipFill>
          <a:blip r:embed="rId4"/>
          <a:stretch>
            <a:fillRect/>
          </a:stretch>
        </p:blipFill>
        <p:spPr>
          <a:xfrm>
            <a:off x="5943600" y="5105400"/>
            <a:ext cx="1300630" cy="1265287"/>
          </a:xfrm>
          <a:prstGeom prst="rect">
            <a:avLst/>
          </a:prstGeom>
        </p:spPr>
      </p:pic>
    </p:spTree>
    <p:extLst>
      <p:ext uri="{BB962C8B-B14F-4D97-AF65-F5344CB8AC3E}">
        <p14:creationId xmlns:p14="http://schemas.microsoft.com/office/powerpoint/2010/main" val="341153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pPr marL="0" indent="0">
              <a:buNone/>
            </a:pPr>
            <a:r>
              <a:rPr lang="en-GB" sz="4000" dirty="0" err="1"/>
              <a:t>Rhowch</a:t>
            </a:r>
            <a:r>
              <a:rPr lang="en-GB" sz="4000" dirty="0"/>
              <a:t> </a:t>
            </a:r>
            <a:r>
              <a:rPr lang="en-GB" sz="4000" dirty="0" err="1"/>
              <a:t>gynnig</a:t>
            </a:r>
            <a:r>
              <a:rPr lang="en-GB" sz="4000" dirty="0"/>
              <a:t> </a:t>
            </a:r>
            <a:r>
              <a:rPr lang="en-GB" sz="4000" dirty="0" err="1"/>
              <a:t>ar</a:t>
            </a:r>
            <a:r>
              <a:rPr lang="en-GB" sz="4000" dirty="0"/>
              <a:t> </a:t>
            </a:r>
            <a:r>
              <a:rPr lang="en-GB" sz="4000" dirty="0" err="1"/>
              <a:t>broblem</a:t>
            </a:r>
            <a:r>
              <a:rPr lang="en-GB" sz="4000" dirty="0"/>
              <a:t> </a:t>
            </a:r>
            <a:r>
              <a:rPr lang="en-GB" sz="4000" dirty="0" err="1"/>
              <a:t>y</a:t>
            </a:r>
            <a:r>
              <a:rPr lang="en-GB" sz="4000" dirty="0"/>
              <a:t> </a:t>
            </a:r>
            <a:r>
              <a:rPr lang="en-GB" sz="4000" dirty="0" err="1"/>
              <a:t>ddau</a:t>
            </a:r>
            <a:r>
              <a:rPr lang="en-GB" sz="4000" dirty="0"/>
              <a:t> </a:t>
            </a:r>
            <a:r>
              <a:rPr lang="en-GB" sz="4000" dirty="0" err="1"/>
              <a:t>gloc</a:t>
            </a:r>
            <a:r>
              <a:rPr lang="en-GB" sz="4000" dirty="0"/>
              <a:t> / ‘two clocks’</a:t>
            </a:r>
          </a:p>
          <a:p>
            <a:pPr marL="0" indent="0">
              <a:buNone/>
            </a:pPr>
            <a:endParaRPr lang="en-GB" sz="4000" dirty="0"/>
          </a:p>
          <a:p>
            <a:pPr marL="0" indent="0">
              <a:buNone/>
            </a:pPr>
            <a:r>
              <a:rPr lang="en-GB" sz="4000" dirty="0">
                <a:hlinkClick r:id="rId3"/>
              </a:rPr>
              <a:t>https://nrich.maths.org/4806</a:t>
            </a:r>
            <a:endParaRPr lang="en-GB" sz="4000" dirty="0"/>
          </a:p>
          <a:p>
            <a:pPr marL="0" indent="0">
              <a:buNone/>
            </a:pPr>
            <a:endParaRPr lang="en-GB" sz="4000" dirty="0"/>
          </a:p>
        </p:txBody>
      </p:sp>
      <p:sp>
        <p:nvSpPr>
          <p:cNvPr id="2" name="Title 1"/>
          <p:cNvSpPr>
            <a:spLocks noGrp="1"/>
          </p:cNvSpPr>
          <p:nvPr>
            <p:ph type="title"/>
          </p:nvPr>
        </p:nvSpPr>
        <p:spPr/>
        <p:txBody>
          <a:bodyPr/>
          <a:lstStyle/>
          <a:p>
            <a:r>
              <a:rPr lang="en-GB" dirty="0"/>
              <a:t>Y </a:t>
            </a:r>
            <a:r>
              <a:rPr lang="en-GB" dirty="0" err="1"/>
              <a:t>Cloc</a:t>
            </a:r>
            <a:r>
              <a:rPr lang="en-GB" dirty="0"/>
              <a:t> </a:t>
            </a:r>
            <a:r>
              <a:rPr lang="en-GB" dirty="0" err="1"/>
              <a:t>Analog</a:t>
            </a:r>
            <a:endParaRPr lang="en-GB" dirty="0"/>
          </a:p>
        </p:txBody>
      </p:sp>
    </p:spTree>
    <p:extLst>
      <p:ext uri="{BB962C8B-B14F-4D97-AF65-F5344CB8AC3E}">
        <p14:creationId xmlns:p14="http://schemas.microsoft.com/office/powerpoint/2010/main" val="37686678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04800" y="2675466"/>
            <a:ext cx="8534399" cy="3877733"/>
          </a:xfrm>
        </p:spPr>
        <p:txBody>
          <a:bodyPr>
            <a:normAutofit fontScale="92500" lnSpcReduction="20000"/>
          </a:bodyPr>
          <a:lstStyle/>
          <a:p>
            <a:pPr>
              <a:buFont typeface="Arial" panose="020B0604020202020204" pitchFamily="34" charset="0"/>
              <a:buChar char="•"/>
            </a:pPr>
            <a:r>
              <a:rPr lang="en-GB" dirty="0" err="1"/>
              <a:t>Dylid</a:t>
            </a:r>
            <a:r>
              <a:rPr lang="en-GB" dirty="0"/>
              <a:t> </a:t>
            </a:r>
            <a:r>
              <a:rPr lang="en-GB" dirty="0" err="1"/>
              <a:t>cyflwyno</a:t>
            </a:r>
            <a:r>
              <a:rPr lang="en-GB" dirty="0"/>
              <a:t> bys yr </a:t>
            </a:r>
            <a:r>
              <a:rPr lang="en-GB" dirty="0" err="1"/>
              <a:t>awr</a:t>
            </a:r>
            <a:r>
              <a:rPr lang="en-GB" dirty="0"/>
              <a:t> </a:t>
            </a:r>
            <a:r>
              <a:rPr lang="en-GB" dirty="0" err="1"/>
              <a:t>yn</a:t>
            </a:r>
            <a:r>
              <a:rPr lang="en-GB" dirty="0"/>
              <a:t> </a:t>
            </a:r>
            <a:r>
              <a:rPr lang="en-GB" dirty="0" err="1"/>
              <a:t>gyntaf</a:t>
            </a:r>
            <a:r>
              <a:rPr lang="en-GB" dirty="0"/>
              <a:t> </a:t>
            </a:r>
            <a:r>
              <a:rPr lang="en-GB" dirty="0" err="1"/>
              <a:t>er</a:t>
            </a:r>
            <a:r>
              <a:rPr lang="en-GB" dirty="0"/>
              <a:t> </a:t>
            </a:r>
            <a:r>
              <a:rPr lang="en-GB" dirty="0" err="1"/>
              <a:t>mwyn</a:t>
            </a:r>
            <a:r>
              <a:rPr lang="en-GB" dirty="0"/>
              <a:t> </a:t>
            </a:r>
            <a:r>
              <a:rPr lang="en-GB" dirty="0" err="1"/>
              <a:t>pwysleisio</a:t>
            </a:r>
            <a:r>
              <a:rPr lang="en-GB" dirty="0"/>
              <a:t> </a:t>
            </a:r>
            <a:r>
              <a:rPr lang="en-GB" dirty="0" err="1"/>
              <a:t>mai</a:t>
            </a:r>
            <a:r>
              <a:rPr lang="en-GB" dirty="0"/>
              <a:t> </a:t>
            </a:r>
            <a:r>
              <a:rPr lang="en-GB" dirty="0" err="1"/>
              <a:t>dyma’r</a:t>
            </a:r>
            <a:r>
              <a:rPr lang="en-GB" dirty="0"/>
              <a:t> bys </a:t>
            </a:r>
            <a:r>
              <a:rPr lang="en-GB" dirty="0" err="1"/>
              <a:t>pwysicaf</a:t>
            </a:r>
            <a:r>
              <a:rPr lang="en-GB" dirty="0"/>
              <a:t> – </a:t>
            </a:r>
            <a:r>
              <a:rPr lang="en-GB" dirty="0" err="1"/>
              <a:t>nid</a:t>
            </a:r>
            <a:r>
              <a:rPr lang="en-GB" dirty="0"/>
              <a:t> </a:t>
            </a:r>
            <a:r>
              <a:rPr lang="en-GB" dirty="0" err="1"/>
              <a:t>yn</a:t>
            </a:r>
            <a:r>
              <a:rPr lang="en-GB" dirty="0"/>
              <a:t> </a:t>
            </a:r>
            <a:r>
              <a:rPr lang="en-GB" dirty="0" err="1"/>
              <a:t>unig</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dweud</a:t>
            </a:r>
            <a:r>
              <a:rPr lang="en-GB" dirty="0"/>
              <a:t> pa </a:t>
            </a:r>
            <a:r>
              <a:rPr lang="en-GB" dirty="0" err="1"/>
              <a:t>awr</a:t>
            </a:r>
            <a:r>
              <a:rPr lang="en-GB" dirty="0"/>
              <a:t> </a:t>
            </a:r>
            <a:r>
              <a:rPr lang="en-GB" dirty="0" err="1"/>
              <a:t>o’r</a:t>
            </a:r>
            <a:r>
              <a:rPr lang="en-GB" dirty="0"/>
              <a:t> </a:t>
            </a:r>
            <a:r>
              <a:rPr lang="en-GB" dirty="0" err="1"/>
              <a:t>dydd</a:t>
            </a:r>
            <a:r>
              <a:rPr lang="en-GB" dirty="0"/>
              <a:t> </a:t>
            </a:r>
            <a:r>
              <a:rPr lang="en-GB" dirty="0" err="1"/>
              <a:t>yw</a:t>
            </a:r>
            <a:r>
              <a:rPr lang="en-GB" dirty="0"/>
              <a:t> hi </a:t>
            </a:r>
            <a:r>
              <a:rPr lang="en-GB" dirty="0" err="1"/>
              <a:t>ond</a:t>
            </a:r>
            <a:r>
              <a:rPr lang="en-GB" dirty="0"/>
              <a:t> </a:t>
            </a:r>
            <a:r>
              <a:rPr lang="en-GB" dirty="0" err="1"/>
              <a:t>mae</a:t>
            </a:r>
            <a:r>
              <a:rPr lang="en-GB" dirty="0"/>
              <a:t> </a:t>
            </a:r>
            <a:r>
              <a:rPr lang="en-GB" dirty="0" err="1"/>
              <a:t>hefyd</a:t>
            </a:r>
            <a:r>
              <a:rPr lang="en-GB" dirty="0"/>
              <a:t> </a:t>
            </a:r>
            <a:r>
              <a:rPr lang="en-GB" dirty="0" err="1"/>
              <a:t>yn</a:t>
            </a:r>
            <a:r>
              <a:rPr lang="en-GB" dirty="0"/>
              <a:t> </a:t>
            </a:r>
            <a:r>
              <a:rPr lang="en-GB" dirty="0" err="1"/>
              <a:t>rhoi</a:t>
            </a:r>
            <a:r>
              <a:rPr lang="en-GB" dirty="0"/>
              <a:t> </a:t>
            </a:r>
            <a:r>
              <a:rPr lang="en-GB" dirty="0" err="1"/>
              <a:t>amcan</a:t>
            </a:r>
            <a:r>
              <a:rPr lang="en-GB" dirty="0"/>
              <a:t> </a:t>
            </a:r>
            <a:r>
              <a:rPr lang="en-GB" dirty="0" err="1"/>
              <a:t>o’r</a:t>
            </a:r>
            <a:r>
              <a:rPr lang="en-GB" dirty="0"/>
              <a:t> </a:t>
            </a:r>
            <a:r>
              <a:rPr lang="en-GB" dirty="0" err="1"/>
              <a:t>munudau</a:t>
            </a:r>
            <a:endParaRPr lang="en-GB" dirty="0"/>
          </a:p>
          <a:p>
            <a:pPr>
              <a:buFont typeface="Arial" panose="020B0604020202020204" pitchFamily="34" charset="0"/>
              <a:buChar char="•"/>
            </a:pPr>
            <a:r>
              <a:rPr lang="en-GB" dirty="0" err="1"/>
              <a:t>Nesaf</a:t>
            </a:r>
            <a:r>
              <a:rPr lang="en-GB" dirty="0"/>
              <a:t>, </a:t>
            </a:r>
            <a:r>
              <a:rPr lang="en-GB" dirty="0" err="1"/>
              <a:t>dylid</a:t>
            </a:r>
            <a:r>
              <a:rPr lang="en-GB" dirty="0"/>
              <a:t> </a:t>
            </a:r>
            <a:r>
              <a:rPr lang="en-GB" dirty="0" err="1"/>
              <a:t>cysylltu</a:t>
            </a:r>
            <a:r>
              <a:rPr lang="en-GB" dirty="0"/>
              <a:t> bys yr </a:t>
            </a:r>
            <a:r>
              <a:rPr lang="en-GB" dirty="0" err="1"/>
              <a:t>awr</a:t>
            </a:r>
            <a:r>
              <a:rPr lang="en-GB" dirty="0"/>
              <a:t> </a:t>
            </a:r>
            <a:r>
              <a:rPr lang="en-GB" dirty="0" err="1"/>
              <a:t>gyda’r</a:t>
            </a:r>
            <a:r>
              <a:rPr lang="en-GB" dirty="0"/>
              <a:t> bys </a:t>
            </a:r>
            <a:r>
              <a:rPr lang="en-GB" dirty="0" err="1"/>
              <a:t>munudau</a:t>
            </a:r>
            <a:r>
              <a:rPr lang="en-GB" dirty="0"/>
              <a:t>, </a:t>
            </a:r>
            <a:r>
              <a:rPr lang="en-GB" dirty="0" err="1"/>
              <a:t>gan</a:t>
            </a:r>
            <a:r>
              <a:rPr lang="en-GB" dirty="0"/>
              <a:t> </a:t>
            </a:r>
            <a:r>
              <a:rPr lang="en-GB" dirty="0" err="1"/>
              <a:t>ddangos</a:t>
            </a:r>
            <a:r>
              <a:rPr lang="en-GB" dirty="0"/>
              <a:t> </a:t>
            </a:r>
            <a:r>
              <a:rPr lang="en-GB" dirty="0" err="1"/>
              <a:t>ei</a:t>
            </a:r>
            <a:r>
              <a:rPr lang="en-GB" dirty="0"/>
              <a:t> </a:t>
            </a:r>
            <a:r>
              <a:rPr lang="en-GB" dirty="0" err="1"/>
              <a:t>safle</a:t>
            </a:r>
            <a:r>
              <a:rPr lang="en-GB" dirty="0"/>
              <a:t> </a:t>
            </a:r>
            <a:r>
              <a:rPr lang="en-GB" dirty="0" err="1"/>
              <a:t>ar</a:t>
            </a:r>
            <a:r>
              <a:rPr lang="en-GB" dirty="0"/>
              <a:t> yr </a:t>
            </a:r>
            <a:r>
              <a:rPr lang="en-GB" dirty="0" err="1"/>
              <a:t>awr</a:t>
            </a:r>
            <a:r>
              <a:rPr lang="en-GB" dirty="0"/>
              <a:t>, </a:t>
            </a:r>
            <a:r>
              <a:rPr lang="en-GB" dirty="0" err="1"/>
              <a:t>ar</a:t>
            </a:r>
            <a:r>
              <a:rPr lang="en-GB" dirty="0"/>
              <a:t> yr </a:t>
            </a:r>
            <a:r>
              <a:rPr lang="en-GB" dirty="0" err="1"/>
              <a:t>hanner</a:t>
            </a:r>
            <a:r>
              <a:rPr lang="en-GB" dirty="0"/>
              <a:t> </a:t>
            </a:r>
            <a:r>
              <a:rPr lang="en-GB" dirty="0" err="1"/>
              <a:t>awr</a:t>
            </a:r>
            <a:r>
              <a:rPr lang="en-GB" dirty="0"/>
              <a:t> </a:t>
            </a:r>
            <a:r>
              <a:rPr lang="en-GB" dirty="0" err="1"/>
              <a:t>ayyb</a:t>
            </a:r>
            <a:r>
              <a:rPr lang="en-GB" dirty="0"/>
              <a:t>. </a:t>
            </a:r>
          </a:p>
          <a:p>
            <a:pPr>
              <a:buFont typeface="Arial" panose="020B0604020202020204" pitchFamily="34" charset="0"/>
              <a:buChar char="•"/>
            </a:pPr>
            <a:r>
              <a:rPr lang="en-GB" dirty="0" err="1"/>
              <a:t>Wrth</a:t>
            </a:r>
            <a:r>
              <a:rPr lang="en-GB" dirty="0"/>
              <a:t> </a:t>
            </a:r>
            <a:r>
              <a:rPr lang="en-GB" dirty="0" err="1"/>
              <a:t>ddysgu</a:t>
            </a:r>
            <a:r>
              <a:rPr lang="en-GB" dirty="0"/>
              <a:t> </a:t>
            </a:r>
            <a:r>
              <a:rPr lang="en-GB" dirty="0" err="1"/>
              <a:t>cyfrif</a:t>
            </a:r>
            <a:r>
              <a:rPr lang="en-GB" dirty="0"/>
              <a:t> </a:t>
            </a:r>
            <a:r>
              <a:rPr lang="en-GB" dirty="0" err="1"/>
              <a:t>sawl</a:t>
            </a:r>
            <a:r>
              <a:rPr lang="en-GB" dirty="0"/>
              <a:t> </a:t>
            </a:r>
            <a:r>
              <a:rPr lang="en-GB" dirty="0" err="1"/>
              <a:t>munud</a:t>
            </a:r>
            <a:r>
              <a:rPr lang="en-GB" dirty="0"/>
              <a:t> </a:t>
            </a:r>
            <a:r>
              <a:rPr lang="en-GB" dirty="0" err="1"/>
              <a:t>wedi’r</a:t>
            </a:r>
            <a:r>
              <a:rPr lang="en-GB" dirty="0"/>
              <a:t> </a:t>
            </a:r>
            <a:r>
              <a:rPr lang="en-GB" dirty="0" err="1"/>
              <a:t>awr</a:t>
            </a:r>
            <a:r>
              <a:rPr lang="en-GB" dirty="0"/>
              <a:t> </a:t>
            </a:r>
            <a:r>
              <a:rPr lang="en-GB" dirty="0" err="1"/>
              <a:t>mae</a:t>
            </a:r>
            <a:r>
              <a:rPr lang="en-GB" dirty="0"/>
              <a:t> </a:t>
            </a:r>
            <a:r>
              <a:rPr lang="en-GB" dirty="0" err="1"/>
              <a:t>angen</a:t>
            </a:r>
            <a:r>
              <a:rPr lang="en-GB" dirty="0"/>
              <a:t> </a:t>
            </a:r>
            <a:r>
              <a:rPr lang="en-GB" dirty="0" err="1"/>
              <a:t>i’r</a:t>
            </a:r>
            <a:r>
              <a:rPr lang="en-GB" dirty="0"/>
              <a:t> plant </a:t>
            </a:r>
            <a:r>
              <a:rPr lang="en-GB" dirty="0" err="1"/>
              <a:t>gyfrif</a:t>
            </a:r>
            <a:r>
              <a:rPr lang="en-GB" dirty="0"/>
              <a:t> </a:t>
            </a:r>
            <a:r>
              <a:rPr lang="en-GB" dirty="0" err="1"/>
              <a:t>mewn</a:t>
            </a:r>
            <a:r>
              <a:rPr lang="en-GB" dirty="0"/>
              <a:t> </a:t>
            </a:r>
            <a:r>
              <a:rPr lang="en-GB" dirty="0" err="1"/>
              <a:t>camau</a:t>
            </a:r>
            <a:r>
              <a:rPr lang="en-GB" dirty="0"/>
              <a:t> </a:t>
            </a:r>
            <a:r>
              <a:rPr lang="en-GB" dirty="0" err="1"/>
              <a:t>o</a:t>
            </a:r>
            <a:r>
              <a:rPr lang="en-GB" dirty="0"/>
              <a:t> 5 </a:t>
            </a:r>
            <a:r>
              <a:rPr lang="en-GB" dirty="0" err="1"/>
              <a:t>o</a:t>
            </a:r>
            <a:r>
              <a:rPr lang="en-GB" dirty="0"/>
              <a:t> </a:t>
            </a:r>
            <a:r>
              <a:rPr lang="en-GB" dirty="0" err="1"/>
              <a:t>gwmpas</a:t>
            </a:r>
            <a:r>
              <a:rPr lang="en-GB" dirty="0"/>
              <a:t> </a:t>
            </a:r>
            <a:r>
              <a:rPr lang="en-GB" dirty="0" err="1"/>
              <a:t>y</a:t>
            </a:r>
            <a:r>
              <a:rPr lang="en-GB" dirty="0"/>
              <a:t> </a:t>
            </a:r>
            <a:r>
              <a:rPr lang="en-GB" dirty="0" err="1"/>
              <a:t>cloc</a:t>
            </a:r>
            <a:r>
              <a:rPr lang="en-GB" dirty="0"/>
              <a:t>.  Gall </a:t>
            </a:r>
            <a:r>
              <a:rPr lang="en-GB" dirty="0" err="1"/>
              <a:t>chwarter</a:t>
            </a:r>
            <a:r>
              <a:rPr lang="en-GB" dirty="0"/>
              <a:t> </a:t>
            </a:r>
            <a:r>
              <a:rPr lang="en-GB" dirty="0" err="1"/>
              <a:t>wedi</a:t>
            </a:r>
            <a:r>
              <a:rPr lang="en-GB" dirty="0"/>
              <a:t> / </a:t>
            </a:r>
            <a:r>
              <a:rPr lang="en-GB" dirty="0" err="1"/>
              <a:t>hanner</a:t>
            </a:r>
            <a:r>
              <a:rPr lang="en-GB" dirty="0"/>
              <a:t> </a:t>
            </a:r>
            <a:r>
              <a:rPr lang="en-GB" dirty="0" err="1"/>
              <a:t>awr</a:t>
            </a:r>
            <a:r>
              <a:rPr lang="en-GB" dirty="0"/>
              <a:t> </a:t>
            </a:r>
            <a:r>
              <a:rPr lang="en-GB" dirty="0" err="1"/>
              <a:t>wedi</a:t>
            </a:r>
            <a:r>
              <a:rPr lang="en-GB" dirty="0"/>
              <a:t> </a:t>
            </a:r>
            <a:r>
              <a:rPr lang="en-GB" dirty="0" err="1"/>
              <a:t>gael</a:t>
            </a:r>
            <a:r>
              <a:rPr lang="en-GB" dirty="0"/>
              <a:t> </a:t>
            </a:r>
            <a:r>
              <a:rPr lang="en-GB" dirty="0" err="1"/>
              <a:t>eu</a:t>
            </a:r>
            <a:r>
              <a:rPr lang="en-GB" dirty="0"/>
              <a:t> </a:t>
            </a:r>
            <a:r>
              <a:rPr lang="en-GB" dirty="0" err="1"/>
              <a:t>cyflwyno</a:t>
            </a:r>
            <a:r>
              <a:rPr lang="en-GB" dirty="0"/>
              <a:t> </a:t>
            </a:r>
            <a:r>
              <a:rPr lang="en-GB" dirty="0" err="1"/>
              <a:t>fel</a:t>
            </a:r>
            <a:r>
              <a:rPr lang="en-GB" dirty="0"/>
              <a:t> </a:t>
            </a:r>
            <a:r>
              <a:rPr lang="en-GB" dirty="0" err="1"/>
              <a:t>ffordd</a:t>
            </a:r>
            <a:r>
              <a:rPr lang="en-GB" dirty="0"/>
              <a:t> </a:t>
            </a:r>
            <a:r>
              <a:rPr lang="en-GB" dirty="0" err="1"/>
              <a:t>arall</a:t>
            </a:r>
            <a:r>
              <a:rPr lang="en-GB" dirty="0"/>
              <a:t> </a:t>
            </a:r>
            <a:r>
              <a:rPr lang="en-GB" dirty="0" err="1"/>
              <a:t>o</a:t>
            </a:r>
            <a:r>
              <a:rPr lang="en-GB" dirty="0"/>
              <a:t> </a:t>
            </a:r>
            <a:r>
              <a:rPr lang="en-GB" dirty="0" err="1"/>
              <a:t>ddweud</a:t>
            </a:r>
            <a:r>
              <a:rPr lang="en-GB" dirty="0"/>
              <a:t> “15 </a:t>
            </a:r>
            <a:r>
              <a:rPr lang="en-GB" dirty="0" err="1"/>
              <a:t>munud</a:t>
            </a:r>
            <a:r>
              <a:rPr lang="en-GB" dirty="0"/>
              <a:t> </a:t>
            </a:r>
            <a:r>
              <a:rPr lang="en-GB" dirty="0" err="1"/>
              <a:t>wedi</a:t>
            </a:r>
            <a:r>
              <a:rPr lang="en-GB" dirty="0"/>
              <a:t>”, “30 </a:t>
            </a:r>
            <a:r>
              <a:rPr lang="en-GB" dirty="0" err="1"/>
              <a:t>munud</a:t>
            </a:r>
            <a:r>
              <a:rPr lang="en-GB" dirty="0"/>
              <a:t> </a:t>
            </a:r>
            <a:r>
              <a:rPr lang="en-GB" dirty="0" err="1"/>
              <a:t>wedi</a:t>
            </a:r>
            <a:r>
              <a:rPr lang="en-GB" dirty="0"/>
              <a:t>” </a:t>
            </a:r>
            <a:r>
              <a:rPr lang="en-GB" dirty="0" err="1"/>
              <a:t>ayyb</a:t>
            </a:r>
            <a:r>
              <a:rPr lang="en-GB" dirty="0"/>
              <a:t>. Felly … </a:t>
            </a:r>
            <a:r>
              <a:rPr lang="en-GB" dirty="0" err="1"/>
              <a:t>os</a:t>
            </a:r>
            <a:r>
              <a:rPr lang="en-GB" dirty="0"/>
              <a:t> </a:t>
            </a:r>
            <a:r>
              <a:rPr lang="en-GB" dirty="0" err="1"/>
              <a:t>yw</a:t>
            </a:r>
            <a:r>
              <a:rPr lang="en-GB" dirty="0"/>
              <a:t> </a:t>
            </a:r>
            <a:r>
              <a:rPr lang="en-GB" dirty="0" err="1"/>
              <a:t>hi’n</a:t>
            </a:r>
            <a:r>
              <a:rPr lang="en-GB" dirty="0"/>
              <a:t> 50 </a:t>
            </a:r>
            <a:r>
              <a:rPr lang="en-GB" dirty="0" err="1"/>
              <a:t>munud</a:t>
            </a:r>
            <a:r>
              <a:rPr lang="en-GB" dirty="0"/>
              <a:t> </a:t>
            </a:r>
            <a:r>
              <a:rPr lang="en-GB" dirty="0" err="1"/>
              <a:t>wedi</a:t>
            </a:r>
            <a:r>
              <a:rPr lang="en-GB" dirty="0"/>
              <a:t>, </a:t>
            </a:r>
            <a:r>
              <a:rPr lang="en-GB" dirty="0" err="1"/>
              <a:t>sawl</a:t>
            </a:r>
            <a:r>
              <a:rPr lang="en-GB" dirty="0"/>
              <a:t> </a:t>
            </a:r>
            <a:r>
              <a:rPr lang="en-GB" dirty="0" err="1"/>
              <a:t>munud</a:t>
            </a:r>
            <a:r>
              <a:rPr lang="en-GB" dirty="0"/>
              <a:t> </a:t>
            </a:r>
            <a:r>
              <a:rPr lang="en-GB" dirty="0" err="1"/>
              <a:t>i</a:t>
            </a:r>
            <a:r>
              <a:rPr lang="en-GB" dirty="0"/>
              <a:t>? </a:t>
            </a:r>
          </a:p>
          <a:p>
            <a:pPr>
              <a:buFont typeface="Arial" panose="020B0604020202020204" pitchFamily="34" charset="0"/>
              <a:buChar char="•"/>
            </a:pPr>
            <a:r>
              <a:rPr lang="en-GB" dirty="0" err="1"/>
              <a:t>Dylai</a:t>
            </a:r>
            <a:r>
              <a:rPr lang="en-GB" dirty="0"/>
              <a:t> </a:t>
            </a:r>
            <a:r>
              <a:rPr lang="en-GB" dirty="0" err="1"/>
              <a:t>pob</a:t>
            </a:r>
            <a:r>
              <a:rPr lang="en-GB" dirty="0"/>
              <a:t> </a:t>
            </a:r>
            <a:r>
              <a:rPr lang="en-GB" dirty="0" err="1"/>
              <a:t>disgybl</a:t>
            </a:r>
            <a:r>
              <a:rPr lang="en-GB" dirty="0"/>
              <a:t> </a:t>
            </a:r>
            <a:r>
              <a:rPr lang="en-GB" dirty="0" err="1"/>
              <a:t>gael</a:t>
            </a:r>
            <a:r>
              <a:rPr lang="en-GB" dirty="0"/>
              <a:t> </a:t>
            </a:r>
            <a:r>
              <a:rPr lang="en-GB" dirty="0" err="1"/>
              <a:t>cloc</a:t>
            </a:r>
            <a:r>
              <a:rPr lang="en-GB" dirty="0"/>
              <a:t> </a:t>
            </a:r>
            <a:r>
              <a:rPr lang="en-GB" dirty="0" err="1"/>
              <a:t>bach</a:t>
            </a:r>
            <a:r>
              <a:rPr lang="en-GB" dirty="0"/>
              <a:t> </a:t>
            </a:r>
            <a:r>
              <a:rPr lang="en-GB" dirty="0" err="1"/>
              <a:t>personol</a:t>
            </a:r>
            <a:endParaRPr lang="en-GB" dirty="0"/>
          </a:p>
          <a:p>
            <a:pPr>
              <a:buFont typeface="Arial" panose="020B0604020202020204" pitchFamily="34" charset="0"/>
              <a:buChar char="•"/>
            </a:pPr>
            <a:r>
              <a:rPr lang="en-GB" dirty="0" err="1"/>
              <a:t>Defnyddiwch</a:t>
            </a:r>
            <a:r>
              <a:rPr lang="en-GB" dirty="0"/>
              <a:t> </a:t>
            </a:r>
            <a:r>
              <a:rPr lang="en-GB" dirty="0" err="1"/>
              <a:t>pob</a:t>
            </a:r>
            <a:r>
              <a:rPr lang="en-GB" dirty="0"/>
              <a:t> </a:t>
            </a:r>
            <a:r>
              <a:rPr lang="en-GB" dirty="0" err="1"/>
              <a:t>cyfle</a:t>
            </a:r>
            <a:r>
              <a:rPr lang="en-GB" dirty="0"/>
              <a:t> </a:t>
            </a:r>
            <a:r>
              <a:rPr lang="en-GB" dirty="0" err="1"/>
              <a:t>posib</a:t>
            </a:r>
            <a:r>
              <a:rPr lang="en-GB" dirty="0"/>
              <a:t> </a:t>
            </a:r>
            <a:r>
              <a:rPr lang="en-GB" dirty="0" err="1"/>
              <a:t>i</a:t>
            </a:r>
            <a:r>
              <a:rPr lang="en-GB" dirty="0"/>
              <a:t> </a:t>
            </a:r>
            <a:r>
              <a:rPr lang="en-GB" dirty="0" err="1"/>
              <a:t>gyfeirio</a:t>
            </a:r>
            <a:r>
              <a:rPr lang="en-GB" dirty="0"/>
              <a:t> at </a:t>
            </a:r>
            <a:r>
              <a:rPr lang="en-GB" dirty="0" err="1"/>
              <a:t>y</a:t>
            </a:r>
            <a:r>
              <a:rPr lang="en-GB" dirty="0"/>
              <a:t> </a:t>
            </a:r>
            <a:r>
              <a:rPr lang="en-GB" dirty="0" err="1"/>
              <a:t>cloc</a:t>
            </a:r>
            <a:r>
              <a:rPr lang="en-GB" dirty="0"/>
              <a:t> ac </a:t>
            </a:r>
            <a:r>
              <a:rPr lang="en-GB" dirty="0" err="1"/>
              <a:t>edrych</a:t>
            </a:r>
            <a:r>
              <a:rPr lang="en-GB" dirty="0"/>
              <a:t> faint </a:t>
            </a:r>
            <a:r>
              <a:rPr lang="en-GB" dirty="0" err="1"/>
              <a:t>o’r</a:t>
            </a:r>
            <a:r>
              <a:rPr lang="en-GB" dirty="0"/>
              <a:t> </a:t>
            </a:r>
            <a:r>
              <a:rPr lang="en-GB" dirty="0" err="1"/>
              <a:t>gloch</a:t>
            </a:r>
            <a:r>
              <a:rPr lang="en-GB" dirty="0"/>
              <a:t> </a:t>
            </a:r>
            <a:r>
              <a:rPr lang="en-GB" dirty="0" err="1"/>
              <a:t>yw</a:t>
            </a:r>
            <a:r>
              <a:rPr lang="en-GB" dirty="0"/>
              <a:t> hi </a:t>
            </a:r>
            <a:r>
              <a:rPr lang="en-GB" dirty="0" err="1"/>
              <a:t>e.e</a:t>
            </a:r>
            <a:r>
              <a:rPr lang="en-GB" dirty="0"/>
              <a:t>. </a:t>
            </a:r>
            <a:r>
              <a:rPr lang="en-GB" dirty="0" err="1"/>
              <a:t>amser</a:t>
            </a:r>
            <a:r>
              <a:rPr lang="en-GB" dirty="0"/>
              <a:t> </a:t>
            </a:r>
            <a:r>
              <a:rPr lang="en-GB" dirty="0" err="1"/>
              <a:t>cinio</a:t>
            </a:r>
            <a:r>
              <a:rPr lang="en-GB" dirty="0"/>
              <a:t>, </a:t>
            </a:r>
            <a:r>
              <a:rPr lang="en-GB" dirty="0" err="1"/>
              <a:t>cofrestru</a:t>
            </a:r>
            <a:r>
              <a:rPr lang="en-GB" dirty="0"/>
              <a:t>, </a:t>
            </a:r>
            <a:r>
              <a:rPr lang="en-GB" dirty="0" err="1"/>
              <a:t>amser</a:t>
            </a:r>
            <a:r>
              <a:rPr lang="en-GB" dirty="0"/>
              <a:t> </a:t>
            </a:r>
            <a:r>
              <a:rPr lang="en-GB" dirty="0" err="1"/>
              <a:t>chwarae</a:t>
            </a:r>
            <a:r>
              <a:rPr lang="en-GB" dirty="0"/>
              <a:t>…</a:t>
            </a:r>
          </a:p>
          <a:p>
            <a:pPr>
              <a:buFont typeface="Arial" panose="020B0604020202020204" pitchFamily="34" charset="0"/>
              <a:buChar char="•"/>
            </a:pPr>
            <a:endParaRPr lang="en-GB" dirty="0"/>
          </a:p>
        </p:txBody>
      </p:sp>
      <p:sp>
        <p:nvSpPr>
          <p:cNvPr id="3" name="Title 2"/>
          <p:cNvSpPr>
            <a:spLocks noGrp="1"/>
          </p:cNvSpPr>
          <p:nvPr>
            <p:ph type="title"/>
          </p:nvPr>
        </p:nvSpPr>
        <p:spPr/>
        <p:txBody>
          <a:bodyPr>
            <a:normAutofit fontScale="90000"/>
          </a:bodyPr>
          <a:lstStyle/>
          <a:p>
            <a:r>
              <a:rPr lang="en-GB" dirty="0" err="1"/>
              <a:t>Egwyddorion</a:t>
            </a:r>
            <a:r>
              <a:rPr lang="en-GB" dirty="0"/>
              <a:t> </a:t>
            </a:r>
            <a:r>
              <a:rPr lang="en-GB" dirty="0" err="1"/>
              <a:t>Allweddol</a:t>
            </a:r>
            <a:r>
              <a:rPr lang="en-GB" dirty="0"/>
              <a:t> </a:t>
            </a:r>
            <a:r>
              <a:rPr lang="en-GB" dirty="0" err="1"/>
              <a:t>wrth</a:t>
            </a:r>
            <a:r>
              <a:rPr lang="en-GB" dirty="0"/>
              <a:t> </a:t>
            </a:r>
            <a:r>
              <a:rPr lang="en-GB" dirty="0" err="1"/>
              <a:t>addysgu’r</a:t>
            </a:r>
            <a:r>
              <a:rPr lang="en-GB" dirty="0"/>
              <a:t> </a:t>
            </a:r>
            <a:r>
              <a:rPr lang="en-GB" dirty="0" err="1"/>
              <a:t>cloc</a:t>
            </a:r>
            <a:r>
              <a:rPr lang="en-GB" dirty="0"/>
              <a:t> </a:t>
            </a:r>
            <a:r>
              <a:rPr lang="en-GB" dirty="0" err="1"/>
              <a:t>analog</a:t>
            </a:r>
            <a:endParaRPr lang="en-GB" dirty="0"/>
          </a:p>
        </p:txBody>
      </p:sp>
    </p:spTree>
    <p:extLst>
      <p:ext uri="{BB962C8B-B14F-4D97-AF65-F5344CB8AC3E}">
        <p14:creationId xmlns:p14="http://schemas.microsoft.com/office/powerpoint/2010/main" val="211736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5833533" cy="3450696"/>
          </a:xfrm>
        </p:spPr>
        <p:txBody>
          <a:bodyPr>
            <a:normAutofit fontScale="92500" lnSpcReduction="10000"/>
          </a:bodyPr>
          <a:lstStyle/>
          <a:p>
            <a:r>
              <a:rPr lang="en-GB" sz="2800" dirty="0" err="1"/>
              <a:t>Defnyddiwch</a:t>
            </a:r>
            <a:r>
              <a:rPr lang="en-GB" sz="2800" dirty="0"/>
              <a:t> </a:t>
            </a:r>
            <a:r>
              <a:rPr lang="en-GB" sz="2800" dirty="0" err="1"/>
              <a:t>gloc</a:t>
            </a:r>
            <a:r>
              <a:rPr lang="en-GB" sz="2800" dirty="0"/>
              <a:t> </a:t>
            </a:r>
            <a:r>
              <a:rPr lang="en-GB" sz="2800" dirty="0" err="1"/>
              <a:t>sydd</a:t>
            </a:r>
            <a:r>
              <a:rPr lang="en-GB" sz="2800" dirty="0"/>
              <a:t> </a:t>
            </a:r>
            <a:r>
              <a:rPr lang="en-GB" sz="2800" dirty="0" err="1"/>
              <a:t>yn</a:t>
            </a:r>
            <a:r>
              <a:rPr lang="en-GB" sz="2800" dirty="0"/>
              <a:t> </a:t>
            </a:r>
            <a:r>
              <a:rPr lang="en-GB" sz="2800" dirty="0" err="1"/>
              <a:t>arddangos</a:t>
            </a:r>
            <a:r>
              <a:rPr lang="en-GB" sz="2800" dirty="0"/>
              <a:t> </a:t>
            </a:r>
            <a:r>
              <a:rPr lang="en-GB" sz="2800" dirty="0" err="1"/>
              <a:t>amseroedd</a:t>
            </a:r>
            <a:r>
              <a:rPr lang="en-GB" sz="2800" dirty="0"/>
              <a:t> </a:t>
            </a:r>
            <a:r>
              <a:rPr lang="en-GB" sz="2800" dirty="0" err="1"/>
              <a:t>digidol</a:t>
            </a:r>
            <a:r>
              <a:rPr lang="en-GB" sz="2800" dirty="0"/>
              <a:t> ac </a:t>
            </a:r>
            <a:r>
              <a:rPr lang="en-GB" sz="2800" dirty="0" err="1"/>
              <a:t>analog</a:t>
            </a:r>
            <a:r>
              <a:rPr lang="en-GB" sz="2800" dirty="0"/>
              <a:t> </a:t>
            </a:r>
            <a:r>
              <a:rPr lang="en-GB" sz="2800" dirty="0">
                <a:hlinkClick r:id="rId2"/>
              </a:rPr>
              <a:t>http://www.wmnet.org.uk/files/clock.swf</a:t>
            </a:r>
            <a:r>
              <a:rPr lang="en-GB" sz="2800" dirty="0"/>
              <a:t>)</a:t>
            </a:r>
          </a:p>
          <a:p>
            <a:r>
              <a:rPr lang="en-GB" sz="2800" dirty="0" err="1"/>
              <a:t>Pwysleisiwch</a:t>
            </a:r>
            <a:r>
              <a:rPr lang="en-GB" sz="2800" dirty="0"/>
              <a:t> </a:t>
            </a:r>
            <a:r>
              <a:rPr lang="en-GB" sz="2800" dirty="0" err="1"/>
              <a:t>y</a:t>
            </a:r>
            <a:r>
              <a:rPr lang="en-GB" sz="2800" dirty="0"/>
              <a:t> </a:t>
            </a:r>
            <a:r>
              <a:rPr lang="en-GB" sz="2800" dirty="0" err="1"/>
              <a:t>syniad</a:t>
            </a:r>
            <a:r>
              <a:rPr lang="en-GB" sz="2800" dirty="0"/>
              <a:t> </a:t>
            </a:r>
            <a:r>
              <a:rPr lang="en-GB" sz="2800" dirty="0" err="1"/>
              <a:t>ein</a:t>
            </a:r>
            <a:r>
              <a:rPr lang="en-GB" sz="2800" dirty="0"/>
              <a:t> </a:t>
            </a:r>
            <a:r>
              <a:rPr lang="en-GB" sz="2800" dirty="0" err="1"/>
              <a:t>bod</a:t>
            </a:r>
            <a:r>
              <a:rPr lang="en-GB" sz="2800" dirty="0"/>
              <a:t> </a:t>
            </a:r>
            <a:r>
              <a:rPr lang="en-GB" sz="2800" dirty="0" err="1"/>
              <a:t>yn</a:t>
            </a:r>
            <a:r>
              <a:rPr lang="en-GB" sz="2800" dirty="0"/>
              <a:t> </a:t>
            </a:r>
            <a:r>
              <a:rPr lang="en-GB" sz="2800" dirty="0" err="1"/>
              <a:t>mynd</a:t>
            </a:r>
            <a:r>
              <a:rPr lang="en-GB" sz="2800" dirty="0"/>
              <a:t> </a:t>
            </a:r>
            <a:r>
              <a:rPr lang="en-GB" sz="2800" dirty="0" err="1"/>
              <a:t>yn</a:t>
            </a:r>
            <a:r>
              <a:rPr lang="en-GB" sz="2800" dirty="0"/>
              <a:t> </a:t>
            </a:r>
            <a:r>
              <a:rPr lang="en-GB" sz="2800" dirty="0" err="1"/>
              <a:t>ôl</a:t>
            </a:r>
            <a:r>
              <a:rPr lang="en-GB" sz="2800" dirty="0"/>
              <a:t> </a:t>
            </a:r>
            <a:r>
              <a:rPr lang="en-GB" sz="2800" dirty="0" err="1"/>
              <a:t>i</a:t>
            </a:r>
            <a:r>
              <a:rPr lang="en-GB" sz="2800" dirty="0"/>
              <a:t> </a:t>
            </a:r>
            <a:r>
              <a:rPr lang="en-GB" sz="2800" dirty="0" err="1"/>
              <a:t>sero</a:t>
            </a:r>
            <a:r>
              <a:rPr lang="en-GB" sz="2800" dirty="0"/>
              <a:t> </a:t>
            </a:r>
            <a:r>
              <a:rPr lang="en-GB" sz="2800" dirty="0" err="1"/>
              <a:t>ar</a:t>
            </a:r>
            <a:r>
              <a:rPr lang="en-GB" sz="2800" dirty="0"/>
              <a:t> </a:t>
            </a:r>
            <a:r>
              <a:rPr lang="en-GB" sz="2800" dirty="0" err="1"/>
              <a:t>ôl</a:t>
            </a:r>
            <a:r>
              <a:rPr lang="en-GB" sz="2800" dirty="0"/>
              <a:t> 59 </a:t>
            </a:r>
            <a:r>
              <a:rPr lang="en-GB" sz="2800" dirty="0" err="1"/>
              <a:t>munud</a:t>
            </a:r>
            <a:r>
              <a:rPr lang="en-GB" sz="2800" dirty="0"/>
              <a:t> </a:t>
            </a:r>
            <a:r>
              <a:rPr lang="en-GB" sz="2800" dirty="0" err="1"/>
              <a:t>wedi</a:t>
            </a:r>
            <a:r>
              <a:rPr lang="en-GB" sz="2800" dirty="0"/>
              <a:t> (</a:t>
            </a:r>
            <a:r>
              <a:rPr lang="en-GB" sz="2800" dirty="0" err="1"/>
              <a:t>h.y</a:t>
            </a:r>
            <a:r>
              <a:rPr lang="en-GB" sz="2800" dirty="0"/>
              <a:t>. </a:t>
            </a:r>
            <a:r>
              <a:rPr lang="en-GB" sz="2800" dirty="0" err="1"/>
              <a:t>pwysleisio’r</a:t>
            </a:r>
            <a:r>
              <a:rPr lang="en-GB" sz="2800" dirty="0"/>
              <a:t> </a:t>
            </a:r>
            <a:r>
              <a:rPr lang="en-GB" sz="2800" dirty="0" err="1"/>
              <a:t>syniad</a:t>
            </a:r>
            <a:r>
              <a:rPr lang="en-GB" sz="2800" dirty="0"/>
              <a:t> </a:t>
            </a:r>
            <a:r>
              <a:rPr lang="en-GB" sz="2800" dirty="0" err="1"/>
              <a:t>mai</a:t>
            </a:r>
            <a:r>
              <a:rPr lang="en-GB" sz="2800" dirty="0"/>
              <a:t> </a:t>
            </a:r>
            <a:r>
              <a:rPr lang="en-GB" sz="2800" dirty="0" err="1"/>
              <a:t>y</a:t>
            </a:r>
            <a:r>
              <a:rPr lang="en-GB" sz="2800" dirty="0"/>
              <a:t> </a:t>
            </a:r>
            <a:r>
              <a:rPr lang="en-GB" sz="2800" dirty="0" err="1"/>
              <a:t>sylfaen</a:t>
            </a:r>
            <a:r>
              <a:rPr lang="en-GB" sz="2800" dirty="0"/>
              <a:t> </a:t>
            </a:r>
            <a:r>
              <a:rPr lang="en-GB" sz="2800" dirty="0" err="1"/>
              <a:t>o</a:t>
            </a:r>
            <a:r>
              <a:rPr lang="en-GB" sz="2800" dirty="0"/>
              <a:t> 60 </a:t>
            </a:r>
            <a:r>
              <a:rPr lang="en-GB" sz="2800" dirty="0" err="1"/>
              <a:t>sydd</a:t>
            </a:r>
            <a:r>
              <a:rPr lang="en-GB" sz="2800" dirty="0"/>
              <a:t> </a:t>
            </a:r>
            <a:r>
              <a:rPr lang="en-GB" sz="2800" dirty="0" err="1"/>
              <a:t>yn</a:t>
            </a:r>
            <a:r>
              <a:rPr lang="en-GB" sz="2800" dirty="0"/>
              <a:t> </a:t>
            </a:r>
            <a:r>
              <a:rPr lang="en-GB" sz="2800" dirty="0" err="1"/>
              <a:t>bwysig</a:t>
            </a:r>
            <a:r>
              <a:rPr lang="en-GB" sz="2800" dirty="0"/>
              <a:t> </a:t>
            </a:r>
            <a:r>
              <a:rPr lang="en-GB" sz="2800" dirty="0" err="1"/>
              <a:t>o</a:t>
            </a:r>
            <a:r>
              <a:rPr lang="en-GB" sz="2800" dirty="0"/>
              <a:t> ran yr </a:t>
            </a:r>
            <a:r>
              <a:rPr lang="en-GB" sz="2800" dirty="0" err="1"/>
              <a:t>oriau</a:t>
            </a:r>
            <a:r>
              <a:rPr lang="en-GB" sz="2800" dirty="0"/>
              <a:t> </a:t>
            </a:r>
            <a:r>
              <a:rPr lang="en-GB" sz="2800" dirty="0" err="1"/>
              <a:t>a’r</a:t>
            </a:r>
            <a:r>
              <a:rPr lang="en-GB" sz="2800" dirty="0"/>
              <a:t> </a:t>
            </a:r>
            <a:r>
              <a:rPr lang="en-GB" sz="2800" dirty="0" err="1"/>
              <a:t>eiliadau</a:t>
            </a:r>
            <a:r>
              <a:rPr lang="en-GB" sz="2800" dirty="0"/>
              <a:t>)</a:t>
            </a:r>
          </a:p>
          <a:p>
            <a:endParaRPr lang="en-GB" dirty="0"/>
          </a:p>
        </p:txBody>
      </p:sp>
      <p:sp>
        <p:nvSpPr>
          <p:cNvPr id="3" name="Title 2"/>
          <p:cNvSpPr>
            <a:spLocks noGrp="1"/>
          </p:cNvSpPr>
          <p:nvPr>
            <p:ph type="title"/>
          </p:nvPr>
        </p:nvSpPr>
        <p:spPr/>
        <p:txBody>
          <a:bodyPr>
            <a:normAutofit fontScale="90000"/>
          </a:bodyPr>
          <a:lstStyle/>
          <a:p>
            <a:r>
              <a:rPr lang="en-GB" dirty="0" err="1"/>
              <a:t>Cysylltu</a:t>
            </a:r>
            <a:r>
              <a:rPr lang="en-GB" dirty="0"/>
              <a:t> </a:t>
            </a:r>
            <a:r>
              <a:rPr lang="en-GB" dirty="0" err="1"/>
              <a:t>Amser</a:t>
            </a:r>
            <a:r>
              <a:rPr lang="en-GB" dirty="0"/>
              <a:t> </a:t>
            </a:r>
            <a:r>
              <a:rPr lang="en-GB" dirty="0" err="1"/>
              <a:t>Analog</a:t>
            </a:r>
            <a:r>
              <a:rPr lang="en-GB" dirty="0"/>
              <a:t> </a:t>
            </a:r>
            <a:r>
              <a:rPr lang="en-GB" dirty="0" err="1"/>
              <a:t>gydag</a:t>
            </a:r>
            <a:r>
              <a:rPr lang="en-GB" dirty="0"/>
              <a:t> </a:t>
            </a:r>
            <a:r>
              <a:rPr lang="en-GB" dirty="0" err="1"/>
              <a:t>Amser</a:t>
            </a:r>
            <a:r>
              <a:rPr lang="en-GB" dirty="0"/>
              <a:t> </a:t>
            </a:r>
            <a:r>
              <a:rPr lang="en-GB" dirty="0" err="1"/>
              <a:t>Digidol</a:t>
            </a:r>
            <a:endParaRPr lang="en-GB" dirty="0"/>
          </a:p>
        </p:txBody>
      </p:sp>
      <p:pic>
        <p:nvPicPr>
          <p:cNvPr id="4" name="Picture 3" descr="Screen shot 2016-10-31 at 6.20.15 PM.png"/>
          <p:cNvPicPr>
            <a:picLocks noChangeAspect="1"/>
          </p:cNvPicPr>
          <p:nvPr/>
        </p:nvPicPr>
        <p:blipFill>
          <a:blip r:embed="rId3"/>
          <a:stretch>
            <a:fillRect/>
          </a:stretch>
        </p:blipFill>
        <p:spPr>
          <a:xfrm>
            <a:off x="6629400" y="3048000"/>
            <a:ext cx="2514600" cy="2825981"/>
          </a:xfrm>
          <a:prstGeom prst="rect">
            <a:avLst/>
          </a:prstGeom>
        </p:spPr>
      </p:pic>
      <p:sp>
        <p:nvSpPr>
          <p:cNvPr id="5" name="Rectangle 4"/>
          <p:cNvSpPr/>
          <p:nvPr/>
        </p:nvSpPr>
        <p:spPr>
          <a:xfrm>
            <a:off x="2299079" y="6126163"/>
            <a:ext cx="4932761" cy="461665"/>
          </a:xfrm>
          <a:prstGeom prst="rect">
            <a:avLst/>
          </a:prstGeom>
        </p:spPr>
        <p:txBody>
          <a:bodyPr wrap="none">
            <a:spAutoFit/>
          </a:bodyPr>
          <a:lstStyle/>
          <a:p>
            <a:r>
              <a:rPr lang="en-GB" sz="2400" dirty="0"/>
              <a:t>http://www.visnos.com/demos/clock</a:t>
            </a:r>
          </a:p>
        </p:txBody>
      </p:sp>
    </p:spTree>
    <p:extLst>
      <p:ext uri="{BB962C8B-B14F-4D97-AF65-F5344CB8AC3E}">
        <p14:creationId xmlns:p14="http://schemas.microsoft.com/office/powerpoint/2010/main" val="40831589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67833" y="2524759"/>
            <a:ext cx="7408333" cy="3953933"/>
          </a:xfrm>
        </p:spPr>
        <p:txBody>
          <a:bodyPr>
            <a:normAutofit lnSpcReduction="10000"/>
          </a:bodyPr>
          <a:lstStyle/>
          <a:p>
            <a:pPr marL="0" indent="0" algn="just">
              <a:buNone/>
            </a:pPr>
            <a:r>
              <a:rPr lang="en-GB" sz="2595" dirty="0" err="1"/>
              <a:t>Ceisiwch</a:t>
            </a:r>
            <a:r>
              <a:rPr lang="en-GB" sz="2595" dirty="0"/>
              <a:t> </a:t>
            </a:r>
            <a:r>
              <a:rPr lang="en-GB" sz="2595" dirty="0" err="1"/>
              <a:t>annog</a:t>
            </a:r>
            <a:r>
              <a:rPr lang="en-GB" sz="2595" dirty="0"/>
              <a:t> </a:t>
            </a:r>
            <a:r>
              <a:rPr lang="en-GB" sz="2595" dirty="0" err="1"/>
              <a:t>y</a:t>
            </a:r>
            <a:r>
              <a:rPr lang="en-GB" sz="2595" dirty="0"/>
              <a:t> </a:t>
            </a:r>
            <a:r>
              <a:rPr lang="en-GB" sz="2595" dirty="0" err="1"/>
              <a:t>disgyblion</a:t>
            </a:r>
            <a:r>
              <a:rPr lang="en-GB" sz="2595" dirty="0"/>
              <a:t> </a:t>
            </a:r>
            <a:r>
              <a:rPr lang="en-GB" sz="2595" dirty="0" err="1"/>
              <a:t>i</a:t>
            </a:r>
            <a:r>
              <a:rPr lang="en-GB" sz="2595" dirty="0"/>
              <a:t> </a:t>
            </a:r>
            <a:r>
              <a:rPr lang="en-GB" sz="2595" dirty="0" err="1"/>
              <a:t>ddefnyddio</a:t>
            </a:r>
            <a:r>
              <a:rPr lang="en-GB" sz="2595" dirty="0"/>
              <a:t> (</a:t>
            </a:r>
            <a:r>
              <a:rPr lang="en-GB" sz="2595" dirty="0" err="1"/>
              <a:t>neu</a:t>
            </a:r>
            <a:r>
              <a:rPr lang="en-GB" sz="2595" dirty="0"/>
              <a:t> </a:t>
            </a:r>
            <a:r>
              <a:rPr lang="en-GB" sz="2595" dirty="0" err="1"/>
              <a:t>ddychmygu</a:t>
            </a:r>
            <a:r>
              <a:rPr lang="en-GB" sz="2595" dirty="0"/>
              <a:t>) </a:t>
            </a:r>
            <a:r>
              <a:rPr lang="en-GB" sz="2595" dirty="0" err="1"/>
              <a:t>cloc</a:t>
            </a:r>
            <a:r>
              <a:rPr lang="en-GB" sz="2595" dirty="0"/>
              <a:t> go-</a:t>
            </a:r>
            <a:r>
              <a:rPr lang="en-GB" sz="2595" dirty="0" err="1"/>
              <a:t>iawn</a:t>
            </a:r>
            <a:r>
              <a:rPr lang="en-GB" sz="2595" dirty="0"/>
              <a:t> </a:t>
            </a:r>
            <a:r>
              <a:rPr lang="en-GB" sz="2595" dirty="0" err="1"/>
              <a:t>i’w</a:t>
            </a:r>
            <a:r>
              <a:rPr lang="en-GB" sz="2595" dirty="0"/>
              <a:t> </a:t>
            </a:r>
            <a:r>
              <a:rPr lang="en-GB" sz="2595" dirty="0" err="1"/>
              <a:t>cynorthwyo</a:t>
            </a:r>
            <a:r>
              <a:rPr lang="en-GB" sz="2595" dirty="0"/>
              <a:t> </a:t>
            </a:r>
            <a:r>
              <a:rPr lang="en-GB" sz="2595" dirty="0" err="1"/>
              <a:t>wrth</a:t>
            </a:r>
            <a:r>
              <a:rPr lang="en-GB" sz="2595" dirty="0"/>
              <a:t> </a:t>
            </a:r>
            <a:r>
              <a:rPr lang="en-GB" sz="2595" dirty="0" err="1"/>
              <a:t>gyfrifo</a:t>
            </a:r>
            <a:r>
              <a:rPr lang="en-GB" sz="2595" dirty="0"/>
              <a:t> </a:t>
            </a:r>
            <a:r>
              <a:rPr lang="en-GB" sz="2595" dirty="0" err="1"/>
              <a:t>amser</a:t>
            </a:r>
            <a:r>
              <a:rPr lang="en-GB" sz="2595" dirty="0"/>
              <a:t> </a:t>
            </a:r>
            <a:r>
              <a:rPr lang="en-GB" sz="2595" dirty="0" err="1"/>
              <a:t>e.e</a:t>
            </a:r>
            <a:r>
              <a:rPr lang="en-GB" sz="2595" dirty="0"/>
              <a:t>.</a:t>
            </a:r>
          </a:p>
          <a:p>
            <a:pPr marL="0" indent="0" algn="ctr">
              <a:buNone/>
            </a:pPr>
            <a:r>
              <a:rPr lang="en-GB" sz="2162" dirty="0">
                <a:solidFill>
                  <a:schemeClr val="tx1">
                    <a:lumMod val="75000"/>
                    <a:lumOff val="25000"/>
                  </a:schemeClr>
                </a:solidFill>
                <a:latin typeface="Arial Rounded MT Bold"/>
                <a:cs typeface="Arial Rounded MT Bold"/>
              </a:rPr>
              <a:t>Os </a:t>
            </a:r>
            <a:r>
              <a:rPr lang="en-GB" sz="2162" dirty="0" err="1">
                <a:solidFill>
                  <a:schemeClr val="tx1">
                    <a:lumMod val="75000"/>
                    <a:lumOff val="25000"/>
                  </a:schemeClr>
                </a:solidFill>
                <a:latin typeface="Arial Rounded MT Bold"/>
                <a:cs typeface="Arial Rounded MT Bold"/>
              </a:rPr>
              <a:t>yw</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hoff</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raglen</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deledu</a:t>
            </a:r>
            <a:r>
              <a:rPr lang="en-GB" sz="2162" dirty="0">
                <a:solidFill>
                  <a:schemeClr val="tx1">
                    <a:lumMod val="75000"/>
                    <a:lumOff val="25000"/>
                  </a:schemeClr>
                </a:solidFill>
                <a:latin typeface="Arial Rounded MT Bold"/>
                <a:cs typeface="Arial Rounded MT Bold"/>
              </a:rPr>
              <a:t> Henri </a:t>
            </a:r>
            <a:r>
              <a:rPr lang="en-GB" sz="2162" dirty="0" err="1">
                <a:solidFill>
                  <a:schemeClr val="tx1">
                    <a:lumMod val="75000"/>
                    <a:lumOff val="25000"/>
                  </a:schemeClr>
                </a:solidFill>
                <a:latin typeface="Arial Rounded MT Bold"/>
                <a:cs typeface="Arial Rounded MT Bold"/>
              </a:rPr>
              <a:t>Helynt</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yn</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dechrau</a:t>
            </a:r>
            <a:r>
              <a:rPr lang="en-GB" sz="2162" dirty="0">
                <a:solidFill>
                  <a:schemeClr val="tx1">
                    <a:lumMod val="75000"/>
                    <a:lumOff val="25000"/>
                  </a:schemeClr>
                </a:solidFill>
                <a:latin typeface="Arial Rounded MT Bold"/>
                <a:cs typeface="Arial Rounded MT Bold"/>
              </a:rPr>
              <a:t> am 4:10pm ac </a:t>
            </a:r>
            <a:r>
              <a:rPr lang="en-GB" sz="2162" dirty="0" err="1">
                <a:solidFill>
                  <a:schemeClr val="tx1">
                    <a:lumMod val="75000"/>
                    <a:lumOff val="25000"/>
                  </a:schemeClr>
                </a:solidFill>
                <a:latin typeface="Arial Rounded MT Bold"/>
                <a:cs typeface="Arial Rounded MT Bold"/>
              </a:rPr>
              <a:t>yn</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gorffen</a:t>
            </a:r>
            <a:r>
              <a:rPr lang="en-GB" sz="2162" dirty="0">
                <a:solidFill>
                  <a:schemeClr val="tx1">
                    <a:lumMod val="75000"/>
                    <a:lumOff val="25000"/>
                  </a:schemeClr>
                </a:solidFill>
                <a:latin typeface="Arial Rounded MT Bold"/>
                <a:cs typeface="Arial Rounded MT Bold"/>
              </a:rPr>
              <a:t> am </a:t>
            </a:r>
            <a:r>
              <a:rPr lang="en-GB" sz="2162" dirty="0" err="1">
                <a:solidFill>
                  <a:schemeClr val="tx1">
                    <a:lumMod val="75000"/>
                    <a:lumOff val="25000"/>
                  </a:schemeClr>
                </a:solidFill>
                <a:latin typeface="Arial Rounded MT Bold"/>
                <a:cs typeface="Arial Rounded MT Bold"/>
              </a:rPr>
              <a:t>chwarter</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i</a:t>
            </a:r>
            <a:r>
              <a:rPr lang="en-GB" sz="2162" dirty="0">
                <a:solidFill>
                  <a:schemeClr val="tx1">
                    <a:lumMod val="75000"/>
                    <a:lumOff val="25000"/>
                  </a:schemeClr>
                </a:solidFill>
                <a:latin typeface="Arial Rounded MT Bold"/>
                <a:cs typeface="Arial Rounded MT Bold"/>
              </a:rPr>
              <a:t> 5, am </a:t>
            </a:r>
            <a:r>
              <a:rPr lang="en-GB" sz="2162" dirty="0" err="1">
                <a:solidFill>
                  <a:schemeClr val="tx1">
                    <a:lumMod val="75000"/>
                    <a:lumOff val="25000"/>
                  </a:schemeClr>
                </a:solidFill>
                <a:latin typeface="Arial Rounded MT Bold"/>
                <a:cs typeface="Arial Rounded MT Bold"/>
              </a:rPr>
              <a:t>sawl</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munud</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mae’n</a:t>
            </a:r>
            <a:r>
              <a:rPr lang="en-GB" sz="2162" dirty="0">
                <a:solidFill>
                  <a:schemeClr val="tx1">
                    <a:lumMod val="75000"/>
                    <a:lumOff val="25000"/>
                  </a:schemeClr>
                </a:solidFill>
                <a:latin typeface="Arial Rounded MT Bold"/>
                <a:cs typeface="Arial Rounded MT Bold"/>
              </a:rPr>
              <a:t> </a:t>
            </a:r>
            <a:r>
              <a:rPr lang="en-GB" sz="2162" dirty="0" err="1">
                <a:solidFill>
                  <a:schemeClr val="tx1">
                    <a:lumMod val="75000"/>
                    <a:lumOff val="25000"/>
                  </a:schemeClr>
                </a:solidFill>
                <a:latin typeface="Arial Rounded MT Bold"/>
                <a:cs typeface="Arial Rounded MT Bold"/>
              </a:rPr>
              <a:t>para</a:t>
            </a:r>
            <a:r>
              <a:rPr lang="en-GB" sz="2162" dirty="0">
                <a:solidFill>
                  <a:schemeClr val="tx1">
                    <a:lumMod val="75000"/>
                    <a:lumOff val="25000"/>
                  </a:schemeClr>
                </a:solidFill>
                <a:latin typeface="Arial Rounded MT Bold"/>
                <a:cs typeface="Arial Rounded MT Bold"/>
              </a:rPr>
              <a:t>? </a:t>
            </a:r>
          </a:p>
          <a:p>
            <a:pPr marL="0" indent="0">
              <a:buNone/>
            </a:pPr>
            <a:endParaRPr lang="en-GB" dirty="0"/>
          </a:p>
          <a:p>
            <a:pPr marL="0" indent="0">
              <a:buNone/>
            </a:pPr>
            <a:r>
              <a:rPr lang="en-GB" sz="2824" dirty="0" err="1"/>
              <a:t>Unwaith</a:t>
            </a:r>
            <a:r>
              <a:rPr lang="en-GB" sz="2824" dirty="0"/>
              <a:t> </a:t>
            </a:r>
            <a:r>
              <a:rPr lang="en-GB" sz="2824" dirty="0" err="1"/>
              <a:t>eto</a:t>
            </a:r>
            <a:r>
              <a:rPr lang="en-GB" sz="2824" dirty="0"/>
              <a:t>, </a:t>
            </a:r>
            <a:r>
              <a:rPr lang="en-GB" sz="2824" dirty="0" err="1"/>
              <a:t>gellir</a:t>
            </a:r>
            <a:r>
              <a:rPr lang="en-GB" sz="2824" dirty="0"/>
              <a:t> </a:t>
            </a:r>
            <a:r>
              <a:rPr lang="en-GB" sz="2824" dirty="0" err="1"/>
              <a:t>pwysleisio</a:t>
            </a:r>
            <a:r>
              <a:rPr lang="en-GB" sz="2824" dirty="0"/>
              <a:t> </a:t>
            </a:r>
            <a:r>
              <a:rPr lang="en-GB" sz="2824" dirty="0" err="1"/>
              <a:t>pwysigrwydd</a:t>
            </a:r>
            <a:r>
              <a:rPr lang="en-GB" sz="2824" dirty="0"/>
              <a:t> </a:t>
            </a:r>
            <a:r>
              <a:rPr lang="en-GB" sz="2824" dirty="0" err="1"/>
              <a:t>y</a:t>
            </a:r>
            <a:r>
              <a:rPr lang="en-GB" sz="2824" dirty="0"/>
              <a:t> ‘</a:t>
            </a:r>
            <a:r>
              <a:rPr lang="en-GB" sz="2824" dirty="0" err="1"/>
              <a:t>sylfaen</a:t>
            </a:r>
            <a:r>
              <a:rPr lang="en-GB" sz="2824" dirty="0"/>
              <a:t> 60’ </a:t>
            </a:r>
            <a:r>
              <a:rPr lang="en-GB" sz="2824" dirty="0" err="1"/>
              <a:t>ar</a:t>
            </a:r>
            <a:r>
              <a:rPr lang="en-GB" sz="2824" dirty="0"/>
              <a:t> </a:t>
            </a:r>
            <a:r>
              <a:rPr lang="en-GB" sz="2824" dirty="0" err="1"/>
              <a:t>gyfer</a:t>
            </a:r>
            <a:r>
              <a:rPr lang="en-GB" sz="2824" dirty="0"/>
              <a:t> </a:t>
            </a:r>
            <a:r>
              <a:rPr lang="en-GB" sz="2824" dirty="0" err="1"/>
              <a:t>munudau</a:t>
            </a:r>
            <a:r>
              <a:rPr lang="en-GB" sz="2824" dirty="0"/>
              <a:t> ac </a:t>
            </a:r>
            <a:r>
              <a:rPr lang="en-GB" sz="2824" dirty="0" err="1"/>
              <a:t>eiliadau</a:t>
            </a:r>
            <a:r>
              <a:rPr lang="en-GB" sz="2824" dirty="0"/>
              <a:t>, </a:t>
            </a:r>
            <a:r>
              <a:rPr lang="en-GB" sz="2824" dirty="0" err="1"/>
              <a:t>ond</a:t>
            </a:r>
            <a:r>
              <a:rPr lang="en-GB" sz="2824" dirty="0"/>
              <a:t> ‘</a:t>
            </a:r>
            <a:r>
              <a:rPr lang="en-GB" sz="2824" dirty="0" err="1"/>
              <a:t>sylfaen</a:t>
            </a:r>
            <a:r>
              <a:rPr lang="en-GB" sz="2824" dirty="0"/>
              <a:t> 12’ </a:t>
            </a:r>
            <a:r>
              <a:rPr lang="en-GB" sz="2824" dirty="0" err="1"/>
              <a:t>neu</a:t>
            </a:r>
            <a:r>
              <a:rPr lang="en-GB" sz="2824" dirty="0"/>
              <a:t> ‘</a:t>
            </a:r>
            <a:r>
              <a:rPr lang="en-GB" sz="2824" dirty="0" err="1"/>
              <a:t>sylfaen</a:t>
            </a:r>
            <a:r>
              <a:rPr lang="en-GB" sz="2824" dirty="0"/>
              <a:t> 24’ </a:t>
            </a:r>
            <a:r>
              <a:rPr lang="en-GB" sz="2824" dirty="0" err="1"/>
              <a:t>ar</a:t>
            </a:r>
            <a:r>
              <a:rPr lang="en-GB" sz="2824" dirty="0"/>
              <a:t> </a:t>
            </a:r>
            <a:r>
              <a:rPr lang="en-GB" sz="2824" dirty="0" err="1"/>
              <a:t>gyfer</a:t>
            </a:r>
            <a:r>
              <a:rPr lang="en-GB" sz="2824" dirty="0"/>
              <a:t> yr </a:t>
            </a:r>
            <a:r>
              <a:rPr lang="en-GB" sz="2824" dirty="0" err="1"/>
              <a:t>oriau</a:t>
            </a:r>
            <a:r>
              <a:rPr lang="en-GB" sz="2824" dirty="0"/>
              <a:t>.</a:t>
            </a:r>
          </a:p>
        </p:txBody>
      </p:sp>
      <p:sp>
        <p:nvSpPr>
          <p:cNvPr id="3" name="Title 2"/>
          <p:cNvSpPr>
            <a:spLocks noGrp="1"/>
          </p:cNvSpPr>
          <p:nvPr>
            <p:ph type="title"/>
          </p:nvPr>
        </p:nvSpPr>
        <p:spPr/>
        <p:txBody>
          <a:bodyPr/>
          <a:lstStyle/>
          <a:p>
            <a:r>
              <a:rPr lang="en-GB" dirty="0" err="1"/>
              <a:t>Cyfrifo</a:t>
            </a:r>
            <a:r>
              <a:rPr lang="en-GB" dirty="0"/>
              <a:t> </a:t>
            </a:r>
            <a:r>
              <a:rPr lang="en-GB" dirty="0" err="1"/>
              <a:t>Amser</a:t>
            </a:r>
            <a:endParaRPr lang="en-GB" dirty="0"/>
          </a:p>
        </p:txBody>
      </p:sp>
      <p:sp>
        <p:nvSpPr>
          <p:cNvPr id="4" name="Rectangle 3"/>
          <p:cNvSpPr/>
          <p:nvPr/>
        </p:nvSpPr>
        <p:spPr>
          <a:xfrm>
            <a:off x="2411760" y="6278637"/>
            <a:ext cx="4746812" cy="400110"/>
          </a:xfrm>
          <a:prstGeom prst="rect">
            <a:avLst/>
          </a:prstGeom>
        </p:spPr>
        <p:txBody>
          <a:bodyPr wrap="none">
            <a:spAutoFit/>
          </a:bodyPr>
          <a:lstStyle/>
          <a:p>
            <a:r>
              <a:rPr lang="en-GB" sz="2000" dirty="0"/>
              <a:t>http://www.visnos.com/demos/two-clocks</a:t>
            </a:r>
          </a:p>
        </p:txBody>
      </p:sp>
    </p:spTree>
    <p:extLst>
      <p:ext uri="{BB962C8B-B14F-4D97-AF65-F5344CB8AC3E}">
        <p14:creationId xmlns:p14="http://schemas.microsoft.com/office/powerpoint/2010/main" val="41734282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US"/>
          </a:p>
        </p:txBody>
      </p:sp>
      <p:sp>
        <p:nvSpPr>
          <p:cNvPr id="3" name="Title 2"/>
          <p:cNvSpPr>
            <a:spLocks noGrp="1"/>
          </p:cNvSpPr>
          <p:nvPr>
            <p:ph type="title"/>
          </p:nvPr>
        </p:nvSpPr>
        <p:spPr/>
        <p:txBody>
          <a:bodyPr/>
          <a:lstStyle/>
          <a:p>
            <a:r>
              <a:rPr lang="en-GB" dirty="0" err="1"/>
              <a:t>Sawl</a:t>
            </a:r>
            <a:r>
              <a:rPr lang="en-GB" dirty="0"/>
              <a:t> </a:t>
            </a:r>
            <a:r>
              <a:rPr lang="en-GB" dirty="0" err="1"/>
              <a:t>diwrnod</a:t>
            </a:r>
            <a:r>
              <a:rPr lang="en-GB" dirty="0"/>
              <a:t> </a:t>
            </a:r>
            <a:r>
              <a:rPr lang="en-GB" dirty="0" err="1"/>
              <a:t>ym</a:t>
            </a:r>
            <a:r>
              <a:rPr lang="en-GB" dirty="0"/>
              <a:t> </a:t>
            </a:r>
            <a:r>
              <a:rPr lang="en-GB" dirty="0" err="1"/>
              <a:t>mhob</a:t>
            </a:r>
            <a:r>
              <a:rPr lang="en-GB" dirty="0"/>
              <a:t> </a:t>
            </a:r>
            <a:r>
              <a:rPr lang="en-GB" dirty="0" err="1"/>
              <a:t>mis</a:t>
            </a:r>
            <a:r>
              <a:rPr lang="en-GB" dirty="0"/>
              <a:t>?</a:t>
            </a:r>
          </a:p>
        </p:txBody>
      </p:sp>
      <p:pic>
        <p:nvPicPr>
          <p:cNvPr id="6" name="Picture 5" descr="Screen shot 2016-10-31 at 6.49.55 PM.png"/>
          <p:cNvPicPr>
            <a:picLocks noChangeAspect="1"/>
          </p:cNvPicPr>
          <p:nvPr/>
        </p:nvPicPr>
        <p:blipFill>
          <a:blip r:embed="rId2"/>
          <a:stretch>
            <a:fillRect/>
          </a:stretch>
        </p:blipFill>
        <p:spPr>
          <a:xfrm>
            <a:off x="685800" y="2438400"/>
            <a:ext cx="8001001" cy="3714353"/>
          </a:xfrm>
          <a:prstGeom prst="rect">
            <a:avLst/>
          </a:prstGeom>
        </p:spPr>
      </p:pic>
      <p:sp>
        <p:nvSpPr>
          <p:cNvPr id="7" name="Rectangle 6"/>
          <p:cNvSpPr/>
          <p:nvPr/>
        </p:nvSpPr>
        <p:spPr>
          <a:xfrm>
            <a:off x="2057400" y="6172200"/>
            <a:ext cx="5105400" cy="369332"/>
          </a:xfrm>
          <a:prstGeom prst="rect">
            <a:avLst/>
          </a:prstGeom>
        </p:spPr>
        <p:txBody>
          <a:bodyPr wrap="square">
            <a:spAutoFit/>
          </a:bodyPr>
          <a:lstStyle/>
          <a:p>
            <a:r>
              <a:rPr lang="en-US" dirty="0"/>
              <a:t>https://</a:t>
            </a:r>
            <a:r>
              <a:rPr lang="en-US" dirty="0" err="1"/>
              <a:t>www.youtube.com/watch?v</a:t>
            </a:r>
            <a:r>
              <a:rPr lang="en-US" dirty="0"/>
              <a:t>=fZtVVb8r3e0</a:t>
            </a:r>
          </a:p>
        </p:txBody>
      </p:sp>
    </p:spTree>
    <p:extLst>
      <p:ext uri="{BB962C8B-B14F-4D97-AF65-F5344CB8AC3E}">
        <p14:creationId xmlns:p14="http://schemas.microsoft.com/office/powerpoint/2010/main" val="177824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6-10-31 at 6.51.13 PM.png"/>
          <p:cNvPicPr>
            <a:picLocks noGrp="1" noChangeAspect="1"/>
          </p:cNvPicPr>
          <p:nvPr>
            <p:ph idx="1"/>
          </p:nvPr>
        </p:nvPicPr>
        <p:blipFill>
          <a:blip r:embed="rId2"/>
          <a:srcRect l="-6975" r="-6975"/>
          <a:stretch>
            <a:fillRect/>
          </a:stretch>
        </p:blipFill>
        <p:spPr>
          <a:xfrm>
            <a:off x="-533400" y="838200"/>
            <a:ext cx="10207618" cy="4754563"/>
          </a:xfrm>
        </p:spPr>
      </p:pic>
      <p:sp>
        <p:nvSpPr>
          <p:cNvPr id="3" name="Title 2"/>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675466"/>
            <a:ext cx="8640960" cy="3993893"/>
          </a:xfrm>
        </p:spPr>
        <p:txBody>
          <a:bodyPr>
            <a:normAutofit/>
          </a:bodyPr>
          <a:lstStyle/>
          <a:p>
            <a:r>
              <a:rPr lang="en-US" dirty="0"/>
              <a:t>FAINT </a:t>
            </a:r>
            <a:r>
              <a:rPr lang="en-US" dirty="0" err="1"/>
              <a:t>o’r</a:t>
            </a:r>
            <a:r>
              <a:rPr lang="en-US" dirty="0"/>
              <a:t> </a:t>
            </a:r>
            <a:r>
              <a:rPr lang="en-US" dirty="0" err="1"/>
              <a:t>gloch</a:t>
            </a:r>
            <a:r>
              <a:rPr lang="en-US" dirty="0"/>
              <a:t> </a:t>
            </a:r>
            <a:r>
              <a:rPr lang="en-US" dirty="0" err="1"/>
              <a:t>yw</a:t>
            </a:r>
            <a:r>
              <a:rPr lang="en-US" dirty="0"/>
              <a:t> hi? ✔️ </a:t>
            </a:r>
            <a:r>
              <a:rPr lang="en-US" b="1" dirty="0"/>
              <a:t>NID </a:t>
            </a:r>
            <a:r>
              <a:rPr lang="en-US" b="1" strike="sngStrike" dirty="0"/>
              <a:t>Beth </a:t>
            </a:r>
            <a:r>
              <a:rPr lang="en-US" b="1" strike="sngStrike" dirty="0" err="1"/>
              <a:t>yw’r</a:t>
            </a:r>
            <a:r>
              <a:rPr lang="en-US" b="1" strike="sngStrike" dirty="0"/>
              <a:t> </a:t>
            </a:r>
            <a:r>
              <a:rPr lang="en-US" b="1" strike="sngStrike" dirty="0" err="1"/>
              <a:t>gloch</a:t>
            </a:r>
            <a:r>
              <a:rPr lang="en-US" b="1" strike="sngStrike" dirty="0"/>
              <a:t>?</a:t>
            </a:r>
            <a:endParaRPr lang="en-US" dirty="0"/>
          </a:p>
          <a:p>
            <a:r>
              <a:rPr lang="en-US" b="1" dirty="0" err="1"/>
              <a:t>bysedd</a:t>
            </a:r>
            <a:r>
              <a:rPr lang="en-US" dirty="0"/>
              <a:t> </a:t>
            </a:r>
            <a:r>
              <a:rPr lang="en-US" dirty="0" err="1"/>
              <a:t>sydd</a:t>
            </a:r>
            <a:r>
              <a:rPr lang="en-US" dirty="0"/>
              <a:t> </a:t>
            </a:r>
            <a:r>
              <a:rPr lang="en-US" dirty="0" err="1"/>
              <a:t>gan</a:t>
            </a:r>
            <a:r>
              <a:rPr lang="en-US" dirty="0"/>
              <a:t> y </a:t>
            </a:r>
            <a:r>
              <a:rPr lang="en-US" dirty="0" err="1"/>
              <a:t>cloc</a:t>
            </a:r>
            <a:r>
              <a:rPr lang="en-US" dirty="0"/>
              <a:t> </a:t>
            </a:r>
            <a:r>
              <a:rPr lang="en-US" dirty="0" err="1"/>
              <a:t>yn</a:t>
            </a:r>
            <a:r>
              <a:rPr lang="en-US" dirty="0"/>
              <a:t> y </a:t>
            </a:r>
            <a:r>
              <a:rPr lang="en-US" dirty="0" err="1"/>
              <a:t>Gymraeg</a:t>
            </a:r>
            <a:r>
              <a:rPr lang="en-US" dirty="0"/>
              <a:t> (</a:t>
            </a:r>
            <a:r>
              <a:rPr lang="en-US" dirty="0" err="1"/>
              <a:t>nid</a:t>
            </a:r>
            <a:r>
              <a:rPr lang="en-US" dirty="0"/>
              <a:t> </a:t>
            </a:r>
            <a:r>
              <a:rPr lang="en-US" dirty="0" err="1"/>
              <a:t>dwylo</a:t>
            </a:r>
            <a:r>
              <a:rPr lang="en-US" dirty="0"/>
              <a:t>).</a:t>
            </a:r>
          </a:p>
          <a:p>
            <a:r>
              <a:rPr lang="en-US" dirty="0"/>
              <a:t>‘</a:t>
            </a:r>
            <a:r>
              <a:rPr lang="en-US" dirty="0" err="1"/>
              <a:t>eiliad</a:t>
            </a:r>
            <a:r>
              <a:rPr lang="en-US" dirty="0"/>
              <a:t>’ a ‘</a:t>
            </a:r>
            <a:r>
              <a:rPr lang="en-US" dirty="0" err="1"/>
              <a:t>munud</a:t>
            </a:r>
            <a:r>
              <a:rPr lang="en-US" dirty="0"/>
              <a:t>’ </a:t>
            </a:r>
            <a:r>
              <a:rPr lang="mr-IN" dirty="0"/>
              <a:t>–</a:t>
            </a:r>
            <a:r>
              <a:rPr lang="en-US" dirty="0"/>
              <a:t> (</a:t>
            </a:r>
            <a:r>
              <a:rPr lang="en-US" dirty="0" err="1"/>
              <a:t>enw</a:t>
            </a:r>
            <a:r>
              <a:rPr lang="en-US" dirty="0"/>
              <a:t> </a:t>
            </a:r>
            <a:r>
              <a:rPr lang="en-US" dirty="0" err="1"/>
              <a:t>benywaidd</a:t>
            </a:r>
            <a:r>
              <a:rPr lang="en-US" dirty="0"/>
              <a:t> / </a:t>
            </a:r>
            <a:r>
              <a:rPr lang="en-US" dirty="0" err="1"/>
              <a:t>gwrywaidd</a:t>
            </a:r>
            <a:r>
              <a:rPr lang="en-US" dirty="0"/>
              <a:t>) felly </a:t>
            </a:r>
            <a:r>
              <a:rPr lang="en-US" dirty="0" err="1"/>
              <a:t>mae</a:t>
            </a:r>
            <a:r>
              <a:rPr lang="en-US" dirty="0"/>
              <a:t> ‘</a:t>
            </a:r>
            <a:r>
              <a:rPr lang="en-US" dirty="0" err="1"/>
              <a:t>dwy</a:t>
            </a:r>
            <a:r>
              <a:rPr lang="en-US" dirty="0"/>
              <a:t> </a:t>
            </a:r>
            <a:r>
              <a:rPr lang="en-US" dirty="0" err="1"/>
              <a:t>funud</a:t>
            </a:r>
            <a:r>
              <a:rPr lang="en-US" dirty="0"/>
              <a:t>’ a ‘</a:t>
            </a:r>
            <a:r>
              <a:rPr lang="en-US" dirty="0" err="1"/>
              <a:t>dau</a:t>
            </a:r>
            <a:r>
              <a:rPr lang="en-US" dirty="0"/>
              <a:t> </a:t>
            </a:r>
            <a:r>
              <a:rPr lang="en-US" dirty="0" err="1"/>
              <a:t>munud</a:t>
            </a:r>
            <a:r>
              <a:rPr lang="en-US" dirty="0"/>
              <a:t>’ </a:t>
            </a:r>
            <a:r>
              <a:rPr lang="en-US" dirty="0" err="1"/>
              <a:t>yn</a:t>
            </a:r>
            <a:r>
              <a:rPr lang="en-US" dirty="0"/>
              <a:t> </a:t>
            </a:r>
            <a:r>
              <a:rPr lang="en-US" dirty="0" err="1"/>
              <a:t>gywir</a:t>
            </a:r>
            <a:r>
              <a:rPr lang="en-US" dirty="0"/>
              <a:t> OND </a:t>
            </a:r>
            <a:r>
              <a:rPr lang="en-US" dirty="0" err="1"/>
              <a:t>fel</a:t>
            </a:r>
            <a:r>
              <a:rPr lang="en-US" dirty="0"/>
              <a:t> </a:t>
            </a:r>
            <a:r>
              <a:rPr lang="en-US" dirty="0" err="1"/>
              <a:t>arfer</a:t>
            </a:r>
            <a:r>
              <a:rPr lang="en-US" dirty="0"/>
              <a:t> </a:t>
            </a:r>
            <a:r>
              <a:rPr lang="en-US" dirty="0" err="1"/>
              <a:t>yn</a:t>
            </a:r>
            <a:r>
              <a:rPr lang="en-US" dirty="0"/>
              <a:t> y de </a:t>
            </a:r>
            <a:r>
              <a:rPr lang="en-US" dirty="0" err="1"/>
              <a:t>rydym</a:t>
            </a:r>
            <a:r>
              <a:rPr lang="en-US" dirty="0"/>
              <a:t> </a:t>
            </a:r>
            <a:r>
              <a:rPr lang="en-US" dirty="0" err="1"/>
              <a:t>yn</a:t>
            </a:r>
            <a:r>
              <a:rPr lang="en-US" dirty="0"/>
              <a:t> </a:t>
            </a:r>
            <a:r>
              <a:rPr lang="en-US" dirty="0" err="1"/>
              <a:t>defnyddio</a:t>
            </a:r>
            <a:r>
              <a:rPr lang="en-US" dirty="0"/>
              <a:t> </a:t>
            </a:r>
            <a:r>
              <a:rPr lang="en-US" dirty="0" err="1"/>
              <a:t>ffurf</a:t>
            </a:r>
            <a:r>
              <a:rPr lang="en-US" dirty="0"/>
              <a:t> </a:t>
            </a:r>
            <a:r>
              <a:rPr lang="en-US" dirty="0" err="1"/>
              <a:t>fenywaidd</a:t>
            </a:r>
            <a:r>
              <a:rPr lang="en-US" dirty="0"/>
              <a:t> y </a:t>
            </a:r>
            <a:r>
              <a:rPr lang="en-US" dirty="0" err="1"/>
              <a:t>ddau</a:t>
            </a:r>
            <a:r>
              <a:rPr lang="en-US" dirty="0"/>
              <a:t> air felly:</a:t>
            </a:r>
          </a:p>
          <a:p>
            <a:pPr marL="0" indent="0" algn="ctr">
              <a:buNone/>
            </a:pPr>
            <a:r>
              <a:rPr lang="en-US" b="1" dirty="0"/>
              <a:t>un </a:t>
            </a:r>
            <a:r>
              <a:rPr lang="en-US" b="1" dirty="0" err="1"/>
              <a:t>eiliad</a:t>
            </a:r>
            <a:r>
              <a:rPr lang="en-US" b="1" dirty="0"/>
              <a:t>, </a:t>
            </a:r>
            <a:r>
              <a:rPr lang="en-US" b="1" dirty="0" err="1"/>
              <a:t>dwy</a:t>
            </a:r>
            <a:r>
              <a:rPr lang="en-US" b="1" dirty="0"/>
              <a:t> </a:t>
            </a:r>
            <a:r>
              <a:rPr lang="en-US" b="1" dirty="0" err="1"/>
              <a:t>eiliad</a:t>
            </a:r>
            <a:r>
              <a:rPr lang="en-US" b="1" dirty="0"/>
              <a:t>, </a:t>
            </a:r>
            <a:r>
              <a:rPr lang="en-US" b="1" dirty="0" err="1"/>
              <a:t>tair</a:t>
            </a:r>
            <a:r>
              <a:rPr lang="en-US" b="1" dirty="0"/>
              <a:t> </a:t>
            </a:r>
            <a:r>
              <a:rPr lang="en-US" b="1" dirty="0" err="1"/>
              <a:t>eiliad</a:t>
            </a:r>
            <a:r>
              <a:rPr lang="en-US" b="1" dirty="0"/>
              <a:t>, </a:t>
            </a:r>
            <a:r>
              <a:rPr lang="en-US" b="1" dirty="0" err="1"/>
              <a:t>pedair</a:t>
            </a:r>
            <a:r>
              <a:rPr lang="en-US" b="1" dirty="0"/>
              <a:t> </a:t>
            </a:r>
            <a:r>
              <a:rPr lang="en-US" b="1" dirty="0" err="1"/>
              <a:t>eiliad</a:t>
            </a:r>
            <a:endParaRPr lang="en-US" b="1" dirty="0"/>
          </a:p>
          <a:p>
            <a:pPr marL="0" indent="0" algn="ctr">
              <a:buNone/>
            </a:pPr>
            <a:r>
              <a:rPr lang="en-US" b="1" dirty="0"/>
              <a:t>un </a:t>
            </a:r>
            <a:r>
              <a:rPr lang="en-US" b="1" dirty="0" err="1"/>
              <a:t>funud</a:t>
            </a:r>
            <a:r>
              <a:rPr lang="en-US" b="1" dirty="0"/>
              <a:t>, </a:t>
            </a:r>
            <a:r>
              <a:rPr lang="en-US" b="1" dirty="0" err="1"/>
              <a:t>dwy</a:t>
            </a:r>
            <a:r>
              <a:rPr lang="en-US" b="1" dirty="0"/>
              <a:t> </a:t>
            </a:r>
            <a:r>
              <a:rPr lang="en-US" b="1" dirty="0" err="1"/>
              <a:t>funud</a:t>
            </a:r>
            <a:r>
              <a:rPr lang="en-US" b="1" dirty="0"/>
              <a:t>, </a:t>
            </a:r>
            <a:r>
              <a:rPr lang="en-US" b="1" dirty="0" err="1"/>
              <a:t>tair</a:t>
            </a:r>
            <a:r>
              <a:rPr lang="en-US" b="1" dirty="0"/>
              <a:t> </a:t>
            </a:r>
            <a:r>
              <a:rPr lang="en-US" b="1" dirty="0" err="1"/>
              <a:t>munud</a:t>
            </a:r>
            <a:r>
              <a:rPr lang="en-US" b="1" dirty="0"/>
              <a:t>, </a:t>
            </a:r>
            <a:r>
              <a:rPr lang="en-US" b="1" dirty="0" err="1"/>
              <a:t>pedair</a:t>
            </a:r>
            <a:r>
              <a:rPr lang="en-US" b="1" dirty="0"/>
              <a:t> </a:t>
            </a:r>
            <a:r>
              <a:rPr lang="en-US" b="1" dirty="0" err="1"/>
              <a:t>munud</a:t>
            </a:r>
            <a:endParaRPr lang="en-US" b="1" dirty="0"/>
          </a:p>
          <a:p>
            <a:pPr algn="just"/>
            <a:r>
              <a:rPr lang="en-US" dirty="0"/>
              <a:t>‘</a:t>
            </a:r>
            <a:r>
              <a:rPr lang="en-US" dirty="0" err="1"/>
              <a:t>awr</a:t>
            </a:r>
            <a:r>
              <a:rPr lang="en-US" dirty="0"/>
              <a:t>’ </a:t>
            </a:r>
            <a:r>
              <a:rPr lang="mr-IN" dirty="0"/>
              <a:t>–</a:t>
            </a:r>
            <a:r>
              <a:rPr lang="en-US" dirty="0"/>
              <a:t> (</a:t>
            </a:r>
            <a:r>
              <a:rPr lang="en-US" dirty="0" err="1"/>
              <a:t>enw</a:t>
            </a:r>
            <a:r>
              <a:rPr lang="en-US" dirty="0"/>
              <a:t> </a:t>
            </a:r>
            <a:r>
              <a:rPr lang="en-US" dirty="0" err="1"/>
              <a:t>benywaidd</a:t>
            </a:r>
            <a:r>
              <a:rPr lang="en-US" dirty="0"/>
              <a:t>) felly </a:t>
            </a:r>
            <a:r>
              <a:rPr lang="en-US" b="1" dirty="0" err="1"/>
              <a:t>dwy</a:t>
            </a:r>
            <a:r>
              <a:rPr lang="en-US" b="1" dirty="0"/>
              <a:t> </a:t>
            </a:r>
            <a:r>
              <a:rPr lang="en-US" b="1" dirty="0" err="1"/>
              <a:t>awr</a:t>
            </a:r>
            <a:r>
              <a:rPr lang="en-US" b="1" dirty="0"/>
              <a:t>, </a:t>
            </a:r>
            <a:r>
              <a:rPr lang="en-US" b="1" dirty="0" err="1"/>
              <a:t>tair</a:t>
            </a:r>
            <a:r>
              <a:rPr lang="en-US" b="1" dirty="0"/>
              <a:t> </a:t>
            </a:r>
            <a:r>
              <a:rPr lang="en-US" b="1" dirty="0" err="1"/>
              <a:t>awr</a:t>
            </a:r>
            <a:r>
              <a:rPr lang="en-US" b="1" dirty="0"/>
              <a:t> </a:t>
            </a:r>
            <a:r>
              <a:rPr lang="en-US" dirty="0" err="1"/>
              <a:t>ayyb</a:t>
            </a:r>
            <a:r>
              <a:rPr lang="en-US" dirty="0"/>
              <a:t>.</a:t>
            </a:r>
          </a:p>
        </p:txBody>
      </p:sp>
      <p:sp>
        <p:nvSpPr>
          <p:cNvPr id="3" name="Title 2"/>
          <p:cNvSpPr>
            <a:spLocks noGrp="1"/>
          </p:cNvSpPr>
          <p:nvPr>
            <p:ph type="title"/>
          </p:nvPr>
        </p:nvSpPr>
        <p:spPr/>
        <p:txBody>
          <a:bodyPr>
            <a:normAutofit fontScale="90000"/>
          </a:bodyPr>
          <a:lstStyle/>
          <a:p>
            <a:r>
              <a:rPr lang="en-US" dirty="0" err="1"/>
              <a:t>Geirfa</a:t>
            </a:r>
            <a:r>
              <a:rPr lang="en-US" dirty="0"/>
              <a:t> </a:t>
            </a:r>
            <a:r>
              <a:rPr lang="en-US" dirty="0" err="1"/>
              <a:t>Amser</a:t>
            </a:r>
            <a:r>
              <a:rPr lang="en-US" dirty="0"/>
              <a:t> </a:t>
            </a:r>
            <a:r>
              <a:rPr lang="en-US" dirty="0" err="1"/>
              <a:t>yn</a:t>
            </a:r>
            <a:r>
              <a:rPr lang="en-US" dirty="0"/>
              <a:t> y </a:t>
            </a:r>
            <a:r>
              <a:rPr lang="en-US" dirty="0" err="1"/>
              <a:t>Gymraeg</a:t>
            </a:r>
            <a:r>
              <a:rPr lang="mr-IN" dirty="0"/>
              <a:t>…</a:t>
            </a:r>
            <a:r>
              <a:rPr lang="cy-GB" dirty="0"/>
              <a:t>gofal!</a:t>
            </a:r>
            <a:endParaRPr lang="en-US" dirty="0"/>
          </a:p>
        </p:txBody>
      </p:sp>
    </p:spTree>
    <p:extLst>
      <p:ext uri="{BB962C8B-B14F-4D97-AF65-F5344CB8AC3E}">
        <p14:creationId xmlns:p14="http://schemas.microsoft.com/office/powerpoint/2010/main" val="18442118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060848"/>
            <a:ext cx="8640960" cy="5328591"/>
          </a:xfrm>
        </p:spPr>
        <p:txBody>
          <a:bodyPr>
            <a:normAutofit/>
          </a:bodyPr>
          <a:lstStyle/>
          <a:p>
            <a:pPr>
              <a:lnSpc>
                <a:spcPct val="150000"/>
              </a:lnSpc>
            </a:pPr>
            <a:r>
              <a:rPr lang="en-US" dirty="0"/>
              <a:t>Beth </a:t>
            </a:r>
            <a:r>
              <a:rPr lang="en-US" dirty="0" err="1"/>
              <a:t>yw’r</a:t>
            </a:r>
            <a:r>
              <a:rPr lang="en-US" dirty="0"/>
              <a:t> </a:t>
            </a:r>
            <a:r>
              <a:rPr lang="en-US" dirty="0" err="1"/>
              <a:t>dyddiad</a:t>
            </a:r>
            <a:r>
              <a:rPr lang="en-US" dirty="0"/>
              <a:t> </a:t>
            </a:r>
            <a:r>
              <a:rPr lang="en-US" dirty="0" err="1"/>
              <a:t>heddiw</a:t>
            </a:r>
            <a:r>
              <a:rPr lang="en-US" dirty="0"/>
              <a:t>? / Pa </a:t>
            </a:r>
            <a:r>
              <a:rPr lang="en-US" dirty="0" err="1"/>
              <a:t>ddiwrnod</a:t>
            </a:r>
            <a:r>
              <a:rPr lang="en-US" dirty="0"/>
              <a:t>/</a:t>
            </a:r>
            <a:r>
              <a:rPr lang="en-US" dirty="0" err="1"/>
              <a:t>ddydd</a:t>
            </a:r>
            <a:r>
              <a:rPr lang="en-US" dirty="0"/>
              <a:t> </a:t>
            </a:r>
            <a:r>
              <a:rPr lang="en-US" dirty="0" err="1"/>
              <a:t>yw</a:t>
            </a:r>
            <a:r>
              <a:rPr lang="en-US" dirty="0"/>
              <a:t> hi </a:t>
            </a:r>
            <a:r>
              <a:rPr lang="en-US" dirty="0" err="1"/>
              <a:t>heddiw</a:t>
            </a:r>
            <a:r>
              <a:rPr lang="en-US" dirty="0"/>
              <a:t>?</a:t>
            </a:r>
          </a:p>
          <a:p>
            <a:pPr>
              <a:lnSpc>
                <a:spcPct val="150000"/>
              </a:lnSpc>
            </a:pPr>
            <a:r>
              <a:rPr lang="en-US" dirty="0"/>
              <a:t>Pa </a:t>
            </a:r>
            <a:r>
              <a:rPr lang="en-US" dirty="0" err="1"/>
              <a:t>fis</a:t>
            </a:r>
            <a:r>
              <a:rPr lang="en-US" dirty="0"/>
              <a:t> </a:t>
            </a:r>
            <a:r>
              <a:rPr lang="en-US" dirty="0" err="1"/>
              <a:t>yw</a:t>
            </a:r>
            <a:r>
              <a:rPr lang="en-US" dirty="0"/>
              <a:t> hi? (</a:t>
            </a:r>
            <a:r>
              <a:rPr lang="en-US" dirty="0" err="1"/>
              <a:t>nid</a:t>
            </a:r>
            <a:r>
              <a:rPr lang="en-US" dirty="0"/>
              <a:t> ‘</a:t>
            </a:r>
            <a:r>
              <a:rPr lang="en-US" dirty="0" err="1"/>
              <a:t>Pwy</a:t>
            </a:r>
            <a:r>
              <a:rPr lang="en-US" dirty="0"/>
              <a:t> </a:t>
            </a:r>
            <a:r>
              <a:rPr lang="en-US" dirty="0" err="1"/>
              <a:t>fis</a:t>
            </a:r>
            <a:r>
              <a:rPr lang="en-US" dirty="0"/>
              <a:t> </a:t>
            </a:r>
            <a:r>
              <a:rPr lang="en-US" dirty="0" err="1"/>
              <a:t>yw</a:t>
            </a:r>
            <a:r>
              <a:rPr lang="en-US" dirty="0"/>
              <a:t> hi?’)</a:t>
            </a:r>
          </a:p>
          <a:p>
            <a:pPr>
              <a:lnSpc>
                <a:spcPct val="150000"/>
              </a:lnSpc>
            </a:pPr>
            <a:r>
              <a:rPr lang="en-US" dirty="0"/>
              <a:t>‘</a:t>
            </a:r>
            <a:r>
              <a:rPr lang="en-US" dirty="0" err="1"/>
              <a:t>mis</a:t>
            </a:r>
            <a:r>
              <a:rPr lang="en-US" dirty="0"/>
              <a:t>’ </a:t>
            </a:r>
            <a:r>
              <a:rPr lang="mr-IN" dirty="0"/>
              <a:t>–</a:t>
            </a:r>
            <a:r>
              <a:rPr lang="en-US" dirty="0"/>
              <a:t> (</a:t>
            </a:r>
            <a:r>
              <a:rPr lang="en-US" dirty="0" err="1"/>
              <a:t>enw</a:t>
            </a:r>
            <a:r>
              <a:rPr lang="en-US" dirty="0"/>
              <a:t> </a:t>
            </a:r>
            <a:r>
              <a:rPr lang="en-US" dirty="0" err="1"/>
              <a:t>gwrywaidd</a:t>
            </a:r>
            <a:r>
              <a:rPr lang="en-US" dirty="0"/>
              <a:t>) </a:t>
            </a:r>
            <a:r>
              <a:rPr lang="en-US" b="1" dirty="0"/>
              <a:t>un </a:t>
            </a:r>
            <a:r>
              <a:rPr lang="en-US" b="1" dirty="0" err="1"/>
              <a:t>mis</a:t>
            </a:r>
            <a:r>
              <a:rPr lang="en-US" b="1" dirty="0"/>
              <a:t>, </a:t>
            </a:r>
            <a:r>
              <a:rPr lang="en-US" b="1" dirty="0" err="1"/>
              <a:t>dau</a:t>
            </a:r>
            <a:r>
              <a:rPr lang="en-US" b="1" dirty="0"/>
              <a:t> </a:t>
            </a:r>
            <a:r>
              <a:rPr lang="en-US" b="1" dirty="0" err="1"/>
              <a:t>fis</a:t>
            </a:r>
            <a:r>
              <a:rPr lang="en-US" b="1" dirty="0"/>
              <a:t>, tri </a:t>
            </a:r>
            <a:r>
              <a:rPr lang="en-US" b="1" dirty="0" err="1"/>
              <a:t>mis</a:t>
            </a:r>
            <a:r>
              <a:rPr lang="en-US" b="1" dirty="0"/>
              <a:t>, </a:t>
            </a:r>
            <a:r>
              <a:rPr lang="en-US" b="1" dirty="0" err="1"/>
              <a:t>pedwar</a:t>
            </a:r>
            <a:r>
              <a:rPr lang="en-US" b="1" dirty="0"/>
              <a:t> </a:t>
            </a:r>
            <a:r>
              <a:rPr lang="en-US" b="1" dirty="0" err="1"/>
              <a:t>mis</a:t>
            </a:r>
            <a:endParaRPr lang="en-US" b="1" dirty="0"/>
          </a:p>
          <a:p>
            <a:pPr algn="just">
              <a:lnSpc>
                <a:spcPct val="150000"/>
              </a:lnSpc>
            </a:pPr>
            <a:r>
              <a:rPr lang="en-US" dirty="0"/>
              <a:t>‘</a:t>
            </a:r>
            <a:r>
              <a:rPr lang="en-US" dirty="0" err="1"/>
              <a:t>blwyddyn</a:t>
            </a:r>
            <a:r>
              <a:rPr lang="en-US" dirty="0"/>
              <a:t>’ </a:t>
            </a:r>
            <a:r>
              <a:rPr lang="mr-IN" dirty="0"/>
              <a:t>–</a:t>
            </a:r>
            <a:r>
              <a:rPr lang="en-US" dirty="0"/>
              <a:t> (</a:t>
            </a:r>
            <a:r>
              <a:rPr lang="en-US" dirty="0" err="1"/>
              <a:t>enw</a:t>
            </a:r>
            <a:r>
              <a:rPr lang="en-US" dirty="0"/>
              <a:t> </a:t>
            </a:r>
            <a:r>
              <a:rPr lang="en-US" dirty="0" err="1"/>
              <a:t>benywaidd</a:t>
            </a:r>
            <a:r>
              <a:rPr lang="en-US" dirty="0"/>
              <a:t>) felly ‘</a:t>
            </a:r>
            <a:r>
              <a:rPr lang="en-US" b="1" dirty="0"/>
              <a:t>y </a:t>
            </a:r>
            <a:r>
              <a:rPr lang="en-US" b="1" dirty="0" err="1"/>
              <a:t>flwyddyn</a:t>
            </a:r>
            <a:r>
              <a:rPr lang="en-US" b="1" dirty="0"/>
              <a:t> hon’</a:t>
            </a:r>
            <a:r>
              <a:rPr lang="cy-GB" dirty="0"/>
              <a:t> </a:t>
            </a:r>
          </a:p>
        </p:txBody>
      </p:sp>
      <p:sp>
        <p:nvSpPr>
          <p:cNvPr id="3" name="Title 2"/>
          <p:cNvSpPr>
            <a:spLocks noGrp="1"/>
          </p:cNvSpPr>
          <p:nvPr>
            <p:ph type="title"/>
          </p:nvPr>
        </p:nvSpPr>
        <p:spPr/>
        <p:txBody>
          <a:bodyPr>
            <a:normAutofit fontScale="90000"/>
          </a:bodyPr>
          <a:lstStyle/>
          <a:p>
            <a:r>
              <a:rPr lang="en-US" dirty="0" err="1"/>
              <a:t>Geirfa</a:t>
            </a:r>
            <a:r>
              <a:rPr lang="en-US" dirty="0"/>
              <a:t> </a:t>
            </a:r>
            <a:r>
              <a:rPr lang="en-US" dirty="0" err="1"/>
              <a:t>Amser</a:t>
            </a:r>
            <a:r>
              <a:rPr lang="en-US" dirty="0"/>
              <a:t> </a:t>
            </a:r>
            <a:r>
              <a:rPr lang="en-US" dirty="0" err="1"/>
              <a:t>yn</a:t>
            </a:r>
            <a:r>
              <a:rPr lang="en-US" dirty="0"/>
              <a:t> y </a:t>
            </a:r>
            <a:r>
              <a:rPr lang="en-US" dirty="0" err="1"/>
              <a:t>Gymraeg</a:t>
            </a:r>
            <a:r>
              <a:rPr lang="mr-IN" dirty="0"/>
              <a:t>…</a:t>
            </a:r>
            <a:r>
              <a:rPr lang="cy-GB" dirty="0"/>
              <a:t>gofal!</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041793795"/>
              </p:ext>
            </p:extLst>
          </p:nvPr>
        </p:nvGraphicFramePr>
        <p:xfrm>
          <a:off x="443648" y="4581128"/>
          <a:ext cx="8147247" cy="2108200"/>
        </p:xfrm>
        <a:graphic>
          <a:graphicData uri="http://schemas.openxmlformats.org/drawingml/2006/table">
            <a:tbl>
              <a:tblPr firstRow="1" bandRow="1">
                <a:tableStyleId>{5C22544A-7EE6-4342-B048-85BDC9FD1C3A}</a:tableStyleId>
              </a:tblPr>
              <a:tblGrid>
                <a:gridCol w="2715749">
                  <a:extLst>
                    <a:ext uri="{9D8B030D-6E8A-4147-A177-3AD203B41FA5}">
                      <a16:colId xmlns:a16="http://schemas.microsoft.com/office/drawing/2014/main" xmlns="" val="20000"/>
                    </a:ext>
                  </a:extLst>
                </a:gridCol>
                <a:gridCol w="2715749">
                  <a:extLst>
                    <a:ext uri="{9D8B030D-6E8A-4147-A177-3AD203B41FA5}">
                      <a16:colId xmlns:a16="http://schemas.microsoft.com/office/drawing/2014/main" xmlns="" val="20001"/>
                    </a:ext>
                  </a:extLst>
                </a:gridCol>
                <a:gridCol w="2715749">
                  <a:extLst>
                    <a:ext uri="{9D8B030D-6E8A-4147-A177-3AD203B41FA5}">
                      <a16:colId xmlns:a16="http://schemas.microsoft.com/office/drawing/2014/main" xmlns="" val="20002"/>
                    </a:ext>
                  </a:extLst>
                </a:gridCol>
              </a:tblGrid>
              <a:tr h="370840">
                <a:tc>
                  <a:txBody>
                    <a:bodyPr/>
                    <a:lstStyle/>
                    <a:p>
                      <a:pPr algn="ctr"/>
                      <a:r>
                        <a:rPr lang="en-GB" dirty="0"/>
                        <a:t>Dim </a:t>
                      </a:r>
                      <a:r>
                        <a:rPr lang="en-GB" dirty="0" err="1"/>
                        <a:t>Treiglad</a:t>
                      </a:r>
                      <a:endParaRPr lang="en-GB" dirty="0"/>
                    </a:p>
                  </a:txBody>
                  <a:tcPr/>
                </a:tc>
                <a:tc>
                  <a:txBody>
                    <a:bodyPr/>
                    <a:lstStyle/>
                    <a:p>
                      <a:pPr algn="ctr"/>
                      <a:r>
                        <a:rPr lang="en-GB" dirty="0" err="1"/>
                        <a:t>Treiglad</a:t>
                      </a:r>
                      <a:r>
                        <a:rPr lang="en-GB" dirty="0"/>
                        <a:t> </a:t>
                      </a:r>
                      <a:r>
                        <a:rPr lang="en-GB" dirty="0" err="1"/>
                        <a:t>Meddal</a:t>
                      </a:r>
                      <a:endParaRPr lang="en-GB" dirty="0"/>
                    </a:p>
                  </a:txBody>
                  <a:tcPr/>
                </a:tc>
                <a:tc>
                  <a:txBody>
                    <a:bodyPr/>
                    <a:lstStyle/>
                    <a:p>
                      <a:pPr algn="ctr"/>
                      <a:r>
                        <a:rPr lang="en-GB" dirty="0" err="1"/>
                        <a:t>Treiglad</a:t>
                      </a:r>
                      <a:r>
                        <a:rPr lang="en-GB" dirty="0"/>
                        <a:t> </a:t>
                      </a:r>
                      <a:r>
                        <a:rPr lang="en-GB" dirty="0" err="1"/>
                        <a:t>Trwynol</a:t>
                      </a:r>
                      <a:endParaRPr lang="en-GB" dirty="0"/>
                    </a:p>
                  </a:txBody>
                  <a:tcPr/>
                </a:tc>
                <a:extLst>
                  <a:ext uri="{0D108BD9-81ED-4DB2-BD59-A6C34878D82A}">
                    <a16:rowId xmlns:a16="http://schemas.microsoft.com/office/drawing/2014/main" xmlns="" val="10000"/>
                  </a:ext>
                </a:extLst>
              </a:tr>
              <a:tr h="370840">
                <a:tc>
                  <a:txBody>
                    <a:bodyPr/>
                    <a:lstStyle/>
                    <a:p>
                      <a:r>
                        <a:rPr lang="cy-GB" dirty="0"/>
                        <a:t>tair blynedd </a:t>
                      </a:r>
                    </a:p>
                    <a:p>
                      <a:r>
                        <a:rPr lang="cy-GB" dirty="0"/>
                        <a:t>pedair blynedd</a:t>
                      </a:r>
                    </a:p>
                    <a:p>
                      <a:r>
                        <a:rPr lang="cy-GB" dirty="0"/>
                        <a:t>chwe blynedd</a:t>
                      </a:r>
                      <a:endParaRPr lang="en-GB" dirty="0"/>
                    </a:p>
                  </a:txBody>
                  <a:tcPr/>
                </a:tc>
                <a:tc>
                  <a:txBody>
                    <a:bodyPr/>
                    <a:lstStyle/>
                    <a:p>
                      <a:r>
                        <a:rPr lang="en-GB" dirty="0"/>
                        <a:t>un </a:t>
                      </a:r>
                      <a:r>
                        <a:rPr lang="en-GB" dirty="0" err="1"/>
                        <a:t>flwyddyn</a:t>
                      </a:r>
                      <a:r>
                        <a:rPr lang="en-GB" baseline="0" dirty="0"/>
                        <a:t> / </a:t>
                      </a:r>
                      <a:r>
                        <a:rPr lang="en-GB" baseline="0" dirty="0" err="1"/>
                        <a:t>flynedd</a:t>
                      </a:r>
                      <a:endParaRPr lang="en-GB" baseline="0" dirty="0"/>
                    </a:p>
                    <a:p>
                      <a:r>
                        <a:rPr lang="en-GB" baseline="0" dirty="0" err="1"/>
                        <a:t>dwy</a:t>
                      </a:r>
                      <a:r>
                        <a:rPr lang="en-GB" baseline="0" dirty="0"/>
                        <a:t> </a:t>
                      </a:r>
                      <a:r>
                        <a:rPr lang="en-GB" baseline="0" dirty="0" err="1"/>
                        <a:t>flynedd</a:t>
                      </a:r>
                      <a:endParaRPr lang="en-GB" dirty="0"/>
                    </a:p>
                  </a:txBody>
                  <a:tcPr/>
                </a:tc>
                <a:tc>
                  <a:txBody>
                    <a:bodyPr/>
                    <a:lstStyle/>
                    <a:p>
                      <a:r>
                        <a:rPr lang="en-GB" dirty="0" err="1"/>
                        <a:t>pum</a:t>
                      </a:r>
                      <a:r>
                        <a:rPr lang="en-GB" dirty="0"/>
                        <a:t> </a:t>
                      </a:r>
                      <a:r>
                        <a:rPr lang="en-GB" dirty="0" err="1"/>
                        <a:t>mlynedd</a:t>
                      </a:r>
                      <a:endParaRPr lang="en-GB" dirty="0"/>
                    </a:p>
                    <a:p>
                      <a:r>
                        <a:rPr lang="en-GB" dirty="0" err="1"/>
                        <a:t>saith</a:t>
                      </a:r>
                      <a:r>
                        <a:rPr lang="en-GB" dirty="0"/>
                        <a:t> </a:t>
                      </a:r>
                      <a:r>
                        <a:rPr lang="en-GB" dirty="0" err="1"/>
                        <a:t>mlynedd</a:t>
                      </a:r>
                      <a:endParaRPr lang="en-GB" dirty="0"/>
                    </a:p>
                    <a:p>
                      <a:r>
                        <a:rPr lang="en-GB" dirty="0" err="1"/>
                        <a:t>wyth</a:t>
                      </a:r>
                      <a:r>
                        <a:rPr lang="en-GB" baseline="0" dirty="0"/>
                        <a:t> </a:t>
                      </a:r>
                      <a:r>
                        <a:rPr lang="en-GB" baseline="0" dirty="0" err="1"/>
                        <a:t>mlynedd</a:t>
                      </a: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naw</a:t>
                      </a:r>
                      <a:r>
                        <a:rPr lang="en-GB" dirty="0"/>
                        <a:t> </a:t>
                      </a:r>
                      <a:r>
                        <a:rPr lang="en-GB" baseline="0" dirty="0" err="1"/>
                        <a:t>mlynedd</a:t>
                      </a:r>
                      <a:endParaRPr lang="en-GB" baseline="0" dirty="0"/>
                    </a:p>
                    <a:p>
                      <a:r>
                        <a:rPr lang="en-GB" dirty="0" err="1"/>
                        <a:t>deng</a:t>
                      </a:r>
                      <a:r>
                        <a:rPr lang="en-GB" dirty="0"/>
                        <a:t> </a:t>
                      </a:r>
                      <a:r>
                        <a:rPr lang="en-GB" dirty="0" err="1"/>
                        <a:t>mlynedd</a:t>
                      </a:r>
                      <a:endParaRPr lang="en-GB" dirty="0"/>
                    </a:p>
                    <a:p>
                      <a:r>
                        <a:rPr lang="en-GB" dirty="0"/>
                        <a:t>can </a:t>
                      </a:r>
                      <a:r>
                        <a:rPr lang="en-GB" dirty="0" err="1"/>
                        <a:t>mlynedd</a:t>
                      </a:r>
                      <a:endParaRPr lang="en-GB" dirty="0"/>
                    </a:p>
                  </a:txBody>
                  <a:tcPr/>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19417391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828800"/>
            <a:ext cx="8534399" cy="4724399"/>
          </a:xfrm>
        </p:spPr>
        <p:txBody>
          <a:bodyPr>
            <a:normAutofit fontScale="70000" lnSpcReduction="20000"/>
          </a:bodyPr>
          <a:lstStyle/>
          <a:p>
            <a:pPr>
              <a:buNone/>
            </a:pPr>
            <a:r>
              <a:rPr lang="en-US" dirty="0" err="1">
                <a:solidFill>
                  <a:srgbClr val="404040"/>
                </a:solidFill>
              </a:rPr>
              <a:t>Dyddiau’r</a:t>
            </a:r>
            <a:r>
              <a:rPr lang="en-US" dirty="0">
                <a:solidFill>
                  <a:srgbClr val="404040"/>
                </a:solidFill>
              </a:rPr>
              <a:t> </a:t>
            </a:r>
            <a:r>
              <a:rPr lang="en-US" dirty="0" err="1">
                <a:solidFill>
                  <a:srgbClr val="404040"/>
                </a:solidFill>
              </a:rPr>
              <a:t>wythnos</a:t>
            </a:r>
            <a:r>
              <a:rPr lang="en-US" dirty="0">
                <a:solidFill>
                  <a:srgbClr val="404040"/>
                </a:solidFill>
              </a:rPr>
              <a:t>:</a:t>
            </a:r>
          </a:p>
          <a:p>
            <a:pPr>
              <a:buNone/>
            </a:pPr>
            <a:r>
              <a:rPr lang="en-US" dirty="0">
                <a:solidFill>
                  <a:srgbClr val="404040"/>
                </a:solidFill>
                <a:hlinkClick r:id="rId2"/>
              </a:rPr>
              <a:t>http://www.j2e.com/dunvant/Admin/Dyddiau'r+Wythnos/</a:t>
            </a:r>
            <a:endParaRPr lang="en-US" dirty="0">
              <a:solidFill>
                <a:srgbClr val="404040"/>
              </a:solidFill>
            </a:endParaRPr>
          </a:p>
          <a:p>
            <a:pPr>
              <a:buNone/>
            </a:pPr>
            <a:endParaRPr lang="en-US" dirty="0">
              <a:solidFill>
                <a:srgbClr val="404040"/>
              </a:solidFill>
            </a:endParaRPr>
          </a:p>
          <a:p>
            <a:pPr>
              <a:buNone/>
            </a:pPr>
            <a:r>
              <a:rPr lang="en-US" dirty="0">
                <a:solidFill>
                  <a:srgbClr val="404040"/>
                </a:solidFill>
                <a:hlinkClick r:id="rId3"/>
              </a:rPr>
              <a:t>https://www.youtube.com/watch?v=rZSJOcVMZhI&amp;list=PLIh6WkS3tMeRhXn6hey6xt62aBPaf8TLY&amp;index=11</a:t>
            </a:r>
            <a:endParaRPr lang="en-US" dirty="0">
              <a:solidFill>
                <a:srgbClr val="404040"/>
              </a:solidFill>
            </a:endParaRPr>
          </a:p>
          <a:p>
            <a:pPr>
              <a:buNone/>
            </a:pPr>
            <a:endParaRPr lang="en-US" dirty="0">
              <a:solidFill>
                <a:srgbClr val="404040"/>
              </a:solidFill>
            </a:endParaRPr>
          </a:p>
          <a:p>
            <a:pPr>
              <a:buNone/>
            </a:pPr>
            <a:r>
              <a:rPr lang="en-US" dirty="0" err="1">
                <a:solidFill>
                  <a:srgbClr val="404040"/>
                </a:solidFill>
              </a:rPr>
              <a:t>Cân</a:t>
            </a:r>
            <a:r>
              <a:rPr lang="en-US" dirty="0">
                <a:solidFill>
                  <a:srgbClr val="404040"/>
                </a:solidFill>
              </a:rPr>
              <a:t> </a:t>
            </a:r>
            <a:r>
              <a:rPr lang="en-US" dirty="0" err="1">
                <a:solidFill>
                  <a:srgbClr val="404040"/>
                </a:solidFill>
              </a:rPr>
              <a:t>dyddiau’r</a:t>
            </a:r>
            <a:r>
              <a:rPr lang="en-US" dirty="0">
                <a:solidFill>
                  <a:srgbClr val="404040"/>
                </a:solidFill>
              </a:rPr>
              <a:t> </a:t>
            </a:r>
            <a:r>
              <a:rPr lang="en-US" dirty="0" err="1">
                <a:solidFill>
                  <a:srgbClr val="404040"/>
                </a:solidFill>
              </a:rPr>
              <a:t>wythnos</a:t>
            </a:r>
            <a:r>
              <a:rPr lang="en-US" dirty="0">
                <a:solidFill>
                  <a:srgbClr val="404040"/>
                </a:solidFill>
              </a:rPr>
              <a:t> </a:t>
            </a:r>
            <a:r>
              <a:rPr lang="en-US" dirty="0" err="1">
                <a:solidFill>
                  <a:srgbClr val="404040"/>
                </a:solidFill>
              </a:rPr>
              <a:t>Cyw</a:t>
            </a:r>
            <a:r>
              <a:rPr lang="en-US" dirty="0">
                <a:solidFill>
                  <a:srgbClr val="404040"/>
                </a:solidFill>
              </a:rPr>
              <a:t>:</a:t>
            </a:r>
          </a:p>
          <a:p>
            <a:pPr>
              <a:buNone/>
            </a:pPr>
            <a:r>
              <a:rPr lang="en-US" dirty="0">
                <a:solidFill>
                  <a:srgbClr val="404040"/>
                </a:solidFill>
                <a:hlinkClick r:id="rId4"/>
              </a:rPr>
              <a:t>http://www.s4c.cymru/cyw/cy/player/video/37/</a:t>
            </a:r>
            <a:endParaRPr lang="en-US" dirty="0">
              <a:solidFill>
                <a:srgbClr val="404040"/>
              </a:solidFill>
            </a:endParaRPr>
          </a:p>
          <a:p>
            <a:pPr>
              <a:buNone/>
            </a:pPr>
            <a:endParaRPr lang="en-US" dirty="0">
              <a:solidFill>
                <a:srgbClr val="404040"/>
              </a:solidFill>
            </a:endParaRPr>
          </a:p>
          <a:p>
            <a:pPr>
              <a:buNone/>
            </a:pPr>
            <a:r>
              <a:rPr lang="en-US" dirty="0" err="1">
                <a:solidFill>
                  <a:srgbClr val="404040"/>
                </a:solidFill>
              </a:rPr>
              <a:t>Tymhorau</a:t>
            </a:r>
            <a:r>
              <a:rPr lang="en-US" dirty="0">
                <a:solidFill>
                  <a:srgbClr val="404040"/>
                </a:solidFill>
              </a:rPr>
              <a:t> a </a:t>
            </a:r>
            <a:r>
              <a:rPr lang="en-US" dirty="0" err="1">
                <a:solidFill>
                  <a:srgbClr val="404040"/>
                </a:solidFill>
              </a:rPr>
              <a:t>misoedd</a:t>
            </a:r>
            <a:r>
              <a:rPr lang="en-US" dirty="0">
                <a:solidFill>
                  <a:srgbClr val="404040"/>
                </a:solidFill>
              </a:rPr>
              <a:t> </a:t>
            </a:r>
            <a:r>
              <a:rPr lang="en-US" dirty="0" err="1">
                <a:solidFill>
                  <a:srgbClr val="404040"/>
                </a:solidFill>
              </a:rPr>
              <a:t>y</a:t>
            </a:r>
            <a:r>
              <a:rPr lang="en-US" dirty="0">
                <a:solidFill>
                  <a:srgbClr val="404040"/>
                </a:solidFill>
              </a:rPr>
              <a:t> </a:t>
            </a:r>
            <a:r>
              <a:rPr lang="en-US" dirty="0" err="1">
                <a:solidFill>
                  <a:srgbClr val="404040"/>
                </a:solidFill>
              </a:rPr>
              <a:t>flwyddyn</a:t>
            </a:r>
            <a:r>
              <a:rPr lang="en-US" dirty="0">
                <a:solidFill>
                  <a:srgbClr val="404040"/>
                </a:solidFill>
              </a:rPr>
              <a:t>:</a:t>
            </a:r>
          </a:p>
          <a:p>
            <a:pPr>
              <a:buNone/>
            </a:pPr>
            <a:r>
              <a:rPr lang="en-US" dirty="0">
                <a:hlinkClick r:id="rId5"/>
              </a:rPr>
              <a:t>http://resources.hwb.wales.gov.uk/VTC/seasons/cym/Cyflwyniad/default.htm</a:t>
            </a:r>
            <a:endParaRPr lang="en-US" dirty="0"/>
          </a:p>
          <a:p>
            <a:pPr marL="0" indent="0">
              <a:buNone/>
            </a:pPr>
            <a:endParaRPr lang="en-GB" dirty="0"/>
          </a:p>
          <a:p>
            <a:pPr marL="0" indent="0">
              <a:buNone/>
            </a:pPr>
            <a:r>
              <a:rPr lang="en-GB" dirty="0"/>
              <a:t>For days of the week</a:t>
            </a:r>
          </a:p>
          <a:p>
            <a:pPr marL="0" indent="0">
              <a:buNone/>
            </a:pPr>
            <a:r>
              <a:rPr lang="en-GB" dirty="0">
                <a:hlinkClick r:id="rId6"/>
              </a:rPr>
              <a:t>https://www.youtube.com/watch?v=yIvQOab00OQ</a:t>
            </a:r>
            <a:endParaRPr lang="en-GB" dirty="0"/>
          </a:p>
          <a:p>
            <a:pPr marL="0" indent="0">
              <a:buNone/>
            </a:pPr>
            <a:endParaRPr lang="en-GB" dirty="0"/>
          </a:p>
          <a:p>
            <a:pPr marL="0" indent="0">
              <a:buNone/>
            </a:pPr>
            <a:r>
              <a:rPr lang="en-GB" dirty="0"/>
              <a:t>For months of the year</a:t>
            </a:r>
          </a:p>
          <a:p>
            <a:pPr marL="0" indent="0">
              <a:buNone/>
            </a:pPr>
            <a:r>
              <a:rPr lang="en-GB" dirty="0">
                <a:hlinkClick r:id="rId7"/>
              </a:rPr>
              <a:t>https://www.youtube.com/watch?v=5enDRrWyXaw</a:t>
            </a:r>
            <a:endParaRPr lang="en-GB" dirty="0"/>
          </a:p>
          <a:p>
            <a:pPr>
              <a:buNone/>
            </a:pPr>
            <a:endParaRPr lang="en-US" dirty="0"/>
          </a:p>
          <a:p>
            <a:pPr>
              <a:buNone/>
            </a:pPr>
            <a:endParaRPr lang="en-US" dirty="0"/>
          </a:p>
          <a:p>
            <a:pPr>
              <a:buNone/>
            </a:pPr>
            <a:endParaRPr lang="en-US" dirty="0">
              <a:solidFill>
                <a:srgbClr val="404040"/>
              </a:solidFill>
            </a:endParaRPr>
          </a:p>
          <a:p>
            <a:pPr>
              <a:buNone/>
            </a:pPr>
            <a:endParaRPr lang="en-US" dirty="0">
              <a:solidFill>
                <a:srgbClr val="404040"/>
              </a:solidFill>
            </a:endParaRPr>
          </a:p>
        </p:txBody>
      </p:sp>
      <p:sp>
        <p:nvSpPr>
          <p:cNvPr id="3" name="Title 2"/>
          <p:cNvSpPr>
            <a:spLocks noGrp="1"/>
          </p:cNvSpPr>
          <p:nvPr>
            <p:ph type="title"/>
          </p:nvPr>
        </p:nvSpPr>
        <p:spPr/>
        <p:txBody>
          <a:bodyPr/>
          <a:lstStyle/>
          <a:p>
            <a:r>
              <a:rPr lang="en-US" dirty="0" err="1"/>
              <a:t>Adnoddau</a:t>
            </a:r>
            <a:r>
              <a:rPr lang="en-US" dirty="0"/>
              <a:t> </a:t>
            </a:r>
            <a:r>
              <a:rPr lang="en-US" dirty="0" err="1"/>
              <a:t>Ar-Lein</a:t>
            </a:r>
            <a:r>
              <a:rPr lang="en-US" dirty="0"/>
              <a:t>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3717031"/>
            <a:ext cx="7408333" cy="2409131"/>
          </a:xfrm>
        </p:spPr>
        <p:txBody>
          <a:bodyPr>
            <a:normAutofit lnSpcReduction="10000"/>
          </a:bodyPr>
          <a:lstStyle/>
          <a:p>
            <a:r>
              <a:rPr lang="en-GB" dirty="0">
                <a:hlinkClick r:id="rId2"/>
              </a:rPr>
              <a:t>https://nrich.maths.org/public/leg.php?ct=0&amp;cl=1&amp;dl%5B0%5D=1&amp;dl%5B1%5D=1&amp;dl%5B2%5D=1&amp;group_id=15&amp;cldcmpid=&amp;code=153#results</a:t>
            </a:r>
            <a:endParaRPr lang="en-GB" dirty="0"/>
          </a:p>
          <a:p>
            <a:endParaRPr lang="en-GB" dirty="0"/>
          </a:p>
          <a:p>
            <a:pPr marL="0" indent="0">
              <a:buNone/>
            </a:pPr>
            <a:r>
              <a:rPr lang="en-GB" dirty="0" err="1"/>
              <a:t>Amrywiaeth</a:t>
            </a:r>
            <a:r>
              <a:rPr lang="en-GB" dirty="0"/>
              <a:t> </a:t>
            </a:r>
            <a:r>
              <a:rPr lang="en-GB" dirty="0" err="1"/>
              <a:t>o</a:t>
            </a:r>
            <a:r>
              <a:rPr lang="en-GB" dirty="0"/>
              <a:t> </a:t>
            </a:r>
            <a:r>
              <a:rPr lang="en-GB" dirty="0" err="1"/>
              <a:t>adnoddau</a:t>
            </a:r>
            <a:r>
              <a:rPr lang="en-GB" dirty="0"/>
              <a:t> </a:t>
            </a:r>
            <a:r>
              <a:rPr lang="en-GB" dirty="0" err="1"/>
              <a:t>sy’n</a:t>
            </a:r>
            <a:r>
              <a:rPr lang="en-GB" dirty="0"/>
              <a:t> </a:t>
            </a:r>
            <a:r>
              <a:rPr lang="en-GB" dirty="0" err="1"/>
              <a:t>cynnwys</a:t>
            </a:r>
            <a:r>
              <a:rPr lang="en-GB" dirty="0"/>
              <a:t> </a:t>
            </a:r>
            <a:r>
              <a:rPr lang="en-GB" dirty="0" err="1"/>
              <a:t>cyfleoedd</a:t>
            </a:r>
            <a:r>
              <a:rPr lang="en-GB" dirty="0"/>
              <a:t> </a:t>
            </a:r>
            <a:r>
              <a:rPr lang="en-GB" dirty="0" err="1"/>
              <a:t>i</a:t>
            </a:r>
            <a:r>
              <a:rPr lang="en-GB" dirty="0"/>
              <a:t> </a:t>
            </a:r>
            <a:r>
              <a:rPr lang="en-GB" dirty="0" err="1"/>
              <a:t>ddatblygu</a:t>
            </a:r>
            <a:r>
              <a:rPr lang="en-GB" dirty="0"/>
              <a:t> </a:t>
            </a:r>
            <a:r>
              <a:rPr lang="en-GB" dirty="0" err="1"/>
              <a:t>sgiliau</a:t>
            </a:r>
            <a:r>
              <a:rPr lang="en-GB" dirty="0"/>
              <a:t> </a:t>
            </a:r>
            <a:r>
              <a:rPr lang="en-GB" dirty="0" err="1"/>
              <a:t>ymresymu</a:t>
            </a:r>
            <a:endParaRPr lang="en-GB" dirty="0"/>
          </a:p>
        </p:txBody>
      </p:sp>
      <p:sp>
        <p:nvSpPr>
          <p:cNvPr id="3" name="Title 2"/>
          <p:cNvSpPr>
            <a:spLocks noGrp="1"/>
          </p:cNvSpPr>
          <p:nvPr>
            <p:ph type="title"/>
          </p:nvPr>
        </p:nvSpPr>
        <p:spPr/>
        <p:txBody>
          <a:bodyPr/>
          <a:lstStyle/>
          <a:p>
            <a:r>
              <a:rPr lang="en-GB" dirty="0" err="1"/>
              <a:t>Adnoddau</a:t>
            </a:r>
            <a:r>
              <a:rPr lang="en-GB" dirty="0"/>
              <a:t> </a:t>
            </a:r>
            <a:r>
              <a:rPr lang="en-GB" dirty="0" err="1"/>
              <a:t>Ymresymu</a:t>
            </a:r>
            <a:r>
              <a:rPr lang="en-GB" dirty="0"/>
              <a:t>…</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916832"/>
            <a:ext cx="270510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54075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err="1"/>
              <a:t>Ble</a:t>
            </a:r>
            <a:r>
              <a:rPr lang="en-GB" dirty="0"/>
              <a:t> </a:t>
            </a:r>
            <a:r>
              <a:rPr lang="en-GB" dirty="0" err="1"/>
              <a:t>mae’r</a:t>
            </a:r>
            <a:r>
              <a:rPr lang="en-GB" dirty="0"/>
              <a:t> </a:t>
            </a:r>
            <a:r>
              <a:rPr lang="en-GB" dirty="0" err="1"/>
              <a:t>Llinyn</a:t>
            </a:r>
            <a:r>
              <a:rPr lang="en-GB" dirty="0"/>
              <a:t> </a:t>
            </a:r>
            <a:r>
              <a:rPr lang="en-GB" dirty="0" err="1"/>
              <a:t>hwn</a:t>
            </a:r>
            <a:r>
              <a:rPr lang="en-GB" dirty="0"/>
              <a:t> </a:t>
            </a:r>
            <a:r>
              <a:rPr lang="en-GB" dirty="0" err="1"/>
              <a:t>yn</a:t>
            </a:r>
            <a:r>
              <a:rPr lang="en-GB" dirty="0"/>
              <a:t> </a:t>
            </a:r>
            <a:r>
              <a:rPr lang="en-GB" dirty="0" err="1"/>
              <a:t>dechrau</a:t>
            </a:r>
            <a:r>
              <a:rPr lang="en-GB" dirty="0"/>
              <a:t> </a:t>
            </a:r>
            <a:r>
              <a:rPr lang="en-GB" dirty="0" err="1"/>
              <a:t>o</a:t>
            </a:r>
            <a:r>
              <a:rPr lang="en-GB" dirty="0"/>
              <a:t> </a:t>
            </a:r>
            <a:r>
              <a:rPr lang="en-GB" dirty="0" err="1"/>
              <a:t>fewn</a:t>
            </a:r>
            <a:r>
              <a:rPr lang="en-GB" dirty="0"/>
              <a:t> </a:t>
            </a:r>
            <a:r>
              <a:rPr lang="en-GB" dirty="0" err="1"/>
              <a:t>dogfennau’r</a:t>
            </a:r>
            <a:r>
              <a:rPr lang="en-GB" dirty="0"/>
              <a:t> </a:t>
            </a:r>
            <a:r>
              <a:rPr lang="en-GB" dirty="0" err="1"/>
              <a:t>Cwricwlwm</a:t>
            </a:r>
            <a:r>
              <a:rPr lang="en-GB" dirty="0"/>
              <a:t>? </a:t>
            </a:r>
          </a:p>
          <a:p>
            <a:pPr marL="0" indent="0">
              <a:buNone/>
            </a:pPr>
            <a:r>
              <a:rPr lang="en-GB" dirty="0" err="1"/>
              <a:t>Ble</a:t>
            </a:r>
            <a:r>
              <a:rPr lang="en-GB" dirty="0"/>
              <a:t> </a:t>
            </a:r>
            <a:r>
              <a:rPr lang="en-GB" dirty="0" err="1"/>
              <a:t>mae</a:t>
            </a:r>
            <a:r>
              <a:rPr lang="en-GB" dirty="0"/>
              <a:t> </a:t>
            </a:r>
            <a:r>
              <a:rPr lang="en-GB" dirty="0" err="1"/>
              <a:t>ffracsiynau</a:t>
            </a:r>
            <a:r>
              <a:rPr lang="en-GB" dirty="0"/>
              <a:t> </a:t>
            </a:r>
            <a:r>
              <a:rPr lang="en-GB" dirty="0" err="1"/>
              <a:t>degol</a:t>
            </a:r>
            <a:r>
              <a:rPr lang="en-GB" dirty="0"/>
              <a:t> </a:t>
            </a:r>
            <a:r>
              <a:rPr lang="en-GB" dirty="0" err="1"/>
              <a:t>i’w</a:t>
            </a:r>
            <a:r>
              <a:rPr lang="en-GB" dirty="0"/>
              <a:t> </a:t>
            </a:r>
            <a:r>
              <a:rPr lang="en-GB" dirty="0" err="1"/>
              <a:t>gweld</a:t>
            </a:r>
            <a:r>
              <a:rPr lang="en-GB" dirty="0"/>
              <a:t>?</a:t>
            </a:r>
          </a:p>
          <a:p>
            <a:pPr marL="0" indent="0">
              <a:buNone/>
            </a:pPr>
            <a:r>
              <a:rPr lang="en-GB" dirty="0" err="1"/>
              <a:t>Ble</a:t>
            </a:r>
            <a:r>
              <a:rPr lang="en-GB" dirty="0"/>
              <a:t> </a:t>
            </a:r>
            <a:r>
              <a:rPr lang="en-GB" dirty="0" err="1"/>
              <a:t>mae</a:t>
            </a:r>
            <a:r>
              <a:rPr lang="en-GB" dirty="0"/>
              <a:t> </a:t>
            </a:r>
            <a:r>
              <a:rPr lang="en-GB" dirty="0" err="1"/>
              <a:t>canrannau</a:t>
            </a:r>
            <a:r>
              <a:rPr lang="en-GB" dirty="0"/>
              <a:t> </a:t>
            </a:r>
            <a:r>
              <a:rPr lang="en-GB" dirty="0" err="1"/>
              <a:t>i’w</a:t>
            </a:r>
            <a:r>
              <a:rPr lang="en-GB" dirty="0"/>
              <a:t> </a:t>
            </a:r>
            <a:r>
              <a:rPr lang="en-GB" dirty="0" err="1"/>
              <a:t>gweld</a:t>
            </a:r>
            <a:r>
              <a:rPr lang="en-GB" dirty="0"/>
              <a:t>?</a:t>
            </a:r>
          </a:p>
          <a:p>
            <a:pPr marL="0" indent="0">
              <a:buNone/>
            </a:pPr>
            <a:endParaRPr lang="en-GB" dirty="0"/>
          </a:p>
        </p:txBody>
      </p:sp>
      <p:sp>
        <p:nvSpPr>
          <p:cNvPr id="3" name="Title 2"/>
          <p:cNvSpPr>
            <a:spLocks noGrp="1"/>
          </p:cNvSpPr>
          <p:nvPr>
            <p:ph type="title"/>
          </p:nvPr>
        </p:nvSpPr>
        <p:spPr/>
        <p:txBody>
          <a:bodyPr>
            <a:normAutofit fontScale="90000"/>
          </a:bodyPr>
          <a:lstStyle/>
          <a:p>
            <a:r>
              <a:rPr lang="en-GB" dirty="0" err="1"/>
              <a:t>Ffracsiynau</a:t>
            </a:r>
            <a:r>
              <a:rPr lang="en-GB" dirty="0"/>
              <a:t>, </a:t>
            </a:r>
            <a:r>
              <a:rPr lang="en-GB" dirty="0" err="1"/>
              <a:t>Degolion</a:t>
            </a:r>
            <a:r>
              <a:rPr lang="en-GB" dirty="0"/>
              <a:t> a </a:t>
            </a:r>
            <a:r>
              <a:rPr lang="en-GB" dirty="0" err="1"/>
              <a:t>Chanrannau</a:t>
            </a:r>
            <a:endParaRPr lang="en-GB" dirty="0"/>
          </a:p>
        </p:txBody>
      </p:sp>
      <p:pic>
        <p:nvPicPr>
          <p:cNvPr id="4" name="Picture 3"/>
          <p:cNvPicPr>
            <a:picLocks noChangeAspect="1"/>
          </p:cNvPicPr>
          <p:nvPr/>
        </p:nvPicPr>
        <p:blipFill>
          <a:blip r:embed="rId3"/>
          <a:stretch>
            <a:fillRect/>
          </a:stretch>
        </p:blipFill>
        <p:spPr>
          <a:xfrm>
            <a:off x="4067944" y="4736155"/>
            <a:ext cx="2164268" cy="1390008"/>
          </a:xfrm>
          <a:prstGeom prst="rect">
            <a:avLst/>
          </a:prstGeom>
        </p:spPr>
      </p:pic>
      <p:pic>
        <p:nvPicPr>
          <p:cNvPr id="5" name="Picture 4"/>
          <p:cNvPicPr>
            <a:picLocks noChangeAspect="1"/>
          </p:cNvPicPr>
          <p:nvPr/>
        </p:nvPicPr>
        <p:blipFill>
          <a:blip r:embed="rId4"/>
          <a:stretch>
            <a:fillRect/>
          </a:stretch>
        </p:blipFill>
        <p:spPr>
          <a:xfrm>
            <a:off x="1691680" y="4736155"/>
            <a:ext cx="1872208" cy="1274455"/>
          </a:xfrm>
          <a:prstGeom prst="rect">
            <a:avLst/>
          </a:prstGeom>
        </p:spPr>
      </p:pic>
    </p:spTree>
    <p:extLst>
      <p:ext uri="{BB962C8B-B14F-4D97-AF65-F5344CB8AC3E}">
        <p14:creationId xmlns:p14="http://schemas.microsoft.com/office/powerpoint/2010/main" val="40225331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gular Pentagon 5"/>
          <p:cNvSpPr/>
          <p:nvPr/>
        </p:nvSpPr>
        <p:spPr>
          <a:xfrm>
            <a:off x="7758113" y="3071813"/>
            <a:ext cx="1000125" cy="1000125"/>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123" name="Title 1"/>
          <p:cNvSpPr>
            <a:spLocks noGrp="1"/>
          </p:cNvSpPr>
          <p:nvPr>
            <p:ph type="title"/>
          </p:nvPr>
        </p:nvSpPr>
        <p:spPr/>
        <p:txBody>
          <a:bodyPr/>
          <a:lstStyle/>
          <a:p>
            <a:r>
              <a:rPr lang="en-GB" dirty="0" err="1"/>
              <a:t>Ffracsiynau</a:t>
            </a:r>
            <a:r>
              <a:rPr lang="en-GB" dirty="0"/>
              <a:t>: </a:t>
            </a:r>
            <a:r>
              <a:rPr lang="en-GB" dirty="0" err="1"/>
              <a:t>Syniadau</a:t>
            </a:r>
            <a:r>
              <a:rPr lang="en-GB" dirty="0"/>
              <a:t> </a:t>
            </a:r>
            <a:r>
              <a:rPr lang="en-GB" dirty="0" err="1"/>
              <a:t>Allweddol</a:t>
            </a:r>
            <a:endParaRPr lang="en-GB" dirty="0"/>
          </a:p>
        </p:txBody>
      </p:sp>
      <p:sp>
        <p:nvSpPr>
          <p:cNvPr id="5124" name="Content Placeholder 2"/>
          <p:cNvSpPr>
            <a:spLocks noGrp="1"/>
          </p:cNvSpPr>
          <p:nvPr>
            <p:ph idx="4294967295"/>
          </p:nvPr>
        </p:nvSpPr>
        <p:spPr>
          <a:xfrm>
            <a:off x="0" y="1571625"/>
            <a:ext cx="7615238" cy="5072063"/>
          </a:xfrm>
        </p:spPr>
        <p:txBody>
          <a:bodyPr/>
          <a:lstStyle/>
          <a:p>
            <a:pPr>
              <a:buFont typeface="Arial" charset="0"/>
              <a:buNone/>
            </a:pPr>
            <a:endParaRPr lang="en-GB" dirty="0"/>
          </a:p>
          <a:p>
            <a:pPr>
              <a:buFont typeface="Arial" charset="0"/>
              <a:buNone/>
            </a:pPr>
            <a:r>
              <a:rPr lang="en-GB" dirty="0"/>
              <a:t>    </a:t>
            </a:r>
          </a:p>
        </p:txBody>
      </p:sp>
      <p:sp>
        <p:nvSpPr>
          <p:cNvPr id="5125" name="TextBox 3"/>
          <p:cNvSpPr txBox="1">
            <a:spLocks noChangeArrowheads="1"/>
          </p:cNvSpPr>
          <p:nvPr/>
        </p:nvSpPr>
        <p:spPr bwMode="auto">
          <a:xfrm>
            <a:off x="3214688" y="3071813"/>
            <a:ext cx="642937" cy="830262"/>
          </a:xfrm>
          <a:prstGeom prst="rect">
            <a:avLst/>
          </a:prstGeom>
          <a:noFill/>
          <a:ln w="9525">
            <a:solidFill>
              <a:schemeClr val="tx1"/>
            </a:solidFill>
            <a:miter lim="800000"/>
            <a:headEnd/>
            <a:tailEnd/>
          </a:ln>
        </p:spPr>
        <p:txBody>
          <a:bodyPr>
            <a:spAutoFit/>
          </a:bodyPr>
          <a:lstStyle/>
          <a:p>
            <a:r>
              <a:rPr lang="en-GB" sz="4800">
                <a:latin typeface="Calibri" pitchFamily="34" charset="0"/>
              </a:rPr>
              <a:t>⅕</a:t>
            </a:r>
          </a:p>
        </p:txBody>
      </p:sp>
      <p:sp>
        <p:nvSpPr>
          <p:cNvPr id="5126" name="TextBox 4"/>
          <p:cNvSpPr txBox="1">
            <a:spLocks noChangeArrowheads="1"/>
          </p:cNvSpPr>
          <p:nvPr/>
        </p:nvSpPr>
        <p:spPr bwMode="auto">
          <a:xfrm>
            <a:off x="4604630" y="2522319"/>
            <a:ext cx="3793331" cy="646331"/>
          </a:xfrm>
          <a:prstGeom prst="rect">
            <a:avLst/>
          </a:prstGeom>
          <a:noFill/>
          <a:ln w="9525">
            <a:noFill/>
            <a:miter lim="800000"/>
            <a:headEnd/>
            <a:tailEnd/>
          </a:ln>
        </p:spPr>
        <p:txBody>
          <a:bodyPr wrap="square">
            <a:spAutoFit/>
          </a:bodyPr>
          <a:lstStyle/>
          <a:p>
            <a:r>
              <a:rPr lang="en-GB" dirty="0">
                <a:latin typeface="Calibri" pitchFamily="34" charset="0"/>
              </a:rPr>
              <a:t>Un </a:t>
            </a:r>
            <a:r>
              <a:rPr lang="en-GB" dirty="0" err="1">
                <a:latin typeface="Calibri" pitchFamily="34" charset="0"/>
              </a:rPr>
              <a:t>peth</a:t>
            </a:r>
            <a:r>
              <a:rPr lang="en-GB" dirty="0">
                <a:latin typeface="Calibri" pitchFamily="34" charset="0"/>
              </a:rPr>
              <a:t> </a:t>
            </a:r>
            <a:r>
              <a:rPr lang="en-GB" dirty="0" err="1">
                <a:latin typeface="Calibri" pitchFamily="34" charset="0"/>
              </a:rPr>
              <a:t>wedi</a:t>
            </a:r>
            <a:r>
              <a:rPr lang="en-GB" dirty="0">
                <a:latin typeface="Calibri" pitchFamily="34" charset="0"/>
              </a:rPr>
              <a:t> </a:t>
            </a:r>
            <a:r>
              <a:rPr lang="en-GB" dirty="0" err="1">
                <a:latin typeface="Calibri" pitchFamily="34" charset="0"/>
              </a:rPr>
              <a:t>ei</a:t>
            </a:r>
            <a:r>
              <a:rPr lang="en-GB" dirty="0">
                <a:latin typeface="Calibri" pitchFamily="34" charset="0"/>
              </a:rPr>
              <a:t> </a:t>
            </a:r>
            <a:r>
              <a:rPr lang="en-GB" dirty="0" err="1">
                <a:latin typeface="Calibri" pitchFamily="34" charset="0"/>
              </a:rPr>
              <a:t>rannu</a:t>
            </a:r>
            <a:r>
              <a:rPr lang="en-GB" dirty="0">
                <a:latin typeface="Calibri" pitchFamily="34" charset="0"/>
              </a:rPr>
              <a:t> </a:t>
            </a:r>
            <a:r>
              <a:rPr lang="en-GB" dirty="0" err="1">
                <a:latin typeface="Calibri" pitchFamily="34" charset="0"/>
              </a:rPr>
              <a:t>yn</a:t>
            </a:r>
            <a:r>
              <a:rPr lang="en-GB" dirty="0">
                <a:latin typeface="Calibri" pitchFamily="34" charset="0"/>
              </a:rPr>
              <a:t> 5 </a:t>
            </a:r>
            <a:r>
              <a:rPr lang="en-GB" dirty="0" err="1">
                <a:latin typeface="Calibri" pitchFamily="34" charset="0"/>
              </a:rPr>
              <a:t>rhan</a:t>
            </a:r>
            <a:r>
              <a:rPr lang="en-GB" dirty="0">
                <a:latin typeface="Calibri" pitchFamily="34" charset="0"/>
              </a:rPr>
              <a:t> </a:t>
            </a:r>
            <a:r>
              <a:rPr lang="en-GB" dirty="0" err="1">
                <a:latin typeface="Calibri" pitchFamily="34" charset="0"/>
              </a:rPr>
              <a:t>hafal</a:t>
            </a:r>
            <a:r>
              <a:rPr lang="en-GB" dirty="0">
                <a:latin typeface="Calibri" pitchFamily="34" charset="0"/>
              </a:rPr>
              <a:t>, ac </a:t>
            </a:r>
            <a:r>
              <a:rPr lang="en-GB" dirty="0" err="1">
                <a:latin typeface="Calibri" pitchFamily="34" charset="0"/>
              </a:rPr>
              <a:t>mae</a:t>
            </a:r>
            <a:r>
              <a:rPr lang="en-GB" dirty="0">
                <a:latin typeface="Calibri" pitchFamily="34" charset="0"/>
              </a:rPr>
              <a:t> un </a:t>
            </a:r>
            <a:r>
              <a:rPr lang="en-GB" dirty="0" err="1">
                <a:latin typeface="Calibri" pitchFamily="34" charset="0"/>
              </a:rPr>
              <a:t>o’r</a:t>
            </a:r>
            <a:r>
              <a:rPr lang="en-GB" dirty="0">
                <a:latin typeface="Calibri" pitchFamily="34" charset="0"/>
              </a:rPr>
              <a:t> </a:t>
            </a:r>
            <a:r>
              <a:rPr lang="en-GB" dirty="0" err="1">
                <a:latin typeface="Calibri" pitchFamily="34" charset="0"/>
              </a:rPr>
              <a:t>darnau</a:t>
            </a:r>
            <a:r>
              <a:rPr lang="en-GB" dirty="0">
                <a:latin typeface="Calibri" pitchFamily="34" charset="0"/>
              </a:rPr>
              <a:t> </a:t>
            </a:r>
            <a:r>
              <a:rPr lang="en-GB" dirty="0" err="1">
                <a:latin typeface="Calibri" pitchFamily="34" charset="0"/>
              </a:rPr>
              <a:t>hynny</a:t>
            </a:r>
            <a:r>
              <a:rPr lang="en-GB" dirty="0">
                <a:latin typeface="Calibri" pitchFamily="34" charset="0"/>
              </a:rPr>
              <a:t> </a:t>
            </a:r>
            <a:r>
              <a:rPr lang="en-GB" dirty="0" err="1">
                <a:latin typeface="Calibri" pitchFamily="34" charset="0"/>
              </a:rPr>
              <a:t>gyda</a:t>
            </a:r>
            <a:r>
              <a:rPr lang="en-GB" dirty="0">
                <a:latin typeface="Calibri" pitchFamily="34" charset="0"/>
              </a:rPr>
              <a:t> </a:t>
            </a:r>
            <a:r>
              <a:rPr lang="en-GB" dirty="0" err="1">
                <a:latin typeface="Calibri" pitchFamily="34" charset="0"/>
              </a:rPr>
              <a:t>ni</a:t>
            </a:r>
            <a:r>
              <a:rPr lang="en-GB" dirty="0">
                <a:latin typeface="Calibri" pitchFamily="34" charset="0"/>
              </a:rPr>
              <a:t>:</a:t>
            </a:r>
          </a:p>
        </p:txBody>
      </p:sp>
      <p:cxnSp>
        <p:nvCxnSpPr>
          <p:cNvPr id="8" name="Straight Connector 7"/>
          <p:cNvCxnSpPr>
            <a:stCxn id="6" idx="4"/>
            <a:endCxn id="6" idx="4"/>
          </p:cNvCxnSpPr>
          <p:nvPr/>
        </p:nvCxnSpPr>
        <p:spPr>
          <a:xfrm rot="5400000">
            <a:off x="8567738" y="4071938"/>
            <a:ext cx="15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1"/>
            <a:endCxn id="6" idx="4"/>
          </p:cNvCxnSpPr>
          <p:nvPr/>
        </p:nvCxnSpPr>
        <p:spPr>
          <a:xfrm rot="10800000" flipH="1" flipV="1">
            <a:off x="7758113" y="3454400"/>
            <a:ext cx="809625" cy="6175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6" idx="1"/>
          </p:cNvCxnSpPr>
          <p:nvPr/>
        </p:nvCxnSpPr>
        <p:spPr>
          <a:xfrm rot="10800000" flipH="1" flipV="1">
            <a:off x="7758113" y="3454400"/>
            <a:ext cx="500062" cy="1889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7973219" y="3356769"/>
            <a:ext cx="571500" cy="158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8258175" y="3454400"/>
            <a:ext cx="500063" cy="1889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198644" y="3702844"/>
            <a:ext cx="428625" cy="30956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889081" y="3702845"/>
            <a:ext cx="428625" cy="30956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3" name="Isosceles Triangle 32"/>
          <p:cNvSpPr/>
          <p:nvPr/>
        </p:nvSpPr>
        <p:spPr>
          <a:xfrm>
            <a:off x="7972425" y="3571875"/>
            <a:ext cx="571500" cy="500063"/>
          </a:xfrm>
          <a:prstGeom prst="triangle">
            <a:avLst>
              <a:gd name="adj" fmla="val 500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135" name="TextBox 34"/>
          <p:cNvSpPr txBox="1">
            <a:spLocks noChangeArrowheads="1"/>
          </p:cNvSpPr>
          <p:nvPr/>
        </p:nvSpPr>
        <p:spPr bwMode="auto">
          <a:xfrm>
            <a:off x="4572000" y="4214813"/>
            <a:ext cx="3786188" cy="369332"/>
          </a:xfrm>
          <a:prstGeom prst="rect">
            <a:avLst/>
          </a:prstGeom>
          <a:noFill/>
          <a:ln w="9525">
            <a:noFill/>
            <a:miter lim="800000"/>
            <a:headEnd/>
            <a:tailEnd/>
          </a:ln>
        </p:spPr>
        <p:txBody>
          <a:bodyPr>
            <a:spAutoFit/>
          </a:bodyPr>
          <a:lstStyle/>
          <a:p>
            <a:r>
              <a:rPr lang="en-GB" dirty="0">
                <a:latin typeface="Calibri" pitchFamily="34" charset="0"/>
              </a:rPr>
              <a:t>1 </a:t>
            </a:r>
            <a:r>
              <a:rPr lang="en-GB" dirty="0" err="1">
                <a:latin typeface="Calibri" pitchFamily="34" charset="0"/>
              </a:rPr>
              <a:t>rhan</a:t>
            </a:r>
            <a:r>
              <a:rPr lang="en-GB" dirty="0">
                <a:latin typeface="Calibri" pitchFamily="34" charset="0"/>
              </a:rPr>
              <a:t> </a:t>
            </a:r>
            <a:r>
              <a:rPr lang="en-GB" dirty="0" err="1">
                <a:latin typeface="Calibri" pitchFamily="34" charset="0"/>
              </a:rPr>
              <a:t>mewn</a:t>
            </a:r>
            <a:r>
              <a:rPr lang="en-GB" dirty="0">
                <a:latin typeface="Calibri" pitchFamily="34" charset="0"/>
              </a:rPr>
              <a:t> set </a:t>
            </a:r>
            <a:r>
              <a:rPr lang="en-GB" dirty="0" err="1">
                <a:latin typeface="Calibri" pitchFamily="34" charset="0"/>
              </a:rPr>
              <a:t>o</a:t>
            </a:r>
            <a:r>
              <a:rPr lang="en-GB" dirty="0">
                <a:latin typeface="Calibri" pitchFamily="34" charset="0"/>
              </a:rPr>
              <a:t> 5 </a:t>
            </a:r>
            <a:r>
              <a:rPr lang="en-GB" dirty="0" err="1">
                <a:latin typeface="Calibri" pitchFamily="34" charset="0"/>
              </a:rPr>
              <a:t>peth</a:t>
            </a:r>
            <a:r>
              <a:rPr lang="en-GB" dirty="0">
                <a:latin typeface="Calibri" pitchFamily="34" charset="0"/>
              </a:rPr>
              <a:t> </a:t>
            </a:r>
            <a:r>
              <a:rPr lang="en-GB" dirty="0" err="1">
                <a:latin typeface="Calibri" pitchFamily="34" charset="0"/>
              </a:rPr>
              <a:t>cyfan</a:t>
            </a:r>
            <a:r>
              <a:rPr lang="en-GB" dirty="0">
                <a:latin typeface="Calibri" pitchFamily="34" charset="0"/>
              </a:rPr>
              <a:t>:</a:t>
            </a:r>
          </a:p>
        </p:txBody>
      </p:sp>
      <p:sp>
        <p:nvSpPr>
          <p:cNvPr id="36" name="Rectangle 35"/>
          <p:cNvSpPr/>
          <p:nvPr/>
        </p:nvSpPr>
        <p:spPr>
          <a:xfrm>
            <a:off x="5643563" y="4643438"/>
            <a:ext cx="214312" cy="214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37" name="Rectangle 36"/>
          <p:cNvSpPr/>
          <p:nvPr/>
        </p:nvSpPr>
        <p:spPr>
          <a:xfrm>
            <a:off x="6072188" y="5000625"/>
            <a:ext cx="214312" cy="214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38" name="Rectangle 37"/>
          <p:cNvSpPr/>
          <p:nvPr/>
        </p:nvSpPr>
        <p:spPr>
          <a:xfrm>
            <a:off x="6215063" y="4643438"/>
            <a:ext cx="214312" cy="214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39" name="Rectangle 38"/>
          <p:cNvSpPr/>
          <p:nvPr/>
        </p:nvSpPr>
        <p:spPr>
          <a:xfrm>
            <a:off x="6643688" y="4929188"/>
            <a:ext cx="214312" cy="214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0" name="Rectangle 39"/>
          <p:cNvSpPr/>
          <p:nvPr/>
        </p:nvSpPr>
        <p:spPr>
          <a:xfrm>
            <a:off x="6929438" y="4643438"/>
            <a:ext cx="214312" cy="2143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141" name="TextBox 40"/>
          <p:cNvSpPr txBox="1">
            <a:spLocks noChangeArrowheads="1"/>
          </p:cNvSpPr>
          <p:nvPr/>
        </p:nvSpPr>
        <p:spPr bwMode="auto">
          <a:xfrm>
            <a:off x="357188" y="4929188"/>
            <a:ext cx="4786312" cy="923330"/>
          </a:xfrm>
          <a:prstGeom prst="rect">
            <a:avLst/>
          </a:prstGeom>
          <a:noFill/>
          <a:ln w="9525">
            <a:noFill/>
            <a:miter lim="800000"/>
            <a:headEnd/>
            <a:tailEnd/>
          </a:ln>
        </p:spPr>
        <p:txBody>
          <a:bodyPr>
            <a:spAutoFit/>
          </a:bodyPr>
          <a:lstStyle/>
          <a:p>
            <a:r>
              <a:rPr lang="en-GB" dirty="0">
                <a:latin typeface="Calibri" pitchFamily="34" charset="0"/>
              </a:rPr>
              <a:t>1 </a:t>
            </a:r>
            <a:r>
              <a:rPr lang="en-GB" dirty="0" err="1">
                <a:latin typeface="Calibri" pitchFamily="34" charset="0"/>
              </a:rPr>
              <a:t>rhan</a:t>
            </a:r>
            <a:r>
              <a:rPr lang="en-GB" dirty="0">
                <a:latin typeface="Calibri" pitchFamily="34" charset="0"/>
              </a:rPr>
              <a:t> </a:t>
            </a:r>
            <a:r>
              <a:rPr lang="en-GB" dirty="0" err="1">
                <a:latin typeface="Calibri" pitchFamily="34" charset="0"/>
              </a:rPr>
              <a:t>o</a:t>
            </a:r>
            <a:r>
              <a:rPr lang="en-GB" dirty="0">
                <a:latin typeface="Calibri" pitchFamily="34" charset="0"/>
              </a:rPr>
              <a:t> set </a:t>
            </a:r>
            <a:r>
              <a:rPr lang="en-GB" dirty="0" err="1">
                <a:latin typeface="Calibri" pitchFamily="34" charset="0"/>
              </a:rPr>
              <a:t>sydd</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medru</a:t>
            </a:r>
            <a:r>
              <a:rPr lang="en-GB" dirty="0">
                <a:latin typeface="Calibri" pitchFamily="34" charset="0"/>
              </a:rPr>
              <a:t> </a:t>
            </a:r>
            <a:r>
              <a:rPr lang="en-GB" dirty="0" err="1">
                <a:latin typeface="Calibri" pitchFamily="34" charset="0"/>
              </a:rPr>
              <a:t>cael</a:t>
            </a:r>
            <a:r>
              <a:rPr lang="en-GB" dirty="0">
                <a:latin typeface="Calibri" pitchFamily="34" charset="0"/>
              </a:rPr>
              <a:t> </a:t>
            </a:r>
            <a:r>
              <a:rPr lang="en-GB" dirty="0" err="1">
                <a:latin typeface="Calibri" pitchFamily="34" charset="0"/>
              </a:rPr>
              <a:t>ei</a:t>
            </a:r>
            <a:r>
              <a:rPr lang="en-GB" dirty="0">
                <a:latin typeface="Calibri" pitchFamily="34" charset="0"/>
              </a:rPr>
              <a:t> </a:t>
            </a:r>
            <a:r>
              <a:rPr lang="en-GB" dirty="0" err="1">
                <a:latin typeface="Calibri" pitchFamily="34" charset="0"/>
              </a:rPr>
              <a:t>drefnu</a:t>
            </a:r>
            <a:r>
              <a:rPr lang="en-GB" dirty="0">
                <a:latin typeface="Calibri" pitchFamily="34" charset="0"/>
              </a:rPr>
              <a:t> </a:t>
            </a:r>
            <a:r>
              <a:rPr lang="en-GB" dirty="0" err="1">
                <a:latin typeface="Calibri" pitchFamily="34" charset="0"/>
              </a:rPr>
              <a:t>yn</a:t>
            </a:r>
            <a:r>
              <a:rPr lang="en-GB" dirty="0">
                <a:latin typeface="Calibri" pitchFamily="34" charset="0"/>
              </a:rPr>
              <a:t> bump </a:t>
            </a:r>
            <a:r>
              <a:rPr lang="en-GB" dirty="0" err="1">
                <a:latin typeface="Calibri" pitchFamily="34" charset="0"/>
              </a:rPr>
              <a:t>rhan</a:t>
            </a:r>
            <a:r>
              <a:rPr lang="en-GB" dirty="0">
                <a:latin typeface="Calibri" pitchFamily="34" charset="0"/>
              </a:rPr>
              <a:t> </a:t>
            </a:r>
            <a:r>
              <a:rPr lang="en-GB" dirty="0" err="1">
                <a:latin typeface="Calibri" pitchFamily="34" charset="0"/>
              </a:rPr>
              <a:t>gyfartal</a:t>
            </a:r>
            <a:r>
              <a:rPr lang="en-GB" dirty="0">
                <a:latin typeface="Calibri" pitchFamily="34" charset="0"/>
              </a:rPr>
              <a:t> </a:t>
            </a:r>
            <a:r>
              <a:rPr lang="en-GB" dirty="0" err="1">
                <a:latin typeface="Calibri" pitchFamily="34" charset="0"/>
              </a:rPr>
              <a:t>e.e</a:t>
            </a:r>
            <a:r>
              <a:rPr lang="en-GB" dirty="0">
                <a:latin typeface="Calibri" pitchFamily="34" charset="0"/>
              </a:rPr>
              <a:t>. </a:t>
            </a:r>
          </a:p>
          <a:p>
            <a:endParaRPr lang="en-GB" dirty="0">
              <a:latin typeface="Calibri" pitchFamily="34" charset="0"/>
            </a:endParaRPr>
          </a:p>
        </p:txBody>
      </p:sp>
      <p:sp>
        <p:nvSpPr>
          <p:cNvPr id="42" name="Rectangle 41"/>
          <p:cNvSpPr/>
          <p:nvPr/>
        </p:nvSpPr>
        <p:spPr>
          <a:xfrm>
            <a:off x="1285875" y="5715000"/>
            <a:ext cx="214313" cy="214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3" name="Rectangle 42"/>
          <p:cNvSpPr/>
          <p:nvPr/>
        </p:nvSpPr>
        <p:spPr>
          <a:xfrm>
            <a:off x="1285875" y="6072188"/>
            <a:ext cx="214313" cy="714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4" name="Rectangle 43"/>
          <p:cNvSpPr/>
          <p:nvPr/>
        </p:nvSpPr>
        <p:spPr>
          <a:xfrm>
            <a:off x="1714500" y="5715000"/>
            <a:ext cx="214313" cy="214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5" name="Rectangle 44"/>
          <p:cNvSpPr/>
          <p:nvPr/>
        </p:nvSpPr>
        <p:spPr>
          <a:xfrm>
            <a:off x="1714500" y="6072188"/>
            <a:ext cx="214313" cy="714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6" name="Rectangle 45"/>
          <p:cNvSpPr/>
          <p:nvPr/>
        </p:nvSpPr>
        <p:spPr>
          <a:xfrm>
            <a:off x="2143125" y="5715000"/>
            <a:ext cx="214313" cy="214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7" name="Rectangle 46"/>
          <p:cNvSpPr/>
          <p:nvPr/>
        </p:nvSpPr>
        <p:spPr>
          <a:xfrm>
            <a:off x="2143125" y="6072188"/>
            <a:ext cx="214313" cy="714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8" name="Rectangle 47"/>
          <p:cNvSpPr/>
          <p:nvPr/>
        </p:nvSpPr>
        <p:spPr>
          <a:xfrm>
            <a:off x="2571750" y="5715000"/>
            <a:ext cx="214313" cy="214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9" name="Rectangle 48"/>
          <p:cNvSpPr/>
          <p:nvPr/>
        </p:nvSpPr>
        <p:spPr>
          <a:xfrm>
            <a:off x="2571750" y="6072188"/>
            <a:ext cx="214313" cy="714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0" name="Rectangle 49"/>
          <p:cNvSpPr/>
          <p:nvPr/>
        </p:nvSpPr>
        <p:spPr>
          <a:xfrm>
            <a:off x="2928938" y="5715000"/>
            <a:ext cx="214312" cy="2143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1" name="Rectangle 50"/>
          <p:cNvSpPr/>
          <p:nvPr/>
        </p:nvSpPr>
        <p:spPr>
          <a:xfrm>
            <a:off x="2928926" y="6072206"/>
            <a:ext cx="214312" cy="714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152" name="TextBox 51"/>
          <p:cNvSpPr txBox="1">
            <a:spLocks noChangeArrowheads="1"/>
          </p:cNvSpPr>
          <p:nvPr/>
        </p:nvSpPr>
        <p:spPr bwMode="auto">
          <a:xfrm>
            <a:off x="678078" y="1732255"/>
            <a:ext cx="2643187" cy="646331"/>
          </a:xfrm>
          <a:prstGeom prst="rect">
            <a:avLst/>
          </a:prstGeom>
          <a:noFill/>
          <a:ln w="9525">
            <a:noFill/>
            <a:miter lim="800000"/>
            <a:headEnd/>
            <a:tailEnd/>
          </a:ln>
        </p:spPr>
        <p:txBody>
          <a:bodyPr>
            <a:spAutoFit/>
          </a:bodyPr>
          <a:lstStyle/>
          <a:p>
            <a:r>
              <a:rPr lang="en-GB" dirty="0">
                <a:latin typeface="Calibri" pitchFamily="34" charset="0"/>
              </a:rPr>
              <a:t>Y </a:t>
            </a:r>
            <a:r>
              <a:rPr lang="en-GB" dirty="0" err="1" smtClean="0">
                <a:latin typeface="Calibri" pitchFamily="34" charset="0"/>
              </a:rPr>
              <a:t>berthynas</a:t>
            </a:r>
            <a:r>
              <a:rPr lang="en-GB" dirty="0" smtClean="0">
                <a:latin typeface="Calibri" pitchFamily="34" charset="0"/>
              </a:rPr>
              <a:t> </a:t>
            </a:r>
            <a:r>
              <a:rPr lang="en-GB" dirty="0" err="1">
                <a:latin typeface="Calibri" pitchFamily="34" charset="0"/>
              </a:rPr>
              <a:t>rhwng</a:t>
            </a:r>
            <a:r>
              <a:rPr lang="en-GB" dirty="0">
                <a:latin typeface="Calibri" pitchFamily="34" charset="0"/>
              </a:rPr>
              <a:t> un </a:t>
            </a:r>
            <a:r>
              <a:rPr lang="en-GB" dirty="0" err="1">
                <a:latin typeface="Calibri" pitchFamily="34" charset="0"/>
              </a:rPr>
              <a:t>peth</a:t>
            </a:r>
            <a:r>
              <a:rPr lang="en-GB" dirty="0">
                <a:latin typeface="Calibri" pitchFamily="34" charset="0"/>
              </a:rPr>
              <a:t> </a:t>
            </a:r>
            <a:r>
              <a:rPr lang="en-GB" dirty="0" err="1">
                <a:latin typeface="Calibri" pitchFamily="34" charset="0"/>
              </a:rPr>
              <a:t>cyfan</a:t>
            </a:r>
            <a:r>
              <a:rPr lang="en-GB" dirty="0">
                <a:latin typeface="Calibri" pitchFamily="34" charset="0"/>
              </a:rPr>
              <a:t> ag un </a:t>
            </a:r>
            <a:r>
              <a:rPr lang="en-GB" dirty="0" err="1">
                <a:latin typeface="Calibri" pitchFamily="34" charset="0"/>
              </a:rPr>
              <a:t>arall</a:t>
            </a:r>
            <a:r>
              <a:rPr lang="en-GB" dirty="0">
                <a:latin typeface="Calibri" pitchFamily="34" charset="0"/>
              </a:rPr>
              <a:t>:</a:t>
            </a:r>
          </a:p>
        </p:txBody>
      </p:sp>
      <p:sp>
        <p:nvSpPr>
          <p:cNvPr id="53" name="Rectangle 52"/>
          <p:cNvSpPr/>
          <p:nvPr/>
        </p:nvSpPr>
        <p:spPr>
          <a:xfrm>
            <a:off x="500063" y="2500313"/>
            <a:ext cx="285750"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4" name="Rectangle 53"/>
          <p:cNvSpPr/>
          <p:nvPr/>
        </p:nvSpPr>
        <p:spPr>
          <a:xfrm>
            <a:off x="500063" y="2786063"/>
            <a:ext cx="285750"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5" name="Rectangle 54"/>
          <p:cNvSpPr/>
          <p:nvPr/>
        </p:nvSpPr>
        <p:spPr>
          <a:xfrm>
            <a:off x="785813" y="2786063"/>
            <a:ext cx="285750"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6" name="Rectangle 55"/>
          <p:cNvSpPr/>
          <p:nvPr/>
        </p:nvSpPr>
        <p:spPr>
          <a:xfrm>
            <a:off x="1071563" y="2786063"/>
            <a:ext cx="285750"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7" name="Rectangle 56"/>
          <p:cNvSpPr/>
          <p:nvPr/>
        </p:nvSpPr>
        <p:spPr>
          <a:xfrm>
            <a:off x="1357313" y="2786063"/>
            <a:ext cx="285750"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8" name="Rectangle 57"/>
          <p:cNvSpPr/>
          <p:nvPr/>
        </p:nvSpPr>
        <p:spPr>
          <a:xfrm>
            <a:off x="1643063" y="2786063"/>
            <a:ext cx="285750" cy="142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cxnSp>
        <p:nvCxnSpPr>
          <p:cNvPr id="60" name="Straight Arrow Connector 59"/>
          <p:cNvCxnSpPr/>
          <p:nvPr/>
        </p:nvCxnSpPr>
        <p:spPr>
          <a:xfrm rot="10800000">
            <a:off x="2286000" y="2857500"/>
            <a:ext cx="857250" cy="3571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p:nvPr/>
        </p:nvCxnSpPr>
        <p:spPr>
          <a:xfrm rot="5400000" flipH="1" flipV="1">
            <a:off x="3964782" y="2750343"/>
            <a:ext cx="571500" cy="5000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p:nvPr/>
        </p:nvCxnSpPr>
        <p:spPr>
          <a:xfrm rot="10800000" flipV="1">
            <a:off x="2286000" y="4071938"/>
            <a:ext cx="928688" cy="7143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6" name="Straight Arrow Connector 65"/>
          <p:cNvCxnSpPr/>
          <p:nvPr/>
        </p:nvCxnSpPr>
        <p:spPr>
          <a:xfrm>
            <a:off x="4000500" y="3857625"/>
            <a:ext cx="785813" cy="2857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9" name="Straight Arrow Connector 58"/>
          <p:cNvCxnSpPr/>
          <p:nvPr/>
        </p:nvCxnSpPr>
        <p:spPr>
          <a:xfrm rot="10800000" flipV="1">
            <a:off x="357158" y="3571876"/>
            <a:ext cx="2786082" cy="7143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1" name="TextBox 60"/>
          <p:cNvSpPr txBox="1"/>
          <p:nvPr/>
        </p:nvSpPr>
        <p:spPr>
          <a:xfrm>
            <a:off x="0" y="3500438"/>
            <a:ext cx="1857356" cy="1200329"/>
          </a:xfrm>
          <a:prstGeom prst="rect">
            <a:avLst/>
          </a:prstGeom>
          <a:noFill/>
        </p:spPr>
        <p:txBody>
          <a:bodyPr wrap="square" rtlCol="0">
            <a:spAutoFit/>
          </a:bodyPr>
          <a:lstStyle/>
          <a:p>
            <a:r>
              <a:rPr lang="en-GB" dirty="0" err="1"/>
              <a:t>Fel</a:t>
            </a:r>
            <a:r>
              <a:rPr lang="en-GB" dirty="0"/>
              <a:t> man </a:t>
            </a:r>
            <a:r>
              <a:rPr lang="en-GB" dirty="0" err="1"/>
              <a:t>ar</a:t>
            </a:r>
            <a:r>
              <a:rPr lang="en-GB" dirty="0"/>
              <a:t> </a:t>
            </a:r>
            <a:r>
              <a:rPr lang="en-GB" dirty="0" err="1"/>
              <a:t>linell</a:t>
            </a:r>
            <a:r>
              <a:rPr lang="en-GB" dirty="0"/>
              <a:t> </a:t>
            </a:r>
            <a:r>
              <a:rPr lang="en-GB" dirty="0" err="1"/>
              <a:t>rif</a:t>
            </a:r>
            <a:r>
              <a:rPr lang="en-GB" dirty="0"/>
              <a:t>: </a:t>
            </a:r>
          </a:p>
          <a:p>
            <a:r>
              <a:rPr lang="en-GB" dirty="0"/>
              <a:t>0                         1</a:t>
            </a:r>
          </a:p>
          <a:p>
            <a:r>
              <a:rPr lang="en-GB" dirty="0"/>
              <a:t>                                   </a:t>
            </a:r>
          </a:p>
        </p:txBody>
      </p:sp>
      <p:cxnSp>
        <p:nvCxnSpPr>
          <p:cNvPr id="65" name="Straight Connector 64"/>
          <p:cNvCxnSpPr/>
          <p:nvPr/>
        </p:nvCxnSpPr>
        <p:spPr>
          <a:xfrm>
            <a:off x="214282" y="4286256"/>
            <a:ext cx="128588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10333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2492896"/>
            <a:ext cx="7956872" cy="4248472"/>
          </a:xfrm>
        </p:spPr>
        <p:txBody>
          <a:bodyPr>
            <a:normAutofit lnSpcReduction="10000"/>
          </a:bodyPr>
          <a:lstStyle/>
          <a:p>
            <a:r>
              <a:rPr lang="en-GB" dirty="0" err="1"/>
              <a:t>Adeiladwch</a:t>
            </a:r>
            <a:r>
              <a:rPr lang="en-GB" dirty="0"/>
              <a:t> </a:t>
            </a:r>
            <a:r>
              <a:rPr lang="en-GB" dirty="0" err="1"/>
              <a:t>wal</a:t>
            </a:r>
            <a:r>
              <a:rPr lang="en-GB" dirty="0"/>
              <a:t> </a:t>
            </a:r>
            <a:r>
              <a:rPr lang="en-GB" dirty="0" err="1"/>
              <a:t>ffracsiynau</a:t>
            </a:r>
            <a:r>
              <a:rPr lang="en-GB" dirty="0"/>
              <a:t> </a:t>
            </a:r>
            <a:r>
              <a:rPr lang="en-GB" dirty="0" err="1"/>
              <a:t>gyda’r</a:t>
            </a:r>
            <a:r>
              <a:rPr lang="en-GB" dirty="0"/>
              <a:t> Cuisenaire (</a:t>
            </a:r>
            <a:r>
              <a:rPr lang="en-GB" dirty="0" err="1"/>
              <a:t>ffyn</a:t>
            </a:r>
            <a:r>
              <a:rPr lang="en-GB" dirty="0"/>
              <a:t> </a:t>
            </a:r>
            <a:r>
              <a:rPr lang="en-GB" dirty="0" err="1"/>
              <a:t>lliw</a:t>
            </a:r>
            <a:r>
              <a:rPr lang="en-GB" dirty="0"/>
              <a:t>)</a:t>
            </a:r>
          </a:p>
          <a:p>
            <a:r>
              <a:rPr lang="en-GB" dirty="0" err="1"/>
              <a:t>Nodwch</a:t>
            </a:r>
            <a:r>
              <a:rPr lang="en-GB" dirty="0"/>
              <a:t> bob </a:t>
            </a:r>
            <a:r>
              <a:rPr lang="en-GB" dirty="0" err="1"/>
              <a:t>ffracsiwn</a:t>
            </a:r>
            <a:r>
              <a:rPr lang="en-GB" dirty="0"/>
              <a:t> </a:t>
            </a:r>
            <a:r>
              <a:rPr lang="en-GB" dirty="0" err="1"/>
              <a:t>wrth</a:t>
            </a:r>
            <a:r>
              <a:rPr lang="en-GB" dirty="0"/>
              <a:t> bob darn </a:t>
            </a:r>
          </a:p>
          <a:p>
            <a:r>
              <a:rPr lang="en-GB" dirty="0"/>
              <a:t>Pa </a:t>
            </a:r>
            <a:r>
              <a:rPr lang="en-GB" dirty="0" err="1"/>
              <a:t>gysyniadau</a:t>
            </a:r>
            <a:r>
              <a:rPr lang="en-GB" dirty="0"/>
              <a:t> </a:t>
            </a:r>
            <a:r>
              <a:rPr lang="en-GB" dirty="0" err="1"/>
              <a:t>ffracsiwn</a:t>
            </a:r>
            <a:r>
              <a:rPr lang="en-GB" dirty="0"/>
              <a:t> all </a:t>
            </a:r>
            <a:r>
              <a:rPr lang="en-GB" dirty="0" err="1"/>
              <a:t>gael</a:t>
            </a:r>
            <a:r>
              <a:rPr lang="en-GB" dirty="0"/>
              <a:t> </a:t>
            </a:r>
            <a:r>
              <a:rPr lang="en-GB" dirty="0" err="1"/>
              <a:t>eu</a:t>
            </a:r>
            <a:r>
              <a:rPr lang="en-GB" dirty="0"/>
              <a:t> </a:t>
            </a:r>
            <a:r>
              <a:rPr lang="en-GB" dirty="0" err="1"/>
              <a:t>haddysgu</a:t>
            </a:r>
            <a:r>
              <a:rPr lang="en-GB" dirty="0"/>
              <a:t> </a:t>
            </a:r>
            <a:r>
              <a:rPr lang="en-GB" dirty="0" err="1"/>
              <a:t>gan</a:t>
            </a:r>
            <a:r>
              <a:rPr lang="en-GB" dirty="0"/>
              <a:t> </a:t>
            </a:r>
            <a:r>
              <a:rPr lang="en-GB" dirty="0" err="1"/>
              <a:t>ddefnyddio</a:t>
            </a:r>
            <a:r>
              <a:rPr lang="en-GB" dirty="0"/>
              <a:t> </a:t>
            </a:r>
            <a:r>
              <a:rPr lang="en-GB" dirty="0" err="1"/>
              <a:t>wal</a:t>
            </a:r>
            <a:r>
              <a:rPr lang="en-GB" dirty="0"/>
              <a:t> </a:t>
            </a:r>
            <a:r>
              <a:rPr lang="en-GB" dirty="0" err="1"/>
              <a:t>ffracsiwn</a:t>
            </a:r>
            <a:r>
              <a:rPr lang="en-GB" dirty="0"/>
              <a:t>? </a:t>
            </a:r>
          </a:p>
          <a:p>
            <a:r>
              <a:rPr lang="en-GB" dirty="0" err="1"/>
              <a:t>Wal</a:t>
            </a:r>
            <a:r>
              <a:rPr lang="en-GB" dirty="0"/>
              <a:t> </a:t>
            </a:r>
            <a:r>
              <a:rPr lang="en-GB" dirty="0" err="1"/>
              <a:t>ffracsiwn</a:t>
            </a:r>
            <a:r>
              <a:rPr lang="en-GB" dirty="0"/>
              <a:t> </a:t>
            </a:r>
            <a:r>
              <a:rPr lang="en-GB" dirty="0" err="1"/>
              <a:t>ar-lein</a:t>
            </a:r>
            <a:r>
              <a:rPr lang="en-GB" dirty="0"/>
              <a:t>:</a:t>
            </a:r>
          </a:p>
          <a:p>
            <a:pPr marL="0" indent="0">
              <a:buNone/>
            </a:pPr>
            <a:r>
              <a:rPr lang="en-GB" dirty="0">
                <a:hlinkClick r:id="rId3"/>
              </a:rPr>
              <a:t>http://www.topmarks.co.uk/Flash.aspx?f=Fractionsv7</a:t>
            </a:r>
            <a:endParaRPr lang="en-GB" dirty="0"/>
          </a:p>
          <a:p>
            <a:pPr marL="0" indent="0">
              <a:buNone/>
            </a:pPr>
            <a:r>
              <a:rPr lang="en-GB" dirty="0">
                <a:hlinkClick r:id="rId4"/>
              </a:rPr>
              <a:t>http://www.visnos.com/solo/fraction-wall</a:t>
            </a:r>
            <a:endParaRPr lang="en-GB" dirty="0"/>
          </a:p>
          <a:p>
            <a:pPr marL="0" indent="0">
              <a:buNone/>
            </a:pPr>
            <a:endParaRPr lang="en-GB" dirty="0"/>
          </a:p>
          <a:p>
            <a:pPr marL="0" indent="0">
              <a:buNone/>
            </a:pPr>
            <a:r>
              <a:rPr lang="en-GB" dirty="0"/>
              <a:t>Am </a:t>
            </a:r>
            <a:r>
              <a:rPr lang="en-GB" dirty="0" err="1"/>
              <a:t>syniadau</a:t>
            </a:r>
            <a:r>
              <a:rPr lang="en-GB" dirty="0"/>
              <a:t> </a:t>
            </a:r>
            <a:r>
              <a:rPr lang="en-GB" dirty="0" err="1"/>
              <a:t>pellach</a:t>
            </a:r>
            <a:r>
              <a:rPr lang="en-GB" dirty="0"/>
              <a:t> </a:t>
            </a:r>
            <a:r>
              <a:rPr lang="en-GB" dirty="0" err="1"/>
              <a:t>gweler</a:t>
            </a:r>
            <a:r>
              <a:rPr lang="en-GB" dirty="0"/>
              <a:t> y </a:t>
            </a:r>
            <a:r>
              <a:rPr lang="en-GB" dirty="0" err="1"/>
              <a:t>llyfryn</a:t>
            </a:r>
            <a:r>
              <a:rPr lang="en-GB" dirty="0"/>
              <a:t> ‘</a:t>
            </a:r>
            <a:r>
              <a:rPr lang="en-GB" dirty="0" err="1"/>
              <a:t>Defnyddio</a:t>
            </a:r>
            <a:r>
              <a:rPr lang="en-GB" dirty="0"/>
              <a:t> </a:t>
            </a:r>
            <a:r>
              <a:rPr lang="en-GB" dirty="0" err="1"/>
              <a:t>Ffurfiau</a:t>
            </a:r>
            <a:r>
              <a:rPr lang="en-GB" dirty="0"/>
              <a:t> </a:t>
            </a:r>
            <a:r>
              <a:rPr lang="en-GB" dirty="0" err="1"/>
              <a:t>Mathemategol</a:t>
            </a:r>
            <a:r>
              <a:rPr lang="en-GB" dirty="0"/>
              <a:t>’ </a:t>
            </a:r>
            <a:r>
              <a:rPr lang="en-GB" dirty="0" err="1"/>
              <a:t>ar</a:t>
            </a:r>
            <a:r>
              <a:rPr lang="en-GB" dirty="0"/>
              <a:t> Moodle</a:t>
            </a:r>
          </a:p>
        </p:txBody>
      </p:sp>
      <p:sp>
        <p:nvSpPr>
          <p:cNvPr id="2" name="Title 1"/>
          <p:cNvSpPr>
            <a:spLocks noGrp="1"/>
          </p:cNvSpPr>
          <p:nvPr>
            <p:ph type="title"/>
          </p:nvPr>
        </p:nvSpPr>
        <p:spPr/>
        <p:txBody>
          <a:bodyPr/>
          <a:lstStyle/>
          <a:p>
            <a:r>
              <a:rPr lang="en-GB" dirty="0" err="1"/>
              <a:t>Gweithgareddau</a:t>
            </a:r>
            <a:r>
              <a:rPr lang="en-GB" dirty="0"/>
              <a:t> </a:t>
            </a:r>
            <a:r>
              <a:rPr lang="en-GB" dirty="0" err="1"/>
              <a:t>ffracsiynau</a:t>
            </a:r>
            <a:endParaRPr lang="en-GB" dirty="0"/>
          </a:p>
        </p:txBody>
      </p:sp>
    </p:spTree>
    <p:extLst>
      <p:ext uri="{BB962C8B-B14F-4D97-AF65-F5344CB8AC3E}">
        <p14:creationId xmlns:p14="http://schemas.microsoft.com/office/powerpoint/2010/main" val="2892264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Degolion</a:t>
            </a:r>
            <a:r>
              <a:rPr lang="en-GB" dirty="0"/>
              <a:t>: </a:t>
            </a:r>
            <a:r>
              <a:rPr lang="en-GB" dirty="0" err="1"/>
              <a:t>Syniadau</a:t>
            </a:r>
            <a:r>
              <a:rPr lang="en-GB" dirty="0"/>
              <a:t> </a:t>
            </a:r>
            <a:r>
              <a:rPr lang="en-GB" dirty="0" err="1"/>
              <a:t>Allweddol</a:t>
            </a:r>
            <a:r>
              <a:rPr lang="en-GB" dirty="0"/>
              <a:t/>
            </a:r>
            <a:br>
              <a:rPr lang="en-GB" dirty="0"/>
            </a:br>
            <a:endParaRPr lang="en-GB" dirty="0"/>
          </a:p>
        </p:txBody>
      </p:sp>
      <p:sp>
        <p:nvSpPr>
          <p:cNvPr id="3" name="Content Placeholder 2"/>
          <p:cNvSpPr>
            <a:spLocks noGrp="1"/>
          </p:cNvSpPr>
          <p:nvPr>
            <p:ph idx="4294967295"/>
          </p:nvPr>
        </p:nvSpPr>
        <p:spPr>
          <a:xfrm>
            <a:off x="0" y="1143000"/>
            <a:ext cx="8229600" cy="4983163"/>
          </a:xfrm>
        </p:spPr>
        <p:txBody>
          <a:bodyPr/>
          <a:lstStyle/>
          <a:p>
            <a:pPr>
              <a:buNone/>
            </a:pPr>
            <a:r>
              <a:rPr lang="en-GB" dirty="0"/>
              <a:t>    </a:t>
            </a:r>
            <a:endParaRPr lang="en-GB" u="sng" dirty="0"/>
          </a:p>
        </p:txBody>
      </p:sp>
      <p:sp>
        <p:nvSpPr>
          <p:cNvPr id="5" name="Rectangle 4"/>
          <p:cNvSpPr/>
          <p:nvPr/>
        </p:nvSpPr>
        <p:spPr>
          <a:xfrm>
            <a:off x="1045278" y="2301953"/>
            <a:ext cx="7429520" cy="3970318"/>
          </a:xfrm>
          <a:prstGeom prst="rect">
            <a:avLst/>
          </a:prstGeom>
        </p:spPr>
        <p:txBody>
          <a:bodyPr wrap="square">
            <a:spAutoFit/>
          </a:bodyPr>
          <a:lstStyle/>
          <a:p>
            <a:pPr marL="342900" indent="-342900">
              <a:buFont typeface="Arial" panose="020B0604020202020204" pitchFamily="34" charset="0"/>
              <a:buChar char="•"/>
            </a:pPr>
            <a:r>
              <a:rPr lang="en-GB" sz="2800" dirty="0" err="1"/>
              <a:t>Deall</a:t>
            </a:r>
            <a:r>
              <a:rPr lang="en-GB" sz="2800" dirty="0"/>
              <a:t> </a:t>
            </a:r>
            <a:r>
              <a:rPr lang="en-GB" sz="2800" dirty="0" err="1"/>
              <a:t>bod</a:t>
            </a:r>
            <a:r>
              <a:rPr lang="en-GB" sz="2800" dirty="0"/>
              <a:t> un </a:t>
            </a:r>
            <a:r>
              <a:rPr lang="en-GB" sz="2800" dirty="0" err="1"/>
              <a:t>peth</a:t>
            </a:r>
            <a:r>
              <a:rPr lang="en-GB" sz="2800" dirty="0"/>
              <a:t> </a:t>
            </a:r>
            <a:r>
              <a:rPr lang="en-GB" sz="2800" dirty="0" err="1"/>
              <a:t>cyfan</a:t>
            </a:r>
            <a:r>
              <a:rPr lang="en-GB" sz="2800" dirty="0"/>
              <a:t> </a:t>
            </a:r>
            <a:r>
              <a:rPr lang="en-GB" sz="2800" dirty="0" err="1"/>
              <a:t>yn</a:t>
            </a:r>
            <a:r>
              <a:rPr lang="en-GB" sz="2800" dirty="0"/>
              <a:t> </a:t>
            </a:r>
            <a:r>
              <a:rPr lang="en-GB" sz="2800" dirty="0" err="1"/>
              <a:t>cael</a:t>
            </a:r>
            <a:r>
              <a:rPr lang="en-GB" sz="2800" dirty="0"/>
              <a:t> </a:t>
            </a:r>
            <a:r>
              <a:rPr lang="en-GB" sz="2800" dirty="0" err="1"/>
              <a:t>ei</a:t>
            </a:r>
            <a:r>
              <a:rPr lang="en-GB" sz="2800" dirty="0"/>
              <a:t> </a:t>
            </a:r>
            <a:r>
              <a:rPr lang="en-GB" sz="2800" dirty="0" err="1"/>
              <a:t>rannu</a:t>
            </a:r>
            <a:r>
              <a:rPr lang="en-GB" sz="2800" dirty="0"/>
              <a:t> </a:t>
            </a:r>
            <a:r>
              <a:rPr lang="en-GB" sz="2800" dirty="0" err="1"/>
              <a:t>yn</a:t>
            </a:r>
            <a:r>
              <a:rPr lang="en-GB" sz="2800" dirty="0"/>
              <a:t> 10 </a:t>
            </a:r>
            <a:r>
              <a:rPr lang="en-GB" sz="2800" dirty="0" err="1"/>
              <a:t>rhan</a:t>
            </a:r>
            <a:r>
              <a:rPr lang="en-GB" sz="2800" dirty="0"/>
              <a:t> </a:t>
            </a:r>
            <a:r>
              <a:rPr lang="en-GB" sz="2800" dirty="0" err="1"/>
              <a:t>hafal</a:t>
            </a:r>
            <a:r>
              <a:rPr lang="en-GB" sz="2800" dirty="0"/>
              <a:t> </a:t>
            </a:r>
            <a:r>
              <a:rPr lang="en-GB" sz="2800" dirty="0" err="1"/>
              <a:t>er</a:t>
            </a:r>
            <a:r>
              <a:rPr lang="en-GB" sz="2800" dirty="0"/>
              <a:t> </a:t>
            </a:r>
            <a:r>
              <a:rPr lang="en-GB" sz="2800" dirty="0" err="1"/>
              <a:t>mwyn</a:t>
            </a:r>
            <a:r>
              <a:rPr lang="en-GB" sz="2800" dirty="0"/>
              <a:t> </a:t>
            </a:r>
            <a:r>
              <a:rPr lang="en-GB" sz="2800" dirty="0" err="1"/>
              <a:t>rhoi</a:t>
            </a:r>
            <a:r>
              <a:rPr lang="en-GB" sz="2800" dirty="0"/>
              <a:t> </a:t>
            </a:r>
            <a:r>
              <a:rPr lang="en-GB" sz="2800" b="1" dirty="0" err="1"/>
              <a:t>degfedau</a:t>
            </a:r>
            <a:r>
              <a:rPr lang="en-GB" sz="2800" dirty="0"/>
              <a:t>, </a:t>
            </a:r>
            <a:r>
              <a:rPr lang="en-GB" sz="2800" dirty="0" err="1"/>
              <a:t>neu</a:t>
            </a:r>
            <a:r>
              <a:rPr lang="en-GB" sz="2800" dirty="0"/>
              <a:t> </a:t>
            </a:r>
            <a:r>
              <a:rPr lang="en-GB" sz="2800" dirty="0" err="1"/>
              <a:t>yn</a:t>
            </a:r>
            <a:r>
              <a:rPr lang="en-GB" sz="2800" dirty="0"/>
              <a:t> 100 </a:t>
            </a:r>
            <a:r>
              <a:rPr lang="en-GB" sz="2800" dirty="0" err="1"/>
              <a:t>rhan</a:t>
            </a:r>
            <a:r>
              <a:rPr lang="en-GB" sz="2800" dirty="0"/>
              <a:t> </a:t>
            </a:r>
            <a:r>
              <a:rPr lang="en-GB" sz="2800" dirty="0" err="1"/>
              <a:t>hafal</a:t>
            </a:r>
            <a:r>
              <a:rPr lang="en-GB" sz="2800" dirty="0"/>
              <a:t> </a:t>
            </a:r>
            <a:r>
              <a:rPr lang="en-GB" sz="2800" dirty="0" err="1"/>
              <a:t>i</a:t>
            </a:r>
            <a:r>
              <a:rPr lang="en-GB" sz="2800" dirty="0"/>
              <a:t> </a:t>
            </a:r>
            <a:r>
              <a:rPr lang="en-GB" sz="2800" dirty="0" err="1"/>
              <a:t>roi</a:t>
            </a:r>
            <a:r>
              <a:rPr lang="en-GB" sz="2800" dirty="0"/>
              <a:t> </a:t>
            </a:r>
            <a:r>
              <a:rPr lang="en-GB" sz="2800" b="1" dirty="0" err="1"/>
              <a:t>canfedau</a:t>
            </a:r>
            <a:endParaRPr lang="en-GB" sz="2800" b="1" dirty="0"/>
          </a:p>
          <a:p>
            <a:pPr marL="342900" indent="-342900">
              <a:buFont typeface="Arial" panose="020B0604020202020204" pitchFamily="34" charset="0"/>
              <a:buChar char="•"/>
            </a:pPr>
            <a:endParaRPr lang="en-GB" sz="2800" b="1" u="sng" dirty="0"/>
          </a:p>
          <a:p>
            <a:pPr marL="342900" indent="-342900">
              <a:buFont typeface="Arial" panose="020B0604020202020204" pitchFamily="34" charset="0"/>
              <a:buChar char="•"/>
            </a:pPr>
            <a:r>
              <a:rPr lang="en-GB" sz="2800" dirty="0" err="1"/>
              <a:t>Deall</a:t>
            </a:r>
            <a:r>
              <a:rPr lang="en-GB" sz="2800" dirty="0"/>
              <a:t> </a:t>
            </a:r>
            <a:r>
              <a:rPr lang="en-GB" sz="2800" dirty="0" err="1"/>
              <a:t>bod</a:t>
            </a:r>
            <a:r>
              <a:rPr lang="en-GB" sz="2800" dirty="0"/>
              <a:t> </a:t>
            </a:r>
            <a:r>
              <a:rPr lang="en-GB" sz="2800" dirty="0" err="1"/>
              <a:t>y</a:t>
            </a:r>
            <a:r>
              <a:rPr lang="en-GB" sz="2800" dirty="0"/>
              <a:t> </a:t>
            </a:r>
            <a:r>
              <a:rPr lang="en-GB" sz="2800" dirty="0" err="1"/>
              <a:t>lle</a:t>
            </a:r>
            <a:r>
              <a:rPr lang="en-GB" sz="2800" dirty="0"/>
              <a:t> </a:t>
            </a:r>
            <a:r>
              <a:rPr lang="en-GB" sz="2800" dirty="0" err="1"/>
              <a:t>degol</a:t>
            </a:r>
            <a:r>
              <a:rPr lang="en-GB" sz="2800" dirty="0"/>
              <a:t> </a:t>
            </a:r>
            <a:r>
              <a:rPr lang="en-GB" sz="2800" dirty="0" err="1"/>
              <a:t>cyntaf</a:t>
            </a:r>
            <a:r>
              <a:rPr lang="en-GB" sz="2800" dirty="0"/>
              <a:t> </a:t>
            </a:r>
            <a:r>
              <a:rPr lang="en-GB" sz="2800" dirty="0" err="1"/>
              <a:t>yn</a:t>
            </a:r>
            <a:r>
              <a:rPr lang="en-GB" sz="2800" dirty="0"/>
              <a:t> </a:t>
            </a:r>
            <a:r>
              <a:rPr lang="en-GB" sz="2800" dirty="0" err="1"/>
              <a:t>cynrychioli</a:t>
            </a:r>
            <a:r>
              <a:rPr lang="en-GB" sz="2800" dirty="0"/>
              <a:t> </a:t>
            </a:r>
            <a:r>
              <a:rPr lang="en-GB" sz="2800" dirty="0" err="1"/>
              <a:t>degfed</a:t>
            </a:r>
            <a:r>
              <a:rPr lang="en-GB" sz="2800" dirty="0"/>
              <a:t> </a:t>
            </a:r>
            <a:r>
              <a:rPr lang="en-GB" sz="2800" dirty="0" err="1"/>
              <a:t>a’r</a:t>
            </a:r>
            <a:r>
              <a:rPr lang="en-GB" sz="2800" dirty="0"/>
              <a:t> ail le </a:t>
            </a:r>
            <a:r>
              <a:rPr lang="en-GB" sz="2800" dirty="0" err="1"/>
              <a:t>degol</a:t>
            </a:r>
            <a:r>
              <a:rPr lang="en-GB" sz="2800" dirty="0"/>
              <a:t> </a:t>
            </a:r>
            <a:r>
              <a:rPr lang="en-GB" sz="2800" dirty="0" err="1"/>
              <a:t>yn</a:t>
            </a:r>
            <a:r>
              <a:rPr lang="en-GB" sz="2800" dirty="0"/>
              <a:t> </a:t>
            </a:r>
            <a:r>
              <a:rPr lang="en-GB" sz="2800" dirty="0" err="1"/>
              <a:t>cynrychioli</a:t>
            </a:r>
            <a:r>
              <a:rPr lang="en-GB" sz="2800" dirty="0"/>
              <a:t> </a:t>
            </a:r>
            <a:r>
              <a:rPr lang="en-GB" sz="2800" dirty="0" err="1"/>
              <a:t>canfed</a:t>
            </a:r>
            <a:endParaRPr lang="en-GB" sz="2800" dirty="0"/>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err="1"/>
              <a:t>Deall</a:t>
            </a:r>
            <a:r>
              <a:rPr lang="en-GB" sz="2800" dirty="0"/>
              <a:t> </a:t>
            </a:r>
            <a:r>
              <a:rPr lang="en-GB" sz="2800" dirty="0" err="1"/>
              <a:t>bod</a:t>
            </a:r>
            <a:r>
              <a:rPr lang="en-GB" sz="2800" dirty="0"/>
              <a:t> </a:t>
            </a:r>
            <a:r>
              <a:rPr lang="en-GB" sz="2800" dirty="0" err="1"/>
              <a:t>nodiant</a:t>
            </a:r>
            <a:r>
              <a:rPr lang="en-GB" sz="2800" dirty="0"/>
              <a:t> </a:t>
            </a:r>
            <a:r>
              <a:rPr lang="en-GB" sz="2800" dirty="0" err="1"/>
              <a:t>degol</a:t>
            </a:r>
            <a:r>
              <a:rPr lang="en-GB" sz="2800" dirty="0"/>
              <a:t> </a:t>
            </a:r>
            <a:r>
              <a:rPr lang="en-GB" sz="2800" dirty="0" err="1"/>
              <a:t>yn</a:t>
            </a:r>
            <a:r>
              <a:rPr lang="en-GB" sz="2800" dirty="0"/>
              <a:t> </a:t>
            </a:r>
            <a:r>
              <a:rPr lang="en-GB" sz="2800" dirty="0" err="1"/>
              <a:t>ymestyniad</a:t>
            </a:r>
            <a:r>
              <a:rPr lang="en-GB" sz="2800" dirty="0"/>
              <a:t> </a:t>
            </a:r>
            <a:r>
              <a:rPr lang="en-GB" sz="2800" dirty="0" err="1"/>
              <a:t>o’r</a:t>
            </a:r>
            <a:r>
              <a:rPr lang="en-GB" sz="2800" dirty="0"/>
              <a:t> system </a:t>
            </a:r>
            <a:r>
              <a:rPr lang="en-GB" sz="2800" dirty="0" err="1"/>
              <a:t>gwerth</a:t>
            </a:r>
            <a:r>
              <a:rPr lang="en-GB" sz="2800" dirty="0"/>
              <a:t> </a:t>
            </a:r>
            <a:r>
              <a:rPr lang="en-GB" sz="2800" dirty="0" err="1"/>
              <a:t>lle</a:t>
            </a:r>
            <a:endParaRPr lang="en-GB" sz="2800" dirty="0"/>
          </a:p>
        </p:txBody>
      </p:sp>
      <p:sp>
        <p:nvSpPr>
          <p:cNvPr id="6" name="Rectangle 5"/>
          <p:cNvSpPr/>
          <p:nvPr/>
        </p:nvSpPr>
        <p:spPr>
          <a:xfrm>
            <a:off x="229632" y="2380835"/>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29632" y="2800951"/>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9632" y="3221067"/>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29632" y="3641183"/>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632" y="4061299"/>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29632" y="4481415"/>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29632" y="4901531"/>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29632" y="5321647"/>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29632" y="5741763"/>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29632" y="6161882"/>
            <a:ext cx="214314" cy="214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80244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 to Place Value</a:t>
            </a:r>
          </a:p>
        </p:txBody>
      </p:sp>
      <p:sp>
        <p:nvSpPr>
          <p:cNvPr id="3" name="Rectangle 2"/>
          <p:cNvSpPr/>
          <p:nvPr/>
        </p:nvSpPr>
        <p:spPr>
          <a:xfrm>
            <a:off x="1796338" y="2865731"/>
            <a:ext cx="8041631" cy="646331"/>
          </a:xfrm>
          <a:prstGeom prst="rect">
            <a:avLst/>
          </a:prstGeom>
        </p:spPr>
        <p:txBody>
          <a:bodyPr wrap="square">
            <a:spAutoFit/>
          </a:bodyPr>
          <a:lstStyle/>
          <a:p>
            <a:r>
              <a:rPr lang="en-GB" dirty="0">
                <a:hlinkClick r:id="rId3"/>
              </a:rPr>
              <a:t>http://www.topmarks.co.uk/Flash.aspx?f=pvchartmoving</a:t>
            </a:r>
            <a:endParaRPr lang="en-GB" dirty="0"/>
          </a:p>
          <a:p>
            <a:endParaRPr lang="en-GB" dirty="0"/>
          </a:p>
        </p:txBody>
      </p:sp>
      <p:sp>
        <p:nvSpPr>
          <p:cNvPr id="4" name="Rectangle 3"/>
          <p:cNvSpPr/>
          <p:nvPr/>
        </p:nvSpPr>
        <p:spPr>
          <a:xfrm>
            <a:off x="1796338" y="3260974"/>
            <a:ext cx="8280920" cy="646331"/>
          </a:xfrm>
          <a:prstGeom prst="rect">
            <a:avLst/>
          </a:prstGeom>
        </p:spPr>
        <p:txBody>
          <a:bodyPr wrap="square">
            <a:spAutoFit/>
          </a:bodyPr>
          <a:lstStyle/>
          <a:p>
            <a:r>
              <a:rPr lang="en-GB" dirty="0">
                <a:hlinkClick r:id="rId4"/>
              </a:rPr>
              <a:t>http://www.topmarks.co.uk/Flash.aspx?f=MovingDigitCards</a:t>
            </a:r>
            <a:endParaRPr lang="en-GB" dirty="0"/>
          </a:p>
          <a:p>
            <a:endParaRPr lang="en-GB" dirty="0"/>
          </a:p>
        </p:txBody>
      </p:sp>
      <p:sp>
        <p:nvSpPr>
          <p:cNvPr id="5" name="Rectangle 4"/>
          <p:cNvSpPr/>
          <p:nvPr/>
        </p:nvSpPr>
        <p:spPr>
          <a:xfrm>
            <a:off x="1796338" y="2452219"/>
            <a:ext cx="7776864" cy="646331"/>
          </a:xfrm>
          <a:prstGeom prst="rect">
            <a:avLst/>
          </a:prstGeom>
        </p:spPr>
        <p:txBody>
          <a:bodyPr wrap="square">
            <a:spAutoFit/>
          </a:bodyPr>
          <a:lstStyle/>
          <a:p>
            <a:r>
              <a:rPr lang="en-GB" dirty="0">
                <a:hlinkClick r:id="rId5"/>
              </a:rPr>
              <a:t>http://www.taw.org.uk/lic/itp/itps/moving_digits_08.swf</a:t>
            </a:r>
            <a:endParaRPr lang="en-GB" dirty="0"/>
          </a:p>
          <a:p>
            <a:endParaRPr lang="en-GB" dirty="0"/>
          </a:p>
        </p:txBody>
      </p:sp>
      <p:pic>
        <p:nvPicPr>
          <p:cNvPr id="6" name="Picture 5"/>
          <p:cNvPicPr>
            <a:picLocks noChangeAspect="1"/>
          </p:cNvPicPr>
          <p:nvPr/>
        </p:nvPicPr>
        <p:blipFill rotWithShape="1">
          <a:blip r:embed="rId6"/>
          <a:srcRect l="13460" t="29730" r="14800"/>
          <a:stretch/>
        </p:blipFill>
        <p:spPr>
          <a:xfrm>
            <a:off x="2483768" y="3938672"/>
            <a:ext cx="4605634" cy="2537601"/>
          </a:xfrm>
          <a:prstGeom prst="rect">
            <a:avLst/>
          </a:prstGeom>
        </p:spPr>
      </p:pic>
    </p:spTree>
    <p:extLst>
      <p:ext uri="{BB962C8B-B14F-4D97-AF65-F5344CB8AC3E}">
        <p14:creationId xmlns:p14="http://schemas.microsoft.com/office/powerpoint/2010/main" val="37826230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675466"/>
            <a:ext cx="7408333" cy="3993893"/>
          </a:xfrm>
        </p:spPr>
        <p:txBody>
          <a:bodyPr>
            <a:normAutofit fontScale="85000" lnSpcReduction="10000"/>
          </a:bodyPr>
          <a:lstStyle/>
          <a:p>
            <a:r>
              <a:rPr lang="en-GB" dirty="0"/>
              <a:t>Mae </a:t>
            </a:r>
            <a:r>
              <a:rPr lang="en-GB" dirty="0" err="1"/>
              <a:t>canrannau</a:t>
            </a:r>
            <a:r>
              <a:rPr lang="en-GB" dirty="0"/>
              <a:t> </a:t>
            </a:r>
            <a:r>
              <a:rPr lang="en-GB" dirty="0" err="1"/>
              <a:t>yn</a:t>
            </a:r>
            <a:r>
              <a:rPr lang="en-GB" dirty="0"/>
              <a:t> </a:t>
            </a:r>
            <a:r>
              <a:rPr lang="en-GB" dirty="0" err="1"/>
              <a:t>ffracsiynau</a:t>
            </a:r>
            <a:r>
              <a:rPr lang="en-GB" dirty="0"/>
              <a:t> </a:t>
            </a:r>
            <a:r>
              <a:rPr lang="en-GB" dirty="0" err="1"/>
              <a:t>hawdd</a:t>
            </a:r>
            <a:r>
              <a:rPr lang="en-GB" dirty="0"/>
              <a:t> am </a:t>
            </a:r>
            <a:r>
              <a:rPr lang="en-GB" dirty="0" err="1"/>
              <a:t>eu</a:t>
            </a:r>
            <a:r>
              <a:rPr lang="en-GB" dirty="0"/>
              <a:t> bod bob </a:t>
            </a:r>
            <a:r>
              <a:rPr lang="en-GB" dirty="0" err="1"/>
              <a:t>amser</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cyfrif</a:t>
            </a:r>
            <a:r>
              <a:rPr lang="en-GB" dirty="0"/>
              <a:t> </a:t>
            </a:r>
            <a:r>
              <a:rPr lang="en-GB" dirty="0" err="1"/>
              <a:t>fel</a:t>
            </a:r>
            <a:r>
              <a:rPr lang="en-GB" dirty="0"/>
              <a:t> </a:t>
            </a:r>
            <a:r>
              <a:rPr lang="en-GB" dirty="0" err="1"/>
              <a:t>rhan</a:t>
            </a:r>
            <a:r>
              <a:rPr lang="en-GB" dirty="0"/>
              <a:t> o 100</a:t>
            </a:r>
          </a:p>
          <a:p>
            <a:endParaRPr lang="en-GB" dirty="0"/>
          </a:p>
          <a:p>
            <a:endParaRPr lang="en-GB" dirty="0"/>
          </a:p>
          <a:p>
            <a:endParaRPr lang="en-GB" dirty="0"/>
          </a:p>
          <a:p>
            <a:endParaRPr lang="en-GB" dirty="0"/>
          </a:p>
          <a:p>
            <a:endParaRPr lang="en-GB" dirty="0"/>
          </a:p>
          <a:p>
            <a:endParaRPr lang="en-GB" dirty="0"/>
          </a:p>
          <a:p>
            <a:r>
              <a:rPr lang="en-GB" dirty="0" err="1"/>
              <a:t>Wrth</a:t>
            </a:r>
            <a:r>
              <a:rPr lang="en-GB" dirty="0"/>
              <a:t> </a:t>
            </a:r>
            <a:r>
              <a:rPr lang="en-GB" dirty="0" err="1"/>
              <a:t>gyfrifo</a:t>
            </a:r>
            <a:r>
              <a:rPr lang="en-GB" dirty="0"/>
              <a:t> 10% </a:t>
            </a:r>
            <a:r>
              <a:rPr lang="en-GB" dirty="0" err="1"/>
              <a:t>yn</a:t>
            </a:r>
            <a:r>
              <a:rPr lang="en-GB" dirty="0"/>
              <a:t> </a:t>
            </a:r>
            <a:r>
              <a:rPr lang="en-GB" dirty="0" err="1"/>
              <a:t>gyntaf</a:t>
            </a:r>
            <a:r>
              <a:rPr lang="en-GB" dirty="0"/>
              <a:t> </a:t>
            </a:r>
            <a:r>
              <a:rPr lang="en-GB" dirty="0" err="1"/>
              <a:t>gallwch</a:t>
            </a:r>
            <a:r>
              <a:rPr lang="en-GB" dirty="0"/>
              <a:t> </a:t>
            </a:r>
            <a:r>
              <a:rPr lang="en-GB" dirty="0" err="1"/>
              <a:t>symleiddio</a:t>
            </a:r>
            <a:r>
              <a:rPr lang="en-GB" dirty="0"/>
              <a:t> </a:t>
            </a:r>
            <a:r>
              <a:rPr lang="en-GB" dirty="0" err="1"/>
              <a:t>canfod</a:t>
            </a:r>
            <a:r>
              <a:rPr lang="en-GB" dirty="0"/>
              <a:t> </a:t>
            </a:r>
            <a:r>
              <a:rPr lang="en-GB" dirty="0" err="1"/>
              <a:t>canran</a:t>
            </a:r>
            <a:r>
              <a:rPr lang="en-GB" dirty="0"/>
              <a:t> (</a:t>
            </a:r>
            <a:r>
              <a:rPr lang="en-GB" dirty="0" err="1"/>
              <a:t>sylwch</a:t>
            </a:r>
            <a:r>
              <a:rPr lang="en-GB" dirty="0"/>
              <a:t> </a:t>
            </a:r>
            <a:r>
              <a:rPr lang="en-GB" dirty="0" err="1"/>
              <a:t>sut</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cysylltu</a:t>
            </a:r>
            <a:r>
              <a:rPr lang="en-GB" dirty="0"/>
              <a:t> </a:t>
            </a:r>
            <a:r>
              <a:rPr lang="en-GB" dirty="0" err="1"/>
              <a:t>gyda</a:t>
            </a:r>
            <a:r>
              <a:rPr lang="en-GB" dirty="0"/>
              <a:t> </a:t>
            </a:r>
            <a:r>
              <a:rPr lang="en-GB" dirty="0" err="1"/>
              <a:t>dogfennau’r</a:t>
            </a:r>
            <a:r>
              <a:rPr lang="en-GB" dirty="0"/>
              <a:t> </a:t>
            </a:r>
            <a:r>
              <a:rPr lang="en-GB" dirty="0" err="1"/>
              <a:t>cwricwlwm</a:t>
            </a:r>
            <a:r>
              <a:rPr lang="en-GB" dirty="0"/>
              <a:t>)</a:t>
            </a:r>
          </a:p>
          <a:p>
            <a:r>
              <a:rPr lang="en-GB" dirty="0" err="1"/>
              <a:t>Dylid</a:t>
            </a:r>
            <a:r>
              <a:rPr lang="en-GB" dirty="0"/>
              <a:t> </a:t>
            </a:r>
            <a:r>
              <a:rPr lang="en-GB" dirty="0" err="1"/>
              <a:t>hefyd</a:t>
            </a:r>
            <a:r>
              <a:rPr lang="en-GB" dirty="0"/>
              <a:t> </a:t>
            </a:r>
            <a:r>
              <a:rPr lang="en-GB" dirty="0" err="1"/>
              <a:t>amlygu’r</a:t>
            </a:r>
            <a:r>
              <a:rPr lang="en-GB" dirty="0"/>
              <a:t> </a:t>
            </a:r>
            <a:r>
              <a:rPr lang="en-GB" dirty="0" err="1"/>
              <a:t>cysylltiad</a:t>
            </a:r>
            <a:r>
              <a:rPr lang="en-GB" dirty="0"/>
              <a:t> </a:t>
            </a:r>
            <a:r>
              <a:rPr lang="en-GB" dirty="0" err="1"/>
              <a:t>gyda</a:t>
            </a:r>
            <a:r>
              <a:rPr lang="en-GB" dirty="0"/>
              <a:t> </a:t>
            </a:r>
            <a:r>
              <a:rPr lang="en-GB" dirty="0" err="1"/>
              <a:t>lluosi</a:t>
            </a:r>
            <a:r>
              <a:rPr lang="en-GB" dirty="0"/>
              <a:t> a </a:t>
            </a:r>
            <a:r>
              <a:rPr lang="en-GB" dirty="0" err="1"/>
              <a:t>rhannu</a:t>
            </a:r>
            <a:r>
              <a:rPr lang="en-GB" dirty="0"/>
              <a:t> </a:t>
            </a:r>
            <a:r>
              <a:rPr lang="en-GB" dirty="0" err="1"/>
              <a:t>gyda</a:t>
            </a:r>
            <a:r>
              <a:rPr lang="en-GB" dirty="0"/>
              <a:t> 10. </a:t>
            </a:r>
          </a:p>
        </p:txBody>
      </p:sp>
      <p:sp>
        <p:nvSpPr>
          <p:cNvPr id="2" name="Title 1"/>
          <p:cNvSpPr>
            <a:spLocks noGrp="1"/>
          </p:cNvSpPr>
          <p:nvPr>
            <p:ph type="title"/>
          </p:nvPr>
        </p:nvSpPr>
        <p:spPr/>
        <p:txBody>
          <a:bodyPr/>
          <a:lstStyle/>
          <a:p>
            <a:r>
              <a:rPr lang="en-GB" dirty="0" err="1"/>
              <a:t>Canrannau</a:t>
            </a:r>
            <a:endParaRPr lang="en-GB" dirty="0"/>
          </a:p>
        </p:txBody>
      </p:sp>
      <p:grpSp>
        <p:nvGrpSpPr>
          <p:cNvPr id="8" name="Group 7"/>
          <p:cNvGrpSpPr/>
          <p:nvPr/>
        </p:nvGrpSpPr>
        <p:grpSpPr>
          <a:xfrm>
            <a:off x="3426730" y="3520021"/>
            <a:ext cx="1783325" cy="1430422"/>
            <a:chOff x="3426730" y="3520021"/>
            <a:chExt cx="1783325" cy="1430422"/>
          </a:xfrm>
        </p:grpSpPr>
        <p:sp>
          <p:nvSpPr>
            <p:cNvPr id="4" name="Rectangle 3"/>
            <p:cNvSpPr/>
            <p:nvPr/>
          </p:nvSpPr>
          <p:spPr>
            <a:xfrm rot="5400000">
              <a:off x="2808487" y="4138264"/>
              <a:ext cx="1430422" cy="1939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754531" y="4246373"/>
              <a:ext cx="642942" cy="6429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567113" y="4265105"/>
              <a:ext cx="642942" cy="6429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 name="Picture 6"/>
          <p:cNvPicPr>
            <a:picLocks noChangeAspect="1"/>
          </p:cNvPicPr>
          <p:nvPr/>
        </p:nvPicPr>
        <p:blipFill>
          <a:blip r:embed="rId3"/>
          <a:stretch>
            <a:fillRect/>
          </a:stretch>
        </p:blipFill>
        <p:spPr>
          <a:xfrm>
            <a:off x="3523698" y="3418296"/>
            <a:ext cx="1408298" cy="1633870"/>
          </a:xfrm>
          <a:prstGeom prst="rect">
            <a:avLst/>
          </a:prstGeom>
        </p:spPr>
      </p:pic>
    </p:spTree>
    <p:extLst>
      <p:ext uri="{BB962C8B-B14F-4D97-AF65-F5344CB8AC3E}">
        <p14:creationId xmlns:p14="http://schemas.microsoft.com/office/powerpoint/2010/main" val="2344810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87624" y="2675467"/>
            <a:ext cx="7704856" cy="3450696"/>
          </a:xfrm>
        </p:spPr>
        <p:txBody>
          <a:bodyPr>
            <a:normAutofit fontScale="92500" lnSpcReduction="10000"/>
          </a:bodyPr>
          <a:lstStyle/>
          <a:p>
            <a:pPr marL="0" indent="0">
              <a:buNone/>
            </a:pPr>
            <a:r>
              <a:rPr lang="en-GB" dirty="0" err="1"/>
              <a:t>Os</a:t>
            </a:r>
            <a:r>
              <a:rPr lang="en-GB" dirty="0"/>
              <a:t> </a:t>
            </a:r>
            <a:r>
              <a:rPr lang="en-GB" dirty="0" err="1"/>
              <a:t>yw’r</a:t>
            </a:r>
            <a:r>
              <a:rPr lang="en-GB" dirty="0"/>
              <a:t> </a:t>
            </a:r>
            <a:r>
              <a:rPr lang="en-GB" dirty="0" err="1"/>
              <a:t>ffon</a:t>
            </a:r>
            <a:r>
              <a:rPr lang="en-GB" dirty="0"/>
              <a:t> </a:t>
            </a:r>
            <a:r>
              <a:rPr lang="en-GB" dirty="0" err="1"/>
              <a:t>oren</a:t>
            </a:r>
            <a:r>
              <a:rPr lang="en-GB" dirty="0"/>
              <a:t> </a:t>
            </a:r>
            <a:r>
              <a:rPr lang="en-GB" dirty="0" err="1"/>
              <a:t>yn</a:t>
            </a:r>
            <a:r>
              <a:rPr lang="en-GB" dirty="0"/>
              <a:t> </a:t>
            </a:r>
            <a:r>
              <a:rPr lang="en-GB" dirty="0" err="1"/>
              <a:t>werth</a:t>
            </a:r>
            <a:r>
              <a:rPr lang="en-GB" dirty="0"/>
              <a:t> 10%:</a:t>
            </a:r>
          </a:p>
          <a:p>
            <a:pPr>
              <a:buFont typeface="Wingdings" panose="05000000000000000000" pitchFamily="2" charset="2"/>
              <a:buChar char="§"/>
            </a:pPr>
            <a:r>
              <a:rPr lang="en-GB" dirty="0" err="1"/>
              <a:t>Fedrwch</a:t>
            </a:r>
            <a:r>
              <a:rPr lang="en-GB" dirty="0"/>
              <a:t> chi </a:t>
            </a:r>
            <a:r>
              <a:rPr lang="en-GB" dirty="0" err="1"/>
              <a:t>greu</a:t>
            </a:r>
            <a:r>
              <a:rPr lang="en-GB" dirty="0"/>
              <a:t> 100%?</a:t>
            </a:r>
          </a:p>
          <a:p>
            <a:pPr>
              <a:buFont typeface="Wingdings" panose="05000000000000000000" pitchFamily="2" charset="2"/>
              <a:buChar char="§"/>
            </a:pPr>
            <a:r>
              <a:rPr lang="en-GB" dirty="0"/>
              <a:t>Beth </a:t>
            </a:r>
            <a:r>
              <a:rPr lang="en-GB" dirty="0" err="1"/>
              <a:t>fydd</a:t>
            </a:r>
            <a:r>
              <a:rPr lang="en-GB" dirty="0"/>
              <a:t> </a:t>
            </a:r>
            <a:r>
              <a:rPr lang="en-GB" dirty="0" err="1"/>
              <a:t>gwerth</a:t>
            </a:r>
            <a:r>
              <a:rPr lang="en-GB" dirty="0"/>
              <a:t> y </a:t>
            </a:r>
            <a:r>
              <a:rPr lang="en-GB" dirty="0" err="1"/>
              <a:t>ffon</a:t>
            </a:r>
            <a:r>
              <a:rPr lang="en-GB" dirty="0"/>
              <a:t> </a:t>
            </a:r>
            <a:r>
              <a:rPr lang="en-GB" dirty="0" err="1"/>
              <a:t>ddi-liw</a:t>
            </a:r>
            <a:r>
              <a:rPr lang="en-GB" dirty="0"/>
              <a:t>? </a:t>
            </a:r>
          </a:p>
          <a:p>
            <a:pPr>
              <a:buFont typeface="Wingdings" panose="05000000000000000000" pitchFamily="2" charset="2"/>
              <a:buChar char="§"/>
            </a:pPr>
            <a:r>
              <a:rPr lang="en-GB" dirty="0" err="1"/>
              <a:t>Fedrwch</a:t>
            </a:r>
            <a:r>
              <a:rPr lang="en-GB" dirty="0"/>
              <a:t> chi </a:t>
            </a:r>
            <a:r>
              <a:rPr lang="en-GB" dirty="0" err="1"/>
              <a:t>greu</a:t>
            </a:r>
            <a:r>
              <a:rPr lang="en-GB" dirty="0"/>
              <a:t> 25%?</a:t>
            </a:r>
          </a:p>
          <a:p>
            <a:pPr>
              <a:buFont typeface="Wingdings" panose="05000000000000000000" pitchFamily="2" charset="2"/>
              <a:buChar char="§"/>
            </a:pPr>
            <a:endParaRPr lang="en-GB" dirty="0"/>
          </a:p>
          <a:p>
            <a:pPr marL="0" indent="0" algn="ctr">
              <a:buNone/>
            </a:pPr>
            <a:r>
              <a:rPr lang="en-GB" dirty="0">
                <a:hlinkClick r:id="rId3"/>
              </a:rPr>
              <a:t>http://www.visnos.com/demos/percentage-fraction-decimals-grid</a:t>
            </a:r>
            <a:endParaRPr lang="en-GB" dirty="0"/>
          </a:p>
          <a:p>
            <a:pPr marL="0" indent="0" algn="ctr">
              <a:buNone/>
            </a:pPr>
            <a:r>
              <a:rPr lang="en-GB" dirty="0">
                <a:hlinkClick r:id="rId4"/>
              </a:rPr>
              <a:t>https://www.youtube.com/watch?v=4FCGsBJ8Ek4</a:t>
            </a:r>
            <a:endParaRPr lang="en-GB" dirty="0"/>
          </a:p>
          <a:p>
            <a:pPr marL="0" indent="0" algn="ctr">
              <a:buNone/>
            </a:pPr>
            <a:r>
              <a:rPr lang="en-GB" dirty="0">
                <a:hlinkClick r:id="rId5"/>
              </a:rPr>
              <a:t>http://www.visnos.com/solo/fraction-wall</a:t>
            </a:r>
            <a:endParaRPr lang="en-GB" dirty="0"/>
          </a:p>
          <a:p>
            <a:pPr marL="0" indent="0">
              <a:buNone/>
            </a:pPr>
            <a:endParaRPr lang="en-GB" dirty="0"/>
          </a:p>
          <a:p>
            <a:endParaRPr lang="en-GB" dirty="0"/>
          </a:p>
        </p:txBody>
      </p:sp>
      <p:sp>
        <p:nvSpPr>
          <p:cNvPr id="3" name="Title 2"/>
          <p:cNvSpPr>
            <a:spLocks noGrp="1"/>
          </p:cNvSpPr>
          <p:nvPr>
            <p:ph type="title"/>
          </p:nvPr>
        </p:nvSpPr>
        <p:spPr/>
        <p:txBody>
          <a:bodyPr>
            <a:normAutofit/>
          </a:bodyPr>
          <a:lstStyle/>
          <a:p>
            <a:r>
              <a:rPr lang="en-GB" dirty="0"/>
              <a:t>‘Cuisenaire’</a:t>
            </a:r>
          </a:p>
        </p:txBody>
      </p:sp>
    </p:spTree>
    <p:extLst>
      <p:ext uri="{BB962C8B-B14F-4D97-AF65-F5344CB8AC3E}">
        <p14:creationId xmlns:p14="http://schemas.microsoft.com/office/powerpoint/2010/main" val="1236433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4348005" cy="3450696"/>
          </a:xfrm>
        </p:spPr>
        <p:txBody>
          <a:bodyPr>
            <a:normAutofit fontScale="92500" lnSpcReduction="20000"/>
          </a:bodyPr>
          <a:lstStyle/>
          <a:p>
            <a:r>
              <a:rPr lang="en-GB" dirty="0" err="1"/>
              <a:t>Edrychwch</a:t>
            </a:r>
            <a:r>
              <a:rPr lang="en-GB" dirty="0"/>
              <a:t> </a:t>
            </a:r>
            <a:r>
              <a:rPr lang="en-GB" dirty="0" err="1"/>
              <a:t>ar</a:t>
            </a:r>
            <a:r>
              <a:rPr lang="en-GB" dirty="0"/>
              <a:t> y </a:t>
            </a:r>
            <a:r>
              <a:rPr lang="en-GB" dirty="0" err="1"/>
              <a:t>pecynnau</a:t>
            </a:r>
            <a:r>
              <a:rPr lang="en-GB" dirty="0"/>
              <a:t> </a:t>
            </a:r>
            <a:r>
              <a:rPr lang="en-GB" dirty="0" err="1"/>
              <a:t>datblygu</a:t>
            </a:r>
            <a:r>
              <a:rPr lang="en-GB" dirty="0"/>
              <a:t> </a:t>
            </a:r>
            <a:r>
              <a:rPr lang="en-GB" dirty="0" err="1"/>
              <a:t>rhif</a:t>
            </a:r>
            <a:r>
              <a:rPr lang="en-GB" dirty="0"/>
              <a:t> </a:t>
            </a:r>
            <a:r>
              <a:rPr lang="en-GB" dirty="0" err="1"/>
              <a:t>ar</a:t>
            </a:r>
            <a:r>
              <a:rPr lang="en-GB" dirty="0"/>
              <a:t> Moodle, </a:t>
            </a:r>
            <a:r>
              <a:rPr lang="en-GB" dirty="0" err="1"/>
              <a:t>ceir</a:t>
            </a:r>
            <a:r>
              <a:rPr lang="en-GB" dirty="0"/>
              <a:t> </a:t>
            </a:r>
            <a:r>
              <a:rPr lang="en-GB" dirty="0" err="1"/>
              <a:t>nifer</a:t>
            </a:r>
            <a:r>
              <a:rPr lang="en-GB" dirty="0"/>
              <a:t> o </a:t>
            </a:r>
            <a:r>
              <a:rPr lang="en-GB" dirty="0" err="1"/>
              <a:t>syniadau</a:t>
            </a:r>
            <a:r>
              <a:rPr lang="en-GB" dirty="0"/>
              <a:t> </a:t>
            </a:r>
            <a:r>
              <a:rPr lang="en-GB" dirty="0" err="1"/>
              <a:t>defnyddiol</a:t>
            </a:r>
            <a:r>
              <a:rPr lang="en-GB" dirty="0"/>
              <a:t> </a:t>
            </a:r>
            <a:r>
              <a:rPr lang="en-GB" dirty="0" err="1"/>
              <a:t>ynddynt</a:t>
            </a:r>
            <a:r>
              <a:rPr lang="en-GB" dirty="0"/>
              <a:t> </a:t>
            </a:r>
            <a:r>
              <a:rPr lang="en-GB" dirty="0" err="1"/>
              <a:t>gan</a:t>
            </a:r>
            <a:r>
              <a:rPr lang="en-GB" dirty="0"/>
              <a:t> </a:t>
            </a:r>
            <a:r>
              <a:rPr lang="en-GB" dirty="0" err="1"/>
              <a:t>gynnwys</a:t>
            </a:r>
            <a:r>
              <a:rPr lang="en-GB" dirty="0"/>
              <a:t> </a:t>
            </a:r>
            <a:r>
              <a:rPr lang="en-GB" dirty="0" err="1"/>
              <a:t>syniadau</a:t>
            </a:r>
            <a:r>
              <a:rPr lang="en-GB" dirty="0"/>
              <a:t> </a:t>
            </a:r>
            <a:r>
              <a:rPr lang="en-GB" dirty="0" err="1"/>
              <a:t>traws-gwricwlaidd</a:t>
            </a:r>
            <a:r>
              <a:rPr lang="en-GB" dirty="0"/>
              <a:t>: </a:t>
            </a:r>
          </a:p>
          <a:p>
            <a:r>
              <a:rPr lang="en-GB" dirty="0" err="1"/>
              <a:t>Clociau</a:t>
            </a:r>
            <a:r>
              <a:rPr lang="en-GB" dirty="0"/>
              <a:t> – </a:t>
            </a:r>
            <a:r>
              <a:rPr lang="en-GB" dirty="0" err="1"/>
              <a:t>amser</a:t>
            </a:r>
            <a:r>
              <a:rPr lang="en-GB" dirty="0"/>
              <a:t> a </a:t>
            </a:r>
            <a:r>
              <a:rPr lang="en-GB" dirty="0" err="1"/>
              <a:t>DaTh</a:t>
            </a:r>
            <a:endParaRPr lang="en-GB" dirty="0"/>
          </a:p>
          <a:p>
            <a:r>
              <a:rPr lang="en-GB" dirty="0" err="1"/>
              <a:t>Amser</a:t>
            </a:r>
            <a:r>
              <a:rPr lang="en-GB" dirty="0"/>
              <a:t> – </a:t>
            </a:r>
            <a:r>
              <a:rPr lang="en-GB" dirty="0" err="1"/>
              <a:t>gwyddoniaeth</a:t>
            </a:r>
            <a:endParaRPr lang="en-GB" dirty="0"/>
          </a:p>
          <a:p>
            <a:r>
              <a:rPr lang="en-GB" dirty="0" err="1"/>
              <a:t>Mosaigau</a:t>
            </a:r>
            <a:r>
              <a:rPr lang="en-GB" dirty="0"/>
              <a:t> – </a:t>
            </a:r>
            <a:r>
              <a:rPr lang="en-GB" dirty="0" err="1"/>
              <a:t>celf</a:t>
            </a:r>
            <a:r>
              <a:rPr lang="en-GB" dirty="0"/>
              <a:t>, </a:t>
            </a:r>
            <a:r>
              <a:rPr lang="en-GB" dirty="0" err="1"/>
              <a:t>ffracsiynau</a:t>
            </a:r>
            <a:r>
              <a:rPr lang="en-GB" dirty="0"/>
              <a:t>, </a:t>
            </a:r>
            <a:r>
              <a:rPr lang="en-GB" dirty="0" err="1"/>
              <a:t>degolion</a:t>
            </a:r>
            <a:r>
              <a:rPr lang="en-GB" dirty="0"/>
              <a:t> a </a:t>
            </a:r>
            <a:r>
              <a:rPr lang="en-GB" dirty="0" err="1"/>
              <a:t>chanrannau</a:t>
            </a:r>
            <a:endParaRPr lang="en-GB" dirty="0"/>
          </a:p>
          <a:p>
            <a:r>
              <a:rPr lang="en-GB" dirty="0" err="1"/>
              <a:t>Dinasfawr</a:t>
            </a:r>
            <a:r>
              <a:rPr lang="en-GB" dirty="0"/>
              <a:t> – </a:t>
            </a:r>
            <a:r>
              <a:rPr lang="en-GB" dirty="0" err="1"/>
              <a:t>amserlenni</a:t>
            </a:r>
            <a:r>
              <a:rPr lang="en-GB" dirty="0"/>
              <a:t> a </a:t>
            </a:r>
            <a:r>
              <a:rPr lang="en-GB" dirty="0" err="1"/>
              <a:t>daearyddiaeth</a:t>
            </a:r>
            <a:endParaRPr lang="en-GB" dirty="0"/>
          </a:p>
          <a:p>
            <a:endParaRPr lang="en-GB" dirty="0"/>
          </a:p>
        </p:txBody>
      </p:sp>
      <p:sp>
        <p:nvSpPr>
          <p:cNvPr id="3" name="Title 2"/>
          <p:cNvSpPr>
            <a:spLocks noGrp="1"/>
          </p:cNvSpPr>
          <p:nvPr>
            <p:ph type="title"/>
          </p:nvPr>
        </p:nvSpPr>
        <p:spPr/>
        <p:txBody>
          <a:bodyPr>
            <a:normAutofit/>
          </a:bodyPr>
          <a:lstStyle/>
          <a:p>
            <a:r>
              <a:rPr lang="en-GB" dirty="0" err="1"/>
              <a:t>Cysylltiadau</a:t>
            </a:r>
            <a:r>
              <a:rPr lang="en-GB" dirty="0"/>
              <a:t> </a:t>
            </a:r>
            <a:r>
              <a:rPr lang="en-GB" dirty="0" err="1"/>
              <a:t>traws-gwricwlaidd</a:t>
            </a:r>
            <a:endParaRPr lang="en-GB" dirty="0"/>
          </a:p>
        </p:txBody>
      </p:sp>
      <p:pic>
        <p:nvPicPr>
          <p:cNvPr id="4" name="Content Placeholder 5"/>
          <p:cNvPicPr>
            <a:picLocks noChangeAspect="1"/>
          </p:cNvPicPr>
          <p:nvPr/>
        </p:nvPicPr>
        <p:blipFill>
          <a:blip r:embed="rId2"/>
          <a:stretch>
            <a:fillRect/>
          </a:stretch>
        </p:blipFill>
        <p:spPr>
          <a:xfrm>
            <a:off x="5587371" y="2675467"/>
            <a:ext cx="3099429" cy="3451225"/>
          </a:xfrm>
          <a:prstGeom prst="rect">
            <a:avLst/>
          </a:prstGeom>
        </p:spPr>
      </p:pic>
    </p:spTree>
    <p:extLst>
      <p:ext uri="{BB962C8B-B14F-4D97-AF65-F5344CB8AC3E}">
        <p14:creationId xmlns:p14="http://schemas.microsoft.com/office/powerpoint/2010/main" val="593979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51920" y="2564904"/>
            <a:ext cx="4428480" cy="4293096"/>
          </a:xfrm>
        </p:spPr>
        <p:txBody>
          <a:bodyPr>
            <a:normAutofit fontScale="92500" lnSpcReduction="10000"/>
          </a:bodyPr>
          <a:lstStyle/>
          <a:p>
            <a:pPr marL="0" indent="0">
              <a:buNone/>
            </a:pPr>
            <a:r>
              <a:rPr lang="en-GB" dirty="0"/>
              <a:t>“Fractions, decimals and percentages have a reputation for being tough to understand, posing a barrier for many primary (and much older) pupils. However, they are types of numbers to do with parts of something, and this concept is represented around us in countless ways.” (2014: 36) </a:t>
            </a:r>
          </a:p>
          <a:p>
            <a:pPr marL="0" indent="0">
              <a:buNone/>
            </a:pPr>
            <a:endParaRPr lang="en-GB" sz="1900" dirty="0"/>
          </a:p>
          <a:p>
            <a:pPr marL="0" indent="0">
              <a:buNone/>
            </a:pPr>
            <a:r>
              <a:rPr lang="en-GB" sz="1900" dirty="0" err="1"/>
              <a:t>Tiley</a:t>
            </a:r>
            <a:r>
              <a:rPr lang="en-GB" sz="1900" dirty="0"/>
              <a:t>-Nunn, N. (2014) </a:t>
            </a:r>
            <a:r>
              <a:rPr lang="en-GB" sz="1900" i="1" dirty="0"/>
              <a:t>Primary Maths - anyone can feed sweets to sharks... </a:t>
            </a:r>
            <a:r>
              <a:rPr lang="en-GB" sz="1900" dirty="0" err="1"/>
              <a:t>Caerfyrddin</a:t>
            </a:r>
            <a:r>
              <a:rPr lang="en-GB" sz="1900" dirty="0"/>
              <a:t>: Independent Thinking Press</a:t>
            </a:r>
          </a:p>
        </p:txBody>
      </p:sp>
      <p:sp>
        <p:nvSpPr>
          <p:cNvPr id="3" name="Title 2"/>
          <p:cNvSpPr>
            <a:spLocks noGrp="1"/>
          </p:cNvSpPr>
          <p:nvPr>
            <p:ph type="title"/>
          </p:nvPr>
        </p:nvSpPr>
        <p:spPr/>
        <p:txBody>
          <a:bodyPr/>
          <a:lstStyle/>
          <a:p>
            <a:r>
              <a:rPr lang="en-GB" dirty="0" err="1"/>
              <a:t>Darllen</a:t>
            </a:r>
            <a:r>
              <a:rPr lang="en-GB" dirty="0"/>
              <a:t> </a:t>
            </a:r>
            <a:r>
              <a:rPr lang="en-GB" dirty="0" err="1"/>
              <a:t>pellach</a:t>
            </a:r>
            <a:r>
              <a:rPr lang="en-GB" dirty="0"/>
              <a:t> – </a:t>
            </a:r>
            <a:r>
              <a:rPr lang="en-GB" dirty="0" err="1"/>
              <a:t>syniadau</a:t>
            </a:r>
            <a:r>
              <a:rPr lang="en-GB" dirty="0"/>
              <a:t> </a:t>
            </a:r>
            <a:r>
              <a:rPr lang="en-GB" dirty="0" err="1"/>
              <a:t>gwersi</a:t>
            </a:r>
            <a:endParaRPr lang="en-GB" dirty="0"/>
          </a:p>
        </p:txBody>
      </p:sp>
      <p:pic>
        <p:nvPicPr>
          <p:cNvPr id="4" name="Picture 3"/>
          <p:cNvPicPr>
            <a:picLocks noChangeAspect="1"/>
          </p:cNvPicPr>
          <p:nvPr/>
        </p:nvPicPr>
        <p:blipFill>
          <a:blip r:embed="rId2"/>
          <a:stretch>
            <a:fillRect/>
          </a:stretch>
        </p:blipFill>
        <p:spPr>
          <a:xfrm>
            <a:off x="457414" y="2305239"/>
            <a:ext cx="2962458" cy="3600526"/>
          </a:xfrm>
          <a:prstGeom prst="rect">
            <a:avLst/>
          </a:prstGeom>
        </p:spPr>
      </p:pic>
    </p:spTree>
    <p:extLst>
      <p:ext uri="{BB962C8B-B14F-4D97-AF65-F5344CB8AC3E}">
        <p14:creationId xmlns:p14="http://schemas.microsoft.com/office/powerpoint/2010/main" val="25629727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2438400"/>
            <a:ext cx="8077200" cy="3450696"/>
          </a:xfrm>
        </p:spPr>
        <p:txBody>
          <a:bodyPr>
            <a:normAutofit/>
          </a:bodyPr>
          <a:lstStyle/>
          <a:p>
            <a:pPr marL="0" indent="0">
              <a:buNone/>
            </a:pPr>
            <a:r>
              <a:rPr lang="en-GB" sz="3200" dirty="0" err="1" smtClean="0"/>
              <a:t>Darllenwch</a:t>
            </a:r>
            <a:r>
              <a:rPr lang="en-GB" sz="3200" dirty="0" smtClean="0"/>
              <a:t> y </a:t>
            </a:r>
            <a:r>
              <a:rPr lang="en-GB" sz="3200" dirty="0" err="1" smtClean="0">
                <a:hlinkClick r:id="rId3"/>
              </a:rPr>
              <a:t>Fanyleb</a:t>
            </a:r>
            <a:r>
              <a:rPr lang="en-GB" sz="3200" dirty="0" smtClean="0">
                <a:hlinkClick r:id="rId3"/>
              </a:rPr>
              <a:t> </a:t>
            </a:r>
            <a:r>
              <a:rPr lang="en-GB" sz="3200" dirty="0" err="1" smtClean="0">
                <a:hlinkClick r:id="rId3"/>
              </a:rPr>
              <a:t>Asesu</a:t>
            </a:r>
            <a:r>
              <a:rPr lang="en-GB" sz="3200" dirty="0" smtClean="0">
                <a:hlinkClick r:id="rId3"/>
              </a:rPr>
              <a:t> </a:t>
            </a:r>
            <a:r>
              <a:rPr lang="en-GB" sz="3200" dirty="0" err="1" smtClean="0"/>
              <a:t>ar</a:t>
            </a:r>
            <a:r>
              <a:rPr lang="en-GB" sz="3200" dirty="0" smtClean="0"/>
              <a:t> </a:t>
            </a:r>
            <a:r>
              <a:rPr lang="en-GB" sz="3200" dirty="0" err="1" smtClean="0"/>
              <a:t>gyfer</a:t>
            </a:r>
            <a:r>
              <a:rPr lang="en-GB" sz="3200" dirty="0" smtClean="0"/>
              <a:t> y </a:t>
            </a:r>
            <a:r>
              <a:rPr lang="en-GB" sz="3200" dirty="0" err="1" smtClean="0"/>
              <a:t>modwl</a:t>
            </a:r>
            <a:r>
              <a:rPr lang="en-GB" sz="3200" dirty="0" smtClean="0"/>
              <a:t> </a:t>
            </a:r>
            <a:r>
              <a:rPr lang="en-GB" sz="3200" dirty="0" err="1" smtClean="0"/>
              <a:t>hwn</a:t>
            </a:r>
            <a:r>
              <a:rPr lang="en-GB" sz="3200" dirty="0" smtClean="0"/>
              <a:t> </a:t>
            </a:r>
            <a:r>
              <a:rPr lang="en-GB" sz="3200" dirty="0" err="1" smtClean="0"/>
              <a:t>ar</a:t>
            </a:r>
            <a:r>
              <a:rPr lang="en-GB" sz="3200" dirty="0" smtClean="0"/>
              <a:t> Moodle.</a:t>
            </a:r>
          </a:p>
          <a:p>
            <a:pPr marL="0" indent="0">
              <a:buNone/>
            </a:pPr>
            <a:r>
              <a:rPr lang="en-GB" sz="3200" dirty="0" err="1" smtClean="0"/>
              <a:t>Nodwch</a:t>
            </a:r>
            <a:r>
              <a:rPr lang="en-GB" sz="3200" dirty="0" smtClean="0"/>
              <a:t> </a:t>
            </a:r>
            <a:r>
              <a:rPr lang="en-GB" sz="3200" dirty="0" err="1" smtClean="0"/>
              <a:t>unrhyw</a:t>
            </a:r>
            <a:r>
              <a:rPr lang="en-GB" sz="3200" dirty="0" smtClean="0"/>
              <a:t> </a:t>
            </a:r>
            <a:r>
              <a:rPr lang="en-GB" sz="3200" dirty="0" err="1" smtClean="0"/>
              <a:t>gwestiynau</a:t>
            </a:r>
            <a:r>
              <a:rPr lang="en-GB" sz="3200" dirty="0" smtClean="0"/>
              <a:t> / </a:t>
            </a:r>
            <a:r>
              <a:rPr lang="en-GB" sz="3200" dirty="0" err="1" smtClean="0"/>
              <a:t>sylwadau</a:t>
            </a:r>
            <a:r>
              <a:rPr lang="en-GB" sz="3200" dirty="0" smtClean="0"/>
              <a:t> </a:t>
            </a:r>
            <a:r>
              <a:rPr lang="en-GB" sz="3200" dirty="0" err="1" smtClean="0"/>
              <a:t>ar</a:t>
            </a:r>
            <a:r>
              <a:rPr lang="en-GB" sz="3200" dirty="0" smtClean="0"/>
              <a:t> y </a:t>
            </a:r>
            <a:r>
              <a:rPr lang="en-GB" sz="3200" dirty="0" err="1" smtClean="0"/>
              <a:t>Padlet</a:t>
            </a:r>
            <a:endParaRPr lang="en-GB" sz="3200" dirty="0"/>
          </a:p>
        </p:txBody>
      </p:sp>
      <p:sp>
        <p:nvSpPr>
          <p:cNvPr id="3" name="Title 2"/>
          <p:cNvSpPr>
            <a:spLocks noGrp="1"/>
          </p:cNvSpPr>
          <p:nvPr>
            <p:ph type="title"/>
          </p:nvPr>
        </p:nvSpPr>
        <p:spPr/>
        <p:txBody>
          <a:bodyPr/>
          <a:lstStyle/>
          <a:p>
            <a:r>
              <a:rPr lang="en-GB" dirty="0" err="1" smtClean="0"/>
              <a:t>Aseiniad</a:t>
            </a:r>
            <a:endParaRPr lang="en-GB" dirty="0"/>
          </a:p>
        </p:txBody>
      </p:sp>
      <p:pic>
        <p:nvPicPr>
          <p:cNvPr id="5" name="Picture 4"/>
          <p:cNvPicPr>
            <a:picLocks noChangeAspect="1"/>
          </p:cNvPicPr>
          <p:nvPr/>
        </p:nvPicPr>
        <p:blipFill>
          <a:blip r:embed="rId4"/>
          <a:stretch>
            <a:fillRect/>
          </a:stretch>
        </p:blipFill>
        <p:spPr>
          <a:xfrm>
            <a:off x="2928168" y="4172876"/>
            <a:ext cx="3287663" cy="1909906"/>
          </a:xfrm>
          <a:prstGeom prst="rect">
            <a:avLst/>
          </a:prstGeom>
        </p:spPr>
      </p:pic>
      <p:sp>
        <p:nvSpPr>
          <p:cNvPr id="4" name="Rectangle 3"/>
          <p:cNvSpPr/>
          <p:nvPr/>
        </p:nvSpPr>
        <p:spPr>
          <a:xfrm>
            <a:off x="1668000" y="6261412"/>
            <a:ext cx="5296643" cy="461665"/>
          </a:xfrm>
          <a:prstGeom prst="rect">
            <a:avLst/>
          </a:prstGeom>
        </p:spPr>
        <p:txBody>
          <a:bodyPr wrap="none">
            <a:spAutoFit/>
          </a:bodyPr>
          <a:lstStyle/>
          <a:p>
            <a:r>
              <a:rPr lang="en-GB" sz="2400" dirty="0"/>
              <a:t>https://padlet.com/nerys_defis/aseiniad</a:t>
            </a:r>
          </a:p>
        </p:txBody>
      </p:sp>
    </p:spTree>
    <p:extLst>
      <p:ext uri="{BB962C8B-B14F-4D97-AF65-F5344CB8AC3E}">
        <p14:creationId xmlns:p14="http://schemas.microsoft.com/office/powerpoint/2010/main" val="140582969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1435</TotalTime>
  <Words>1344</Words>
  <Application>Microsoft Macintosh PowerPoint</Application>
  <PresentationFormat>On-screen Show (4:3)</PresentationFormat>
  <Paragraphs>172</Paragraphs>
  <Slides>23</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 Rounded MT Bold</vt:lpstr>
      <vt:lpstr>Calibri</vt:lpstr>
      <vt:lpstr>Candara</vt:lpstr>
      <vt:lpstr>Mangal</vt:lpstr>
      <vt:lpstr>Symbol</vt:lpstr>
      <vt:lpstr>Wingdings</vt:lpstr>
      <vt:lpstr>Arial</vt:lpstr>
      <vt:lpstr>Waveform</vt:lpstr>
      <vt:lpstr>ECAD5004/C 18-10-2018  Addysgu Meysydd Trafferthus:  Amser, Ffracsiynau, Degolion a Chanrannau</vt:lpstr>
      <vt:lpstr>Amcanion y Sesiwn – Session Objectives</vt:lpstr>
      <vt:lpstr>PowerPoint Presentation</vt:lpstr>
      <vt:lpstr>Y Cloc Analog</vt:lpstr>
      <vt:lpstr>Egwyddorion Allweddol wrth addysgu’r cloc analog</vt:lpstr>
      <vt:lpstr>Cysylltu Amser Analog gydag Amser Digidol</vt:lpstr>
      <vt:lpstr>Cyfrifo Amser</vt:lpstr>
      <vt:lpstr>Sawl diwrnod ym mhob mis?</vt:lpstr>
      <vt:lpstr>PowerPoint Presentation</vt:lpstr>
      <vt:lpstr>Geirfa Amser yn y Gymraeg…gofal!</vt:lpstr>
      <vt:lpstr>Geirfa Amser yn y Gymraeg…gofal!</vt:lpstr>
      <vt:lpstr>Adnoddau Ar-Lein </vt:lpstr>
      <vt:lpstr>Adnoddau Ymresymu…</vt:lpstr>
      <vt:lpstr>Ffracsiynau, Degolion a Chanrannau</vt:lpstr>
      <vt:lpstr>Ffracsiynau: Syniadau Allweddol</vt:lpstr>
      <vt:lpstr>Gweithgareddau ffracsiynau</vt:lpstr>
      <vt:lpstr>Degolion: Syniadau Allweddol </vt:lpstr>
      <vt:lpstr>Link to Place Value</vt:lpstr>
      <vt:lpstr>Canrannau</vt:lpstr>
      <vt:lpstr>‘Cuisenaire’</vt:lpstr>
      <vt:lpstr>Cysylltiadau traws-gwricwlaidd</vt:lpstr>
      <vt:lpstr>Darllen pellach – syniadau gwersi</vt:lpstr>
      <vt:lpstr>Aseiniad</vt:lpstr>
    </vt:vector>
  </TitlesOfParts>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Nerys Defis</cp:lastModifiedBy>
  <cp:revision>79</cp:revision>
  <dcterms:created xsi:type="dcterms:W3CDTF">2016-10-31T18:03:45Z</dcterms:created>
  <dcterms:modified xsi:type="dcterms:W3CDTF">2018-10-17T08:52:52Z</dcterms:modified>
</cp:coreProperties>
</file>