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0" r:id="rId1"/>
    <p:sldMasterId id="2147484406" r:id="rId2"/>
    <p:sldMasterId id="2147484412" r:id="rId3"/>
    <p:sldMasterId id="2147484420" r:id="rId4"/>
    <p:sldMasterId id="2147484423" r:id="rId5"/>
    <p:sldMasterId id="2147484427" r:id="rId6"/>
    <p:sldMasterId id="2147484431" r:id="rId7"/>
  </p:sldMasterIdLst>
  <p:notesMasterIdLst>
    <p:notesMasterId r:id="rId37"/>
  </p:notesMasterIdLst>
  <p:sldIdLst>
    <p:sldId id="381" r:id="rId8"/>
    <p:sldId id="382" r:id="rId9"/>
    <p:sldId id="440" r:id="rId10"/>
    <p:sldId id="375" r:id="rId11"/>
    <p:sldId id="376" r:id="rId12"/>
    <p:sldId id="377" r:id="rId13"/>
    <p:sldId id="378" r:id="rId14"/>
    <p:sldId id="379" r:id="rId15"/>
    <p:sldId id="263" r:id="rId16"/>
    <p:sldId id="266" r:id="rId17"/>
    <p:sldId id="274" r:id="rId18"/>
    <p:sldId id="275" r:id="rId19"/>
    <p:sldId id="277" r:id="rId20"/>
    <p:sldId id="307" r:id="rId21"/>
    <p:sldId id="278" r:id="rId22"/>
    <p:sldId id="280" r:id="rId23"/>
    <p:sldId id="380" r:id="rId24"/>
    <p:sldId id="281" r:id="rId25"/>
    <p:sldId id="283" r:id="rId26"/>
    <p:sldId id="308" r:id="rId27"/>
    <p:sldId id="309" r:id="rId28"/>
    <p:sldId id="293" r:id="rId29"/>
    <p:sldId id="298" r:id="rId30"/>
    <p:sldId id="297" r:id="rId31"/>
    <p:sldId id="299" r:id="rId32"/>
    <p:sldId id="302" r:id="rId33"/>
    <p:sldId id="303" r:id="rId34"/>
    <p:sldId id="305" r:id="rId35"/>
    <p:sldId id="441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6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viewProps" Target="viewProps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8" Type="http://schemas.openxmlformats.org/officeDocument/2006/relationships/slide" Target="slides/slid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A06DD8B6-8848-45BF-BA3C-EFB121DD39AD}"/>
    <pc:docChg chg="modSld">
      <pc:chgData name="Laura Jenkins (IEH)" userId="ae3a07d3-7c51-4381-b786-d01af3331fdb" providerId="ADAL" clId="{A06DD8B6-8848-45BF-BA3C-EFB121DD39AD}" dt="2024-02-27T12:27:19.165" v="4" actId="20577"/>
      <pc:docMkLst>
        <pc:docMk/>
      </pc:docMkLst>
      <pc:sldChg chg="modSp mod">
        <pc:chgData name="Laura Jenkins (IEH)" userId="ae3a07d3-7c51-4381-b786-d01af3331fdb" providerId="ADAL" clId="{A06DD8B6-8848-45BF-BA3C-EFB121DD39AD}" dt="2024-02-27T12:27:19.165" v="4" actId="20577"/>
        <pc:sldMkLst>
          <pc:docMk/>
          <pc:sldMk cId="1354727377" sldId="382"/>
        </pc:sldMkLst>
        <pc:spChg chg="mod">
          <ac:chgData name="Laura Jenkins (IEH)" userId="ae3a07d3-7c51-4381-b786-d01af3331fdb" providerId="ADAL" clId="{A06DD8B6-8848-45BF-BA3C-EFB121DD39AD}" dt="2024-02-27T12:27:19.165" v="4" actId="20577"/>
          <ac:spMkLst>
            <pc:docMk/>
            <pc:sldMk cId="1354727377" sldId="382"/>
            <ac:spMk id="2" creationId="{D05185D9-FCAA-F86A-3A58-8B1BCA16999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6F6F6-BB86-4B64-A17B-90D7864425B6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B7D65-FFCD-4A56-8DDD-B562BC2F6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87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79371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B8458F-F67B-464B-B1A7-F2DD600F9504}" type="datetimeFigureOut">
              <a:rPr lang="en-GB" smtClean="0"/>
              <a:pPr>
                <a:defRPr/>
              </a:pPr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B478D-78FD-4A4D-B88B-ED6FEA501E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674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95E23E-54AF-46B4-AA7E-C3BDEDDA04A9}" type="datetimeFigureOut">
              <a:rPr lang="en-GB" smtClean="0"/>
              <a:pPr>
                <a:defRPr/>
              </a:pPr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A20B-C215-4C5B-8F25-405D57E36D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8207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88D05-DDE8-409C-97A9-5879BB1105E5}" type="datetimeFigureOut">
              <a:rPr lang="en-GB" smtClean="0"/>
              <a:pPr>
                <a:defRPr/>
              </a:pPr>
              <a:t>27/02/2024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16AA2-8829-454F-AC28-E32ADD00B5A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620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389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916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7652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9478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6821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136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621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038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6617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515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04920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93653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32820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657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2231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4155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6519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42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339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2353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8755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188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1301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3125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3235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768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0604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2954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691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9AE7C-E7A0-4180-B9B6-97349F3E29BB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33351-EA12-4EB4-B9B0-28101EE9DFB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87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1" r:id="rId1"/>
    <p:sldLayoutId id="2147484403" r:id="rId2"/>
    <p:sldLayoutId id="2147484404" r:id="rId3"/>
    <p:sldLayoutId id="214748440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117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7" r:id="rId1"/>
    <p:sldLayoutId id="2147484408" r:id="rId2"/>
    <p:sldLayoutId id="2147484409" r:id="rId3"/>
    <p:sldLayoutId id="2147484410" r:id="rId4"/>
    <p:sldLayoutId id="2147484411" r:id="rId5"/>
    <p:sldLayoutId id="214748444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322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13" r:id="rId1"/>
    <p:sldLayoutId id="2147484414" r:id="rId2"/>
    <p:sldLayoutId id="2147484415" r:id="rId3"/>
    <p:sldLayoutId id="2147484416" r:id="rId4"/>
    <p:sldLayoutId id="2147484417" r:id="rId5"/>
    <p:sldLayoutId id="2147484418" r:id="rId6"/>
    <p:sldLayoutId id="2147484419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880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1" r:id="rId1"/>
    <p:sldLayoutId id="214748442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300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4" r:id="rId1"/>
    <p:sldLayoutId id="2147484425" r:id="rId2"/>
    <p:sldLayoutId id="214748442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797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8" r:id="rId1"/>
    <p:sldLayoutId id="2147484429" r:id="rId2"/>
    <p:sldLayoutId id="214748443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5559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32" r:id="rId1"/>
    <p:sldLayoutId id="2147484433" r:id="rId2"/>
    <p:sldLayoutId id="2147484434" r:id="rId3"/>
    <p:sldLayoutId id="2147484435" r:id="rId4"/>
    <p:sldLayoutId id="2147484436" r:id="rId5"/>
    <p:sldLayoutId id="2147484437" r:id="rId6"/>
    <p:sldLayoutId id="2147484438" r:id="rId7"/>
    <p:sldLayoutId id="214748443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educator-resources/owl-across-disciplines/owl-across-the-disciplines-grammar-and-usage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slideLayout" Target="../slideLayouts/slideLayout23.xml"/><Relationship Id="rId1" Type="http://schemas.openxmlformats.org/officeDocument/2006/relationships/video" Target="https://www.youtube.com/embed/U9t4KQYcO6M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0576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5185D9-FCAA-F86A-3A58-8B1BCA169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ECAY4004: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Agency, Empowerment and Anti-oppressive Practice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Giving Voice to Values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354727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6E7EF2-46CA-B20D-38F7-9843B3466C03}"/>
              </a:ext>
            </a:extLst>
          </p:cNvPr>
          <p:cNvSpPr txBox="1"/>
          <p:nvPr/>
        </p:nvSpPr>
        <p:spPr>
          <a:xfrm>
            <a:off x="576386" y="1539551"/>
            <a:ext cx="50758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Session Outcomes: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An introduction to the Mary C Gentile ‘Giving Voice to Values’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66BC076-F508-6C7C-6C90-1FC641E3A7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24635" y="3429000"/>
            <a:ext cx="4386043" cy="2467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059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37C28-32E8-A210-78AC-545AB3EDB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Giving Voice to Values (GVV)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293A4-F775-0CA1-3671-78FFD14AE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Gentile (2010) guides us to believe that ‘Giving Voice to your values’ is:</a:t>
            </a:r>
          </a:p>
          <a:p>
            <a:endParaRPr lang="en-GB" dirty="0"/>
          </a:p>
          <a:p>
            <a:pPr lvl="1"/>
            <a:r>
              <a:rPr lang="en-GB" dirty="0"/>
              <a:t>Speaking Your Mind When You Know what Is Right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Citing Barack Obama’s inaugural speech where Obama called for:</a:t>
            </a:r>
          </a:p>
          <a:p>
            <a:pPr lvl="2"/>
            <a:r>
              <a:rPr lang="en-GB" dirty="0"/>
              <a:t>‘An Era of Responsibility’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Asserting the view that there had been: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‘Collective Failure to Make the Hard Choices’</a:t>
            </a:r>
          </a:p>
          <a:p>
            <a:endParaRPr lang="en-GB" dirty="0"/>
          </a:p>
        </p:txBody>
      </p:sp>
      <p:pic>
        <p:nvPicPr>
          <p:cNvPr id="4" name="Picture 3" descr="A person in a suit pointing&#10;&#10;Description automatically generated with low confidence">
            <a:extLst>
              <a:ext uri="{FF2B5EF4-FFF2-40B4-BE49-F238E27FC236}">
                <a16:creationId xmlns:a16="http://schemas.microsoft.com/office/drawing/2014/main" id="{CB5C499A-7A27-F8D5-B46C-532B09E345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78" r="16978"/>
          <a:stretch/>
        </p:blipFill>
        <p:spPr>
          <a:xfrm>
            <a:off x="559857" y="2425959"/>
            <a:ext cx="2238909" cy="2519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47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F712F-2120-F8E3-FDE5-A96BDAA23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Testing This 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DD411-C6BD-34C7-1FAF-5EA817A9B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527045"/>
            <a:ext cx="7956222" cy="4667250"/>
          </a:xfrm>
        </p:spPr>
        <p:txBody>
          <a:bodyPr/>
          <a:lstStyle/>
          <a:p>
            <a:pPr lvl="0"/>
            <a:r>
              <a:rPr lang="en-GB" dirty="0"/>
              <a:t>Consider then, ‘Landmark’ child-abuse cases</a:t>
            </a:r>
          </a:p>
          <a:p>
            <a:pPr marL="0" lvl="0" indent="0">
              <a:buNone/>
            </a:pPr>
            <a:endParaRPr lang="en-US" dirty="0"/>
          </a:p>
          <a:p>
            <a:pPr lvl="0"/>
            <a:r>
              <a:rPr lang="en-GB" b="1" dirty="0"/>
              <a:t>Question: </a:t>
            </a:r>
            <a:r>
              <a:rPr lang="en-GB" dirty="0"/>
              <a:t>At what point for example should a child be removed from a parent?</a:t>
            </a:r>
          </a:p>
          <a:p>
            <a:pPr lvl="0"/>
            <a:endParaRPr lang="en-US" dirty="0"/>
          </a:p>
          <a:p>
            <a:pPr lvl="0"/>
            <a:r>
              <a:rPr lang="en-GB" b="1" dirty="0"/>
              <a:t>Question: </a:t>
            </a:r>
            <a:r>
              <a:rPr lang="en-GB" dirty="0"/>
              <a:t>Considering Serious Case Reviews (Climbie’, Baby ‘P’ and sadly more…)</a:t>
            </a:r>
            <a:endParaRPr lang="en-US" dirty="0"/>
          </a:p>
          <a:p>
            <a:pPr lvl="1"/>
            <a:r>
              <a:rPr lang="en-GB" dirty="0"/>
              <a:t>Are social workers acting too quickly?</a:t>
            </a:r>
            <a:endParaRPr lang="en-US" dirty="0"/>
          </a:p>
          <a:p>
            <a:pPr lvl="1"/>
            <a:r>
              <a:rPr lang="en-GB" dirty="0"/>
              <a:t>Are social workers focussing attention on the needs of the parent before those of child?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02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F93CA-39B5-0CE1-7A67-D1BCFFA3A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Ethics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4B738-9B34-A5C2-9D68-1F4F08F80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Gentile (2010) identifies what she calls:</a:t>
            </a:r>
          </a:p>
          <a:p>
            <a:pPr lvl="1"/>
            <a:r>
              <a:rPr lang="en-GB" dirty="0"/>
              <a:t>‘Ethics Fatigue’</a:t>
            </a:r>
          </a:p>
          <a:p>
            <a:endParaRPr lang="en-GB" dirty="0"/>
          </a:p>
          <a:p>
            <a:r>
              <a:rPr lang="en-GB" dirty="0"/>
              <a:t>Wherein ‘Functional Process’ rather than ‘Rights Based’ decision making has become the norm (Austerity, Higher Social Worker workloads)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green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9D9E5148-478A-D7A4-A583-27ECC22DD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264" y="2935448"/>
            <a:ext cx="1840304" cy="122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12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69281-1370-AEFC-C6F9-C3B2B343F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Group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C701C-CA7D-C541-6F35-6337EF97A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What are Ethics/Rights?</a:t>
            </a:r>
          </a:p>
          <a:p>
            <a:pPr lvl="0"/>
            <a:endParaRPr lang="en-US" dirty="0"/>
          </a:p>
          <a:p>
            <a:pPr lvl="0"/>
            <a:r>
              <a:rPr lang="en-GB" dirty="0"/>
              <a:t>Discuss and feedback to group</a:t>
            </a:r>
            <a:endParaRPr lang="en-US" dirty="0"/>
          </a:p>
        </p:txBody>
      </p:sp>
      <p:pic>
        <p:nvPicPr>
          <p:cNvPr id="6" name="Picture 5" descr="A person leaning on a question mark&#10;&#10;Description automatically generated">
            <a:extLst>
              <a:ext uri="{FF2B5EF4-FFF2-40B4-BE49-F238E27FC236}">
                <a16:creationId xmlns:a16="http://schemas.microsoft.com/office/drawing/2014/main" id="{5D14FD22-41AE-C59A-54B1-BC6BADBDF4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01065" y="309757"/>
            <a:ext cx="2584580" cy="2584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054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hade val="98000"/>
                <a:satMod val="130000"/>
                <a:lumMod val="102000"/>
              </a:schemeClr>
            </a:gs>
            <a:gs pos="100000">
              <a:schemeClr val="bg1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0554B-48A3-3267-1B88-3745CB0C9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9706" y="365125"/>
            <a:ext cx="615668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Definitions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BE97C-2560-1961-4C92-D200804B9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2424" y="1825625"/>
            <a:ext cx="6333964" cy="466725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Ethics / Virtue / Morality</a:t>
            </a:r>
          </a:p>
          <a:p>
            <a:r>
              <a:rPr lang="en-GB" dirty="0">
                <a:solidFill>
                  <a:schemeClr val="bg1"/>
                </a:solidFill>
              </a:rPr>
              <a:t>Deontology  (what should I do?)</a:t>
            </a:r>
          </a:p>
          <a:p>
            <a:r>
              <a:rPr lang="en-GB" dirty="0">
                <a:solidFill>
                  <a:schemeClr val="bg1"/>
                </a:solidFill>
              </a:rPr>
              <a:t>Virtue Ethics  (What sort of person should I be?)</a:t>
            </a:r>
          </a:p>
          <a:p>
            <a:r>
              <a:rPr lang="en-GB" dirty="0">
                <a:solidFill>
                  <a:schemeClr val="bg1"/>
                </a:solidFill>
              </a:rPr>
              <a:t>Consequentialism  (What is the outcome?)</a:t>
            </a:r>
          </a:p>
          <a:p>
            <a:r>
              <a:rPr lang="en-GB" dirty="0">
                <a:solidFill>
                  <a:schemeClr val="bg1"/>
                </a:solidFill>
              </a:rPr>
              <a:t>Rights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Are we moral relativists? Or moral absolutists?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E25EF5-E808-7375-A1FB-BA0DB39762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070" y="1093840"/>
            <a:ext cx="1843658" cy="24051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23A5787F-EAEA-2F69-617B-BC2C05DB9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20149" y="1093840"/>
            <a:ext cx="1641819" cy="21391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0BFF27-7AA1-6A13-AEF6-40AD02FA5B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667" y="3960366"/>
            <a:ext cx="1544463" cy="18552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DF3C5186-EC49-554C-7AE1-8213C8C572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75965" y="3647169"/>
            <a:ext cx="1641819" cy="22261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184D07A-8F3E-5A50-7F35-437329C862AF}"/>
              </a:ext>
            </a:extLst>
          </p:cNvPr>
          <p:cNvSpPr txBox="1"/>
          <p:nvPr/>
        </p:nvSpPr>
        <p:spPr>
          <a:xfrm>
            <a:off x="1389651" y="5851774"/>
            <a:ext cx="97043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Aristotle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084162-8CEC-5999-DB1B-1C7603E179CF}"/>
              </a:ext>
            </a:extLst>
          </p:cNvPr>
          <p:cNvSpPr txBox="1"/>
          <p:nvPr/>
        </p:nvSpPr>
        <p:spPr>
          <a:xfrm>
            <a:off x="3414058" y="5851774"/>
            <a:ext cx="150372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Jeremy Bentham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56C821-6183-AB42-CC27-EE0941B37670}"/>
              </a:ext>
            </a:extLst>
          </p:cNvPr>
          <p:cNvSpPr txBox="1"/>
          <p:nvPr/>
        </p:nvSpPr>
        <p:spPr>
          <a:xfrm>
            <a:off x="1123003" y="3508670"/>
            <a:ext cx="150372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Immanuel Kant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A7DF9A2-CB75-AC84-D466-03AB0584F44F}"/>
              </a:ext>
            </a:extLst>
          </p:cNvPr>
          <p:cNvSpPr txBox="1"/>
          <p:nvPr/>
        </p:nvSpPr>
        <p:spPr>
          <a:xfrm>
            <a:off x="3579599" y="3355190"/>
            <a:ext cx="142391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Thomas </a:t>
            </a:r>
            <a:r>
              <a:rPr lang="en-GB" sz="1200" dirty="0">
                <a:solidFill>
                  <a:schemeClr val="bg1"/>
                </a:solidFill>
              </a:rPr>
              <a:t>Paine</a:t>
            </a:r>
          </a:p>
        </p:txBody>
      </p:sp>
    </p:spTree>
    <p:extLst>
      <p:ext uri="{BB962C8B-B14F-4D97-AF65-F5344CB8AC3E}">
        <p14:creationId xmlns:p14="http://schemas.microsoft.com/office/powerpoint/2010/main" val="2666423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/>
              <a:t>Question: Why do we need to know these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‘Building Ethical Muscle’ in order:</a:t>
            </a:r>
          </a:p>
          <a:p>
            <a:pPr lvl="1"/>
            <a:r>
              <a:rPr lang="en-GB" dirty="0"/>
              <a:t> ‘to act upon your most deeply held values’</a:t>
            </a:r>
          </a:p>
          <a:p>
            <a:endParaRPr lang="en-GB" dirty="0"/>
          </a:p>
          <a:p>
            <a:r>
              <a:rPr lang="en-GB" dirty="0"/>
              <a:t>Question: As an Advocate for change, who’s values should we work with?</a:t>
            </a:r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/>
              <a:t>1. Your Organisation?</a:t>
            </a:r>
          </a:p>
          <a:p>
            <a:pPr marL="457200" lvl="1" indent="0">
              <a:buNone/>
            </a:pPr>
            <a:r>
              <a:rPr lang="en-GB" dirty="0"/>
              <a:t>2. Your Client?</a:t>
            </a:r>
          </a:p>
          <a:p>
            <a:pPr marL="457200" lvl="1" indent="0">
              <a:buNone/>
            </a:pPr>
            <a:r>
              <a:rPr lang="en-GB" dirty="0"/>
              <a:t>3. Your Own?</a:t>
            </a:r>
          </a:p>
        </p:txBody>
      </p:sp>
    </p:spTree>
    <p:extLst>
      <p:ext uri="{BB962C8B-B14F-4D97-AF65-F5344CB8AC3E}">
        <p14:creationId xmlns:p14="http://schemas.microsoft.com/office/powerpoint/2010/main" val="77883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97A3108-3024-5952-0650-7A40E7FCF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spc="-50" dirty="0">
                <a:latin typeface="+mj-lt"/>
                <a:ea typeface="+mj-ea"/>
                <a:cs typeface="+mj-cs"/>
              </a:rPr>
              <a:t>Giving Voice to Values: Where do we start?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Do we focus on:</a:t>
            </a:r>
          </a:p>
          <a:p>
            <a:pPr lvl="1"/>
            <a:r>
              <a:rPr lang="en-GB" dirty="0"/>
              <a:t>The Person?</a:t>
            </a:r>
          </a:p>
          <a:p>
            <a:pPr lvl="1"/>
            <a:r>
              <a:rPr lang="en-GB" dirty="0"/>
              <a:t>The Problem? </a:t>
            </a:r>
          </a:p>
          <a:p>
            <a:pPr lvl="1"/>
            <a:r>
              <a:rPr lang="en-GB" dirty="0"/>
              <a:t>The Procedure?</a:t>
            </a:r>
          </a:p>
          <a:p>
            <a:pPr lvl="1"/>
            <a:endParaRPr lang="en-GB" dirty="0"/>
          </a:p>
          <a:p>
            <a:r>
              <a:rPr lang="en-GB" dirty="0"/>
              <a:t>In exploring the answer to this should we first ask ourselves:</a:t>
            </a:r>
          </a:p>
          <a:p>
            <a:endParaRPr lang="en-GB" dirty="0"/>
          </a:p>
          <a:p>
            <a:pPr lvl="1"/>
            <a:r>
              <a:rPr lang="en-GB" dirty="0"/>
              <a:t>What habits of being do we have?</a:t>
            </a:r>
          </a:p>
          <a:p>
            <a:pPr lvl="1"/>
            <a:r>
              <a:rPr lang="en-GB" dirty="0"/>
              <a:t>What level of ‘Values’ do we hold within these habits of being?</a:t>
            </a:r>
          </a:p>
          <a:p>
            <a:pPr lvl="1"/>
            <a:r>
              <a:rPr lang="en-GB" dirty="0"/>
              <a:t>Do we take our ‘whole selves’ to work?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13" y="2817843"/>
            <a:ext cx="2769536" cy="1852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57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Are we practised in ‘Voicing’ our own Values?</a:t>
            </a:r>
          </a:p>
          <a:p>
            <a:r>
              <a:rPr lang="en-GB" dirty="0"/>
              <a:t>Are we consistent in who we really are?</a:t>
            </a:r>
          </a:p>
          <a:p>
            <a:r>
              <a:rPr lang="en-GB" dirty="0"/>
              <a:t>Are we consistent in what we hold true to?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And importantly..</a:t>
            </a:r>
          </a:p>
          <a:p>
            <a:pPr marL="0" indent="0">
              <a:buNone/>
            </a:pPr>
            <a:r>
              <a:rPr lang="en-GB" dirty="0"/>
              <a:t>How do we react when </a:t>
            </a:r>
            <a:r>
              <a:rPr lang="en-GB" b="1" dirty="0"/>
              <a:t>our</a:t>
            </a:r>
            <a:r>
              <a:rPr lang="en-GB" dirty="0"/>
              <a:t> ‘Values’ are challenged by:</a:t>
            </a:r>
          </a:p>
          <a:p>
            <a:pPr marL="274320" lvl="1" indent="0">
              <a:buNone/>
            </a:pPr>
            <a:r>
              <a:rPr lang="en-GB" dirty="0"/>
              <a:t>1. Our Clients?</a:t>
            </a:r>
          </a:p>
          <a:p>
            <a:pPr marL="274320" lvl="1" indent="0">
              <a:buNone/>
            </a:pPr>
            <a:r>
              <a:rPr lang="en-GB" dirty="0"/>
              <a:t>2. Our Organisation?</a:t>
            </a:r>
          </a:p>
          <a:p>
            <a:pPr marL="274320" lvl="1" indent="0">
              <a:buNone/>
            </a:pPr>
            <a:r>
              <a:rPr lang="en-GB" dirty="0"/>
              <a:t>3. Ourselves?</a:t>
            </a:r>
          </a:p>
          <a:p>
            <a:endParaRPr lang="en-GB" dirty="0"/>
          </a:p>
        </p:txBody>
      </p:sp>
      <p:pic>
        <p:nvPicPr>
          <p:cNvPr id="6" name="Picture 5" descr="Boy standing on a stool in the middle of road with megaphone">
            <a:extLst>
              <a:ext uri="{FF2B5EF4-FFF2-40B4-BE49-F238E27FC236}">
                <a16:creationId xmlns:a16="http://schemas.microsoft.com/office/drawing/2014/main" id="{DF38F01A-65C7-C9DB-650F-2813EEF1A8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5" r="30964" b="-1"/>
          <a:stretch/>
        </p:blipFill>
        <p:spPr>
          <a:xfrm>
            <a:off x="690486" y="2655147"/>
            <a:ext cx="1623507" cy="2392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11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Obama’s Call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Asking us to be…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i="1" dirty="0"/>
              <a:t>Ready, willing, and able to ‘make the hard call choices’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1630" r="20381" b="1"/>
          <a:stretch/>
        </p:blipFill>
        <p:spPr>
          <a:xfrm>
            <a:off x="455630" y="2407298"/>
            <a:ext cx="2379885" cy="2677886"/>
          </a:xfrm>
          <a:prstGeom prst="rect">
            <a:avLst/>
          </a:prstGeom>
        </p:spPr>
      </p:pic>
      <p:sp>
        <p:nvSpPr>
          <p:cNvPr id="4" name="AutoShape 2" descr="Image result for obama speec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675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Choice to 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 when people see misbehaviours i.e. When lapses in ethical behaviour are recognised..</a:t>
            </a:r>
          </a:p>
          <a:p>
            <a:endParaRPr lang="en-GB" dirty="0"/>
          </a:p>
          <a:p>
            <a:r>
              <a:rPr lang="en-GB" dirty="0"/>
              <a:t>Why do people fail to act or speak out?</a:t>
            </a:r>
          </a:p>
          <a:p>
            <a:endParaRPr lang="en-GB" dirty="0"/>
          </a:p>
          <a:p>
            <a:pPr lvl="1"/>
            <a:r>
              <a:rPr lang="en-GB" dirty="0"/>
              <a:t>Is it because…</a:t>
            </a:r>
          </a:p>
          <a:p>
            <a:pPr lvl="1"/>
            <a:endParaRPr lang="en-GB" dirty="0"/>
          </a:p>
          <a:p>
            <a:r>
              <a:rPr lang="en-GB" dirty="0"/>
              <a:t>they believe that it is not possible to do so?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4475" r="11654" b="-1"/>
          <a:stretch/>
        </p:blipFill>
        <p:spPr>
          <a:xfrm>
            <a:off x="455630" y="2631233"/>
            <a:ext cx="2374247" cy="2410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6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La </a:t>
            </a:r>
            <a:r>
              <a:rPr lang="en-GB" dirty="0" err="1"/>
              <a:t>Mauvaise</a:t>
            </a:r>
            <a:r>
              <a:rPr lang="en-GB" dirty="0"/>
              <a:t> </a:t>
            </a:r>
            <a:r>
              <a:rPr lang="en-GB" dirty="0" err="1"/>
              <a:t>Foi</a:t>
            </a:r>
            <a:r>
              <a:rPr lang="en-GB" dirty="0"/>
              <a:t> &amp;</a:t>
            </a:r>
            <a:br>
              <a:rPr lang="en-GB" dirty="0"/>
            </a:br>
            <a:r>
              <a:rPr lang="en-GB" dirty="0"/>
              <a:t>The ‘Disablers’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‘Disablers’ are reasons we give for not acting on moral values, </a:t>
            </a:r>
            <a:r>
              <a:rPr lang="en-GB" dirty="0" err="1"/>
              <a:t>i.e</a:t>
            </a:r>
            <a:r>
              <a:rPr lang="en-GB" dirty="0"/>
              <a:t> “I had no choice!”, the denial of freedom</a:t>
            </a:r>
          </a:p>
          <a:p>
            <a:endParaRPr lang="en-GB" dirty="0"/>
          </a:p>
          <a:p>
            <a:r>
              <a:rPr lang="en-GB" dirty="0" err="1"/>
              <a:t>Mauvaise</a:t>
            </a:r>
            <a:r>
              <a:rPr lang="en-GB" dirty="0"/>
              <a:t> </a:t>
            </a:r>
            <a:r>
              <a:rPr lang="en-GB" dirty="0" err="1"/>
              <a:t>Foi</a:t>
            </a:r>
            <a:r>
              <a:rPr lang="en-GB" dirty="0"/>
              <a:t> can take several forms:</a:t>
            </a:r>
          </a:p>
          <a:p>
            <a:endParaRPr lang="en-GB" dirty="0"/>
          </a:p>
          <a:p>
            <a:pPr lvl="1"/>
            <a:r>
              <a:rPr lang="en-GB" dirty="0"/>
              <a:t>Banality or inaction (failure by omission)</a:t>
            </a:r>
          </a:p>
          <a:p>
            <a:pPr lvl="1"/>
            <a:r>
              <a:rPr lang="en-GB" dirty="0"/>
              <a:t>Identifying with the past, refusing to progress or advance</a:t>
            </a:r>
          </a:p>
          <a:p>
            <a:pPr lvl="1"/>
            <a:r>
              <a:rPr lang="en-GB" dirty="0"/>
              <a:t>Living according to the image others have made of us, and fulfilling their expectations</a:t>
            </a:r>
          </a:p>
          <a:p>
            <a:endParaRPr lang="en-GB" dirty="0"/>
          </a:p>
          <a:p>
            <a:r>
              <a:rPr lang="en-GB" dirty="0"/>
              <a:t>All of which are methods of avoiding personal choice and responsibility!</a:t>
            </a:r>
          </a:p>
        </p:txBody>
      </p:sp>
      <p:pic>
        <p:nvPicPr>
          <p:cNvPr id="1026" name="Picture 2" descr="Image result for sartr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21" y="2549852"/>
            <a:ext cx="1753491" cy="175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53194" y="4379975"/>
            <a:ext cx="110959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Jean-Paul Sartre</a:t>
            </a:r>
          </a:p>
        </p:txBody>
      </p:sp>
    </p:spTree>
    <p:extLst>
      <p:ext uri="{BB962C8B-B14F-4D97-AF65-F5344CB8AC3E}">
        <p14:creationId xmlns:p14="http://schemas.microsoft.com/office/powerpoint/2010/main" val="111047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/>
              <a:t>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So, if we practice what we believe i.e.</a:t>
            </a:r>
          </a:p>
          <a:p>
            <a:endParaRPr lang="en-GB" dirty="0"/>
          </a:p>
          <a:p>
            <a:r>
              <a:rPr lang="en-GB" dirty="0"/>
              <a:t>Demonstrate our beliefs through our actions then…</a:t>
            </a:r>
          </a:p>
          <a:p>
            <a:endParaRPr lang="en-GB" dirty="0"/>
          </a:p>
          <a:p>
            <a:r>
              <a:rPr lang="en-GB" dirty="0"/>
              <a:t>Using the idiom: ‘Practice makes perfect’ (which may not be entirely accurate)</a:t>
            </a:r>
          </a:p>
          <a:p>
            <a:endParaRPr lang="en-GB" dirty="0"/>
          </a:p>
          <a:p>
            <a:r>
              <a:rPr lang="en-GB" dirty="0"/>
              <a:t>And according to Gentile (2010), ‘Practice makes our Voice &amp; Action more likely’, Hopefully arriving at a place where we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1701" r="14978" b="-1"/>
          <a:stretch/>
        </p:blipFill>
        <p:spPr>
          <a:xfrm>
            <a:off x="455630" y="2369975"/>
            <a:ext cx="2238909" cy="2519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02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Values</a:t>
            </a:r>
          </a:p>
        </p:txBody>
      </p:sp>
    </p:spTree>
    <p:extLst>
      <p:ext uri="{BB962C8B-B14F-4D97-AF65-F5344CB8AC3E}">
        <p14:creationId xmlns:p14="http://schemas.microsoft.com/office/powerpoint/2010/main" val="1639376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What is GVV? Mary Gentile, Creator/Director of Giving Voice to Values (GVV) Explains">
            <a:hlinkClick r:id="" action="ppaction://media"/>
            <a:extLst>
              <a:ext uri="{FF2B5EF4-FFF2-40B4-BE49-F238E27FC236}">
                <a16:creationId xmlns:a16="http://schemas.microsoft.com/office/drawing/2014/main" id="{88B07515-6129-4DD0-B5BE-B3226B2CF80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33161" y="1112014"/>
            <a:ext cx="9382356" cy="530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3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challenge is not so much to consider purely what is the RIGHT answer but: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To address the Ethical Challenges and to…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Focus on how to act on ones’ values in a given situation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That is to practice handling the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Discomforts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Threats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Isolation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Embarrassments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3966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Values -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5193" y="1480392"/>
            <a:ext cx="7956550" cy="4667250"/>
          </a:xfrm>
        </p:spPr>
        <p:txBody>
          <a:bodyPr>
            <a:normAutofit fontScale="92500" lnSpcReduction="10000"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Knowing what values we do and don’t share is useful, Why?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Return to your groups and identify: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r>
              <a:rPr lang="en-GB" dirty="0">
                <a:solidFill>
                  <a:schemeClr val="bg1"/>
                </a:solidFill>
              </a:rPr>
              <a:t>1. What differences or disagreements might challenge these values sets?</a:t>
            </a:r>
          </a:p>
          <a:p>
            <a:pPr marL="457200" lvl="1" indent="0">
              <a:buNone/>
            </a:pPr>
            <a:r>
              <a:rPr lang="en-GB" dirty="0">
                <a:solidFill>
                  <a:schemeClr val="bg1"/>
                </a:solidFill>
              </a:rPr>
              <a:t>2. Would they prevent you working together towards shared goals?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Consider these two points with regards to culture, contexts, belief systems, religions, law, policies and ‘Value Conflicts’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41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239" r="10191"/>
          <a:stretch/>
        </p:blipFill>
        <p:spPr>
          <a:xfrm>
            <a:off x="455630" y="2995126"/>
            <a:ext cx="2442940" cy="148356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Common 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Shared values / consensus can be a short list!</a:t>
            </a:r>
          </a:p>
          <a:p>
            <a:r>
              <a:rPr lang="en-GB" dirty="0"/>
              <a:t>Freedom</a:t>
            </a:r>
          </a:p>
          <a:p>
            <a:r>
              <a:rPr lang="en-GB" dirty="0"/>
              <a:t>Justice</a:t>
            </a:r>
          </a:p>
          <a:p>
            <a:r>
              <a:rPr lang="en-GB" dirty="0"/>
              <a:t>Honesty</a:t>
            </a:r>
          </a:p>
          <a:p>
            <a:r>
              <a:rPr lang="en-GB" dirty="0"/>
              <a:t>Fairness, and so on..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It’s important to consider what we mean by these terms, and how different people have different ideas about fairness, justice, etc.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500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Common Ground &amp; The General Will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Rousseau proposes that the ‘general will’ consists of the collective wishes of everyone, directed towards common interests.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/>
              <a:t>But common ground/consensus is no refuge for immorality either!</a:t>
            </a:r>
          </a:p>
          <a:p>
            <a:pPr marL="0" indent="0" algn="ctr">
              <a:buNone/>
            </a:pPr>
            <a:r>
              <a:rPr lang="en-GB" sz="2400" b="1" dirty="0"/>
              <a:t>‘</a:t>
            </a:r>
            <a:r>
              <a:rPr lang="en-GB" sz="2400" i="1" dirty="0"/>
              <a:t>Terror is nothing more than justice, prompt, severe and inflexible</a:t>
            </a:r>
            <a:r>
              <a:rPr lang="en-GB" sz="2400" b="1" dirty="0"/>
              <a:t>’ - Robespierre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i="1" dirty="0"/>
              <a:t>‘Thou shalt not follow a multitude to do evil; neither shalt thou speak in a cause to decline after many to wrest judgment.’ – Exodus 23:2</a:t>
            </a:r>
            <a:endParaRPr lang="en-GB" sz="24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095" y="1264454"/>
            <a:ext cx="1443221" cy="20096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095" y="3793698"/>
            <a:ext cx="1443220" cy="19268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70095" y="5725773"/>
            <a:ext cx="154561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Maximilien</a:t>
            </a:r>
            <a:r>
              <a:rPr lang="en-GB" sz="1100" dirty="0">
                <a:solidFill>
                  <a:schemeClr val="bg1"/>
                </a:solidFill>
              </a:rPr>
              <a:t> Robespierre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03132" y="3265205"/>
            <a:ext cx="150554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Jean-Jacques Rousseau</a:t>
            </a:r>
          </a:p>
        </p:txBody>
      </p:sp>
    </p:spTree>
    <p:extLst>
      <p:ext uri="{BB962C8B-B14F-4D97-AF65-F5344CB8AC3E}">
        <p14:creationId xmlns:p14="http://schemas.microsoft.com/office/powerpoint/2010/main" val="382904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Value Conflict in the Workplace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Do we have the ability to chose our response?</a:t>
            </a:r>
          </a:p>
          <a:p>
            <a:r>
              <a:rPr lang="en-GB" dirty="0"/>
              <a:t>Are we free to act with ‘Agency’?</a:t>
            </a:r>
          </a:p>
          <a:p>
            <a:endParaRPr lang="en-GB" dirty="0"/>
          </a:p>
          <a:p>
            <a:r>
              <a:rPr lang="en-GB" dirty="0"/>
              <a:t>In other words are we (all)</a:t>
            </a:r>
          </a:p>
          <a:p>
            <a:pPr lvl="1"/>
            <a:r>
              <a:rPr lang="en-GB" dirty="0"/>
              <a:t>‘Capable of speaking and acting on our values?</a:t>
            </a:r>
          </a:p>
          <a:p>
            <a:pPr lvl="1"/>
            <a:r>
              <a:rPr lang="en-GB" dirty="0"/>
              <a:t>Have we always done so?</a:t>
            </a:r>
          </a:p>
          <a:p>
            <a:pPr lvl="1"/>
            <a:endParaRPr lang="en-GB" dirty="0"/>
          </a:p>
          <a:p>
            <a:r>
              <a:rPr lang="en-GB" dirty="0"/>
              <a:t>Assuming the answer ‘No!’ then we begin to understand that</a:t>
            </a:r>
          </a:p>
          <a:p>
            <a:pPr lvl="1"/>
            <a:r>
              <a:rPr lang="en-GB" dirty="0"/>
              <a:t>Good versus Evil</a:t>
            </a:r>
          </a:p>
          <a:p>
            <a:pPr lvl="1"/>
            <a:r>
              <a:rPr lang="en-GB" dirty="0"/>
              <a:t>Right versus Wrong</a:t>
            </a:r>
          </a:p>
          <a:p>
            <a:pPr lvl="1"/>
            <a:r>
              <a:rPr lang="en-GB" dirty="0"/>
              <a:t>Action versus Inaction </a:t>
            </a:r>
          </a:p>
          <a:p>
            <a:r>
              <a:rPr lang="en-GB" dirty="0"/>
              <a:t>Becomes a matter of Choice!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700" y="1219720"/>
            <a:ext cx="2119945" cy="211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94" y="3937354"/>
            <a:ext cx="2611556" cy="179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Are: </a:t>
            </a:r>
          </a:p>
          <a:p>
            <a:pPr lvl="1"/>
            <a:r>
              <a:rPr lang="en-GB" dirty="0"/>
              <a:t>Expected </a:t>
            </a:r>
          </a:p>
          <a:p>
            <a:pPr lvl="1"/>
            <a:r>
              <a:rPr lang="en-GB" dirty="0"/>
              <a:t>Anticipated</a:t>
            </a:r>
          </a:p>
          <a:p>
            <a:pPr lvl="1"/>
            <a:r>
              <a:rPr lang="en-GB" dirty="0"/>
              <a:t>Identifiable</a:t>
            </a:r>
          </a:p>
          <a:p>
            <a:pPr lvl="1"/>
            <a:r>
              <a:rPr lang="en-GB" dirty="0"/>
              <a:t>Planned for</a:t>
            </a:r>
          </a:p>
          <a:p>
            <a:pPr lvl="1"/>
            <a:r>
              <a:rPr lang="en-GB" dirty="0"/>
              <a:t>Welcomed</a:t>
            </a:r>
          </a:p>
          <a:p>
            <a:pPr lvl="1"/>
            <a:r>
              <a:rPr lang="en-GB" dirty="0"/>
              <a:t>An opportunity!</a:t>
            </a:r>
          </a:p>
          <a:p>
            <a:r>
              <a:rPr lang="en-GB" dirty="0"/>
              <a:t>Why? </a:t>
            </a:r>
          </a:p>
          <a:p>
            <a:r>
              <a:rPr lang="en-GB" dirty="0"/>
              <a:t>We are able to demonstrate our integrity, consistency, equity and moral positioning.</a:t>
            </a:r>
          </a:p>
          <a:p>
            <a:r>
              <a:rPr lang="en-GB" dirty="0"/>
              <a:t>This is important to others, Why?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792" y="2971800"/>
            <a:ext cx="2604994" cy="137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09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Moral Positioning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To know</a:t>
            </a:r>
          </a:p>
          <a:p>
            <a:r>
              <a:rPr lang="en-GB" dirty="0"/>
              <a:t>To be known</a:t>
            </a:r>
          </a:p>
          <a:p>
            <a:r>
              <a:rPr lang="en-GB" dirty="0"/>
              <a:t>To be relied upon</a:t>
            </a:r>
          </a:p>
          <a:p>
            <a:endParaRPr lang="en-GB" dirty="0"/>
          </a:p>
          <a:p>
            <a:r>
              <a:rPr lang="en-GB" dirty="0"/>
              <a:t>Moral positioning ‘Frames’ who we are and what we stand for!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18" y="2764800"/>
            <a:ext cx="2579190" cy="1728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802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Framing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Our Values – i.e. Our Moral Position</a:t>
            </a:r>
          </a:p>
          <a:p>
            <a:r>
              <a:rPr lang="en-GB" dirty="0"/>
              <a:t>Our Words – i.e. Our Operational Position</a:t>
            </a:r>
          </a:p>
          <a:p>
            <a:endParaRPr lang="en-GB" dirty="0"/>
          </a:p>
          <a:p>
            <a:r>
              <a:rPr lang="en-GB" dirty="0"/>
              <a:t>Allows us to speak</a:t>
            </a:r>
          </a:p>
          <a:p>
            <a:pPr lvl="1"/>
            <a:r>
              <a:rPr lang="en-GB" dirty="0"/>
              <a:t>Less emotionally (about client issues)</a:t>
            </a:r>
          </a:p>
          <a:p>
            <a:pPr lvl="1"/>
            <a:r>
              <a:rPr lang="en-GB" dirty="0"/>
              <a:t>More effectively (in support of client wishes)</a:t>
            </a:r>
          </a:p>
          <a:p>
            <a:pPr lvl="1"/>
            <a:endParaRPr lang="en-GB" dirty="0"/>
          </a:p>
          <a:p>
            <a:r>
              <a:rPr lang="en-GB" dirty="0"/>
              <a:t>Normalising the process will diffuse the issues/topic</a:t>
            </a:r>
          </a:p>
          <a:p>
            <a:pPr lvl="1"/>
            <a:r>
              <a:rPr lang="en-GB" dirty="0"/>
              <a:t>For ourselves</a:t>
            </a:r>
          </a:p>
          <a:p>
            <a:pPr lvl="1"/>
            <a:r>
              <a:rPr lang="en-GB" dirty="0"/>
              <a:t>Our client</a:t>
            </a:r>
          </a:p>
          <a:p>
            <a:pPr lvl="1"/>
            <a:r>
              <a:rPr lang="en-GB" dirty="0"/>
              <a:t>Our Audience </a:t>
            </a:r>
          </a:p>
          <a:p>
            <a:pPr lvl="1"/>
            <a:r>
              <a:rPr lang="en-GB" dirty="0"/>
              <a:t>That is: Framing our Position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Alignment of our values, beliefs, morals with Actions increases</a:t>
            </a:r>
          </a:p>
          <a:p>
            <a:r>
              <a:rPr lang="en-GB" dirty="0"/>
              <a:t>‘Moral and Ethical Muscle’</a:t>
            </a:r>
          </a:p>
          <a:p>
            <a:r>
              <a:rPr lang="en-GB" dirty="0"/>
              <a:t>Therefore…</a:t>
            </a:r>
          </a:p>
          <a:p>
            <a:r>
              <a:rPr lang="en-GB" dirty="0"/>
              <a:t>Knowing your own-self integrates acting on our Values with who we truly are!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(Keirsey, 2011)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113" r="70819"/>
          <a:stretch/>
        </p:blipFill>
        <p:spPr>
          <a:xfrm>
            <a:off x="647001" y="2255183"/>
            <a:ext cx="1509603" cy="291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4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Alignment of </a:t>
            </a:r>
          </a:p>
          <a:p>
            <a:pPr lvl="1"/>
            <a:r>
              <a:rPr lang="en-GB" dirty="0"/>
              <a:t>Self-image</a:t>
            </a:r>
          </a:p>
          <a:p>
            <a:pPr lvl="1"/>
            <a:r>
              <a:rPr lang="en-GB" dirty="0"/>
              <a:t>Ethical stance 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/>
              <a:t>Allows us to operate within a comfortable and competent way</a:t>
            </a:r>
          </a:p>
          <a:p>
            <a:pPr marL="0" indent="0">
              <a:buNone/>
            </a:pPr>
            <a:r>
              <a:rPr lang="en-GB" dirty="0"/>
              <a:t>In Voicing Your Values and importantly those of our Clients we find our Default Position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630" y="3157268"/>
            <a:ext cx="2398317" cy="1151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5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Class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the rest of this session, we will be discussing our own values.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Individually - Frame your Values</a:t>
            </a:r>
          </a:p>
          <a:p>
            <a:r>
              <a:rPr lang="en-GB" dirty="0"/>
              <a:t>In pairs compare your ‘Value Sets’</a:t>
            </a:r>
          </a:p>
        </p:txBody>
      </p:sp>
    </p:spTree>
    <p:extLst>
      <p:ext uri="{BB962C8B-B14F-4D97-AF65-F5344CB8AC3E}">
        <p14:creationId xmlns:p14="http://schemas.microsoft.com/office/powerpoint/2010/main" val="9567416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D5E7A-C891-E231-9D29-1003085BB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E650B-603B-5ED9-F981-243105B8D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Gentile, M (2010) </a:t>
            </a:r>
            <a:r>
              <a:rPr lang="en-GB" i="1" dirty="0"/>
              <a:t>Giving Voice to Values </a:t>
            </a:r>
            <a:r>
              <a:rPr lang="en-GB" dirty="0"/>
              <a:t>Oxford: Penguin </a:t>
            </a:r>
          </a:p>
        </p:txBody>
      </p:sp>
    </p:spTree>
    <p:extLst>
      <p:ext uri="{BB962C8B-B14F-4D97-AF65-F5344CB8AC3E}">
        <p14:creationId xmlns:p14="http://schemas.microsoft.com/office/powerpoint/2010/main" val="383158940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291</TotalTime>
  <Words>1244</Words>
  <Application>Microsoft Office PowerPoint</Application>
  <PresentationFormat>Widescreen</PresentationFormat>
  <Paragraphs>217</Paragraphs>
  <Slides>29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29</vt:i4>
      </vt:variant>
    </vt:vector>
  </HeadingPairs>
  <TitlesOfParts>
    <vt:vector size="39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Giving Voice to Values (GVV) </vt:lpstr>
      <vt:lpstr>Testing This View </vt:lpstr>
      <vt:lpstr>Ethics </vt:lpstr>
      <vt:lpstr>Group Task </vt:lpstr>
      <vt:lpstr>Definitions </vt:lpstr>
      <vt:lpstr>Question: Why do we need to know these ?</vt:lpstr>
      <vt:lpstr>Giving Voice to Values: Where do we start?</vt:lpstr>
      <vt:lpstr>Practice</vt:lpstr>
      <vt:lpstr>Obama’s Call</vt:lpstr>
      <vt:lpstr>Choice to Act</vt:lpstr>
      <vt:lpstr>La Mauvaise Foi &amp; The ‘Disablers’</vt:lpstr>
      <vt:lpstr>Practice</vt:lpstr>
      <vt:lpstr>Values</vt:lpstr>
      <vt:lpstr>PowerPoint Presentation</vt:lpstr>
      <vt:lpstr>The Challenge</vt:lpstr>
      <vt:lpstr>Values - Task</vt:lpstr>
      <vt:lpstr>Common Ground</vt:lpstr>
      <vt:lpstr>Common Ground &amp; The General Will</vt:lpstr>
      <vt:lpstr>Value Conflict in the Workplace</vt:lpstr>
      <vt:lpstr>Conflicts</vt:lpstr>
      <vt:lpstr>Moral Positioning</vt:lpstr>
      <vt:lpstr>Framing</vt:lpstr>
      <vt:lpstr>Alignment</vt:lpstr>
      <vt:lpstr>Alignment</vt:lpstr>
      <vt:lpstr>Class Task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Advocacy</dc:title>
  <dc:creator>Laura Jenkins (IEH)</dc:creator>
  <cp:lastModifiedBy>Laura Jenkins (IEH)</cp:lastModifiedBy>
  <cp:revision>3</cp:revision>
  <dcterms:created xsi:type="dcterms:W3CDTF">2023-01-23T09:23:11Z</dcterms:created>
  <dcterms:modified xsi:type="dcterms:W3CDTF">2024-02-27T12:27:38Z</dcterms:modified>
</cp:coreProperties>
</file>