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13"/>
  </p:notesMasterIdLst>
  <p:sldIdLst>
    <p:sldId id="256" r:id="rId2"/>
    <p:sldId id="265" r:id="rId3"/>
    <p:sldId id="257" r:id="rId4"/>
    <p:sldId id="258" r:id="rId5"/>
    <p:sldId id="259" r:id="rId6"/>
    <p:sldId id="260" r:id="rId7"/>
    <p:sldId id="261" r:id="rId8"/>
    <p:sldId id="262" r:id="rId9"/>
    <p:sldId id="263" r:id="rId10"/>
    <p:sldId id="266" r:id="rId11"/>
    <p:sldId id="264" r:id="rId12"/>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1"/>
    <p:restoredTop sz="94726"/>
  </p:normalViewPr>
  <p:slideViewPr>
    <p:cSldViewPr snapToGrid="0">
      <p:cViewPr varScale="1">
        <p:scale>
          <a:sx n="165" d="100"/>
          <a:sy n="165" d="100"/>
        </p:scale>
        <p:origin x="224" y="17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19687a2418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19687a2418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presentation will focus on the opportunities and challenges of expanding Russel and Bromley's business in Mauritius. It will concentrate on how to help the company reach its full potential in Mauritius. The presentation's goal is to show how Russel and Bromley can keep a competitive edge in the Mauritian market while also experiencing long-term sustainable growth. The presentation will first focus on the significant prospects for the company in Mauritius, then on the key obstacles, and finally on some recommendations.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19687a2418e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19687a2418e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Opportunities for business in Mauritius are abundant, but given the country's small size and population, there are some differences in business development from a Western perspective. It's a small island nation with only 1.3 million citizens and 2.01 sq km of landmass. The official languages are French and English. The island has a population of 1.3 million and a land mass of 2.01 sq km (Kasenally, 20920). The capital is Port Louis, and most business activities are centred there as well. The Port Louis area is the largest and most developed, with large malls such as the Decathlon, and large hotels like the Mauritius Hilton Hotel &amp; Tower, both on Barrackpore Road. Most major banks have their offices in the Port Louis area: Citibank, Barclays Bank, Bank of America, Deutsche Bank AG and many others (Kalinichenko and Novikova, 2020). The country has a rapidly growing economy and a large population of young people. There is also a growing middle class with disposable income (Roopchund, 2020). The market for luxury goods is growing rapidly in Mauritius (Jaunky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2020). There are many potential customers for Russel and Bromley's products. The company could also expand its online presence in Mauritius and tap into the growing e-commerce market. There is also potential to open new stores in Mauritius.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19687a2418e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19687a2418e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Challenges for business in Mauritius include procuring the services of a local bank in order to deposit funds, although HSBC and Barclays have offices on the island. Also, the majority of business owners on the island are Mauritian, so expatriates will find it difficult to start a business without local support (Roopchund, 2020). There are also no large American firms in Mauritius; large companies such as Coca-Cola, IBM and Pfizer have headquarters elsewhere. However, there are a number of international firms doing business in the country like Unilever, JBS, Syngenta and many others (Tsakok, 2021). There are some specific challenges that Russel and Bromley would face when expanding its business in Mauritius. The country has a relatively small population and is spread out over a large area. This makes it difficult to reach potential customers. There is also stiff competition from other luxury brands. Another challenge is the high cost of doing business in Mauritius. This includes high rents and wages. Also,  logistics can be a challenge as the country is an island nation (Tandrayen-Ragoobur and Kasseeah, 2018). Furthermore,  the company would need to be mindful of cultural sensitivities when marketing its products in Mauritius.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19687a2418e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19687a2418e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Mauritius is a challenging nation for businesses. The cost of doing business in Mauritius is quite high, especially due to the lack of infrastructure. There is a lack of skilled workers which can make it difficult to find qualified employees (Joomunbaccus and Padachi, 2019). It makes it hard for businesses to succeed in the country and difficult for them to operate. The political instability in Mauritius can also be a challenge and risks businesses investments in the country. Furthermore, The cultural differences between Mauritius and other countries can make doing business in Mauritius challenging (Tang, 2019). Cultures from around the world have come together within this nation,</a:t>
            </a:r>
            <a:r>
              <a:rPr lang="en-GB" sz="1200">
                <a:solidFill>
                  <a:srgbClr val="FF0000"/>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and this diversity can present communication challenges that may make it difficult for businesses to succeed.</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19687a2418e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19687a2418e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Russel and Bromley should take advantage of the opportunities in Mauritius by expanding its online presence, opening new stores, and marketing its products to the growing middle class (Makoni and Marozva, 2018). The company should also be mindful of the challenges when doing business in Mauritius and take steps to overcome them. The company could also collaborate with the government and the people of Mauritius in order to overcome these challenges.  The company can take advantage of the challenges in Mauritius in order to succeed in the country. For example, Russel and Bromley could use the lack of infrastructure to become a leader in innovation and technology. The company could also keep its prices competitive by leveraging the low cost of labour here. Furthermore, it can take advantage of the political instability to negotiate better deals with suppliers and suppliers. The company can leverage cultural differences as well and tap into consumer demand for international brands. It should be mindful that Mauritians are very interested in fashion from international trends, which makes it a great opportunity for Russel and Bromley to succeed in Mauritius.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19687a2418e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19687a2418e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Russel and Bromley should manage its challenges by being aware of the high cost of doing business in Mauritius, the lack of skilled labour, and the uncertain political climate. The company should also take steps to overcome these challenges by expanding its online presence, opening new stores, and marketing its products to the growing middle class. The company could also collaborate with the government and the people of Mauritius in order to overcome these challenges. For example, Russel and Bromley could use the lack of infrastructure to become a leader in innovation and technology (Lim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2019). The company could also keep its prices competitive by leveraging the low cost of labour here. Furthermore, it can take advantage of the political instability to negotiate better deals with suppliers and suppliers. The company can leverage cultural differences as well and tap into consumer demand for international brands. It should be mindful that Mauritians are very interested in fashion from international trends, which makes it a great opportunity for Russel and Bromley to succeed in Mauritius (Jaunky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2020).</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19687a2418e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19687a2418e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Conclusion,  Russel and Bromley has many opportunities for growth in Mauritius. The company should take advantage of the growing economy and expanding infrastructure. However, there are also challenges that the company will face when doing business in Mauritius. These challenges include the high cost of doing business, the lack of skilled labour, and the uncertain political climate. The company should overcome these challenges by expanding its online presence, opening new stores, and marketing its products to the growing middle class.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19687a2418e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19687a2418e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13335" y="601724"/>
            <a:ext cx="6477805" cy="1906073"/>
          </a:xfrm>
        </p:spPr>
        <p:txBody>
          <a:bodyPr bIns="0" anchor="b">
            <a:normAutofit/>
          </a:bodyPr>
          <a:lstStyle>
            <a:lvl1pPr algn="l">
              <a:defRPr sz="4950"/>
            </a:lvl1pPr>
          </a:lstStyle>
          <a:p>
            <a:r>
              <a:rPr lang="en-US"/>
              <a:t>Click to edit Master title style</a:t>
            </a:r>
            <a:endParaRPr lang="en-US" dirty="0"/>
          </a:p>
        </p:txBody>
      </p:sp>
      <p:sp>
        <p:nvSpPr>
          <p:cNvPr id="3" name="Subtitle 2"/>
          <p:cNvSpPr>
            <a:spLocks noGrp="1"/>
          </p:cNvSpPr>
          <p:nvPr>
            <p:ph type="subTitle" idx="1"/>
          </p:nvPr>
        </p:nvSpPr>
        <p:spPr>
          <a:xfrm>
            <a:off x="1813335" y="2648403"/>
            <a:ext cx="6477804" cy="733216"/>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11/23/2022</a:t>
            </a:fld>
            <a:endParaRPr lang="en-US" dirty="0"/>
          </a:p>
        </p:txBody>
      </p:sp>
      <p:sp>
        <p:nvSpPr>
          <p:cNvPr id="5" name="Footer Placeholder 4"/>
          <p:cNvSpPr>
            <a:spLocks noGrp="1"/>
          </p:cNvSpPr>
          <p:nvPr>
            <p:ph type="ftr" sz="quarter" idx="11"/>
          </p:nvPr>
        </p:nvSpPr>
        <p:spPr>
          <a:xfrm>
            <a:off x="1812376" y="246981"/>
            <a:ext cx="3730436" cy="231901"/>
          </a:xfrm>
        </p:spPr>
        <p:txBody>
          <a:bodyPr/>
          <a:lstStyle/>
          <a:p>
            <a:endParaRPr lang="en-US" dirty="0"/>
          </a:p>
        </p:txBody>
      </p:sp>
      <p:sp>
        <p:nvSpPr>
          <p:cNvPr id="6" name="Slide Number Placeholder 5"/>
          <p:cNvSpPr>
            <a:spLocks noGrp="1"/>
          </p:cNvSpPr>
          <p:nvPr>
            <p:ph type="sldNum" sz="quarter" idx="12"/>
          </p:nvPr>
        </p:nvSpPr>
        <p:spPr>
          <a:xfrm>
            <a:off x="1078249" y="599230"/>
            <a:ext cx="608264" cy="377684"/>
          </a:xfrm>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5" name="Straight Connector 14"/>
          <p:cNvCxnSpPr/>
          <p:nvPr/>
        </p:nvCxnSpPr>
        <p:spPr>
          <a:xfrm>
            <a:off x="1813335" y="2646407"/>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7224307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33" name="Straight Connector 32"/>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570981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0679" y="1317097"/>
            <a:ext cx="6482366" cy="1415963"/>
          </a:xfrm>
        </p:spPr>
        <p:txBody>
          <a:bodyPr anchor="b">
            <a:normAutofit/>
          </a:bodyPr>
          <a:lstStyle>
            <a:lvl1pPr algn="l">
              <a:defRPr sz="2700"/>
            </a:lvl1pPr>
          </a:lstStyle>
          <a:p>
            <a:r>
              <a:rPr lang="en-US"/>
              <a:t>Click to edit Master title style</a:t>
            </a:r>
            <a:endParaRPr lang="en-US" dirty="0"/>
          </a:p>
        </p:txBody>
      </p:sp>
      <p:sp>
        <p:nvSpPr>
          <p:cNvPr id="3" name="Text Placeholder 2"/>
          <p:cNvSpPr>
            <a:spLocks noGrp="1"/>
          </p:cNvSpPr>
          <p:nvPr>
            <p:ph type="body" idx="1"/>
          </p:nvPr>
        </p:nvSpPr>
        <p:spPr>
          <a:xfrm>
            <a:off x="1090679" y="2854647"/>
            <a:ext cx="6472835" cy="759697"/>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5" name="Straight Connector 14"/>
          <p:cNvCxnSpPr/>
          <p:nvPr/>
        </p:nvCxnSpPr>
        <p:spPr>
          <a:xfrm>
            <a:off x="1090679" y="2853739"/>
            <a:ext cx="64728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525077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86913" y="603667"/>
            <a:ext cx="7204226" cy="79447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85498" y="1508159"/>
            <a:ext cx="3483864" cy="25864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10328" y="1513007"/>
            <a:ext cx="3483864" cy="25811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35" name="Straight Connector 3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441032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5394" y="603123"/>
            <a:ext cx="7205746" cy="79223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85393" y="1514662"/>
            <a:ext cx="3483864" cy="60145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085393" y="2118202"/>
            <a:ext cx="3483864" cy="19833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9272" y="1517253"/>
            <a:ext cx="3483864" cy="601678"/>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09272" y="2116119"/>
            <a:ext cx="3483864" cy="19780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29" name="Straight Connector 28"/>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1026863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25" name="Straight Connector 2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736083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398670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3504" y="599230"/>
            <a:ext cx="2454824" cy="1685338"/>
          </a:xfrm>
        </p:spPr>
        <p:txBody>
          <a:bodyPr anchor="b">
            <a:normAutofit/>
          </a:bodyPr>
          <a:lstStyle>
            <a:lvl1pPr algn="l">
              <a:defRPr sz="1800"/>
            </a:lvl1pPr>
          </a:lstStyle>
          <a:p>
            <a:r>
              <a:rPr lang="en-US"/>
              <a:t>Click to edit Master title style</a:t>
            </a:r>
            <a:endParaRPr lang="en-US" dirty="0"/>
          </a:p>
        </p:txBody>
      </p:sp>
      <p:sp>
        <p:nvSpPr>
          <p:cNvPr id="3" name="Content Placeholder 2"/>
          <p:cNvSpPr>
            <a:spLocks noGrp="1"/>
          </p:cNvSpPr>
          <p:nvPr>
            <p:ph idx="1"/>
          </p:nvPr>
        </p:nvSpPr>
        <p:spPr>
          <a:xfrm>
            <a:off x="3782785" y="599230"/>
            <a:ext cx="4509353" cy="349412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83504" y="2404119"/>
            <a:ext cx="2456260" cy="1686136"/>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7" name="Straight Connector 16"/>
          <p:cNvCxnSpPr/>
          <p:nvPr/>
        </p:nvCxnSpPr>
        <p:spPr>
          <a:xfrm>
            <a:off x="1086210" y="2404118"/>
            <a:ext cx="245211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718584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608041" y="361628"/>
            <a:ext cx="3055900" cy="3861826"/>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088405" y="847135"/>
            <a:ext cx="4149246" cy="1372938"/>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3292" y="841907"/>
            <a:ext cx="2093378" cy="2899745"/>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087747" y="2359494"/>
            <a:ext cx="4143303" cy="1502807"/>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085537" y="4102393"/>
            <a:ext cx="4145513" cy="240092"/>
          </a:xfrm>
        </p:spPr>
        <p:txBody>
          <a:bodyPr/>
          <a:lstStyle>
            <a:lvl1pPr algn="l">
              <a:defRPr/>
            </a:lvl1pPr>
          </a:lstStyle>
          <a:p>
            <a:fld id="{48A87A34-81AB-432B-8DAE-1953F412C126}" type="datetimeFigureOut">
              <a:rPr lang="en-US" dirty="0"/>
              <a:pPr/>
              <a:t>11/23/2022</a:t>
            </a:fld>
            <a:endParaRPr lang="en-US" dirty="0"/>
          </a:p>
        </p:txBody>
      </p:sp>
      <p:sp>
        <p:nvSpPr>
          <p:cNvPr id="6" name="Footer Placeholder 5"/>
          <p:cNvSpPr>
            <a:spLocks noGrp="1"/>
          </p:cNvSpPr>
          <p:nvPr>
            <p:ph type="ftr" sz="quarter" idx="11"/>
          </p:nvPr>
        </p:nvSpPr>
        <p:spPr>
          <a:xfrm>
            <a:off x="1085537" y="238981"/>
            <a:ext cx="4155753" cy="240698"/>
          </a:xfrm>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31" name="Straight Connector 30"/>
          <p:cNvCxnSpPr/>
          <p:nvPr/>
        </p:nvCxnSpPr>
        <p:spPr>
          <a:xfrm>
            <a:off x="1085537" y="2357704"/>
            <a:ext cx="414551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6218788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26" name="Straight Connector 25"/>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3431938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79333" y="599230"/>
            <a:ext cx="1211807" cy="3494917"/>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83504" y="599230"/>
            <a:ext cx="5871623" cy="34949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5" name="Straight Connector 14"/>
          <p:cNvCxnSpPr/>
          <p:nvPr/>
        </p:nvCxnSpPr>
        <p:spPr>
          <a:xfrm>
            <a:off x="7079333" y="599230"/>
            <a:ext cx="0" cy="3494917"/>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29499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4258956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1.jp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1514607"/>
            <a:ext cx="9144000" cy="3079456"/>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4594860"/>
            <a:ext cx="9144000" cy="557213"/>
          </a:xfrm>
          <a:prstGeom prst="rect">
            <a:avLst/>
          </a:prstGeom>
        </p:spPr>
      </p:pic>
      <p:sp>
        <p:nvSpPr>
          <p:cNvPr id="2" name="Title Placeholder 1"/>
          <p:cNvSpPr>
            <a:spLocks noGrp="1"/>
          </p:cNvSpPr>
          <p:nvPr>
            <p:ph type="title"/>
          </p:nvPr>
        </p:nvSpPr>
        <p:spPr>
          <a:xfrm>
            <a:off x="1088685" y="603390"/>
            <a:ext cx="7202456" cy="78692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88685" y="1511799"/>
            <a:ext cx="7202456" cy="25879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65604" y="247778"/>
            <a:ext cx="2625536" cy="231901"/>
          </a:xfrm>
          <a:prstGeom prst="rect">
            <a:avLst/>
          </a:prstGeom>
        </p:spPr>
        <p:txBody>
          <a:bodyPr vert="horz" lIns="91440" tIns="45720" rIns="91440" bIns="45720" rtlCol="0" anchor="ctr"/>
          <a:lstStyle>
            <a:lvl1pPr algn="r">
              <a:defRPr sz="750">
                <a:solidFill>
                  <a:schemeClr val="tx1">
                    <a:tint val="75000"/>
                  </a:schemeClr>
                </a:solidFill>
              </a:defRPr>
            </a:lvl1pPr>
          </a:lstStyle>
          <a:p>
            <a:fld id="{48A87A34-81AB-432B-8DAE-1953F412C126}" type="datetimeFigureOut">
              <a:rPr lang="en-US" dirty="0"/>
              <a:pPr/>
              <a:t>11/23/2022</a:t>
            </a:fld>
            <a:endParaRPr lang="en-US" dirty="0"/>
          </a:p>
        </p:txBody>
      </p:sp>
      <p:sp>
        <p:nvSpPr>
          <p:cNvPr id="5" name="Footer Placeholder 4"/>
          <p:cNvSpPr>
            <a:spLocks noGrp="1"/>
          </p:cNvSpPr>
          <p:nvPr>
            <p:ph type="ftr" sz="quarter" idx="3"/>
          </p:nvPr>
        </p:nvSpPr>
        <p:spPr>
          <a:xfrm>
            <a:off x="1088684" y="246981"/>
            <a:ext cx="4454127" cy="23190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60046" y="599230"/>
            <a:ext cx="608264" cy="377684"/>
          </a:xfrm>
          <a:prstGeom prst="rect">
            <a:avLst/>
          </a:prstGeom>
        </p:spPr>
        <p:txBody>
          <a:bodyPr vert="horz" lIns="91440" tIns="45720" rIns="91440" bIns="45720" rtlCol="0" anchor="t"/>
          <a:lstStyle>
            <a:lvl1pPr algn="r">
              <a:defRPr sz="2100">
                <a:solidFill>
                  <a:schemeClr val="accent1"/>
                </a:solidFill>
              </a:defRPr>
            </a:lvl1pPr>
          </a:lstStyle>
          <a:p>
            <a:pPr marL="0" lvl="0" indent="0" algn="r" rtl="0">
              <a:spcBef>
                <a:spcPts val="0"/>
              </a:spcBef>
              <a:spcAft>
                <a:spcPts val="0"/>
              </a:spcAft>
              <a:buNone/>
            </a:pPr>
            <a:fld id="{00000000-1234-1234-1234-123412341234}" type="slidenum">
              <a:rPr lang="en-GB" smtClean="0"/>
              <a:t>‹#›</a:t>
            </a:fld>
            <a:endParaRPr lang="en-GB"/>
          </a:p>
        </p:txBody>
      </p:sp>
      <p:cxnSp>
        <p:nvCxnSpPr>
          <p:cNvPr id="10" name="Straight Connector 9"/>
          <p:cNvCxnSpPr/>
          <p:nvPr/>
        </p:nvCxnSpPr>
        <p:spPr>
          <a:xfrm>
            <a:off x="0" y="4596310"/>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46948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l" defTabSz="685800" rtl="0" eaLnBrk="1" latinLnBrk="0" hangingPunct="1">
        <a:lnSpc>
          <a:spcPct val="90000"/>
        </a:lnSpc>
        <a:spcBef>
          <a:spcPct val="0"/>
        </a:spcBef>
        <a:buNone/>
        <a:defRPr sz="2400" b="0" i="0" kern="1200" cap="all">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00000"/>
        <a:buFont typeface="Arial" panose="020B0604020202020204" pitchFamily="34" charset="0"/>
        <a:buChar char="•"/>
        <a:defRPr sz="15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350" kern="1200" cap="none"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050" kern="1200" cap="none"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1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1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1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1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1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12.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12.xml" /></Relationships>
</file>

<file path=ppt/slides/_rels/slide10.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1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244558" y="0"/>
            <a:ext cx="6420402" cy="2052600"/>
          </a:xfrm>
          <a:prstGeom prst="rect">
            <a:avLst/>
          </a:prstGeom>
        </p:spPr>
        <p:txBody>
          <a:bodyPr spcFirstLastPara="1" wrap="square" lIns="91425" tIns="91425" rIns="91425" bIns="91425" anchor="b" anchorCtr="0">
            <a:normAutofit/>
          </a:bodyPr>
          <a:lstStyle/>
          <a:p>
            <a:pPr marL="0" lvl="0" indent="0" rtl="0">
              <a:spcBef>
                <a:spcPts val="0"/>
              </a:spcBef>
              <a:spcAft>
                <a:spcPts val="0"/>
              </a:spcAft>
              <a:buNone/>
            </a:pPr>
            <a:r>
              <a:rPr lang="en-GB" sz="3200" dirty="0">
                <a:latin typeface="Bookman Old Style" panose="02050604050505020204" pitchFamily="18" charset="0"/>
                <a:ea typeface="Comic Sans MS"/>
                <a:cs typeface="Comic Sans MS"/>
                <a:sym typeface="Comic Sans MS"/>
              </a:rPr>
              <a:t>Evaluation of  Business  Environment</a:t>
            </a:r>
            <a:endParaRPr sz="3200" dirty="0">
              <a:latin typeface="Bookman Old Style" panose="02050604050505020204" pitchFamily="18" charset="0"/>
              <a:ea typeface="Comic Sans MS"/>
              <a:cs typeface="Comic Sans MS"/>
              <a:sym typeface="Comic Sans MS"/>
            </a:endParaRPr>
          </a:p>
        </p:txBody>
      </p:sp>
      <p:pic>
        <p:nvPicPr>
          <p:cNvPr id="1026" name="Picture 2" descr="Russell &amp; Bromley | Russell &amp; bromley, ? logo, Logo design">
            <a:extLst>
              <a:ext uri="{FF2B5EF4-FFF2-40B4-BE49-F238E27FC236}">
                <a16:creationId xmlns:a16="http://schemas.microsoft.com/office/drawing/2014/main" id="{52160554-E7E1-4C3B-9546-EB871BDB2AD0}"/>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910080" y="2160555"/>
            <a:ext cx="6177280" cy="186069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9EC4BC0-DC45-6EEB-DEBA-4E85BA262E13}"/>
              </a:ext>
            </a:extLst>
          </p:cNvPr>
          <p:cNvSpPr txBox="1"/>
          <p:nvPr/>
        </p:nvSpPr>
        <p:spPr>
          <a:xfrm>
            <a:off x="2855344" y="3559581"/>
            <a:ext cx="3571336" cy="923330"/>
          </a:xfrm>
          <a:prstGeom prst="rect">
            <a:avLst/>
          </a:prstGeom>
          <a:noFill/>
        </p:spPr>
        <p:txBody>
          <a:bodyPr wrap="square" rtlCol="0">
            <a:spAutoFit/>
          </a:bodyPr>
          <a:lstStyle/>
          <a:p>
            <a:pPr algn="ctr"/>
            <a:r>
              <a:rPr lang="en-US" dirty="0">
                <a:latin typeface="Bookman Old Style" panose="02050604050505020204" pitchFamily="18" charset="0"/>
              </a:rPr>
              <a:t>Lecturer: Dr. </a:t>
            </a:r>
            <a:r>
              <a:rPr lang="en-US" dirty="0" err="1">
                <a:latin typeface="Bookman Old Style" panose="02050604050505020204" pitchFamily="18" charset="0"/>
              </a:rPr>
              <a:t>Rexon</a:t>
            </a:r>
            <a:r>
              <a:rPr lang="en-US" dirty="0">
                <a:latin typeface="Bookman Old Style" panose="02050604050505020204" pitchFamily="18" charset="0"/>
              </a:rPr>
              <a:t> </a:t>
            </a:r>
            <a:r>
              <a:rPr lang="en-US" dirty="0" err="1">
                <a:latin typeface="Bookman Old Style" panose="02050604050505020204" pitchFamily="18" charset="0"/>
              </a:rPr>
              <a:t>Nting</a:t>
            </a:r>
            <a:endParaRPr lang="en-US" dirty="0">
              <a:latin typeface="Bookman Old Style" panose="02050604050505020204" pitchFamily="18" charset="0"/>
            </a:endParaRPr>
          </a:p>
          <a:p>
            <a:pPr algn="ctr"/>
            <a:r>
              <a:rPr lang="en-US" dirty="0">
                <a:latin typeface="Bookman Old Style" panose="02050604050505020204" pitchFamily="18" charset="0"/>
              </a:rPr>
              <a:t>Student name: </a:t>
            </a:r>
            <a:r>
              <a:rPr lang="en-US" dirty="0" err="1">
                <a:latin typeface="Bookman Old Style" panose="02050604050505020204" pitchFamily="18" charset="0"/>
              </a:rPr>
              <a:t>Andreea</a:t>
            </a:r>
            <a:r>
              <a:rPr lang="en-US" dirty="0">
                <a:latin typeface="Bookman Old Style" panose="02050604050505020204" pitchFamily="18" charset="0"/>
              </a:rPr>
              <a:t> Balan</a:t>
            </a:r>
          </a:p>
          <a:p>
            <a:pPr algn="ctr"/>
            <a:r>
              <a:rPr lang="en-US" dirty="0">
                <a:latin typeface="Bookman Old Style" panose="02050604050505020204" pitchFamily="18" charset="0"/>
              </a:rPr>
              <a:t>Student ID: 2213951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8EF43-D2BD-4F1C-A444-F62A50A9A32E}"/>
              </a:ext>
            </a:extLst>
          </p:cNvPr>
          <p:cNvSpPr>
            <a:spLocks noGrp="1"/>
          </p:cNvSpPr>
          <p:nvPr>
            <p:ph type="title"/>
          </p:nvPr>
        </p:nvSpPr>
        <p:spPr/>
        <p:txBody>
          <a:bodyPr/>
          <a:lstStyle/>
          <a:p>
            <a:r>
              <a:rPr lang="en-US" dirty="0">
                <a:latin typeface="Bookman Old Style" panose="02050604050505020204" pitchFamily="18" charset="0"/>
              </a:rPr>
              <a:t>Table of Content</a:t>
            </a:r>
            <a:endParaRPr lang="en-IN" dirty="0">
              <a:latin typeface="Bookman Old Style" panose="02050604050505020204" pitchFamily="18" charset="0"/>
            </a:endParaRPr>
          </a:p>
        </p:txBody>
      </p:sp>
      <p:sp>
        <p:nvSpPr>
          <p:cNvPr id="3" name="Content Placeholder 2">
            <a:extLst>
              <a:ext uri="{FF2B5EF4-FFF2-40B4-BE49-F238E27FC236}">
                <a16:creationId xmlns:a16="http://schemas.microsoft.com/office/drawing/2014/main" id="{961BF46A-E7A0-4E93-BB31-A5998AF8ABAE}"/>
              </a:ext>
            </a:extLst>
          </p:cNvPr>
          <p:cNvSpPr>
            <a:spLocks noGrp="1"/>
          </p:cNvSpPr>
          <p:nvPr>
            <p:ph idx="1"/>
          </p:nvPr>
        </p:nvSpPr>
        <p:spPr/>
        <p:txBody>
          <a:bodyPr>
            <a:normAutofit fontScale="92500" lnSpcReduction="20000"/>
          </a:bodyPr>
          <a:lstStyle/>
          <a:p>
            <a:r>
              <a:rPr lang="en-US" dirty="0">
                <a:latin typeface="Bookman Old Style" panose="02050604050505020204" pitchFamily="18" charset="0"/>
              </a:rPr>
              <a:t>Introduction</a:t>
            </a:r>
          </a:p>
          <a:p>
            <a:r>
              <a:rPr lang="en-US" dirty="0">
                <a:latin typeface="Bookman Old Style" panose="02050604050505020204" pitchFamily="18" charset="0"/>
              </a:rPr>
              <a:t>Key Opportunities</a:t>
            </a:r>
          </a:p>
          <a:p>
            <a:r>
              <a:rPr lang="en-US" dirty="0">
                <a:latin typeface="Bookman Old Style" panose="02050604050505020204" pitchFamily="18" charset="0"/>
              </a:rPr>
              <a:t>Key Challenges</a:t>
            </a:r>
          </a:p>
          <a:p>
            <a:r>
              <a:rPr lang="en-US" dirty="0">
                <a:latin typeface="Bookman Old Style" panose="02050604050505020204" pitchFamily="18" charset="0"/>
              </a:rPr>
              <a:t>Key issues uncovered doing business</a:t>
            </a:r>
          </a:p>
          <a:p>
            <a:r>
              <a:rPr lang="en-US" dirty="0">
                <a:latin typeface="Bookman Old Style" panose="02050604050505020204" pitchFamily="18" charset="0"/>
              </a:rPr>
              <a:t>How  Russel and Bromley should exploit the opportunities</a:t>
            </a:r>
          </a:p>
          <a:p>
            <a:r>
              <a:rPr lang="en-US" dirty="0">
                <a:latin typeface="Bookman Old Style" panose="02050604050505020204" pitchFamily="18" charset="0"/>
              </a:rPr>
              <a:t>How  Russel and Bromley manage the challenges</a:t>
            </a:r>
          </a:p>
          <a:p>
            <a:r>
              <a:rPr lang="en-US" dirty="0">
                <a:latin typeface="Bookman Old Style" panose="02050604050505020204" pitchFamily="18" charset="0"/>
              </a:rPr>
              <a:t>Conclusion</a:t>
            </a:r>
          </a:p>
          <a:p>
            <a:r>
              <a:rPr lang="en-US" dirty="0">
                <a:latin typeface="Bookman Old Style" panose="02050604050505020204" pitchFamily="18" charset="0"/>
              </a:rPr>
              <a:t>References</a:t>
            </a:r>
          </a:p>
          <a:p>
            <a:endParaRPr lang="en-IN" dirty="0">
              <a:latin typeface="Bookman Old Style" panose="02050604050505020204" pitchFamily="18" charset="0"/>
            </a:endParaRPr>
          </a:p>
        </p:txBody>
      </p:sp>
    </p:spTree>
    <p:extLst>
      <p:ext uri="{BB962C8B-B14F-4D97-AF65-F5344CB8AC3E}">
        <p14:creationId xmlns:p14="http://schemas.microsoft.com/office/powerpoint/2010/main" val="3762034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200" b="1">
                <a:latin typeface="Times New Roman"/>
                <a:ea typeface="Times New Roman"/>
                <a:cs typeface="Times New Roman"/>
                <a:sym typeface="Times New Roman"/>
              </a:rPr>
              <a:t>Introduction</a:t>
            </a:r>
            <a:endParaRPr/>
          </a:p>
        </p:txBody>
      </p:sp>
      <p:sp>
        <p:nvSpPr>
          <p:cNvPr id="61" name="Google Shape;61;p14"/>
          <p:cNvSpPr txBox="1">
            <a:spLocks noGrp="1"/>
          </p:cNvSpPr>
          <p:nvPr>
            <p:ph type="body" idx="1"/>
          </p:nvPr>
        </p:nvSpPr>
        <p:spPr>
          <a:xfrm>
            <a:off x="311700" y="1152475"/>
            <a:ext cx="39186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This talk will focus on the opportunities and challenges of expanding Russel and Bromley's business in Mauritius.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It will concentrate on how to help the company reach its full potential in Mauritius. </a:t>
            </a:r>
            <a:endParaRPr/>
          </a:p>
        </p:txBody>
      </p:sp>
      <p:pic>
        <p:nvPicPr>
          <p:cNvPr id="62" name="Google Shape;62;p14"/>
          <p:cNvPicPr preferRelativeResize="0"/>
          <p:nvPr/>
        </p:nvPicPr>
        <p:blipFill>
          <a:blip r:embed="rId3">
            <a:alphaModFix/>
          </a:blip>
          <a:stretch>
            <a:fillRect/>
          </a:stretch>
        </p:blipFill>
        <p:spPr>
          <a:xfrm>
            <a:off x="4646600" y="1152475"/>
            <a:ext cx="4403374" cy="2753050"/>
          </a:xfrm>
          <a:prstGeom prst="rect">
            <a:avLst/>
          </a:prstGeom>
          <a:noFill/>
          <a:ln>
            <a:noFill/>
          </a:ln>
          <a:effectLst>
            <a:reflection endPos="30000" dist="38100" dir="5400000" fadeDir="5400012"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200" b="1">
                <a:latin typeface="Times New Roman"/>
                <a:ea typeface="Times New Roman"/>
                <a:cs typeface="Times New Roman"/>
                <a:sym typeface="Times New Roman"/>
              </a:rPr>
              <a:t>Key Opportunities</a:t>
            </a:r>
            <a:endParaRPr/>
          </a:p>
        </p:txBody>
      </p:sp>
      <p:sp>
        <p:nvSpPr>
          <p:cNvPr id="68" name="Google Shape;68;p15"/>
          <p:cNvSpPr txBox="1">
            <a:spLocks noGrp="1"/>
          </p:cNvSpPr>
          <p:nvPr>
            <p:ph type="body" idx="1"/>
          </p:nvPr>
        </p:nvSpPr>
        <p:spPr>
          <a:xfrm>
            <a:off x="311700" y="1152475"/>
            <a:ext cx="48855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Mauritius' infrastructure is expanding, making it easier for businesses to do business there.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country has a population of about 1.3 million people and a rapidly rising economy; its size provides an opportunity for international industry (Kasenally, 2020).</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country's booming economy has created a lot of jobs, and many people are moving from villages to cities in search of work.</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tourist industry in Mauritius is projected to grow, which will create more opportunities for the company to sell its products to visitors.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69" name="Google Shape;69;p15"/>
          <p:cNvPicPr preferRelativeResize="0"/>
          <p:nvPr/>
        </p:nvPicPr>
        <p:blipFill>
          <a:blip r:embed="rId3">
            <a:alphaModFix/>
          </a:blip>
          <a:stretch>
            <a:fillRect/>
          </a:stretch>
        </p:blipFill>
        <p:spPr>
          <a:xfrm>
            <a:off x="5877479" y="1218204"/>
            <a:ext cx="2954825" cy="2954825"/>
          </a:xfrm>
          <a:prstGeom prst="rect">
            <a:avLst/>
          </a:prstGeom>
          <a:noFill/>
          <a:ln>
            <a:noFill/>
          </a:ln>
          <a:effectLst>
            <a:reflection endPos="30000" dist="38100" dir="5400000" fadeDir="5400012"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200" b="1">
                <a:latin typeface="Times New Roman"/>
                <a:ea typeface="Times New Roman"/>
                <a:cs typeface="Times New Roman"/>
                <a:sym typeface="Times New Roman"/>
              </a:rPr>
              <a:t>Key Challenges</a:t>
            </a:r>
            <a:endParaRPr/>
          </a:p>
        </p:txBody>
      </p:sp>
      <p:sp>
        <p:nvSpPr>
          <p:cNvPr id="75" name="Google Shape;75;p16"/>
          <p:cNvSpPr txBox="1">
            <a:spLocks noGrp="1"/>
          </p:cNvSpPr>
          <p:nvPr>
            <p:ph type="body" idx="1"/>
          </p:nvPr>
        </p:nvSpPr>
        <p:spPr>
          <a:xfrm>
            <a:off x="311700" y="1152475"/>
            <a:ext cx="51540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country has a relatively small population and is spread out over a large area. This makes it difficult to reach potential customers.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There is also stiff competition from other luxury brands.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Another challenge is the high cost of doing business in Mauritius. This includes high rents and wages.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Logistics can be a challenge as the country is an island nation.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company would need to be mindful of cultural sensitivities when marketing its products in Mauritius.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76" name="Google Shape;76;p16"/>
          <p:cNvPicPr preferRelativeResize="0"/>
          <p:nvPr/>
        </p:nvPicPr>
        <p:blipFill>
          <a:blip r:embed="rId3">
            <a:alphaModFix/>
          </a:blip>
          <a:stretch>
            <a:fillRect/>
          </a:stretch>
        </p:blipFill>
        <p:spPr>
          <a:xfrm>
            <a:off x="5564400" y="1236388"/>
            <a:ext cx="3373500" cy="2670725"/>
          </a:xfrm>
          <a:prstGeom prst="rect">
            <a:avLst/>
          </a:prstGeom>
          <a:noFill/>
          <a:ln>
            <a:noFill/>
          </a:ln>
          <a:effectLst>
            <a:reflection endPos="30000" dist="38100" dir="5400000" fadeDir="5400012" sy="-100000" algn="bl" rotWithShape="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200" b="1" dirty="0">
                <a:latin typeface="Times New Roman"/>
                <a:ea typeface="Times New Roman"/>
                <a:cs typeface="Times New Roman"/>
                <a:sym typeface="Times New Roman"/>
              </a:rPr>
              <a:t>Key issues uncovered doing business</a:t>
            </a:r>
            <a:endParaRPr dirty="0"/>
          </a:p>
        </p:txBody>
      </p:sp>
      <p:sp>
        <p:nvSpPr>
          <p:cNvPr id="82" name="Google Shape;82;p17"/>
          <p:cNvSpPr txBox="1">
            <a:spLocks noGrp="1"/>
          </p:cNvSpPr>
          <p:nvPr>
            <p:ph type="body" idx="1"/>
          </p:nvPr>
        </p:nvSpPr>
        <p:spPr>
          <a:xfrm>
            <a:off x="311700" y="1152475"/>
            <a:ext cx="46842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cost of doing business in Mauritius is relatively high.</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infrastructure in Mauritius is not as developed as in other countries, making it difficult to do business.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There is a lack of skilled labour in Mauritius, making it difficult to find qualified employees.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political stability in Mauritius is uncertain, which can make doing business in the country risky.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cultural differences between Mauritius and other countries can make doing business in Mauritius challenging</a:t>
            </a:r>
            <a:endParaRPr/>
          </a:p>
        </p:txBody>
      </p:sp>
      <p:pic>
        <p:nvPicPr>
          <p:cNvPr id="83" name="Google Shape;83;p17"/>
          <p:cNvPicPr preferRelativeResize="0"/>
          <p:nvPr/>
        </p:nvPicPr>
        <p:blipFill>
          <a:blip r:embed="rId3">
            <a:alphaModFix/>
          </a:blip>
          <a:stretch>
            <a:fillRect/>
          </a:stretch>
        </p:blipFill>
        <p:spPr>
          <a:xfrm>
            <a:off x="5148300" y="863613"/>
            <a:ext cx="3843299" cy="3416266"/>
          </a:xfrm>
          <a:prstGeom prst="rect">
            <a:avLst/>
          </a:prstGeom>
          <a:noFill/>
          <a:ln>
            <a:noFill/>
          </a:ln>
          <a:effectLst>
            <a:reflection endPos="30000" dist="38100" dir="5400000" fadeDir="5400012" sy="-100000" algn="bl" rotWithShape="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200" b="1" dirty="0">
                <a:latin typeface="Times New Roman"/>
                <a:ea typeface="Times New Roman"/>
                <a:cs typeface="Times New Roman"/>
                <a:sym typeface="Times New Roman"/>
              </a:rPr>
              <a:t>How  Russel and Bromley should exploit the opportunities</a:t>
            </a:r>
            <a:endParaRPr dirty="0"/>
          </a:p>
        </p:txBody>
      </p:sp>
      <p:sp>
        <p:nvSpPr>
          <p:cNvPr id="89" name="Google Shape;89;p18"/>
          <p:cNvSpPr txBox="1">
            <a:spLocks noGrp="1"/>
          </p:cNvSpPr>
          <p:nvPr>
            <p:ph type="body" idx="1"/>
          </p:nvPr>
        </p:nvSpPr>
        <p:spPr>
          <a:xfrm>
            <a:off x="311700" y="1152475"/>
            <a:ext cx="47244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Russel and Bromley should take advantage of the opportunities in Mauritius by expanding its online presence, opening new stores, and marketing its products to the growing middle class.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company should also be mindful of the challenges when doing business in Mauritius and take steps to overcome them.</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company can take advantage of the challenges in Mauritius in order to succeed in the country.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It should be mindful that Mauritians are very interested in fashion from international trends, which makes it a great opportunity for Russel and Bromley to succeed in Mauritius.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90" name="Google Shape;90;p18"/>
          <p:cNvPicPr preferRelativeResize="0"/>
          <p:nvPr/>
        </p:nvPicPr>
        <p:blipFill>
          <a:blip r:embed="rId3">
            <a:alphaModFix/>
          </a:blip>
          <a:stretch>
            <a:fillRect/>
          </a:stretch>
        </p:blipFill>
        <p:spPr>
          <a:xfrm>
            <a:off x="5551100" y="1152475"/>
            <a:ext cx="3114675" cy="3114675"/>
          </a:xfrm>
          <a:prstGeom prst="rect">
            <a:avLst/>
          </a:prstGeom>
          <a:noFill/>
          <a:ln>
            <a:noFill/>
          </a:ln>
          <a:effectLst>
            <a:outerShdw blurRad="57150" dist="19050" dir="5400000" algn="bl" rotWithShape="0">
              <a:srgbClr val="000000">
                <a:alpha val="50000"/>
              </a:srgbClr>
            </a:outerShdw>
            <a:reflection endPos="30000" dist="38100" dir="5400000" fadeDir="5400012" sy="-100000" algn="bl" rotWithShape="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200" b="1" dirty="0">
                <a:latin typeface="Times New Roman"/>
                <a:ea typeface="Times New Roman"/>
                <a:cs typeface="Times New Roman"/>
                <a:sym typeface="Times New Roman"/>
              </a:rPr>
              <a:t>How  Russel and Bromley should manage its challenges</a:t>
            </a:r>
            <a:endParaRPr dirty="0"/>
          </a:p>
        </p:txBody>
      </p:sp>
      <p:sp>
        <p:nvSpPr>
          <p:cNvPr id="96" name="Google Shape;96;p19"/>
          <p:cNvSpPr txBox="1">
            <a:spLocks noGrp="1"/>
          </p:cNvSpPr>
          <p:nvPr>
            <p:ph type="body" idx="1"/>
          </p:nvPr>
        </p:nvSpPr>
        <p:spPr>
          <a:xfrm>
            <a:off x="311700" y="1152475"/>
            <a:ext cx="43485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Russel and Bromley should manage its challenges by being aware of the high cost of doing business in Mauritius, the lack of skilled labour, and the uncertain political climate.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company could also collaborate with the government and the people of Mauritius in order to overcome these challenges.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It should be mindful that Mauritians are very interested in fashion from international trends, which makes it a great opportunity for Russel and Bromley to succeed in Mauritius.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97" name="Google Shape;97;p19"/>
          <p:cNvPicPr preferRelativeResize="0"/>
          <p:nvPr/>
        </p:nvPicPr>
        <p:blipFill>
          <a:blip r:embed="rId3">
            <a:alphaModFix/>
          </a:blip>
          <a:stretch>
            <a:fillRect/>
          </a:stretch>
        </p:blipFill>
        <p:spPr>
          <a:xfrm>
            <a:off x="5452375" y="1170125"/>
            <a:ext cx="3539225" cy="2617001"/>
          </a:xfrm>
          <a:prstGeom prst="rect">
            <a:avLst/>
          </a:prstGeom>
          <a:noFill/>
          <a:ln>
            <a:noFill/>
          </a:ln>
          <a:effectLst>
            <a:reflection endPos="30000" dist="38100" dir="5400000" fadeDir="5400012" sy="-100000" algn="bl" rotWithShape="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200" b="1">
                <a:latin typeface="Times New Roman"/>
                <a:ea typeface="Times New Roman"/>
                <a:cs typeface="Times New Roman"/>
                <a:sym typeface="Times New Roman"/>
              </a:rPr>
              <a:t>Conclusion</a:t>
            </a:r>
            <a:endParaRPr/>
          </a:p>
        </p:txBody>
      </p:sp>
      <p:sp>
        <p:nvSpPr>
          <p:cNvPr id="103" name="Google Shape;103;p20"/>
          <p:cNvSpPr txBox="1">
            <a:spLocks noGrp="1"/>
          </p:cNvSpPr>
          <p:nvPr>
            <p:ph type="body" idx="1"/>
          </p:nvPr>
        </p:nvSpPr>
        <p:spPr>
          <a:xfrm>
            <a:off x="311700" y="1152475"/>
            <a:ext cx="38916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In Conclusion,  Russel and Bromley has many opportunities for growth in Mauritius.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company should take advantage of the growing economy and expanding infrastructure. However, there are also challenges that the company will face when doing business in Mauritius.</a:t>
            </a:r>
            <a:endParaRPr/>
          </a:p>
        </p:txBody>
      </p:sp>
      <p:pic>
        <p:nvPicPr>
          <p:cNvPr id="104" name="Google Shape;104;p20"/>
          <p:cNvPicPr preferRelativeResize="0"/>
          <p:nvPr/>
        </p:nvPicPr>
        <p:blipFill>
          <a:blip r:embed="rId3">
            <a:alphaModFix/>
          </a:blip>
          <a:stretch>
            <a:fillRect/>
          </a:stretch>
        </p:blipFill>
        <p:spPr>
          <a:xfrm>
            <a:off x="5023025" y="655600"/>
            <a:ext cx="3809276" cy="3251051"/>
          </a:xfrm>
          <a:prstGeom prst="rect">
            <a:avLst/>
          </a:prstGeom>
          <a:noFill/>
          <a:ln>
            <a:noFill/>
          </a:ln>
          <a:effectLst>
            <a:outerShdw blurRad="57150" dist="19050" dir="5400000" algn="bl" rotWithShape="0">
              <a:srgbClr val="000000">
                <a:alpha val="50000"/>
              </a:srgbClr>
            </a:outerShdw>
            <a:reflection endPos="30000" dist="38100" dir="5400000" fadeDir="5400012" sy="-100000" algn="bl" rotWithShape="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2D021-65C7-8E67-3DD4-710C0ADDBE6A}"/>
              </a:ext>
            </a:extLst>
          </p:cNvPr>
          <p:cNvSpPr>
            <a:spLocks noGrp="1"/>
          </p:cNvSpPr>
          <p:nvPr>
            <p:ph type="title"/>
          </p:nvPr>
        </p:nvSpPr>
        <p:spPr>
          <a:xfrm>
            <a:off x="2910673" y="173804"/>
            <a:ext cx="3322653" cy="572700"/>
          </a:xfrm>
        </p:spPr>
        <p:txBody>
          <a:bodyPr/>
          <a:lstStyle/>
          <a:p>
            <a:pPr algn="ctr"/>
            <a:r>
              <a:rPr lang="en-US" dirty="0"/>
              <a:t>ANY </a:t>
            </a:r>
            <a:r>
              <a:rPr lang="en-US" dirty="0">
                <a:latin typeface="Bookman Old Style" panose="02050604050505020204" pitchFamily="18" charset="0"/>
              </a:rPr>
              <a:t>Questions</a:t>
            </a:r>
            <a:r>
              <a:rPr lang="en-US" dirty="0"/>
              <a:t>?</a:t>
            </a:r>
          </a:p>
        </p:txBody>
      </p:sp>
      <p:pic>
        <p:nvPicPr>
          <p:cNvPr id="5" name="Picture 4">
            <a:extLst>
              <a:ext uri="{FF2B5EF4-FFF2-40B4-BE49-F238E27FC236}">
                <a16:creationId xmlns:a16="http://schemas.microsoft.com/office/drawing/2014/main" id="{B38DD1B3-FE34-A598-EB1F-BAB911B2BE6C}"/>
              </a:ext>
            </a:extLst>
          </p:cNvPr>
          <p:cNvPicPr>
            <a:picLocks noChangeAspect="1"/>
          </p:cNvPicPr>
          <p:nvPr/>
        </p:nvPicPr>
        <p:blipFill>
          <a:blip r:embed="rId2"/>
          <a:stretch>
            <a:fillRect/>
          </a:stretch>
        </p:blipFill>
        <p:spPr>
          <a:xfrm>
            <a:off x="1681566" y="670625"/>
            <a:ext cx="5603585" cy="3802249"/>
          </a:xfrm>
          <a:prstGeom prst="rect">
            <a:avLst/>
          </a:prstGeom>
        </p:spPr>
      </p:pic>
    </p:spTree>
    <p:extLst>
      <p:ext uri="{BB962C8B-B14F-4D97-AF65-F5344CB8AC3E}">
        <p14:creationId xmlns:p14="http://schemas.microsoft.com/office/powerpoint/2010/main" val="2698356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a:latin typeface="Times New Roman"/>
                <a:ea typeface="Times New Roman"/>
                <a:cs typeface="Times New Roman"/>
                <a:sym typeface="Times New Roman"/>
              </a:rPr>
              <a:t>References</a:t>
            </a:r>
            <a:endParaRPr sz="12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10" name="Google Shape;110;p21"/>
          <p:cNvSpPr txBox="1">
            <a:spLocks noGrp="1"/>
          </p:cNvSpPr>
          <p:nvPr>
            <p:ph type="body" idx="1"/>
          </p:nvPr>
        </p:nvSpPr>
        <p:spPr>
          <a:xfrm>
            <a:off x="311700" y="863550"/>
            <a:ext cx="8520600" cy="2943063"/>
          </a:xfrm>
          <a:prstGeom prst="rect">
            <a:avLst/>
          </a:prstGeom>
        </p:spPr>
        <p:txBody>
          <a:bodyPr spcFirstLastPara="1" wrap="square" lIns="91425" tIns="91425" rIns="91425" bIns="91425" anchor="t" anchorCtr="0">
            <a:noAutofit/>
          </a:bodyPr>
          <a:lstStyle/>
          <a:p>
            <a:pPr marL="0" lvl="0" indent="0" algn="just" rtl="0">
              <a:lnSpc>
                <a:spcPct val="100000"/>
              </a:lnSpc>
              <a:spcBef>
                <a:spcPts val="0"/>
              </a:spcBef>
              <a:spcAft>
                <a:spcPts val="0"/>
              </a:spcAft>
              <a:buClr>
                <a:schemeClr val="dk1"/>
              </a:buClr>
              <a:buSzPts val="1100"/>
              <a:buFont typeface="Arial"/>
              <a:buNone/>
            </a:pPr>
            <a:r>
              <a:rPr lang="en-GB" sz="900" dirty="0" err="1">
                <a:solidFill>
                  <a:srgbClr val="222222"/>
                </a:solidFill>
                <a:latin typeface="Times New Roman"/>
                <a:ea typeface="Times New Roman"/>
                <a:cs typeface="Times New Roman"/>
                <a:sym typeface="Times New Roman"/>
              </a:rPr>
              <a:t>Jaunky</a:t>
            </a:r>
            <a:r>
              <a:rPr lang="en-GB" sz="900" dirty="0">
                <a:solidFill>
                  <a:srgbClr val="222222"/>
                </a:solidFill>
                <a:latin typeface="Times New Roman"/>
                <a:ea typeface="Times New Roman"/>
                <a:cs typeface="Times New Roman"/>
                <a:sym typeface="Times New Roman"/>
              </a:rPr>
              <a:t>, V.C., </a:t>
            </a:r>
            <a:r>
              <a:rPr lang="en-GB" sz="900" dirty="0" err="1">
                <a:solidFill>
                  <a:srgbClr val="222222"/>
                </a:solidFill>
                <a:latin typeface="Times New Roman"/>
                <a:ea typeface="Times New Roman"/>
                <a:cs typeface="Times New Roman"/>
                <a:sym typeface="Times New Roman"/>
              </a:rPr>
              <a:t>Jeetoo</a:t>
            </a:r>
            <a:r>
              <a:rPr lang="en-GB" sz="900" dirty="0">
                <a:solidFill>
                  <a:srgbClr val="222222"/>
                </a:solidFill>
                <a:latin typeface="Times New Roman"/>
                <a:ea typeface="Times New Roman"/>
                <a:cs typeface="Times New Roman"/>
                <a:sym typeface="Times New Roman"/>
              </a:rPr>
              <a:t>, J. and </a:t>
            </a:r>
            <a:r>
              <a:rPr lang="en-GB" sz="900" dirty="0" err="1">
                <a:solidFill>
                  <a:srgbClr val="222222"/>
                </a:solidFill>
                <a:latin typeface="Times New Roman"/>
                <a:ea typeface="Times New Roman"/>
                <a:cs typeface="Times New Roman"/>
                <a:sym typeface="Times New Roman"/>
              </a:rPr>
              <a:t>Rampersad</a:t>
            </a:r>
            <a:r>
              <a:rPr lang="en-GB" sz="900" dirty="0">
                <a:solidFill>
                  <a:srgbClr val="222222"/>
                </a:solidFill>
                <a:latin typeface="Times New Roman"/>
                <a:ea typeface="Times New Roman"/>
                <a:cs typeface="Times New Roman"/>
                <a:sym typeface="Times New Roman"/>
              </a:rPr>
              <a:t>, S., 2020. Happiness and consumption in Mauritius: an exploratory study of socio-economic dimensions, basic needs, luxuries and personality traits. </a:t>
            </a:r>
            <a:r>
              <a:rPr lang="en-GB" sz="900" i="1" dirty="0">
                <a:solidFill>
                  <a:srgbClr val="222222"/>
                </a:solidFill>
                <a:latin typeface="Times New Roman"/>
                <a:ea typeface="Times New Roman"/>
                <a:cs typeface="Times New Roman"/>
                <a:sym typeface="Times New Roman"/>
              </a:rPr>
              <a:t>Journal of Happiness Studies</a:t>
            </a:r>
            <a:r>
              <a:rPr lang="en-GB" sz="900" dirty="0">
                <a:solidFill>
                  <a:srgbClr val="222222"/>
                </a:solidFill>
                <a:latin typeface="Times New Roman"/>
                <a:ea typeface="Times New Roman"/>
                <a:cs typeface="Times New Roman"/>
                <a:sym typeface="Times New Roman"/>
              </a:rPr>
              <a:t>, </a:t>
            </a:r>
            <a:r>
              <a:rPr lang="en-GB" sz="900" i="1" dirty="0">
                <a:solidFill>
                  <a:srgbClr val="222222"/>
                </a:solidFill>
                <a:latin typeface="Times New Roman"/>
                <a:ea typeface="Times New Roman"/>
                <a:cs typeface="Times New Roman"/>
                <a:sym typeface="Times New Roman"/>
              </a:rPr>
              <a:t>21</a:t>
            </a:r>
            <a:r>
              <a:rPr lang="en-GB" sz="900" dirty="0">
                <a:solidFill>
                  <a:srgbClr val="222222"/>
                </a:solidFill>
                <a:latin typeface="Times New Roman"/>
                <a:ea typeface="Times New Roman"/>
                <a:cs typeface="Times New Roman"/>
                <a:sym typeface="Times New Roman"/>
              </a:rPr>
              <a:t>(7), pp.2377-2403.</a:t>
            </a:r>
            <a:endParaRPr sz="900" dirty="0">
              <a:solidFill>
                <a:srgbClr val="222222"/>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900" dirty="0" err="1">
                <a:solidFill>
                  <a:srgbClr val="222222"/>
                </a:solidFill>
                <a:latin typeface="Times New Roman"/>
                <a:ea typeface="Times New Roman"/>
                <a:cs typeface="Times New Roman"/>
                <a:sym typeface="Times New Roman"/>
              </a:rPr>
              <a:t>Joomunbaccus</a:t>
            </a:r>
            <a:r>
              <a:rPr lang="en-GB" sz="900" dirty="0">
                <a:solidFill>
                  <a:srgbClr val="222222"/>
                </a:solidFill>
                <a:latin typeface="Times New Roman"/>
                <a:ea typeface="Times New Roman"/>
                <a:cs typeface="Times New Roman"/>
                <a:sym typeface="Times New Roman"/>
              </a:rPr>
              <a:t>, S. and </a:t>
            </a:r>
            <a:r>
              <a:rPr lang="en-GB" sz="900" dirty="0" err="1">
                <a:solidFill>
                  <a:srgbClr val="222222"/>
                </a:solidFill>
                <a:latin typeface="Times New Roman"/>
                <a:ea typeface="Times New Roman"/>
                <a:cs typeface="Times New Roman"/>
                <a:sym typeface="Times New Roman"/>
              </a:rPr>
              <a:t>Padachi</a:t>
            </a:r>
            <a:r>
              <a:rPr lang="en-GB" sz="900" dirty="0">
                <a:solidFill>
                  <a:srgbClr val="222222"/>
                </a:solidFill>
                <a:latin typeface="Times New Roman"/>
                <a:ea typeface="Times New Roman"/>
                <a:cs typeface="Times New Roman"/>
                <a:sym typeface="Times New Roman"/>
              </a:rPr>
              <a:t>, K., 2019. The Impediments to Small and Medium Sized Enterprises' Development in Mauritius. In </a:t>
            </a:r>
            <a:r>
              <a:rPr lang="en-GB" sz="900" i="1" dirty="0">
                <a:solidFill>
                  <a:srgbClr val="222222"/>
                </a:solidFill>
                <a:latin typeface="Times New Roman"/>
                <a:ea typeface="Times New Roman"/>
                <a:cs typeface="Times New Roman"/>
                <a:sym typeface="Times New Roman"/>
              </a:rPr>
              <a:t>ICSB World Conference Proceedings</a:t>
            </a:r>
            <a:r>
              <a:rPr lang="en-GB" sz="900" dirty="0">
                <a:solidFill>
                  <a:srgbClr val="222222"/>
                </a:solidFill>
                <a:latin typeface="Times New Roman"/>
                <a:ea typeface="Times New Roman"/>
                <a:cs typeface="Times New Roman"/>
                <a:sym typeface="Times New Roman"/>
              </a:rPr>
              <a:t> (pp. 1-10). International Council for Small Business (ICSB).</a:t>
            </a:r>
            <a:endParaRPr sz="900" dirty="0">
              <a:solidFill>
                <a:srgbClr val="222222"/>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900" dirty="0" err="1">
                <a:solidFill>
                  <a:srgbClr val="222222"/>
                </a:solidFill>
                <a:latin typeface="Times New Roman"/>
                <a:ea typeface="Times New Roman"/>
                <a:cs typeface="Times New Roman"/>
                <a:sym typeface="Times New Roman"/>
              </a:rPr>
              <a:t>Kalinichenko</a:t>
            </a:r>
            <a:r>
              <a:rPr lang="en-GB" sz="900" dirty="0">
                <a:solidFill>
                  <a:srgbClr val="222222"/>
                </a:solidFill>
                <a:latin typeface="Times New Roman"/>
                <a:ea typeface="Times New Roman"/>
                <a:cs typeface="Times New Roman"/>
                <a:sym typeface="Times New Roman"/>
              </a:rPr>
              <a:t>, L.N. and </a:t>
            </a:r>
            <a:r>
              <a:rPr lang="en-GB" sz="900" dirty="0" err="1">
                <a:solidFill>
                  <a:srgbClr val="222222"/>
                </a:solidFill>
                <a:latin typeface="Times New Roman"/>
                <a:ea typeface="Times New Roman"/>
                <a:cs typeface="Times New Roman"/>
                <a:sym typeface="Times New Roman"/>
              </a:rPr>
              <a:t>Novikova</a:t>
            </a:r>
            <a:r>
              <a:rPr lang="en-GB" sz="900" dirty="0">
                <a:solidFill>
                  <a:srgbClr val="222222"/>
                </a:solidFill>
                <a:latin typeface="Times New Roman"/>
                <a:ea typeface="Times New Roman"/>
                <a:cs typeface="Times New Roman"/>
                <a:sym typeface="Times New Roman"/>
              </a:rPr>
              <a:t>, Z.S., 2020. Mauritius: </a:t>
            </a:r>
            <a:r>
              <a:rPr lang="en-GB" sz="900" dirty="0" err="1">
                <a:solidFill>
                  <a:srgbClr val="222222"/>
                </a:solidFill>
                <a:latin typeface="Times New Roman"/>
                <a:ea typeface="Times New Roman"/>
                <a:cs typeface="Times New Roman"/>
                <a:sym typeface="Times New Roman"/>
              </a:rPr>
              <a:t>africa’s</a:t>
            </a:r>
            <a:r>
              <a:rPr lang="en-GB" sz="900" dirty="0">
                <a:solidFill>
                  <a:srgbClr val="222222"/>
                </a:solidFill>
                <a:latin typeface="Times New Roman"/>
                <a:ea typeface="Times New Roman"/>
                <a:cs typeface="Times New Roman"/>
                <a:sym typeface="Times New Roman"/>
              </a:rPr>
              <a:t> business and financial centre. </a:t>
            </a:r>
            <a:r>
              <a:rPr lang="en-GB" sz="900" i="1" dirty="0">
                <a:solidFill>
                  <a:srgbClr val="222222"/>
                </a:solidFill>
                <a:latin typeface="Times New Roman"/>
                <a:ea typeface="Times New Roman"/>
                <a:cs typeface="Times New Roman"/>
                <a:sym typeface="Times New Roman"/>
              </a:rPr>
              <a:t>Asia and Africa Today</a:t>
            </a:r>
            <a:r>
              <a:rPr lang="en-GB" sz="900" dirty="0">
                <a:solidFill>
                  <a:srgbClr val="222222"/>
                </a:solidFill>
                <a:latin typeface="Times New Roman"/>
                <a:ea typeface="Times New Roman"/>
                <a:cs typeface="Times New Roman"/>
                <a:sym typeface="Times New Roman"/>
              </a:rPr>
              <a:t>, (4), pp.60-66.</a:t>
            </a:r>
            <a:endParaRPr sz="900" dirty="0">
              <a:solidFill>
                <a:schemeClr val="dk1"/>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900" dirty="0" err="1">
                <a:solidFill>
                  <a:srgbClr val="222222"/>
                </a:solidFill>
                <a:latin typeface="Times New Roman"/>
                <a:ea typeface="Times New Roman"/>
                <a:cs typeface="Times New Roman"/>
                <a:sym typeface="Times New Roman"/>
              </a:rPr>
              <a:t>Kasenally</a:t>
            </a:r>
            <a:r>
              <a:rPr lang="en-GB" sz="900" dirty="0">
                <a:solidFill>
                  <a:srgbClr val="222222"/>
                </a:solidFill>
                <a:latin typeface="Times New Roman"/>
                <a:ea typeface="Times New Roman"/>
                <a:cs typeface="Times New Roman"/>
                <a:sym typeface="Times New Roman"/>
              </a:rPr>
              <a:t>, R., 2020. Mauritius. In </a:t>
            </a:r>
            <a:r>
              <a:rPr lang="en-GB" sz="900" i="1" dirty="0">
                <a:solidFill>
                  <a:srgbClr val="222222"/>
                </a:solidFill>
                <a:latin typeface="Times New Roman"/>
                <a:ea typeface="Times New Roman"/>
                <a:cs typeface="Times New Roman"/>
                <a:sym typeface="Times New Roman"/>
              </a:rPr>
              <a:t>Africa Yearbook Volume 16</a:t>
            </a:r>
            <a:r>
              <a:rPr lang="en-GB" sz="900" dirty="0">
                <a:solidFill>
                  <a:srgbClr val="222222"/>
                </a:solidFill>
                <a:latin typeface="Times New Roman"/>
                <a:ea typeface="Times New Roman"/>
                <a:cs typeface="Times New Roman"/>
                <a:sym typeface="Times New Roman"/>
              </a:rPr>
              <a:t> (pp. 489-494). Brill.</a:t>
            </a:r>
            <a:endParaRPr sz="900" dirty="0">
              <a:solidFill>
                <a:srgbClr val="222222"/>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900" dirty="0">
                <a:solidFill>
                  <a:srgbClr val="222222"/>
                </a:solidFill>
                <a:latin typeface="Times New Roman"/>
                <a:ea typeface="Times New Roman"/>
                <a:cs typeface="Times New Roman"/>
                <a:sym typeface="Times New Roman"/>
              </a:rPr>
              <a:t>Lim, K.Y., </a:t>
            </a:r>
            <a:r>
              <a:rPr lang="en-GB" sz="900" dirty="0" err="1">
                <a:solidFill>
                  <a:srgbClr val="222222"/>
                </a:solidFill>
                <a:latin typeface="Times New Roman"/>
                <a:ea typeface="Times New Roman"/>
                <a:cs typeface="Times New Roman"/>
                <a:sym typeface="Times New Roman"/>
              </a:rPr>
              <a:t>Maysoon</a:t>
            </a:r>
            <a:r>
              <a:rPr lang="en-GB" sz="900" dirty="0">
                <a:solidFill>
                  <a:srgbClr val="222222"/>
                </a:solidFill>
                <a:latin typeface="Times New Roman"/>
                <a:ea typeface="Times New Roman"/>
                <a:cs typeface="Times New Roman"/>
                <a:sym typeface="Times New Roman"/>
              </a:rPr>
              <a:t> </a:t>
            </a:r>
            <a:r>
              <a:rPr lang="en-GB" sz="900" dirty="0" err="1">
                <a:solidFill>
                  <a:srgbClr val="222222"/>
                </a:solidFill>
                <a:latin typeface="Times New Roman"/>
                <a:ea typeface="Times New Roman"/>
                <a:cs typeface="Times New Roman"/>
                <a:sym typeface="Times New Roman"/>
              </a:rPr>
              <a:t>Hanaa</a:t>
            </a:r>
            <a:r>
              <a:rPr lang="en-GB" sz="900" dirty="0">
                <a:solidFill>
                  <a:srgbClr val="222222"/>
                </a:solidFill>
                <a:latin typeface="Times New Roman"/>
                <a:ea typeface="Times New Roman"/>
                <a:cs typeface="Times New Roman"/>
                <a:sym typeface="Times New Roman"/>
              </a:rPr>
              <a:t>, M., Wong, C.H., Ng, A., Hong, H. and Tan, O.K., 2019. Social Media Factors and Purchase Intention of Beauty Products in Mauritius. </a:t>
            </a:r>
            <a:r>
              <a:rPr lang="en-GB" sz="900" i="1" dirty="0">
                <a:solidFill>
                  <a:srgbClr val="222222"/>
                </a:solidFill>
                <a:latin typeface="Times New Roman"/>
                <a:ea typeface="Times New Roman"/>
                <a:cs typeface="Times New Roman"/>
                <a:sym typeface="Times New Roman"/>
              </a:rPr>
              <a:t>INTI JOURNAL</a:t>
            </a:r>
            <a:r>
              <a:rPr lang="en-GB" sz="900" dirty="0">
                <a:solidFill>
                  <a:srgbClr val="222222"/>
                </a:solidFill>
                <a:latin typeface="Times New Roman"/>
                <a:ea typeface="Times New Roman"/>
                <a:cs typeface="Times New Roman"/>
                <a:sym typeface="Times New Roman"/>
              </a:rPr>
              <a:t>, </a:t>
            </a:r>
            <a:r>
              <a:rPr lang="en-GB" sz="900" i="1" dirty="0">
                <a:solidFill>
                  <a:srgbClr val="222222"/>
                </a:solidFill>
                <a:latin typeface="Times New Roman"/>
                <a:ea typeface="Times New Roman"/>
                <a:cs typeface="Times New Roman"/>
                <a:sym typeface="Times New Roman"/>
              </a:rPr>
              <a:t>2019</a:t>
            </a:r>
            <a:r>
              <a:rPr lang="en-GB" sz="900" dirty="0">
                <a:solidFill>
                  <a:srgbClr val="222222"/>
                </a:solidFill>
                <a:latin typeface="Times New Roman"/>
                <a:ea typeface="Times New Roman"/>
                <a:cs typeface="Times New Roman"/>
                <a:sym typeface="Times New Roman"/>
              </a:rPr>
              <a:t>(44).</a:t>
            </a:r>
            <a:endParaRPr sz="900" dirty="0">
              <a:solidFill>
                <a:srgbClr val="222222"/>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900" dirty="0">
                <a:solidFill>
                  <a:srgbClr val="222222"/>
                </a:solidFill>
                <a:latin typeface="Times New Roman"/>
                <a:ea typeface="Times New Roman"/>
                <a:cs typeface="Times New Roman"/>
                <a:sym typeface="Times New Roman"/>
              </a:rPr>
              <a:t>Makoni, P.L. and </a:t>
            </a:r>
            <a:r>
              <a:rPr lang="en-GB" sz="900" dirty="0" err="1">
                <a:solidFill>
                  <a:srgbClr val="222222"/>
                </a:solidFill>
                <a:latin typeface="Times New Roman"/>
                <a:ea typeface="Times New Roman"/>
                <a:cs typeface="Times New Roman"/>
                <a:sym typeface="Times New Roman"/>
              </a:rPr>
              <a:t>Marozva</a:t>
            </a:r>
            <a:r>
              <a:rPr lang="en-GB" sz="900" dirty="0">
                <a:solidFill>
                  <a:srgbClr val="222222"/>
                </a:solidFill>
                <a:latin typeface="Times New Roman"/>
                <a:ea typeface="Times New Roman"/>
                <a:cs typeface="Times New Roman"/>
                <a:sym typeface="Times New Roman"/>
              </a:rPr>
              <a:t>, G., 2018. The nexus between foreign portfolio investment and financial market development: Evidence from Mauritius. </a:t>
            </a:r>
            <a:r>
              <a:rPr lang="en-GB" sz="900" i="1" dirty="0">
                <a:solidFill>
                  <a:srgbClr val="222222"/>
                </a:solidFill>
                <a:latin typeface="Times New Roman"/>
                <a:ea typeface="Times New Roman"/>
                <a:cs typeface="Times New Roman"/>
                <a:sym typeface="Times New Roman"/>
              </a:rPr>
              <a:t>Academy of strategic management journal</a:t>
            </a:r>
            <a:r>
              <a:rPr lang="en-GB" sz="900" dirty="0">
                <a:solidFill>
                  <a:srgbClr val="222222"/>
                </a:solidFill>
                <a:latin typeface="Times New Roman"/>
                <a:ea typeface="Times New Roman"/>
                <a:cs typeface="Times New Roman"/>
                <a:sym typeface="Times New Roman"/>
              </a:rPr>
              <a:t>, </a:t>
            </a:r>
            <a:r>
              <a:rPr lang="en-GB" sz="900" i="1" dirty="0">
                <a:solidFill>
                  <a:srgbClr val="222222"/>
                </a:solidFill>
                <a:latin typeface="Times New Roman"/>
                <a:ea typeface="Times New Roman"/>
                <a:cs typeface="Times New Roman"/>
                <a:sym typeface="Times New Roman"/>
              </a:rPr>
              <a:t>17</a:t>
            </a:r>
            <a:r>
              <a:rPr lang="en-GB" sz="900" dirty="0">
                <a:solidFill>
                  <a:srgbClr val="222222"/>
                </a:solidFill>
                <a:latin typeface="Times New Roman"/>
                <a:ea typeface="Times New Roman"/>
                <a:cs typeface="Times New Roman"/>
                <a:sym typeface="Times New Roman"/>
              </a:rPr>
              <a:t>(5), pp.1-14.</a:t>
            </a:r>
            <a:endParaRPr sz="900" dirty="0">
              <a:solidFill>
                <a:srgbClr val="222222"/>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900" dirty="0" err="1">
                <a:solidFill>
                  <a:srgbClr val="222222"/>
                </a:solidFill>
                <a:latin typeface="Times New Roman"/>
                <a:ea typeface="Times New Roman"/>
                <a:cs typeface="Times New Roman"/>
                <a:sym typeface="Times New Roman"/>
              </a:rPr>
              <a:t>Roopchund</a:t>
            </a:r>
            <a:r>
              <a:rPr lang="en-GB" sz="900" dirty="0">
                <a:solidFill>
                  <a:srgbClr val="222222"/>
                </a:solidFill>
                <a:latin typeface="Times New Roman"/>
                <a:ea typeface="Times New Roman"/>
                <a:cs typeface="Times New Roman"/>
                <a:sym typeface="Times New Roman"/>
              </a:rPr>
              <a:t>, R., 2020. SMEs in Mauritius: economic growth, employment and entrepreneurial culture. </a:t>
            </a:r>
            <a:r>
              <a:rPr lang="en-GB" sz="900" i="1" dirty="0">
                <a:solidFill>
                  <a:srgbClr val="222222"/>
                </a:solidFill>
                <a:latin typeface="Times New Roman"/>
                <a:ea typeface="Times New Roman"/>
                <a:cs typeface="Times New Roman"/>
                <a:sym typeface="Times New Roman"/>
              </a:rPr>
              <a:t>International Journal of Entrepreneurship and Small Business</a:t>
            </a:r>
            <a:r>
              <a:rPr lang="en-GB" sz="900" dirty="0">
                <a:solidFill>
                  <a:srgbClr val="222222"/>
                </a:solidFill>
                <a:latin typeface="Times New Roman"/>
                <a:ea typeface="Times New Roman"/>
                <a:cs typeface="Times New Roman"/>
                <a:sym typeface="Times New Roman"/>
              </a:rPr>
              <a:t>, </a:t>
            </a:r>
            <a:r>
              <a:rPr lang="en-GB" sz="900" i="1" dirty="0">
                <a:solidFill>
                  <a:srgbClr val="222222"/>
                </a:solidFill>
                <a:latin typeface="Times New Roman"/>
                <a:ea typeface="Times New Roman"/>
                <a:cs typeface="Times New Roman"/>
                <a:sym typeface="Times New Roman"/>
              </a:rPr>
              <a:t>39</a:t>
            </a:r>
            <a:r>
              <a:rPr lang="en-GB" sz="900" dirty="0">
                <a:solidFill>
                  <a:srgbClr val="222222"/>
                </a:solidFill>
                <a:latin typeface="Times New Roman"/>
                <a:ea typeface="Times New Roman"/>
                <a:cs typeface="Times New Roman"/>
                <a:sym typeface="Times New Roman"/>
              </a:rPr>
              <a:t>(4), pp.585-596.</a:t>
            </a:r>
            <a:endParaRPr sz="900" dirty="0">
              <a:solidFill>
                <a:srgbClr val="222222"/>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900" dirty="0" err="1">
                <a:solidFill>
                  <a:srgbClr val="222222"/>
                </a:solidFill>
                <a:latin typeface="Times New Roman"/>
                <a:ea typeface="Times New Roman"/>
                <a:cs typeface="Times New Roman"/>
                <a:sym typeface="Times New Roman"/>
              </a:rPr>
              <a:t>Tandrayen-Ragoobur</a:t>
            </a:r>
            <a:r>
              <a:rPr lang="en-GB" sz="900" dirty="0">
                <a:solidFill>
                  <a:srgbClr val="222222"/>
                </a:solidFill>
                <a:latin typeface="Times New Roman"/>
                <a:ea typeface="Times New Roman"/>
                <a:cs typeface="Times New Roman"/>
                <a:sym typeface="Times New Roman"/>
              </a:rPr>
              <a:t>, V. and </a:t>
            </a:r>
            <a:r>
              <a:rPr lang="en-GB" sz="900" dirty="0" err="1">
                <a:solidFill>
                  <a:srgbClr val="222222"/>
                </a:solidFill>
                <a:latin typeface="Times New Roman"/>
                <a:ea typeface="Times New Roman"/>
                <a:cs typeface="Times New Roman"/>
                <a:sym typeface="Times New Roman"/>
              </a:rPr>
              <a:t>Kasseeah</a:t>
            </a:r>
            <a:r>
              <a:rPr lang="en-GB" sz="900" dirty="0">
                <a:solidFill>
                  <a:srgbClr val="222222"/>
                </a:solidFill>
                <a:latin typeface="Times New Roman"/>
                <a:ea typeface="Times New Roman"/>
                <a:cs typeface="Times New Roman"/>
                <a:sym typeface="Times New Roman"/>
              </a:rPr>
              <a:t>, H., 2018. Mauritius’ economic success uncovered. </a:t>
            </a:r>
            <a:r>
              <a:rPr lang="en-GB" sz="900" i="1" dirty="0">
                <a:solidFill>
                  <a:srgbClr val="222222"/>
                </a:solidFill>
                <a:latin typeface="Times New Roman"/>
                <a:ea typeface="Times New Roman"/>
                <a:cs typeface="Times New Roman"/>
                <a:sym typeface="Times New Roman"/>
              </a:rPr>
              <a:t>The Mauritian Paradox: Fifty years of Development, Diversity and Democracy</a:t>
            </a:r>
            <a:r>
              <a:rPr lang="en-GB" sz="900" dirty="0">
                <a:solidFill>
                  <a:srgbClr val="222222"/>
                </a:solidFill>
                <a:latin typeface="Times New Roman"/>
                <a:ea typeface="Times New Roman"/>
                <a:cs typeface="Times New Roman"/>
                <a:sym typeface="Times New Roman"/>
              </a:rPr>
              <a:t>, p.85.</a:t>
            </a:r>
            <a:endParaRPr sz="900" dirty="0">
              <a:solidFill>
                <a:srgbClr val="222222"/>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900" dirty="0">
                <a:solidFill>
                  <a:srgbClr val="222222"/>
                </a:solidFill>
                <a:latin typeface="Times New Roman"/>
                <a:ea typeface="Times New Roman"/>
                <a:cs typeface="Times New Roman"/>
                <a:sym typeface="Times New Roman"/>
              </a:rPr>
              <a:t>Tang, V.T., 2019. Zoning in on Mauritius Special Economic Zones: Structure, Evolution and Economic Impact. In </a:t>
            </a:r>
            <a:r>
              <a:rPr lang="en-GB" sz="900" i="1" dirty="0">
                <a:solidFill>
                  <a:srgbClr val="222222"/>
                </a:solidFill>
                <a:latin typeface="Times New Roman"/>
                <a:ea typeface="Times New Roman"/>
                <a:cs typeface="Times New Roman"/>
                <a:sym typeface="Times New Roman"/>
              </a:rPr>
              <a:t>Development and Sustainable Growth of Mauritius</a:t>
            </a:r>
            <a:r>
              <a:rPr lang="en-GB" sz="900" dirty="0">
                <a:solidFill>
                  <a:srgbClr val="222222"/>
                </a:solidFill>
                <a:latin typeface="Times New Roman"/>
                <a:ea typeface="Times New Roman"/>
                <a:cs typeface="Times New Roman"/>
                <a:sym typeface="Times New Roman"/>
              </a:rPr>
              <a:t> (pp. 105-117). Palgrave Macmillan, Cham.</a:t>
            </a:r>
            <a:endParaRPr sz="900" dirty="0">
              <a:solidFill>
                <a:srgbClr val="222222"/>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900" dirty="0" err="1">
                <a:solidFill>
                  <a:srgbClr val="222222"/>
                </a:solidFill>
                <a:latin typeface="Times New Roman"/>
                <a:ea typeface="Times New Roman"/>
                <a:cs typeface="Times New Roman"/>
                <a:sym typeface="Times New Roman"/>
              </a:rPr>
              <a:t>Tsakok</a:t>
            </a:r>
            <a:r>
              <a:rPr lang="en-GB" sz="900" dirty="0">
                <a:solidFill>
                  <a:srgbClr val="222222"/>
                </a:solidFill>
                <a:latin typeface="Times New Roman"/>
                <a:ea typeface="Times New Roman"/>
                <a:cs typeface="Times New Roman"/>
                <a:sym typeface="Times New Roman"/>
              </a:rPr>
              <a:t>, I., 2021. The Republic of Mauritius and the African Continental Free Trade Area: Opportunities and Challenges in a post COVID-19 environment.</a:t>
            </a:r>
            <a:endParaRPr sz="900" dirty="0">
              <a:solidFill>
                <a:srgbClr val="222222"/>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Evaluation of  Business  Environment-3 (1)" id="{25A3598C-D953-9A4D-9D30-FD08B8E5EA9A}" vid="{87E26B6C-477B-794D-87AB-5BCA83276AF1}"/>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TotalTime>
  <Words>2155</Words>
  <Application>Microsoft Office PowerPoint</Application>
  <PresentationFormat>On-screen Show (16:9)</PresentationFormat>
  <Paragraphs>64</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Gallery</vt:lpstr>
      <vt:lpstr>Evaluation of  Business  Environment</vt:lpstr>
      <vt:lpstr>Table of Content</vt:lpstr>
      <vt:lpstr>Introduction</vt:lpstr>
      <vt:lpstr>Key Opportunities</vt:lpstr>
      <vt:lpstr>Key Challenges</vt:lpstr>
      <vt:lpstr>Key issues uncovered doing business</vt:lpstr>
      <vt:lpstr>How  Russel and Bromley should exploit the opportunities</vt:lpstr>
      <vt:lpstr>How  Russel and Bromley should manage its challenges</vt:lpstr>
      <vt:lpstr>Conclusion</vt:lpstr>
      <vt:lpstr>ANY Questions?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Evaluation of  Business  Environment</dc:title>
  <cp:lastModifiedBy>Andreea Balan</cp:lastModifiedBy>
  <cp:revision>6</cp:revision>
  <dcterms:modified xsi:type="dcterms:W3CDTF">2022-11-23T18:26:14Z</dcterms:modified>
</cp:coreProperties>
</file>