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8.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7.xml" ContentType="application/vnd.openxmlformats-officedocument.presentationml.tags+xml"/>
  <Override PartName="/ppt/notesSlides/notesSlide11.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notesSlides/notesSlide12.xml" ContentType="application/vnd.openxmlformats-officedocument.presentationml.notesSlide+xml"/>
  <Override PartName="/ppt/tags/tag30.xml" ContentType="application/vnd.openxmlformats-officedocument.presentationml.tags+xml"/>
  <Override PartName="/ppt/notesSlides/notesSlide13.xml" ContentType="application/vnd.openxmlformats-officedocument.presentationml.notesSlide+xml"/>
  <Override PartName="/ppt/tags/tag3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16.xml" ContentType="application/vnd.openxmlformats-officedocument.presentationml.notesSlide+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52.xml" ContentType="application/vnd.openxmlformats-officedocument.presentationml.tags+xml"/>
  <Override PartName="/ppt/tags/tag53.xml" ContentType="application/vnd.openxmlformats-officedocument.presentationml.tags+xml"/>
  <Override PartName="/ppt/notesSlides/notesSlide20.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62.xml" ContentType="application/vnd.openxmlformats-officedocument.presentationml.tags+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51"/>
  </p:notesMasterIdLst>
  <p:sldIdLst>
    <p:sldId id="257" r:id="rId4"/>
    <p:sldId id="437" r:id="rId5"/>
    <p:sldId id="442" r:id="rId6"/>
    <p:sldId id="714" r:id="rId7"/>
    <p:sldId id="378" r:id="rId8"/>
    <p:sldId id="716" r:id="rId9"/>
    <p:sldId id="382" r:id="rId10"/>
    <p:sldId id="730" r:id="rId11"/>
    <p:sldId id="717" r:id="rId12"/>
    <p:sldId id="731" r:id="rId13"/>
    <p:sldId id="453" r:id="rId14"/>
    <p:sldId id="452" r:id="rId15"/>
    <p:sldId id="454" r:id="rId16"/>
    <p:sldId id="455" r:id="rId17"/>
    <p:sldId id="456" r:id="rId18"/>
    <p:sldId id="457" r:id="rId19"/>
    <p:sldId id="387" r:id="rId20"/>
    <p:sldId id="459" r:id="rId21"/>
    <p:sldId id="462" r:id="rId22"/>
    <p:sldId id="463" r:id="rId23"/>
    <p:sldId id="464" r:id="rId24"/>
    <p:sldId id="465" r:id="rId25"/>
    <p:sldId id="466" r:id="rId26"/>
    <p:sldId id="471" r:id="rId27"/>
    <p:sldId id="392" r:id="rId28"/>
    <p:sldId id="394" r:id="rId29"/>
    <p:sldId id="449" r:id="rId30"/>
    <p:sldId id="450" r:id="rId31"/>
    <p:sldId id="402" r:id="rId32"/>
    <p:sldId id="405" r:id="rId33"/>
    <p:sldId id="406" r:id="rId34"/>
    <p:sldId id="713" r:id="rId35"/>
    <p:sldId id="410" r:id="rId36"/>
    <p:sldId id="414" r:id="rId37"/>
    <p:sldId id="416" r:id="rId38"/>
    <p:sldId id="421" r:id="rId39"/>
    <p:sldId id="423" r:id="rId40"/>
    <p:sldId id="422" r:id="rId41"/>
    <p:sldId id="425" r:id="rId42"/>
    <p:sldId id="727" r:id="rId43"/>
    <p:sldId id="272" r:id="rId44"/>
    <p:sldId id="293" r:id="rId45"/>
    <p:sldId id="260" r:id="rId46"/>
    <p:sldId id="290" r:id="rId47"/>
    <p:sldId id="291" r:id="rId48"/>
    <p:sldId id="304" r:id="rId49"/>
    <p:sldId id="26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6A950-836F-4DE0-84C3-B2EFB543E398}" v="116" dt="2026-03-23T13:07:08.5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308" autoAdjust="0"/>
  </p:normalViewPr>
  <p:slideViewPr>
    <p:cSldViewPr snapToGrid="0">
      <p:cViewPr varScale="1">
        <p:scale>
          <a:sx n="67" d="100"/>
          <a:sy n="67" d="100"/>
        </p:scale>
        <p:origin x="21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phldr="1"/>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dirty="0"/>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dirty="0"/>
            <a:t>Understand the possible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dirty="0"/>
            <a:t>Explain how the National Intelligence Model applies to a policing</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dirty="0"/>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dirty="0"/>
            <a:t>Gain an understanding of Management Of Police Information</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dirty="0"/>
            <a:t>Describe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ED3A013E-1FDE-1C40-AE80-7F8781511F96}" type="pres">
      <dgm:prSet presAssocID="{CDF389B3-DA7A-4366-B120-21BEDF27CB32}" presName="boxAndChildren" presStyleCnt="0"/>
      <dgm:spPr/>
    </dgm:pt>
    <dgm:pt modelId="{481138E3-A835-D341-899F-84F4265BC31F}" type="pres">
      <dgm:prSet presAssocID="{CDF389B3-DA7A-4366-B120-21BEDF27CB32}" presName="parentTextBox" presStyleLbl="alignNode1" presStyleIdx="0" presStyleCnt="6"/>
      <dgm:spPr/>
    </dgm:pt>
    <dgm:pt modelId="{C1BED5EF-161F-434C-ABE5-955D7D5DD5F5}" type="pres">
      <dgm:prSet presAssocID="{CDF389B3-DA7A-4366-B120-21BEDF27CB32}" presName="descendantBox" presStyleLbl="bgAccFollowNode1" presStyleIdx="0" presStyleCnt="6"/>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1" presStyleCnt="6"/>
      <dgm:spPr/>
    </dgm:pt>
    <dgm:pt modelId="{6DDE4110-7CFA-9B44-835C-383135DD0446}" type="pres">
      <dgm:prSet presAssocID="{56F578DA-6AE1-4712-A987-070C23BB7A09}" presName="descendantArrow" presStyleLbl="bgAccFollowNode1" presStyleIdx="1" presStyleCnt="6"/>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2" presStyleCnt="6"/>
      <dgm:spPr/>
    </dgm:pt>
    <dgm:pt modelId="{BA50F7A7-B441-EB4D-AB59-9A304199D393}" type="pres">
      <dgm:prSet presAssocID="{62E8600A-55A8-4F2F-AF6E-6BD60AB23B31}" presName="descendantArrow" presStyleLbl="bgAccFollowNode1" presStyleIdx="2" presStyleCnt="6"/>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3" presStyleCnt="6"/>
      <dgm:spPr/>
    </dgm:pt>
    <dgm:pt modelId="{2D86C0AB-DA91-DE46-872A-79CAE19C84B4}" type="pres">
      <dgm:prSet presAssocID="{DE35AB8B-C468-4523-A21D-30C553BBFBC7}" presName="descendantArrow" presStyleLbl="bgAccFollowNode1" presStyleIdx="3" presStyleCnt="6"/>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4" presStyleCnt="6"/>
      <dgm:spPr/>
    </dgm:pt>
    <dgm:pt modelId="{C0533798-4E0A-974F-81CD-AC412850CC22}" type="pres">
      <dgm:prSet presAssocID="{BA174BD8-C7FD-46E4-BE67-41190967B56B}" presName="descendantArrow" presStyleLbl="bgAccFollowNode1" presStyleIdx="4" presStyleCnt="6"/>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5" presStyleCnt="6"/>
      <dgm:spPr/>
    </dgm:pt>
    <dgm:pt modelId="{A3511E57-6294-0A4E-8A4C-BD0716F38E0D}" type="pres">
      <dgm:prSet presAssocID="{CBEA3425-98D7-453E-9D57-E86135D7B875}" presName="descendantArrow" presStyleLbl="bgAccFollowNode1" presStyleIdx="5" presStyleCnt="6"/>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536FB519-1227-2B48-850F-FE34F2D95B8F}" type="presOf" srcId="{CDF389B3-DA7A-4366-B120-21BEDF27CB32}" destId="{481138E3-A835-D341-899F-84F4265BC31F}"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1C08FB39-46C8-4512-AFB0-69C37FA3EE5C}" srcId="{CDF389B3-DA7A-4366-B120-21BEDF27CB32}" destId="{B4095AA3-7CF8-4B14-A76D-1E1F7ACA2C4A}" srcOrd="0" destOrd="0" parTransId="{5D85612E-3F98-4C73-AFD2-7CD37D6F1E41}" sibTransId="{3522917E-6AAC-4731-97CC-5FFDA7E296A9}"/>
    <dgm:cxn modelId="{3B1DEC5B-2340-6C45-97F9-15F8D21C0084}" type="presOf" srcId="{CBEA3425-98D7-453E-9D57-E86135D7B875}" destId="{1DAFA2DB-58E1-D649-A4ED-FDF2527787DE}" srcOrd="1"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35734D59-E64A-42E3-9E74-64C0481C0AC5}" srcId="{36052E4F-FE0A-423B-A54A-E8FACC26D249}" destId="{BA174BD8-C7FD-46E4-BE67-41190967B56B}" srcOrd="1" destOrd="0" parTransId="{A74CD401-B420-4FBE-85D1-3144EFDDD7B6}" sibTransId="{4B41700A-491B-41AA-A458-0D8A09458905}"/>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E45DECDB-8BAD-DF49-ABE3-104E6C67DD54}" type="presOf" srcId="{B4095AA3-7CF8-4B14-A76D-1E1F7ACA2C4A}" destId="{C1BED5EF-161F-434C-ABE5-955D7D5DD5F5}" srcOrd="0" destOrd="0" presId="urn:microsoft.com/office/officeart/2016/7/layout/VerticalDownArrowProcess"/>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E922ECE6-2CC0-2D44-A423-A7953C2F9DBE}" type="presParOf" srcId="{CDBAA791-EEAF-BA49-8119-9F5390C6B710}" destId="{ED3A013E-1FDE-1C40-AE80-7F8781511F96}" srcOrd="0" destOrd="0" presId="urn:microsoft.com/office/officeart/2016/7/layout/VerticalDownArrowProcess"/>
    <dgm:cxn modelId="{1EF44657-84FD-6B41-AACE-F2BA51E59302}" type="presParOf" srcId="{ED3A013E-1FDE-1C40-AE80-7F8781511F96}" destId="{481138E3-A835-D341-899F-84F4265BC31F}" srcOrd="0" destOrd="0" presId="urn:microsoft.com/office/officeart/2016/7/layout/VerticalDownArrowProcess"/>
    <dgm:cxn modelId="{B7678E6F-C0AF-CF4B-889A-3E203971494F}" type="presParOf" srcId="{ED3A013E-1FDE-1C40-AE80-7F8781511F96}" destId="{C1BED5EF-161F-434C-ABE5-955D7D5DD5F5}" srcOrd="1" destOrd="0" presId="urn:microsoft.com/office/officeart/2016/7/layout/VerticalDownArrowProcess"/>
    <dgm:cxn modelId="{55DB9A54-82AA-F646-9D0D-E7B05071543E}" type="presParOf" srcId="{CDBAA791-EEAF-BA49-8119-9F5390C6B710}" destId="{7318E760-3563-B549-A1DF-A2EF0FAAB227}" srcOrd="1" destOrd="0" presId="urn:microsoft.com/office/officeart/2016/7/layout/VerticalDownArrowProcess"/>
    <dgm:cxn modelId="{02DF9CD0-7D58-9448-8048-EAC3DCEFE5E6}" type="presParOf" srcId="{CDBAA791-EEAF-BA49-8119-9F5390C6B710}" destId="{03DFE56F-A3B9-3848-8324-4834FEB2A0C4}" srcOrd="2"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3" destOrd="0" presId="urn:microsoft.com/office/officeart/2016/7/layout/VerticalDownArrowProcess"/>
    <dgm:cxn modelId="{44B83373-88CC-6D42-B00D-566947DD810A}" type="presParOf" srcId="{CDBAA791-EEAF-BA49-8119-9F5390C6B710}" destId="{885BBB6A-BCAA-C34A-99DB-9E7E715BC446}" srcOrd="4"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5" destOrd="0" presId="urn:microsoft.com/office/officeart/2016/7/layout/VerticalDownArrowProcess"/>
    <dgm:cxn modelId="{D253A3A7-DFA3-F44F-997B-B8A9D2249F01}" type="presParOf" srcId="{CDBAA791-EEAF-BA49-8119-9F5390C6B710}" destId="{0849F0CD-DC85-B248-800E-ED976D8D5956}" srcOrd="6"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7" destOrd="0" presId="urn:microsoft.com/office/officeart/2016/7/layout/VerticalDownArrowProcess"/>
    <dgm:cxn modelId="{DC18D00D-9852-B545-AE7B-168E6A9795E0}" type="presParOf" srcId="{CDBAA791-EEAF-BA49-8119-9F5390C6B710}" destId="{DF5B941C-2250-8343-8CC6-1F547CC147CB}" srcOrd="8"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9" destOrd="0" presId="urn:microsoft.com/office/officeart/2016/7/layout/VerticalDownArrowProcess"/>
    <dgm:cxn modelId="{4CB30F1D-A77D-5A43-B00F-272CF808423C}" type="presParOf" srcId="{CDBAA791-EEAF-BA49-8119-9F5390C6B710}" destId="{2D9F1771-12CF-DD46-8F22-442B4FDE7A28}" srcOrd="10"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84D8C7-22EF-4727-B403-EDBD949444F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91200D0-8846-44A8-A8FF-A3BB3E518198}">
      <dgm:prSet custT="1"/>
      <dgm:spPr/>
      <dgm:t>
        <a:bodyPr/>
        <a:lstStyle/>
        <a:p>
          <a:pPr>
            <a:buFont typeface="Arial" panose="020B0604020202020204" pitchFamily="34" charset="0"/>
            <a:buChar char="•"/>
          </a:pPr>
          <a:r>
            <a:rPr lang="en-GB" sz="1800" dirty="0">
              <a:effectLst/>
              <a:ea typeface="+mn-ea"/>
              <a:cs typeface="Arial" charset="0"/>
            </a:rPr>
            <a:t>It is essential that all police information is managed lawfully, from its initial collection to its final disposal in order to ensure its lawfulness.</a:t>
          </a:r>
          <a:r>
            <a:rPr lang="en-GB" sz="1800" baseline="0" dirty="0">
              <a:effectLst/>
              <a:ea typeface="+mn-ea"/>
              <a:cs typeface="Arial" charset="0"/>
            </a:rPr>
            <a:t> </a:t>
          </a:r>
        </a:p>
      </dgm:t>
    </dgm:pt>
    <dgm:pt modelId="{08CEC6C6-362E-4547-8697-BABEE4A1AE74}" type="parTrans" cxnId="{16DE899F-B059-4519-945A-BF7BF9AD3153}">
      <dgm:prSet/>
      <dgm:spPr/>
      <dgm:t>
        <a:bodyPr/>
        <a:lstStyle/>
        <a:p>
          <a:endParaRPr lang="en-GB"/>
        </a:p>
      </dgm:t>
    </dgm:pt>
    <dgm:pt modelId="{322CA64D-E14C-4BE3-B16C-5410B0A8814E}" type="sibTrans" cxnId="{16DE899F-B059-4519-945A-BF7BF9AD3153}">
      <dgm:prSet/>
      <dgm:spPr/>
      <dgm:t>
        <a:bodyPr/>
        <a:lstStyle/>
        <a:p>
          <a:endParaRPr lang="en-GB"/>
        </a:p>
      </dgm:t>
    </dgm:pt>
    <dgm:pt modelId="{FE632600-DF39-43F0-B26E-03469F8BCBAE}">
      <dgm:prSet custT="1"/>
      <dgm:spPr/>
      <dgm:t>
        <a:bodyPr/>
        <a:lstStyle/>
        <a:p>
          <a:r>
            <a:rPr lang="en-GB" sz="1800" dirty="0"/>
            <a:t>Information may come from the public, other officers, partner agencies or other sources</a:t>
          </a:r>
        </a:p>
      </dgm:t>
    </dgm:pt>
    <dgm:pt modelId="{F16AD732-9369-44A7-B3D0-F033824C5012}" type="parTrans" cxnId="{1E7B279B-CB3C-476A-BC70-8BA5A947E3C6}">
      <dgm:prSet/>
      <dgm:spPr/>
      <dgm:t>
        <a:bodyPr/>
        <a:lstStyle/>
        <a:p>
          <a:endParaRPr lang="en-GB"/>
        </a:p>
      </dgm:t>
    </dgm:pt>
    <dgm:pt modelId="{E0E3392A-3305-45EF-9F75-2EE5F9D96888}" type="sibTrans" cxnId="{1E7B279B-CB3C-476A-BC70-8BA5A947E3C6}">
      <dgm:prSet/>
      <dgm:spPr/>
      <dgm:t>
        <a:bodyPr/>
        <a:lstStyle/>
        <a:p>
          <a:endParaRPr lang="en-GB"/>
        </a:p>
      </dgm:t>
    </dgm:pt>
    <dgm:pt modelId="{994C423B-609A-426E-9303-41B6A9FC1151}">
      <dgm:prSet custT="1"/>
      <dgm:spPr/>
      <dgm:t>
        <a:bodyPr/>
        <a:lstStyle/>
        <a:p>
          <a:pPr>
            <a:buNone/>
          </a:pPr>
          <a:r>
            <a:rPr lang="en-GB" sz="1800" dirty="0"/>
            <a:t>Police information is: </a:t>
          </a:r>
        </a:p>
      </dgm:t>
    </dgm:pt>
    <dgm:pt modelId="{8AE9F0AA-9732-483C-9B03-01680DA7C5BF}" type="parTrans" cxnId="{ED0EBC95-1259-4710-B3A0-D0EB4E711483}">
      <dgm:prSet/>
      <dgm:spPr/>
      <dgm:t>
        <a:bodyPr/>
        <a:lstStyle/>
        <a:p>
          <a:endParaRPr lang="en-GB"/>
        </a:p>
      </dgm:t>
    </dgm:pt>
    <dgm:pt modelId="{DBA2645E-8C49-428E-A7DC-179FC0FA409B}" type="sibTrans" cxnId="{ED0EBC95-1259-4710-B3A0-D0EB4E711483}">
      <dgm:prSet/>
      <dgm:spPr/>
      <dgm:t>
        <a:bodyPr/>
        <a:lstStyle/>
        <a:p>
          <a:endParaRPr lang="en-GB"/>
        </a:p>
      </dgm:t>
    </dgm:pt>
    <dgm:pt modelId="{EEB5D1FF-874D-4E30-9240-04E9C169EA53}">
      <dgm:prSet custT="1"/>
      <dgm:spPr/>
      <dgm:t>
        <a:bodyPr/>
        <a:lstStyle/>
        <a:p>
          <a:pPr>
            <a:buNone/>
          </a:pPr>
          <a:r>
            <a:rPr lang="en-GB" sz="1800" dirty="0"/>
            <a:t>“All the information obtained and recorded for a policing purpose”</a:t>
          </a:r>
        </a:p>
      </dgm:t>
    </dgm:pt>
    <dgm:pt modelId="{99193859-B2AE-451C-90D2-ED0769DA552E}" type="parTrans" cxnId="{9B8150F2-3D6C-4DD1-9ECF-7991016F94CA}">
      <dgm:prSet/>
      <dgm:spPr/>
      <dgm:t>
        <a:bodyPr/>
        <a:lstStyle/>
        <a:p>
          <a:endParaRPr lang="en-GB"/>
        </a:p>
      </dgm:t>
    </dgm:pt>
    <dgm:pt modelId="{981EEC32-0E94-49B8-8609-391B27564E00}" type="sibTrans" cxnId="{9B8150F2-3D6C-4DD1-9ECF-7991016F94CA}">
      <dgm:prSet/>
      <dgm:spPr/>
      <dgm:t>
        <a:bodyPr/>
        <a:lstStyle/>
        <a:p>
          <a:endParaRPr lang="en-GB"/>
        </a:p>
      </dgm:t>
    </dgm:pt>
    <dgm:pt modelId="{A868C97D-A141-46F0-9DCF-D3B89ABCDBCF}" type="pres">
      <dgm:prSet presAssocID="{CC84D8C7-22EF-4727-B403-EDBD949444F7}" presName="linear" presStyleCnt="0">
        <dgm:presLayoutVars>
          <dgm:dir/>
          <dgm:animLvl val="lvl"/>
          <dgm:resizeHandles val="exact"/>
        </dgm:presLayoutVars>
      </dgm:prSet>
      <dgm:spPr/>
    </dgm:pt>
    <dgm:pt modelId="{3DB878D5-F27C-4B0F-8C93-436CB960250B}" type="pres">
      <dgm:prSet presAssocID="{994C423B-609A-426E-9303-41B6A9FC1151}" presName="parentLin" presStyleCnt="0"/>
      <dgm:spPr/>
    </dgm:pt>
    <dgm:pt modelId="{33164BF2-C720-49A0-8547-335D9C50D44B}" type="pres">
      <dgm:prSet presAssocID="{994C423B-609A-426E-9303-41B6A9FC1151}" presName="parentLeftMargin" presStyleLbl="node1" presStyleIdx="0" presStyleCnt="4"/>
      <dgm:spPr/>
    </dgm:pt>
    <dgm:pt modelId="{96E046AD-B6E1-4D21-9575-B4376CE6CDEE}" type="pres">
      <dgm:prSet presAssocID="{994C423B-609A-426E-9303-41B6A9FC1151}" presName="parentText" presStyleLbl="node1" presStyleIdx="0" presStyleCnt="4">
        <dgm:presLayoutVars>
          <dgm:chMax val="0"/>
          <dgm:bulletEnabled val="1"/>
        </dgm:presLayoutVars>
      </dgm:prSet>
      <dgm:spPr/>
    </dgm:pt>
    <dgm:pt modelId="{1038E1CF-C0B4-4CBA-8A7B-26366A57EA94}" type="pres">
      <dgm:prSet presAssocID="{994C423B-609A-426E-9303-41B6A9FC1151}" presName="negativeSpace" presStyleCnt="0"/>
      <dgm:spPr/>
    </dgm:pt>
    <dgm:pt modelId="{118854A4-CA6A-4E24-9026-F74792F78FD8}" type="pres">
      <dgm:prSet presAssocID="{994C423B-609A-426E-9303-41B6A9FC1151}" presName="childText" presStyleLbl="conFgAcc1" presStyleIdx="0" presStyleCnt="4">
        <dgm:presLayoutVars>
          <dgm:bulletEnabled val="1"/>
        </dgm:presLayoutVars>
      </dgm:prSet>
      <dgm:spPr/>
    </dgm:pt>
    <dgm:pt modelId="{2DEC4339-8B2B-48AB-B725-496ABD789A33}" type="pres">
      <dgm:prSet presAssocID="{DBA2645E-8C49-428E-A7DC-179FC0FA409B}" presName="spaceBetweenRectangles" presStyleCnt="0"/>
      <dgm:spPr/>
    </dgm:pt>
    <dgm:pt modelId="{26B6F280-EC81-4D04-8022-86005917687D}" type="pres">
      <dgm:prSet presAssocID="{EEB5D1FF-874D-4E30-9240-04E9C169EA53}" presName="parentLin" presStyleCnt="0"/>
      <dgm:spPr/>
    </dgm:pt>
    <dgm:pt modelId="{332965DA-1EB7-4EB0-B400-0A8F9346DDEE}" type="pres">
      <dgm:prSet presAssocID="{EEB5D1FF-874D-4E30-9240-04E9C169EA53}" presName="parentLeftMargin" presStyleLbl="node1" presStyleIdx="0" presStyleCnt="4"/>
      <dgm:spPr/>
    </dgm:pt>
    <dgm:pt modelId="{68DEF0C3-208C-40AA-B5AA-C1521C228501}" type="pres">
      <dgm:prSet presAssocID="{EEB5D1FF-874D-4E30-9240-04E9C169EA53}" presName="parentText" presStyleLbl="node1" presStyleIdx="1" presStyleCnt="4">
        <dgm:presLayoutVars>
          <dgm:chMax val="0"/>
          <dgm:bulletEnabled val="1"/>
        </dgm:presLayoutVars>
      </dgm:prSet>
      <dgm:spPr/>
    </dgm:pt>
    <dgm:pt modelId="{D758EB92-137E-409E-BCA1-888F00BFA60D}" type="pres">
      <dgm:prSet presAssocID="{EEB5D1FF-874D-4E30-9240-04E9C169EA53}" presName="negativeSpace" presStyleCnt="0"/>
      <dgm:spPr/>
    </dgm:pt>
    <dgm:pt modelId="{1C6099D7-5EF4-4453-A2A3-4DDF92739F47}" type="pres">
      <dgm:prSet presAssocID="{EEB5D1FF-874D-4E30-9240-04E9C169EA53}" presName="childText" presStyleLbl="conFgAcc1" presStyleIdx="1" presStyleCnt="4">
        <dgm:presLayoutVars>
          <dgm:bulletEnabled val="1"/>
        </dgm:presLayoutVars>
      </dgm:prSet>
      <dgm:spPr/>
    </dgm:pt>
    <dgm:pt modelId="{CF708624-3199-4BBB-A3EF-4819B6A13909}" type="pres">
      <dgm:prSet presAssocID="{981EEC32-0E94-49B8-8609-391B27564E00}" presName="spaceBetweenRectangles" presStyleCnt="0"/>
      <dgm:spPr/>
    </dgm:pt>
    <dgm:pt modelId="{614D075F-B9A8-4F75-90A8-716C03099D8F}" type="pres">
      <dgm:prSet presAssocID="{FE632600-DF39-43F0-B26E-03469F8BCBAE}" presName="parentLin" presStyleCnt="0"/>
      <dgm:spPr/>
    </dgm:pt>
    <dgm:pt modelId="{188354E5-C5E5-4F51-A954-383E29124E5C}" type="pres">
      <dgm:prSet presAssocID="{FE632600-DF39-43F0-B26E-03469F8BCBAE}" presName="parentLeftMargin" presStyleLbl="node1" presStyleIdx="1" presStyleCnt="4"/>
      <dgm:spPr/>
    </dgm:pt>
    <dgm:pt modelId="{49C73D76-2538-4D74-803B-0C544D22AEA6}" type="pres">
      <dgm:prSet presAssocID="{FE632600-DF39-43F0-B26E-03469F8BCBAE}" presName="parentText" presStyleLbl="node1" presStyleIdx="2" presStyleCnt="4">
        <dgm:presLayoutVars>
          <dgm:chMax val="0"/>
          <dgm:bulletEnabled val="1"/>
        </dgm:presLayoutVars>
      </dgm:prSet>
      <dgm:spPr/>
    </dgm:pt>
    <dgm:pt modelId="{DC58A3A7-6CE9-4AD3-B155-D0FDF14D9B4D}" type="pres">
      <dgm:prSet presAssocID="{FE632600-DF39-43F0-B26E-03469F8BCBAE}" presName="negativeSpace" presStyleCnt="0"/>
      <dgm:spPr/>
    </dgm:pt>
    <dgm:pt modelId="{A7B09DE2-D791-4874-8EF0-27CA8F75040B}" type="pres">
      <dgm:prSet presAssocID="{FE632600-DF39-43F0-B26E-03469F8BCBAE}" presName="childText" presStyleLbl="conFgAcc1" presStyleIdx="2" presStyleCnt="4">
        <dgm:presLayoutVars>
          <dgm:bulletEnabled val="1"/>
        </dgm:presLayoutVars>
      </dgm:prSet>
      <dgm:spPr/>
    </dgm:pt>
    <dgm:pt modelId="{70B81D41-6057-4B53-AAC2-E430B52F453B}" type="pres">
      <dgm:prSet presAssocID="{E0E3392A-3305-45EF-9F75-2EE5F9D96888}" presName="spaceBetweenRectangles" presStyleCnt="0"/>
      <dgm:spPr/>
    </dgm:pt>
    <dgm:pt modelId="{1935C1F6-33BF-4637-B29F-76EC1E94DFE3}" type="pres">
      <dgm:prSet presAssocID="{991200D0-8846-44A8-A8FF-A3BB3E518198}" presName="parentLin" presStyleCnt="0"/>
      <dgm:spPr/>
    </dgm:pt>
    <dgm:pt modelId="{AAE84A56-B415-4D2B-80B2-CB13181C0F33}" type="pres">
      <dgm:prSet presAssocID="{991200D0-8846-44A8-A8FF-A3BB3E518198}" presName="parentLeftMargin" presStyleLbl="node1" presStyleIdx="2" presStyleCnt="4"/>
      <dgm:spPr/>
    </dgm:pt>
    <dgm:pt modelId="{B7ACF000-26AC-4DD3-9FFE-E071876CC6C3}" type="pres">
      <dgm:prSet presAssocID="{991200D0-8846-44A8-A8FF-A3BB3E518198}" presName="parentText" presStyleLbl="node1" presStyleIdx="3" presStyleCnt="4">
        <dgm:presLayoutVars>
          <dgm:chMax val="0"/>
          <dgm:bulletEnabled val="1"/>
        </dgm:presLayoutVars>
      </dgm:prSet>
      <dgm:spPr/>
    </dgm:pt>
    <dgm:pt modelId="{8E8640EA-75E5-4016-9996-2E10F8ADF1D9}" type="pres">
      <dgm:prSet presAssocID="{991200D0-8846-44A8-A8FF-A3BB3E518198}" presName="negativeSpace" presStyleCnt="0"/>
      <dgm:spPr/>
    </dgm:pt>
    <dgm:pt modelId="{CA3B8CDE-B19E-4C38-A8CD-318867BFD6C1}" type="pres">
      <dgm:prSet presAssocID="{991200D0-8846-44A8-A8FF-A3BB3E518198}" presName="childText" presStyleLbl="conFgAcc1" presStyleIdx="3" presStyleCnt="4">
        <dgm:presLayoutVars>
          <dgm:bulletEnabled val="1"/>
        </dgm:presLayoutVars>
      </dgm:prSet>
      <dgm:spPr/>
    </dgm:pt>
  </dgm:ptLst>
  <dgm:cxnLst>
    <dgm:cxn modelId="{A7806904-2A48-4947-BBE3-794346EBEB1E}" type="presOf" srcId="{CC84D8C7-22EF-4727-B403-EDBD949444F7}" destId="{A868C97D-A141-46F0-9DCF-D3B89ABCDBCF}" srcOrd="0" destOrd="0" presId="urn:microsoft.com/office/officeart/2005/8/layout/list1"/>
    <dgm:cxn modelId="{B89B2041-6503-4A7F-B3A1-ECEC8C499567}" type="presOf" srcId="{FE632600-DF39-43F0-B26E-03469F8BCBAE}" destId="{188354E5-C5E5-4F51-A954-383E29124E5C}" srcOrd="0" destOrd="0" presId="urn:microsoft.com/office/officeart/2005/8/layout/list1"/>
    <dgm:cxn modelId="{951A5150-C138-41F0-9A8C-D3C3954B0909}" type="presOf" srcId="{994C423B-609A-426E-9303-41B6A9FC1151}" destId="{96E046AD-B6E1-4D21-9575-B4376CE6CDEE}" srcOrd="1" destOrd="0" presId="urn:microsoft.com/office/officeart/2005/8/layout/list1"/>
    <dgm:cxn modelId="{5B01CA72-A9C1-484B-970F-D56B0B258754}" type="presOf" srcId="{FE632600-DF39-43F0-B26E-03469F8BCBAE}" destId="{49C73D76-2538-4D74-803B-0C544D22AEA6}" srcOrd="1" destOrd="0" presId="urn:microsoft.com/office/officeart/2005/8/layout/list1"/>
    <dgm:cxn modelId="{B2DA748F-9CDF-473B-B009-997A778DC89F}" type="presOf" srcId="{EEB5D1FF-874D-4E30-9240-04E9C169EA53}" destId="{68DEF0C3-208C-40AA-B5AA-C1521C228501}" srcOrd="1" destOrd="0" presId="urn:microsoft.com/office/officeart/2005/8/layout/list1"/>
    <dgm:cxn modelId="{ED0EBC95-1259-4710-B3A0-D0EB4E711483}" srcId="{CC84D8C7-22EF-4727-B403-EDBD949444F7}" destId="{994C423B-609A-426E-9303-41B6A9FC1151}" srcOrd="0" destOrd="0" parTransId="{8AE9F0AA-9732-483C-9B03-01680DA7C5BF}" sibTransId="{DBA2645E-8C49-428E-A7DC-179FC0FA409B}"/>
    <dgm:cxn modelId="{1E7B279B-CB3C-476A-BC70-8BA5A947E3C6}" srcId="{CC84D8C7-22EF-4727-B403-EDBD949444F7}" destId="{FE632600-DF39-43F0-B26E-03469F8BCBAE}" srcOrd="2" destOrd="0" parTransId="{F16AD732-9369-44A7-B3D0-F033824C5012}" sibTransId="{E0E3392A-3305-45EF-9F75-2EE5F9D96888}"/>
    <dgm:cxn modelId="{16DE899F-B059-4519-945A-BF7BF9AD3153}" srcId="{CC84D8C7-22EF-4727-B403-EDBD949444F7}" destId="{991200D0-8846-44A8-A8FF-A3BB3E518198}" srcOrd="3" destOrd="0" parTransId="{08CEC6C6-362E-4547-8697-BABEE4A1AE74}" sibTransId="{322CA64D-E14C-4BE3-B16C-5410B0A8814E}"/>
    <dgm:cxn modelId="{5E70CEAD-5A27-46BC-A9CD-4056D88DACB5}" type="presOf" srcId="{991200D0-8846-44A8-A8FF-A3BB3E518198}" destId="{B7ACF000-26AC-4DD3-9FFE-E071876CC6C3}" srcOrd="1" destOrd="0" presId="urn:microsoft.com/office/officeart/2005/8/layout/list1"/>
    <dgm:cxn modelId="{31A0C3BD-94D2-4C53-8441-3107A5092F1F}" type="presOf" srcId="{991200D0-8846-44A8-A8FF-A3BB3E518198}" destId="{AAE84A56-B415-4D2B-80B2-CB13181C0F33}" srcOrd="0" destOrd="0" presId="urn:microsoft.com/office/officeart/2005/8/layout/list1"/>
    <dgm:cxn modelId="{D6F869C2-866F-49EA-A3BA-F6903C57B350}" type="presOf" srcId="{EEB5D1FF-874D-4E30-9240-04E9C169EA53}" destId="{332965DA-1EB7-4EB0-B400-0A8F9346DDEE}" srcOrd="0" destOrd="0" presId="urn:microsoft.com/office/officeart/2005/8/layout/list1"/>
    <dgm:cxn modelId="{6553E2E0-A3B0-4561-B078-3E38083FB2DE}" type="presOf" srcId="{994C423B-609A-426E-9303-41B6A9FC1151}" destId="{33164BF2-C720-49A0-8547-335D9C50D44B}" srcOrd="0" destOrd="0" presId="urn:microsoft.com/office/officeart/2005/8/layout/list1"/>
    <dgm:cxn modelId="{9B8150F2-3D6C-4DD1-9ECF-7991016F94CA}" srcId="{CC84D8C7-22EF-4727-B403-EDBD949444F7}" destId="{EEB5D1FF-874D-4E30-9240-04E9C169EA53}" srcOrd="1" destOrd="0" parTransId="{99193859-B2AE-451C-90D2-ED0769DA552E}" sibTransId="{981EEC32-0E94-49B8-8609-391B27564E00}"/>
    <dgm:cxn modelId="{41E0E3AA-2F24-41DE-9BEC-23E96ED472FC}" type="presParOf" srcId="{A868C97D-A141-46F0-9DCF-D3B89ABCDBCF}" destId="{3DB878D5-F27C-4B0F-8C93-436CB960250B}" srcOrd="0" destOrd="0" presId="urn:microsoft.com/office/officeart/2005/8/layout/list1"/>
    <dgm:cxn modelId="{8AB735D1-4526-478A-9678-731D63983627}" type="presParOf" srcId="{3DB878D5-F27C-4B0F-8C93-436CB960250B}" destId="{33164BF2-C720-49A0-8547-335D9C50D44B}" srcOrd="0" destOrd="0" presId="urn:microsoft.com/office/officeart/2005/8/layout/list1"/>
    <dgm:cxn modelId="{C0661C6F-F26B-4699-A791-09181F8893FB}" type="presParOf" srcId="{3DB878D5-F27C-4B0F-8C93-436CB960250B}" destId="{96E046AD-B6E1-4D21-9575-B4376CE6CDEE}" srcOrd="1" destOrd="0" presId="urn:microsoft.com/office/officeart/2005/8/layout/list1"/>
    <dgm:cxn modelId="{317F46D8-11DD-40E8-B79E-37BAEBE8C3F0}" type="presParOf" srcId="{A868C97D-A141-46F0-9DCF-D3B89ABCDBCF}" destId="{1038E1CF-C0B4-4CBA-8A7B-26366A57EA94}" srcOrd="1" destOrd="0" presId="urn:microsoft.com/office/officeart/2005/8/layout/list1"/>
    <dgm:cxn modelId="{F3E3673F-7F85-4EB2-AE1E-352B8847F4C2}" type="presParOf" srcId="{A868C97D-A141-46F0-9DCF-D3B89ABCDBCF}" destId="{118854A4-CA6A-4E24-9026-F74792F78FD8}" srcOrd="2" destOrd="0" presId="urn:microsoft.com/office/officeart/2005/8/layout/list1"/>
    <dgm:cxn modelId="{17AE2FEC-1C03-43CA-8FA6-B62984EE27BF}" type="presParOf" srcId="{A868C97D-A141-46F0-9DCF-D3B89ABCDBCF}" destId="{2DEC4339-8B2B-48AB-B725-496ABD789A33}" srcOrd="3" destOrd="0" presId="urn:microsoft.com/office/officeart/2005/8/layout/list1"/>
    <dgm:cxn modelId="{80D8E360-C3BF-4080-8994-03C1391BAC4F}" type="presParOf" srcId="{A868C97D-A141-46F0-9DCF-D3B89ABCDBCF}" destId="{26B6F280-EC81-4D04-8022-86005917687D}" srcOrd="4" destOrd="0" presId="urn:microsoft.com/office/officeart/2005/8/layout/list1"/>
    <dgm:cxn modelId="{0F850D8C-E57E-4ABD-BA2A-90D85ACB17C0}" type="presParOf" srcId="{26B6F280-EC81-4D04-8022-86005917687D}" destId="{332965DA-1EB7-4EB0-B400-0A8F9346DDEE}" srcOrd="0" destOrd="0" presId="urn:microsoft.com/office/officeart/2005/8/layout/list1"/>
    <dgm:cxn modelId="{4838D04F-42C4-4ABE-9650-C8FF884BCA11}" type="presParOf" srcId="{26B6F280-EC81-4D04-8022-86005917687D}" destId="{68DEF0C3-208C-40AA-B5AA-C1521C228501}" srcOrd="1" destOrd="0" presId="urn:microsoft.com/office/officeart/2005/8/layout/list1"/>
    <dgm:cxn modelId="{5996D238-6032-42CE-93BB-4628F86C2845}" type="presParOf" srcId="{A868C97D-A141-46F0-9DCF-D3B89ABCDBCF}" destId="{D758EB92-137E-409E-BCA1-888F00BFA60D}" srcOrd="5" destOrd="0" presId="urn:microsoft.com/office/officeart/2005/8/layout/list1"/>
    <dgm:cxn modelId="{9B275E04-7549-4A5B-AD32-4DAA4586BEF8}" type="presParOf" srcId="{A868C97D-A141-46F0-9DCF-D3B89ABCDBCF}" destId="{1C6099D7-5EF4-4453-A2A3-4DDF92739F47}" srcOrd="6" destOrd="0" presId="urn:microsoft.com/office/officeart/2005/8/layout/list1"/>
    <dgm:cxn modelId="{AC55F710-5858-4366-A07C-F32016BC5799}" type="presParOf" srcId="{A868C97D-A141-46F0-9DCF-D3B89ABCDBCF}" destId="{CF708624-3199-4BBB-A3EF-4819B6A13909}" srcOrd="7" destOrd="0" presId="urn:microsoft.com/office/officeart/2005/8/layout/list1"/>
    <dgm:cxn modelId="{821E7BC0-4165-4640-B961-4538D1AFF7E2}" type="presParOf" srcId="{A868C97D-A141-46F0-9DCF-D3B89ABCDBCF}" destId="{614D075F-B9A8-4F75-90A8-716C03099D8F}" srcOrd="8" destOrd="0" presId="urn:microsoft.com/office/officeart/2005/8/layout/list1"/>
    <dgm:cxn modelId="{145A5857-33C7-4ACF-B820-2143F07869B7}" type="presParOf" srcId="{614D075F-B9A8-4F75-90A8-716C03099D8F}" destId="{188354E5-C5E5-4F51-A954-383E29124E5C}" srcOrd="0" destOrd="0" presId="urn:microsoft.com/office/officeart/2005/8/layout/list1"/>
    <dgm:cxn modelId="{AC0CD184-AE39-44F3-BD4D-872E93626435}" type="presParOf" srcId="{614D075F-B9A8-4F75-90A8-716C03099D8F}" destId="{49C73D76-2538-4D74-803B-0C544D22AEA6}" srcOrd="1" destOrd="0" presId="urn:microsoft.com/office/officeart/2005/8/layout/list1"/>
    <dgm:cxn modelId="{9F9EFCC9-A6C4-4E9A-B439-D91BA388D867}" type="presParOf" srcId="{A868C97D-A141-46F0-9DCF-D3B89ABCDBCF}" destId="{DC58A3A7-6CE9-4AD3-B155-D0FDF14D9B4D}" srcOrd="9" destOrd="0" presId="urn:microsoft.com/office/officeart/2005/8/layout/list1"/>
    <dgm:cxn modelId="{2EDA4702-A4C3-4AC6-89B8-CE089E9DCF8E}" type="presParOf" srcId="{A868C97D-A141-46F0-9DCF-D3B89ABCDBCF}" destId="{A7B09DE2-D791-4874-8EF0-27CA8F75040B}" srcOrd="10" destOrd="0" presId="urn:microsoft.com/office/officeart/2005/8/layout/list1"/>
    <dgm:cxn modelId="{826E651D-187C-4113-A366-D7439E368593}" type="presParOf" srcId="{A868C97D-A141-46F0-9DCF-D3B89ABCDBCF}" destId="{70B81D41-6057-4B53-AAC2-E430B52F453B}" srcOrd="11" destOrd="0" presId="urn:microsoft.com/office/officeart/2005/8/layout/list1"/>
    <dgm:cxn modelId="{425B3264-91F1-433A-9CE1-9522F2EAA426}" type="presParOf" srcId="{A868C97D-A141-46F0-9DCF-D3B89ABCDBCF}" destId="{1935C1F6-33BF-4637-B29F-76EC1E94DFE3}" srcOrd="12" destOrd="0" presId="urn:microsoft.com/office/officeart/2005/8/layout/list1"/>
    <dgm:cxn modelId="{24F46EB7-49AD-4656-8BD5-B4233FE34AF8}" type="presParOf" srcId="{1935C1F6-33BF-4637-B29F-76EC1E94DFE3}" destId="{AAE84A56-B415-4D2B-80B2-CB13181C0F33}" srcOrd="0" destOrd="0" presId="urn:microsoft.com/office/officeart/2005/8/layout/list1"/>
    <dgm:cxn modelId="{5C4AE1FF-8B90-4096-9492-F077A87E7CC4}" type="presParOf" srcId="{1935C1F6-33BF-4637-B29F-76EC1E94DFE3}" destId="{B7ACF000-26AC-4DD3-9FFE-E071876CC6C3}" srcOrd="1" destOrd="0" presId="urn:microsoft.com/office/officeart/2005/8/layout/list1"/>
    <dgm:cxn modelId="{FC4EA61E-274E-4086-B11A-08BB4980E22C}" type="presParOf" srcId="{A868C97D-A141-46F0-9DCF-D3B89ABCDBCF}" destId="{8E8640EA-75E5-4016-9996-2E10F8ADF1D9}" srcOrd="13" destOrd="0" presId="urn:microsoft.com/office/officeart/2005/8/layout/list1"/>
    <dgm:cxn modelId="{EB9FBB57-A425-4737-B689-E3139BE0953E}" type="presParOf" srcId="{A868C97D-A141-46F0-9DCF-D3B89ABCDBCF}" destId="{CA3B8CDE-B19E-4C38-A8CD-318867BFD6C1}"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dirty="0"/>
            <a:t>Enquiries at adjoining stations</a:t>
          </a:r>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DF33FB5B-C0E7-4159-B8CE-4B857CC250C0}" type="presOf" srcId="{09BEAF04-5EC1-4797-9454-FD50A1073106}" destId="{8BC08E08-2C11-4B9A-A453-B21163967556}" srcOrd="0" destOrd="0" presId="urn:microsoft.com/office/officeart/2005/8/layout/default"/>
    <dgm:cxn modelId="{4AA4EF44-2407-4746-886A-9C95C9993F5C}" srcId="{3B27A243-E8B0-457D-8177-34052A650204}" destId="{60F6783A-11C0-4285-BEA8-7A72FD653F9A}" srcOrd="4" destOrd="0" parTransId="{42C030E3-4209-4532-86E0-3617FA40F0FF}" sibTransId="{699B8050-A245-430A-9B9C-90BDC0C769B1}"/>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54316997-EC46-4872-B631-C48E2FCE6F5D}">
      <dgm:prSet custT="1"/>
      <dgm:spPr/>
      <dgm:t>
        <a:bodyPr/>
        <a:lstStyle/>
        <a:p>
          <a:r>
            <a:rPr lang="en-GB" sz="2000" dirty="0"/>
            <a:t>In order to be of use, intelligence must be properly evaluated and its provenance assessed.</a:t>
          </a:r>
          <a:endParaRPr lang="en-US" sz="2000" dirty="0"/>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custT="1"/>
      <dgm:spPr/>
      <dgm:t>
        <a:bodyPr/>
        <a:lstStyle/>
        <a:p>
          <a:r>
            <a:rPr lang="en-GB" sz="2000" dirty="0"/>
            <a:t>The emphasis </a:t>
          </a:r>
          <a:r>
            <a:rPr lang="en-GB" sz="2000" b="1" u="sng" dirty="0"/>
            <a:t>MUST</a:t>
          </a:r>
          <a:r>
            <a:rPr lang="en-GB" sz="2000" dirty="0"/>
            <a:t> be on integrity in the use of intelligence.</a:t>
          </a:r>
          <a:endParaRPr lang="en-US" sz="2000" dirty="0"/>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custT="1"/>
      <dgm:spPr/>
      <dgm:t>
        <a:bodyPr/>
        <a:lstStyle/>
        <a:p>
          <a:r>
            <a:rPr lang="en-GB" sz="2000" b="0" dirty="0"/>
            <a:t>Evaluation of ‘raw information’ is known as the 3 x 5 x 2 grading System</a:t>
          </a:r>
          <a:endParaRPr lang="en-US" sz="2000" b="0" dirty="0"/>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custT="1"/>
      <dgm:spPr/>
      <dgm:t>
        <a:bodyPr/>
        <a:lstStyle/>
        <a:p>
          <a:r>
            <a:rPr lang="en-GB" sz="2000" dirty="0"/>
            <a:t>There are three different methods commonly associated with the collection of information</a:t>
          </a:r>
          <a:r>
            <a:rPr lang="en-GB" sz="1400" dirty="0"/>
            <a:t>. </a:t>
          </a:r>
          <a:endParaRPr lang="en-US" sz="1400" dirty="0"/>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1D152904-4658-4E31-822E-1D4A2F352A98}">
      <dgm:prSet custT="1"/>
      <dgm:spPr/>
      <dgm:t>
        <a:bodyPr/>
        <a:lstStyle/>
        <a:p>
          <a:r>
            <a:rPr lang="en-GB" sz="2000" dirty="0"/>
            <a:t>Sometimes the source of the information may need to be treated in a confidential or sensitive manner.</a:t>
          </a:r>
          <a:endParaRPr lang="en-US" sz="2000" dirty="0"/>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5">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5" custLinFactNeighborX="-1328" custLinFactNeighborY="3176">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5">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5">
        <dgm:presLayoutVars>
          <dgm:bulletEnabled val="1"/>
        </dgm:presLayoutVars>
      </dgm:prSet>
      <dgm:spPr/>
    </dgm:pt>
    <dgm:pt modelId="{FF4F84D0-25CD-8041-9CA8-EAE7374930C8}" type="pres">
      <dgm:prSet presAssocID="{027C107D-6318-4B60-97EB-C3CEC113C580}" presName="sibTrans" presStyleCnt="0"/>
      <dgm:spPr/>
    </dgm:pt>
    <dgm:pt modelId="{FA0AED5B-805D-F346-9697-0A84B01D5354}" type="pres">
      <dgm:prSet presAssocID="{1D152904-4658-4E31-822E-1D4A2F352A98}" presName="node" presStyleLbl="node1" presStyleIdx="4" presStyleCnt="5">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2CBD367-76AE-4266-B8EE-6C60AE51B354}" srcId="{C1418175-4456-469F-95D5-F4E0E3BEBE1A}" destId="{4E9FC62A-C50C-48AB-B085-38DAC6A522CD}" srcOrd="3" destOrd="0" parTransId="{468DF3AF-36E9-4FCF-A6FE-A63F12AF7AB6}" sibTransId="{027C107D-6318-4B60-97EB-C3CEC113C580}"/>
    <dgm:cxn modelId="{F68A476C-2C8F-1A44-BEE9-5204AD36E543}" type="presOf" srcId="{C1418175-4456-469F-95D5-F4E0E3BEBE1A}" destId="{CCC99C4C-56E6-3345-8C06-F42E11EDD7B4}"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6110A0DE-B268-476C-A1D0-4AE2D5EB9642}" srcId="{C1418175-4456-469F-95D5-F4E0E3BEBE1A}" destId="{1D152904-4658-4E31-822E-1D4A2F352A98}" srcOrd="4"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6F174087-9494-0C4B-A403-295B37087994}" type="presParOf" srcId="{CCC99C4C-56E6-3345-8C06-F42E11EDD7B4}" destId="{FA0AED5B-805D-F346-9697-0A84B01D535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4000" dirty="0">
              <a:latin typeface="+mj-lt"/>
            </a:rPr>
            <a:t>All intelligence must be accurately reported</a:t>
          </a:r>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dirty="0"/>
            <a:t>Care must be taken to remove from the text all material that in any way identifies the source (may be sanitised)</a:t>
          </a:r>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2FC9D229-A06C-4344-BF1E-604B97357FC5}">
      <dgm:prSet phldrT="[Text]" custT="1"/>
      <dgm:spPr/>
      <dgm:t>
        <a:bodyPr/>
        <a:lstStyle/>
        <a:p>
          <a:pPr>
            <a:lnSpc>
              <a:spcPct val="150000"/>
            </a:lnSpc>
          </a:pPr>
          <a:r>
            <a:rPr lang="en-GB" sz="2000" dirty="0"/>
            <a:t>Information &amp; intelligence can be stored in any suitable format.</a:t>
          </a:r>
        </a:p>
        <a:p>
          <a:pPr>
            <a:lnSpc>
              <a:spcPct val="150000"/>
            </a:lnSpc>
          </a:pPr>
          <a:r>
            <a:rPr lang="en-GB" sz="2000" dirty="0"/>
            <a:t>e.g. paper records, computer records, audio tapes, video tape or photographs. </a:t>
          </a:r>
        </a:p>
        <a:p>
          <a:pPr>
            <a:lnSpc>
              <a:spcPct val="150000"/>
            </a:lnSpc>
          </a:pPr>
          <a:r>
            <a:rPr lang="en-GB" sz="20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pPr>
            <a:lnSpc>
              <a:spcPct val="150000"/>
            </a:lnSpc>
          </a:pPr>
          <a:r>
            <a:rPr lang="en-GB" sz="2000" dirty="0"/>
            <a:t>However, there are two important provisos, namely that the medium in which it is stored must be </a:t>
          </a:r>
          <a:r>
            <a:rPr lang="en-GB" sz="2000" b="1" i="1" u="sng" dirty="0"/>
            <a:t>durable</a:t>
          </a:r>
          <a:r>
            <a:rPr lang="en-GB" sz="2000" dirty="0"/>
            <a:t> &amp; the information must be </a:t>
          </a:r>
          <a:r>
            <a:rPr lang="en-GB" sz="2000" b="1" i="1" u="sng" dirty="0"/>
            <a:t>retrievable</a:t>
          </a:r>
          <a:r>
            <a:rPr lang="en-GB" sz="20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t>
        <a:bodyPr/>
        <a:lstStyle/>
        <a:p>
          <a:endParaRPr lang="en-GB"/>
        </a:p>
      </dgm:t>
    </dgm:pt>
    <dgm:pt modelId="{2E98B970-EDBF-40A4-9A20-AD0F21D5E103}">
      <dgm:prSet phldrT="[Text]" custT="1"/>
      <dgm:spPr>
        <a:solidFill>
          <a:schemeClr val="accent1">
            <a:lumMod val="75000"/>
          </a:schemeClr>
        </a:solidFill>
      </dgm:spPr>
      <dgm:t>
        <a:bodyPr/>
        <a:lstStyle/>
        <a:p>
          <a:r>
            <a:rPr lang="en-GB" sz="2400" dirty="0"/>
            <a:t>The Code of Practice on the Management of Police Information states:</a:t>
          </a:r>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a:solidFill>
          <a:schemeClr val="accent1">
            <a:lumMod val="75000"/>
          </a:schemeClr>
        </a:solidFill>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a:solidFill>
          <a:schemeClr val="accent1">
            <a:lumMod val="75000"/>
          </a:schemeClr>
        </a:solidFill>
      </dgm:spPr>
      <dgm:t>
        <a:bodyPr/>
        <a:lstStyle/>
        <a:p>
          <a:endParaRPr lang="en-GB"/>
        </a:p>
      </dgm:t>
    </dgm:pt>
    <dgm:pt modelId="{D141D064-C5E5-433E-B6C0-24CB8AEF7F7B}">
      <dgm:prSet phldrT="[Text]" custT="1"/>
      <dgm:spPr>
        <a:solidFill>
          <a:schemeClr val="accent1">
            <a:lumMod val="75000"/>
          </a:schemeClr>
        </a:solidFill>
      </dgm:spPr>
      <dgm:t>
        <a:bodyPr/>
        <a:lstStyle/>
        <a:p>
          <a:r>
            <a:rPr lang="en-GB" sz="2400" b="1" dirty="0"/>
            <a:t>For a policing purpose </a:t>
          </a:r>
        </a:p>
        <a:p>
          <a:r>
            <a:rPr lang="en-GB" sz="2400" b="1" dirty="0"/>
            <a:t>and</a:t>
          </a:r>
        </a:p>
        <a:p>
          <a:r>
            <a:rPr lang="en-GB" sz="2400" b="1" dirty="0"/>
            <a:t>Managed lawfully</a:t>
          </a:r>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a:solidFill>
          <a:schemeClr val="accent1">
            <a:lumMod val="75000"/>
          </a:schemeClr>
        </a:solidFill>
      </dgm:spPr>
      <dgm:t>
        <a:bodyPr/>
        <a:lstStyle/>
        <a:p>
          <a:r>
            <a:rPr lang="en-GB" sz="2400" dirty="0"/>
            <a:t>Gathering &amp; storing information &amp; intelligence</a:t>
          </a:r>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a:solidFill>
          <a:schemeClr val="accent1">
            <a:lumMod val="75000"/>
          </a:schemeClr>
        </a:solidFill>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a:solidFill>
          <a:schemeClr val="accent1">
            <a:lumMod val="75000"/>
          </a:schemeClr>
        </a:solidFill>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a:solidFill>
          <a:schemeClr val="accent1">
            <a:lumMod val="75000"/>
          </a:schemeClr>
        </a:solidFill>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a:solidFill>
          <a:schemeClr val="accent1">
            <a:lumMod val="75000"/>
          </a:schemeClr>
        </a:solidFill>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a:solidFill>
          <a:schemeClr val="accent1">
            <a:lumMod val="75000"/>
          </a:schemeClr>
        </a:solidFill>
      </dgm:spPr>
      <dgm:t>
        <a:bodyPr/>
        <a:lstStyle/>
        <a:p>
          <a:r>
            <a:rPr lang="en-GB" sz="2400" dirty="0"/>
            <a:t>Criminal Procedure &amp; Investigations Act 1996</a:t>
          </a:r>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a:solidFill>
          <a:schemeClr val="accent1">
            <a:lumMod val="75000"/>
          </a:schemeClr>
        </a:solidFill>
      </dgm:spPr>
      <dgm:t>
        <a:bodyPr/>
        <a:lstStyle/>
        <a:p>
          <a:r>
            <a:rPr lang="en-GB" sz="2400" dirty="0"/>
            <a:t>Data Protection Act 2018/ General Data Protection Regulation (EU) 2018/679 (GDPR)</a:t>
          </a:r>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7BCDACF-2CC7-4EA5-ADD5-C8670BD2A5A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D02098D2-A4BF-4144-81B1-D7EB368AACC7}">
      <dgm:prSet custT="1"/>
      <dgm:spPr/>
      <dgm:t>
        <a:bodyPr/>
        <a:lstStyle/>
        <a:p>
          <a:r>
            <a:rPr lang="en-GB" sz="2000" dirty="0"/>
            <a:t>Information sharing includes both</a:t>
          </a:r>
          <a:endParaRPr lang="en-US" sz="2000" dirty="0"/>
        </a:p>
      </dgm:t>
    </dgm:pt>
    <dgm:pt modelId="{75BDE13F-6664-4DEF-8A1A-DE565D5621AA}" type="parTrans" cxnId="{D011325E-E1ED-4B7C-9C4E-908055B2B84A}">
      <dgm:prSet/>
      <dgm:spPr/>
      <dgm:t>
        <a:bodyPr/>
        <a:lstStyle/>
        <a:p>
          <a:endParaRPr lang="en-US"/>
        </a:p>
      </dgm:t>
    </dgm:pt>
    <dgm:pt modelId="{CE672D10-FD78-4790-A7A4-29495B0146FB}" type="sibTrans" cxnId="{D011325E-E1ED-4B7C-9C4E-908055B2B84A}">
      <dgm:prSet/>
      <dgm:spPr/>
      <dgm:t>
        <a:bodyPr/>
        <a:lstStyle/>
        <a:p>
          <a:endParaRPr lang="en-US"/>
        </a:p>
      </dgm:t>
    </dgm:pt>
    <dgm:pt modelId="{902BD914-D3B2-4650-97F1-669195AD9F93}">
      <dgm:prSet custT="1"/>
      <dgm:spPr/>
      <dgm:t>
        <a:bodyPr/>
        <a:lstStyle/>
        <a:p>
          <a:r>
            <a:rPr lang="en-GB" sz="2000" dirty="0"/>
            <a:t>“Personal data”  - </a:t>
          </a:r>
          <a:r>
            <a:rPr lang="en-GB" sz="2000" b="0" i="0" dirty="0"/>
            <a:t>means any information relating to an identified or identifiable living individual </a:t>
          </a:r>
          <a:endParaRPr lang="en-US" sz="2000" dirty="0"/>
        </a:p>
      </dgm:t>
    </dgm:pt>
    <dgm:pt modelId="{9B00EB33-3FF0-4280-82DA-07ECAF81CEDC}" type="parTrans" cxnId="{8D0D1B3C-A8FF-4B88-9F80-15076DF51ECE}">
      <dgm:prSet/>
      <dgm:spPr/>
      <dgm:t>
        <a:bodyPr/>
        <a:lstStyle/>
        <a:p>
          <a:endParaRPr lang="en-US"/>
        </a:p>
      </dgm:t>
    </dgm:pt>
    <dgm:pt modelId="{0B3ADE0B-A90A-430D-9B29-876F414F3109}" type="sibTrans" cxnId="{8D0D1B3C-A8FF-4B88-9F80-15076DF51ECE}">
      <dgm:prSet/>
      <dgm:spPr/>
      <dgm:t>
        <a:bodyPr/>
        <a:lstStyle/>
        <a:p>
          <a:endParaRPr lang="en-US"/>
        </a:p>
      </dgm:t>
    </dgm:pt>
    <dgm:pt modelId="{AFE87F79-73ED-4282-BF73-0163617E0713}">
      <dgm:prSet/>
      <dgm:spPr/>
      <dgm:t>
        <a:bodyPr/>
        <a:lstStyle/>
        <a:p>
          <a:r>
            <a:rPr lang="en-GB" dirty="0"/>
            <a:t>and</a:t>
          </a:r>
          <a:endParaRPr lang="en-US" dirty="0"/>
        </a:p>
      </dgm:t>
    </dgm:pt>
    <dgm:pt modelId="{9D886AF0-C949-466E-9444-C6A2E64BCDE5}" type="parTrans" cxnId="{4FBF7B57-E895-418D-B555-84D8E7F3B001}">
      <dgm:prSet/>
      <dgm:spPr/>
      <dgm:t>
        <a:bodyPr/>
        <a:lstStyle/>
        <a:p>
          <a:endParaRPr lang="en-US"/>
        </a:p>
      </dgm:t>
    </dgm:pt>
    <dgm:pt modelId="{26FA01CD-785A-44F0-BA57-87B300822421}" type="sibTrans" cxnId="{4FBF7B57-E895-418D-B555-84D8E7F3B001}">
      <dgm:prSet/>
      <dgm:spPr/>
      <dgm:t>
        <a:bodyPr/>
        <a:lstStyle/>
        <a:p>
          <a:endParaRPr lang="en-US"/>
        </a:p>
      </dgm:t>
    </dgm:pt>
    <dgm:pt modelId="{C4FD466A-F095-4EED-8C6D-6B2FA734B0B3}">
      <dgm:prSet custT="1"/>
      <dgm:spPr/>
      <dgm:t>
        <a:bodyPr/>
        <a:lstStyle/>
        <a:p>
          <a:r>
            <a:rPr lang="en-GB" sz="2000" dirty="0"/>
            <a:t>“Special category data” – any personal data which needs more protection because it is sensitive (religious beliefs, racial or ethnic origin).</a:t>
          </a:r>
          <a:endParaRPr lang="en-US" sz="2000" dirty="0"/>
        </a:p>
      </dgm:t>
    </dgm:pt>
    <dgm:pt modelId="{85C93E76-C9E7-4597-92C2-79029CEB2E0F}" type="parTrans" cxnId="{4FB71724-8690-4966-B472-18FCAC412A0D}">
      <dgm:prSet/>
      <dgm:spPr/>
      <dgm:t>
        <a:bodyPr/>
        <a:lstStyle/>
        <a:p>
          <a:endParaRPr lang="en-US"/>
        </a:p>
      </dgm:t>
    </dgm:pt>
    <dgm:pt modelId="{A0948364-9E8F-4510-8AED-015B35DCB4C6}" type="sibTrans" cxnId="{4FB71724-8690-4966-B472-18FCAC412A0D}">
      <dgm:prSet/>
      <dgm:spPr/>
      <dgm:t>
        <a:bodyPr/>
        <a:lstStyle/>
        <a:p>
          <a:endParaRPr lang="en-US"/>
        </a:p>
      </dgm:t>
    </dgm:pt>
    <dgm:pt modelId="{4F912FF1-06E3-4A5D-9E37-D89F6EBED210}">
      <dgm:prSet/>
      <dgm:spPr/>
      <dgm:t>
        <a:bodyPr/>
        <a:lstStyle/>
        <a:p>
          <a:r>
            <a:rPr lang="en-GB" dirty="0"/>
            <a:t>In relation to community safety, information that should also be treated as sensitive personal data includes: •Information relating to victims •Information relating to witnesses</a:t>
          </a:r>
          <a:endParaRPr lang="en-US" dirty="0"/>
        </a:p>
      </dgm:t>
    </dgm:pt>
    <dgm:pt modelId="{030E4B01-8809-4160-8F1C-1D0A68AF9240}" type="parTrans" cxnId="{58A8B474-BA94-4D70-A8D2-157BD73B888D}">
      <dgm:prSet/>
      <dgm:spPr/>
      <dgm:t>
        <a:bodyPr/>
        <a:lstStyle/>
        <a:p>
          <a:endParaRPr lang="en-US"/>
        </a:p>
      </dgm:t>
    </dgm:pt>
    <dgm:pt modelId="{30B1FA76-48A0-4B09-BAA4-18C16A0BB8ED}" type="sibTrans" cxnId="{58A8B474-BA94-4D70-A8D2-157BD73B888D}">
      <dgm:prSet/>
      <dgm:spPr/>
      <dgm:t>
        <a:bodyPr/>
        <a:lstStyle/>
        <a:p>
          <a:endParaRPr lang="en-US"/>
        </a:p>
      </dgm:t>
    </dgm:pt>
    <dgm:pt modelId="{E5781824-7E53-486A-AE16-6F81A0E59F37}" type="pres">
      <dgm:prSet presAssocID="{37BCDACF-2CC7-4EA5-ADD5-C8670BD2A5A1}" presName="diagram" presStyleCnt="0">
        <dgm:presLayoutVars>
          <dgm:dir/>
          <dgm:resizeHandles val="exact"/>
        </dgm:presLayoutVars>
      </dgm:prSet>
      <dgm:spPr/>
    </dgm:pt>
    <dgm:pt modelId="{17B46E7D-565B-4718-AFA7-1C9356023D00}" type="pres">
      <dgm:prSet presAssocID="{D02098D2-A4BF-4144-81B1-D7EB368AACC7}" presName="node" presStyleLbl="node1" presStyleIdx="0" presStyleCnt="5">
        <dgm:presLayoutVars>
          <dgm:bulletEnabled val="1"/>
        </dgm:presLayoutVars>
      </dgm:prSet>
      <dgm:spPr/>
    </dgm:pt>
    <dgm:pt modelId="{1116375F-366C-4BF4-ADEF-6146024D1A79}" type="pres">
      <dgm:prSet presAssocID="{CE672D10-FD78-4790-A7A4-29495B0146FB}" presName="sibTrans" presStyleCnt="0"/>
      <dgm:spPr/>
    </dgm:pt>
    <dgm:pt modelId="{7E521553-1CF5-4AF6-A18A-193204138DDA}" type="pres">
      <dgm:prSet presAssocID="{902BD914-D3B2-4650-97F1-669195AD9F93}" presName="node" presStyleLbl="node1" presStyleIdx="1" presStyleCnt="5">
        <dgm:presLayoutVars>
          <dgm:bulletEnabled val="1"/>
        </dgm:presLayoutVars>
      </dgm:prSet>
      <dgm:spPr/>
    </dgm:pt>
    <dgm:pt modelId="{85E1E1B6-A2BE-4D85-9393-DF981D16DDEC}" type="pres">
      <dgm:prSet presAssocID="{0B3ADE0B-A90A-430D-9B29-876F414F3109}" presName="sibTrans" presStyleCnt="0"/>
      <dgm:spPr/>
    </dgm:pt>
    <dgm:pt modelId="{19633F02-1821-40A7-A477-5737191122D6}" type="pres">
      <dgm:prSet presAssocID="{AFE87F79-73ED-4282-BF73-0163617E0713}" presName="node" presStyleLbl="node1" presStyleIdx="2" presStyleCnt="5">
        <dgm:presLayoutVars>
          <dgm:bulletEnabled val="1"/>
        </dgm:presLayoutVars>
      </dgm:prSet>
      <dgm:spPr/>
    </dgm:pt>
    <dgm:pt modelId="{BE202B7B-9B3F-4E49-8044-67A112FAB7DB}" type="pres">
      <dgm:prSet presAssocID="{26FA01CD-785A-44F0-BA57-87B300822421}" presName="sibTrans" presStyleCnt="0"/>
      <dgm:spPr/>
    </dgm:pt>
    <dgm:pt modelId="{7C492B65-1A7F-41FD-879A-8EA59D8DE42F}" type="pres">
      <dgm:prSet presAssocID="{C4FD466A-F095-4EED-8C6D-6B2FA734B0B3}" presName="node" presStyleLbl="node1" presStyleIdx="3" presStyleCnt="5">
        <dgm:presLayoutVars>
          <dgm:bulletEnabled val="1"/>
        </dgm:presLayoutVars>
      </dgm:prSet>
      <dgm:spPr/>
    </dgm:pt>
    <dgm:pt modelId="{F50FB730-3EAF-465F-A069-4D70BC5B4CBB}" type="pres">
      <dgm:prSet presAssocID="{A0948364-9E8F-4510-8AED-015B35DCB4C6}" presName="sibTrans" presStyleCnt="0"/>
      <dgm:spPr/>
    </dgm:pt>
    <dgm:pt modelId="{00413CD1-16E8-41BA-BAB3-733BEDDB59CF}" type="pres">
      <dgm:prSet presAssocID="{4F912FF1-06E3-4A5D-9E37-D89F6EBED210}" presName="node" presStyleLbl="node1" presStyleIdx="4" presStyleCnt="5">
        <dgm:presLayoutVars>
          <dgm:bulletEnabled val="1"/>
        </dgm:presLayoutVars>
      </dgm:prSet>
      <dgm:spPr/>
    </dgm:pt>
  </dgm:ptLst>
  <dgm:cxnLst>
    <dgm:cxn modelId="{4FB71724-8690-4966-B472-18FCAC412A0D}" srcId="{37BCDACF-2CC7-4EA5-ADD5-C8670BD2A5A1}" destId="{C4FD466A-F095-4EED-8C6D-6B2FA734B0B3}" srcOrd="3" destOrd="0" parTransId="{85C93E76-C9E7-4597-92C2-79029CEB2E0F}" sibTransId="{A0948364-9E8F-4510-8AED-015B35DCB4C6}"/>
    <dgm:cxn modelId="{86FE1934-9AF8-450E-B6EE-5EFB24EAB4AA}" type="presOf" srcId="{AFE87F79-73ED-4282-BF73-0163617E0713}" destId="{19633F02-1821-40A7-A477-5737191122D6}" srcOrd="0" destOrd="0" presId="urn:microsoft.com/office/officeart/2005/8/layout/default"/>
    <dgm:cxn modelId="{8D0D1B3C-A8FF-4B88-9F80-15076DF51ECE}" srcId="{37BCDACF-2CC7-4EA5-ADD5-C8670BD2A5A1}" destId="{902BD914-D3B2-4650-97F1-669195AD9F93}" srcOrd="1" destOrd="0" parTransId="{9B00EB33-3FF0-4280-82DA-07ECAF81CEDC}" sibTransId="{0B3ADE0B-A90A-430D-9B29-876F414F3109}"/>
    <dgm:cxn modelId="{C628605B-DCCC-4E11-84CD-2E6F2849FCDB}" type="presOf" srcId="{4F912FF1-06E3-4A5D-9E37-D89F6EBED210}" destId="{00413CD1-16E8-41BA-BAB3-733BEDDB59CF}" srcOrd="0" destOrd="0" presId="urn:microsoft.com/office/officeart/2005/8/layout/default"/>
    <dgm:cxn modelId="{D011325E-E1ED-4B7C-9C4E-908055B2B84A}" srcId="{37BCDACF-2CC7-4EA5-ADD5-C8670BD2A5A1}" destId="{D02098D2-A4BF-4144-81B1-D7EB368AACC7}" srcOrd="0" destOrd="0" parTransId="{75BDE13F-6664-4DEF-8A1A-DE565D5621AA}" sibTransId="{CE672D10-FD78-4790-A7A4-29495B0146FB}"/>
    <dgm:cxn modelId="{60C55351-5A8D-4A50-BA5D-B7259749734F}" type="presOf" srcId="{C4FD466A-F095-4EED-8C6D-6B2FA734B0B3}" destId="{7C492B65-1A7F-41FD-879A-8EA59D8DE42F}" srcOrd="0" destOrd="0" presId="urn:microsoft.com/office/officeart/2005/8/layout/default"/>
    <dgm:cxn modelId="{58A8B474-BA94-4D70-A8D2-157BD73B888D}" srcId="{37BCDACF-2CC7-4EA5-ADD5-C8670BD2A5A1}" destId="{4F912FF1-06E3-4A5D-9E37-D89F6EBED210}" srcOrd="4" destOrd="0" parTransId="{030E4B01-8809-4160-8F1C-1D0A68AF9240}" sibTransId="{30B1FA76-48A0-4B09-BAA4-18C16A0BB8ED}"/>
    <dgm:cxn modelId="{4FBF7B57-E895-418D-B555-84D8E7F3B001}" srcId="{37BCDACF-2CC7-4EA5-ADD5-C8670BD2A5A1}" destId="{AFE87F79-73ED-4282-BF73-0163617E0713}" srcOrd="2" destOrd="0" parTransId="{9D886AF0-C949-466E-9444-C6A2E64BCDE5}" sibTransId="{26FA01CD-785A-44F0-BA57-87B300822421}"/>
    <dgm:cxn modelId="{5881C689-CA1E-4EAB-9A01-FE1917FA8BF1}" type="presOf" srcId="{D02098D2-A4BF-4144-81B1-D7EB368AACC7}" destId="{17B46E7D-565B-4718-AFA7-1C9356023D00}" srcOrd="0" destOrd="0" presId="urn:microsoft.com/office/officeart/2005/8/layout/default"/>
    <dgm:cxn modelId="{93F0F09C-85FA-47DB-9F97-7D92A22EDD76}" type="presOf" srcId="{902BD914-D3B2-4650-97F1-669195AD9F93}" destId="{7E521553-1CF5-4AF6-A18A-193204138DDA}" srcOrd="0" destOrd="0" presId="urn:microsoft.com/office/officeart/2005/8/layout/default"/>
    <dgm:cxn modelId="{A1A4B5D2-4798-46CA-AFA3-1E96876BA266}" type="presOf" srcId="{37BCDACF-2CC7-4EA5-ADD5-C8670BD2A5A1}" destId="{E5781824-7E53-486A-AE16-6F81A0E59F37}" srcOrd="0" destOrd="0" presId="urn:microsoft.com/office/officeart/2005/8/layout/default"/>
    <dgm:cxn modelId="{208AB8D7-B569-4464-90BE-079B45E4E07D}" type="presParOf" srcId="{E5781824-7E53-486A-AE16-6F81A0E59F37}" destId="{17B46E7D-565B-4718-AFA7-1C9356023D00}" srcOrd="0" destOrd="0" presId="urn:microsoft.com/office/officeart/2005/8/layout/default"/>
    <dgm:cxn modelId="{C056CEC2-1102-415A-B486-41ADC7E9B651}" type="presParOf" srcId="{E5781824-7E53-486A-AE16-6F81A0E59F37}" destId="{1116375F-366C-4BF4-ADEF-6146024D1A79}" srcOrd="1" destOrd="0" presId="urn:microsoft.com/office/officeart/2005/8/layout/default"/>
    <dgm:cxn modelId="{4A3A4B01-219B-447C-BCB5-CED256DD06E4}" type="presParOf" srcId="{E5781824-7E53-486A-AE16-6F81A0E59F37}" destId="{7E521553-1CF5-4AF6-A18A-193204138DDA}" srcOrd="2" destOrd="0" presId="urn:microsoft.com/office/officeart/2005/8/layout/default"/>
    <dgm:cxn modelId="{28BEA98D-3FC0-4863-A87B-29D96CE7FEEC}" type="presParOf" srcId="{E5781824-7E53-486A-AE16-6F81A0E59F37}" destId="{85E1E1B6-A2BE-4D85-9393-DF981D16DDEC}" srcOrd="3" destOrd="0" presId="urn:microsoft.com/office/officeart/2005/8/layout/default"/>
    <dgm:cxn modelId="{40499B64-AE9F-4901-957B-07B27558779F}" type="presParOf" srcId="{E5781824-7E53-486A-AE16-6F81A0E59F37}" destId="{19633F02-1821-40A7-A477-5737191122D6}" srcOrd="4" destOrd="0" presId="urn:microsoft.com/office/officeart/2005/8/layout/default"/>
    <dgm:cxn modelId="{303BF4EF-2027-466B-B3AB-F892B5E92E1A}" type="presParOf" srcId="{E5781824-7E53-486A-AE16-6F81A0E59F37}" destId="{BE202B7B-9B3F-4E49-8044-67A112FAB7DB}" srcOrd="5" destOrd="0" presId="urn:microsoft.com/office/officeart/2005/8/layout/default"/>
    <dgm:cxn modelId="{8492EF4C-9773-45B6-9F70-D3DDFF2995A5}" type="presParOf" srcId="{E5781824-7E53-486A-AE16-6F81A0E59F37}" destId="{7C492B65-1A7F-41FD-879A-8EA59D8DE42F}" srcOrd="6" destOrd="0" presId="urn:microsoft.com/office/officeart/2005/8/layout/default"/>
    <dgm:cxn modelId="{7BD71CE8-8F00-44BA-A784-B846E6F95CB9}" type="presParOf" srcId="{E5781824-7E53-486A-AE16-6F81A0E59F37}" destId="{F50FB730-3EAF-465F-A069-4D70BC5B4CBB}" srcOrd="7" destOrd="0" presId="urn:microsoft.com/office/officeart/2005/8/layout/default"/>
    <dgm:cxn modelId="{9F6A1627-E4D1-4035-893A-34C036A9CDF4}" type="presParOf" srcId="{E5781824-7E53-486A-AE16-6F81A0E59F37}" destId="{00413CD1-16E8-41BA-BAB3-733BEDDB59C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64679DE-9EF0-4672-8704-DBC5DCC4BF46}"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6B9E9EE3-922D-4BD6-95B3-DF8E5D96D419}">
      <dgm:prSet custT="1"/>
      <dgm:spPr/>
      <dgm:t>
        <a:bodyPr/>
        <a:lstStyle/>
        <a:p>
          <a:r>
            <a:rPr lang="en-GB" sz="2000" dirty="0"/>
            <a:t>The responsible authorities are: </a:t>
          </a:r>
          <a:endParaRPr lang="en-US" sz="2000" dirty="0"/>
        </a:p>
      </dgm:t>
    </dgm:pt>
    <dgm:pt modelId="{AA92B57B-FDDD-4AD1-BC45-BFE12F10CEF9}" type="parTrans" cxnId="{0FD7D253-7F48-4A70-9E81-6E73EDD44DA6}">
      <dgm:prSet/>
      <dgm:spPr/>
      <dgm:t>
        <a:bodyPr/>
        <a:lstStyle/>
        <a:p>
          <a:endParaRPr lang="en-US"/>
        </a:p>
      </dgm:t>
    </dgm:pt>
    <dgm:pt modelId="{A8D4CCF7-F591-4688-B3E7-3718D2506A1A}" type="sibTrans" cxnId="{0FD7D253-7F48-4A70-9E81-6E73EDD44DA6}">
      <dgm:prSet/>
      <dgm:spPr/>
      <dgm:t>
        <a:bodyPr/>
        <a:lstStyle/>
        <a:p>
          <a:endParaRPr lang="en-US"/>
        </a:p>
      </dgm:t>
    </dgm:pt>
    <dgm:pt modelId="{F600D0D3-8153-4B39-87C3-DBBDB576520B}">
      <dgm:prSet custT="1"/>
      <dgm:spPr/>
      <dgm:t>
        <a:bodyPr/>
        <a:lstStyle/>
        <a:p>
          <a:r>
            <a:rPr lang="en-GB" sz="1600" dirty="0"/>
            <a:t>• </a:t>
          </a:r>
          <a:r>
            <a:rPr lang="en-GB" sz="2000" dirty="0"/>
            <a:t>Local Authority</a:t>
          </a:r>
          <a:endParaRPr lang="en-US" sz="2000" dirty="0"/>
        </a:p>
      </dgm:t>
    </dgm:pt>
    <dgm:pt modelId="{FB52932A-7FF5-4101-AC47-6FF568ED7BDB}" type="parTrans" cxnId="{C6588139-6845-4879-B93B-76BDC4A10493}">
      <dgm:prSet/>
      <dgm:spPr/>
      <dgm:t>
        <a:bodyPr/>
        <a:lstStyle/>
        <a:p>
          <a:endParaRPr lang="en-US"/>
        </a:p>
      </dgm:t>
    </dgm:pt>
    <dgm:pt modelId="{031D5112-C08E-4966-8ECE-50F28F02C67A}" type="sibTrans" cxnId="{C6588139-6845-4879-B93B-76BDC4A10493}">
      <dgm:prSet/>
      <dgm:spPr/>
      <dgm:t>
        <a:bodyPr/>
        <a:lstStyle/>
        <a:p>
          <a:endParaRPr lang="en-US"/>
        </a:p>
      </dgm:t>
    </dgm:pt>
    <dgm:pt modelId="{61C0F6E7-8033-4A53-9410-14C673BEDAE6}">
      <dgm:prSet custT="1"/>
      <dgm:spPr/>
      <dgm:t>
        <a:bodyPr/>
        <a:lstStyle/>
        <a:p>
          <a:r>
            <a:rPr lang="en-GB" sz="1600" dirty="0"/>
            <a:t>• </a:t>
          </a:r>
          <a:r>
            <a:rPr lang="en-GB" sz="2000" dirty="0"/>
            <a:t>Police forces </a:t>
          </a:r>
          <a:endParaRPr lang="en-US" sz="2000" dirty="0"/>
        </a:p>
      </dgm:t>
    </dgm:pt>
    <dgm:pt modelId="{C4D98E34-BAFF-47D0-82A8-B056BE80525B}" type="parTrans" cxnId="{D558EA64-C902-4D34-99A6-DCB5589FDF3B}">
      <dgm:prSet/>
      <dgm:spPr/>
      <dgm:t>
        <a:bodyPr/>
        <a:lstStyle/>
        <a:p>
          <a:endParaRPr lang="en-US"/>
        </a:p>
      </dgm:t>
    </dgm:pt>
    <dgm:pt modelId="{92ED5D6B-9226-483A-BE8A-BEAB3A51718C}" type="sibTrans" cxnId="{D558EA64-C902-4D34-99A6-DCB5589FDF3B}">
      <dgm:prSet/>
      <dgm:spPr/>
      <dgm:t>
        <a:bodyPr/>
        <a:lstStyle/>
        <a:p>
          <a:endParaRPr lang="en-US"/>
        </a:p>
      </dgm:t>
    </dgm:pt>
    <dgm:pt modelId="{165D3B0A-D213-43DD-802B-E52129B548E1}">
      <dgm:prSet custT="1"/>
      <dgm:spPr/>
      <dgm:t>
        <a:bodyPr/>
        <a:lstStyle/>
        <a:p>
          <a:r>
            <a:rPr lang="en-GB" sz="1600" dirty="0"/>
            <a:t>• </a:t>
          </a:r>
          <a:r>
            <a:rPr lang="en-GB" sz="2000" dirty="0"/>
            <a:t>Police Authority (PCC) </a:t>
          </a:r>
          <a:endParaRPr lang="en-US" sz="2000" dirty="0"/>
        </a:p>
      </dgm:t>
    </dgm:pt>
    <dgm:pt modelId="{341119A1-C80B-485D-936E-9AFB56682741}" type="parTrans" cxnId="{37AE5BF1-1488-4E5A-846D-3FBE188A1A13}">
      <dgm:prSet/>
      <dgm:spPr/>
      <dgm:t>
        <a:bodyPr/>
        <a:lstStyle/>
        <a:p>
          <a:endParaRPr lang="en-US"/>
        </a:p>
      </dgm:t>
    </dgm:pt>
    <dgm:pt modelId="{2B4D52A7-70B9-479D-9216-6538C918EFA4}" type="sibTrans" cxnId="{37AE5BF1-1488-4E5A-846D-3FBE188A1A13}">
      <dgm:prSet/>
      <dgm:spPr/>
      <dgm:t>
        <a:bodyPr/>
        <a:lstStyle/>
        <a:p>
          <a:endParaRPr lang="en-US"/>
        </a:p>
      </dgm:t>
    </dgm:pt>
    <dgm:pt modelId="{35EA013D-4FDE-466D-9101-FA80AC0E7BB2}">
      <dgm:prSet custT="1"/>
      <dgm:spPr/>
      <dgm:t>
        <a:bodyPr/>
        <a:lstStyle/>
        <a:p>
          <a:r>
            <a:rPr lang="en-GB" sz="1600" dirty="0"/>
            <a:t>• </a:t>
          </a:r>
          <a:r>
            <a:rPr lang="en-GB" sz="2000" dirty="0"/>
            <a:t>Fire and Rescue Authority </a:t>
          </a:r>
          <a:endParaRPr lang="en-US" sz="2000" dirty="0"/>
        </a:p>
      </dgm:t>
    </dgm:pt>
    <dgm:pt modelId="{F5C0D761-E7B0-49DE-8E9A-E8866FB0AB13}" type="parTrans" cxnId="{BD2CA077-A458-4CDE-A8BC-345A8C8A8472}">
      <dgm:prSet/>
      <dgm:spPr/>
      <dgm:t>
        <a:bodyPr/>
        <a:lstStyle/>
        <a:p>
          <a:endParaRPr lang="en-US"/>
        </a:p>
      </dgm:t>
    </dgm:pt>
    <dgm:pt modelId="{834688FD-72CC-4187-AB6B-B9D97EFBA512}" type="sibTrans" cxnId="{BD2CA077-A458-4CDE-A8BC-345A8C8A8472}">
      <dgm:prSet/>
      <dgm:spPr/>
      <dgm:t>
        <a:bodyPr/>
        <a:lstStyle/>
        <a:p>
          <a:endParaRPr lang="en-US"/>
        </a:p>
      </dgm:t>
    </dgm:pt>
    <dgm:pt modelId="{B12C8ED5-8C00-4785-9FD6-194592068C2B}">
      <dgm:prSet custT="1"/>
      <dgm:spPr/>
      <dgm:t>
        <a:bodyPr/>
        <a:lstStyle/>
        <a:p>
          <a:r>
            <a:rPr lang="en-GB" sz="2000" dirty="0"/>
            <a:t>• </a:t>
          </a:r>
          <a:r>
            <a:rPr lang="en-GB" sz="1600" dirty="0"/>
            <a:t>Primary Care Trusts in England and Local Health Boards in Wales • Probation Trusts.</a:t>
          </a:r>
          <a:endParaRPr lang="en-US" sz="1600" dirty="0"/>
        </a:p>
      </dgm:t>
    </dgm:pt>
    <dgm:pt modelId="{0B3CC56C-0CC9-40B0-AF68-A173F72FFD56}" type="parTrans" cxnId="{23052B9E-0EB9-4537-B7C2-EDF8FBEA71C6}">
      <dgm:prSet/>
      <dgm:spPr/>
      <dgm:t>
        <a:bodyPr/>
        <a:lstStyle/>
        <a:p>
          <a:endParaRPr lang="en-US"/>
        </a:p>
      </dgm:t>
    </dgm:pt>
    <dgm:pt modelId="{18DACC3E-58F0-4455-86FF-1E6FFE5171FF}" type="sibTrans" cxnId="{23052B9E-0EB9-4537-B7C2-EDF8FBEA71C6}">
      <dgm:prSet/>
      <dgm:spPr/>
      <dgm:t>
        <a:bodyPr/>
        <a:lstStyle/>
        <a:p>
          <a:endParaRPr lang="en-US"/>
        </a:p>
      </dgm:t>
    </dgm:pt>
    <dgm:pt modelId="{0B014B4F-1F05-42E1-83FE-9FD667F08926}" type="pres">
      <dgm:prSet presAssocID="{E64679DE-9EF0-4672-8704-DBC5DCC4BF46}" presName="Name0" presStyleCnt="0">
        <dgm:presLayoutVars>
          <dgm:dir/>
          <dgm:animLvl val="lvl"/>
          <dgm:resizeHandles val="exact"/>
        </dgm:presLayoutVars>
      </dgm:prSet>
      <dgm:spPr/>
    </dgm:pt>
    <dgm:pt modelId="{DFBB124E-537A-4050-86C3-D995E967C494}" type="pres">
      <dgm:prSet presAssocID="{6B9E9EE3-922D-4BD6-95B3-DF8E5D96D419}" presName="linNode" presStyleCnt="0"/>
      <dgm:spPr/>
    </dgm:pt>
    <dgm:pt modelId="{EB57FFD3-852D-43BA-B9A8-4312DD23FAE7}" type="pres">
      <dgm:prSet presAssocID="{6B9E9EE3-922D-4BD6-95B3-DF8E5D96D419}" presName="parentText" presStyleLbl="node1" presStyleIdx="0" presStyleCnt="6">
        <dgm:presLayoutVars>
          <dgm:chMax val="1"/>
          <dgm:bulletEnabled val="1"/>
        </dgm:presLayoutVars>
      </dgm:prSet>
      <dgm:spPr/>
    </dgm:pt>
    <dgm:pt modelId="{C69B855C-02A3-4B81-AD36-04C42E4C4ED5}" type="pres">
      <dgm:prSet presAssocID="{A8D4CCF7-F591-4688-B3E7-3718D2506A1A}" presName="sp" presStyleCnt="0"/>
      <dgm:spPr/>
    </dgm:pt>
    <dgm:pt modelId="{05837B29-EE15-443E-88F5-4CD916794F42}" type="pres">
      <dgm:prSet presAssocID="{F600D0D3-8153-4B39-87C3-DBBDB576520B}" presName="linNode" presStyleCnt="0"/>
      <dgm:spPr/>
    </dgm:pt>
    <dgm:pt modelId="{90FD5504-7B75-458F-B530-A5B26D3ED877}" type="pres">
      <dgm:prSet presAssocID="{F600D0D3-8153-4B39-87C3-DBBDB576520B}" presName="parentText" presStyleLbl="node1" presStyleIdx="1" presStyleCnt="6">
        <dgm:presLayoutVars>
          <dgm:chMax val="1"/>
          <dgm:bulletEnabled val="1"/>
        </dgm:presLayoutVars>
      </dgm:prSet>
      <dgm:spPr/>
    </dgm:pt>
    <dgm:pt modelId="{3AB23E6C-F2AA-4AC3-A782-FD63F6900AF6}" type="pres">
      <dgm:prSet presAssocID="{031D5112-C08E-4966-8ECE-50F28F02C67A}" presName="sp" presStyleCnt="0"/>
      <dgm:spPr/>
    </dgm:pt>
    <dgm:pt modelId="{6AC85905-AED5-406E-93D4-155E592217DC}" type="pres">
      <dgm:prSet presAssocID="{61C0F6E7-8033-4A53-9410-14C673BEDAE6}" presName="linNode" presStyleCnt="0"/>
      <dgm:spPr/>
    </dgm:pt>
    <dgm:pt modelId="{77F850E2-85D3-4CD7-A4DB-47A667824845}" type="pres">
      <dgm:prSet presAssocID="{61C0F6E7-8033-4A53-9410-14C673BEDAE6}" presName="parentText" presStyleLbl="node1" presStyleIdx="2" presStyleCnt="6" custLinFactNeighborX="-304" custLinFactNeighborY="3656">
        <dgm:presLayoutVars>
          <dgm:chMax val="1"/>
          <dgm:bulletEnabled val="1"/>
        </dgm:presLayoutVars>
      </dgm:prSet>
      <dgm:spPr/>
    </dgm:pt>
    <dgm:pt modelId="{1C01CEDE-C524-4D17-9103-A2AD4E93F5E2}" type="pres">
      <dgm:prSet presAssocID="{92ED5D6B-9226-483A-BE8A-BEAB3A51718C}" presName="sp" presStyleCnt="0"/>
      <dgm:spPr/>
    </dgm:pt>
    <dgm:pt modelId="{4D08E4DE-0D73-4639-9FC7-3CB57CBB053F}" type="pres">
      <dgm:prSet presAssocID="{165D3B0A-D213-43DD-802B-E52129B548E1}" presName="linNode" presStyleCnt="0"/>
      <dgm:spPr/>
    </dgm:pt>
    <dgm:pt modelId="{D1F6E104-0BD3-41AA-95F7-3884C436D505}" type="pres">
      <dgm:prSet presAssocID="{165D3B0A-D213-43DD-802B-E52129B548E1}" presName="parentText" presStyleLbl="node1" presStyleIdx="3" presStyleCnt="6">
        <dgm:presLayoutVars>
          <dgm:chMax val="1"/>
          <dgm:bulletEnabled val="1"/>
        </dgm:presLayoutVars>
      </dgm:prSet>
      <dgm:spPr/>
    </dgm:pt>
    <dgm:pt modelId="{BD0216C4-080D-47F7-856A-2D829A3F24DA}" type="pres">
      <dgm:prSet presAssocID="{2B4D52A7-70B9-479D-9216-6538C918EFA4}" presName="sp" presStyleCnt="0"/>
      <dgm:spPr/>
    </dgm:pt>
    <dgm:pt modelId="{CAA96194-E070-4EC4-9410-734CC5AE224C}" type="pres">
      <dgm:prSet presAssocID="{35EA013D-4FDE-466D-9101-FA80AC0E7BB2}" presName="linNode" presStyleCnt="0"/>
      <dgm:spPr/>
    </dgm:pt>
    <dgm:pt modelId="{D4D7B173-CEB3-44D3-A111-7876BE63BC05}" type="pres">
      <dgm:prSet presAssocID="{35EA013D-4FDE-466D-9101-FA80AC0E7BB2}" presName="parentText" presStyleLbl="node1" presStyleIdx="4" presStyleCnt="6">
        <dgm:presLayoutVars>
          <dgm:chMax val="1"/>
          <dgm:bulletEnabled val="1"/>
        </dgm:presLayoutVars>
      </dgm:prSet>
      <dgm:spPr/>
    </dgm:pt>
    <dgm:pt modelId="{37516E35-F0BF-44C1-8469-C8DC53BA7C52}" type="pres">
      <dgm:prSet presAssocID="{834688FD-72CC-4187-AB6B-B9D97EFBA512}" presName="sp" presStyleCnt="0"/>
      <dgm:spPr/>
    </dgm:pt>
    <dgm:pt modelId="{F34C7141-4D66-422C-8C5C-989F57ADA33E}" type="pres">
      <dgm:prSet presAssocID="{B12C8ED5-8C00-4785-9FD6-194592068C2B}" presName="linNode" presStyleCnt="0"/>
      <dgm:spPr/>
    </dgm:pt>
    <dgm:pt modelId="{FDC4B88B-677D-4B70-93DA-AFC81032816E}" type="pres">
      <dgm:prSet presAssocID="{B12C8ED5-8C00-4785-9FD6-194592068C2B}" presName="parentText" presStyleLbl="node1" presStyleIdx="5" presStyleCnt="6">
        <dgm:presLayoutVars>
          <dgm:chMax val="1"/>
          <dgm:bulletEnabled val="1"/>
        </dgm:presLayoutVars>
      </dgm:prSet>
      <dgm:spPr/>
    </dgm:pt>
  </dgm:ptLst>
  <dgm:cxnLst>
    <dgm:cxn modelId="{6CF9E124-C623-4DFC-99EE-CAAB9944E023}" type="presOf" srcId="{F600D0D3-8153-4B39-87C3-DBBDB576520B}" destId="{90FD5504-7B75-458F-B530-A5B26D3ED877}" srcOrd="0" destOrd="0" presId="urn:microsoft.com/office/officeart/2005/8/layout/vList5"/>
    <dgm:cxn modelId="{C6588139-6845-4879-B93B-76BDC4A10493}" srcId="{E64679DE-9EF0-4672-8704-DBC5DCC4BF46}" destId="{F600D0D3-8153-4B39-87C3-DBBDB576520B}" srcOrd="1" destOrd="0" parTransId="{FB52932A-7FF5-4101-AC47-6FF568ED7BDB}" sibTransId="{031D5112-C08E-4966-8ECE-50F28F02C67A}"/>
    <dgm:cxn modelId="{BC37315D-7423-4E78-A0F1-AEBCF8319F24}" type="presOf" srcId="{165D3B0A-D213-43DD-802B-E52129B548E1}" destId="{D1F6E104-0BD3-41AA-95F7-3884C436D505}" srcOrd="0" destOrd="0" presId="urn:microsoft.com/office/officeart/2005/8/layout/vList5"/>
    <dgm:cxn modelId="{D558EA64-C902-4D34-99A6-DCB5589FDF3B}" srcId="{E64679DE-9EF0-4672-8704-DBC5DCC4BF46}" destId="{61C0F6E7-8033-4A53-9410-14C673BEDAE6}" srcOrd="2" destOrd="0" parTransId="{C4D98E34-BAFF-47D0-82A8-B056BE80525B}" sibTransId="{92ED5D6B-9226-483A-BE8A-BEAB3A51718C}"/>
    <dgm:cxn modelId="{78C3C347-B920-4531-9E54-9B54118D9EE3}" type="presOf" srcId="{61C0F6E7-8033-4A53-9410-14C673BEDAE6}" destId="{77F850E2-85D3-4CD7-A4DB-47A667824845}" srcOrd="0" destOrd="0" presId="urn:microsoft.com/office/officeart/2005/8/layout/vList5"/>
    <dgm:cxn modelId="{0FD7D253-7F48-4A70-9E81-6E73EDD44DA6}" srcId="{E64679DE-9EF0-4672-8704-DBC5DCC4BF46}" destId="{6B9E9EE3-922D-4BD6-95B3-DF8E5D96D419}" srcOrd="0" destOrd="0" parTransId="{AA92B57B-FDDD-4AD1-BC45-BFE12F10CEF9}" sibTransId="{A8D4CCF7-F591-4688-B3E7-3718D2506A1A}"/>
    <dgm:cxn modelId="{BD2CA077-A458-4CDE-A8BC-345A8C8A8472}" srcId="{E64679DE-9EF0-4672-8704-DBC5DCC4BF46}" destId="{35EA013D-4FDE-466D-9101-FA80AC0E7BB2}" srcOrd="4" destOrd="0" parTransId="{F5C0D761-E7B0-49DE-8E9A-E8866FB0AB13}" sibTransId="{834688FD-72CC-4187-AB6B-B9D97EFBA512}"/>
    <dgm:cxn modelId="{5D1FB857-C154-46F3-93F1-AF76DDE8E5DD}" type="presOf" srcId="{6B9E9EE3-922D-4BD6-95B3-DF8E5D96D419}" destId="{EB57FFD3-852D-43BA-B9A8-4312DD23FAE7}" srcOrd="0" destOrd="0" presId="urn:microsoft.com/office/officeart/2005/8/layout/vList5"/>
    <dgm:cxn modelId="{23052B9E-0EB9-4537-B7C2-EDF8FBEA71C6}" srcId="{E64679DE-9EF0-4672-8704-DBC5DCC4BF46}" destId="{B12C8ED5-8C00-4785-9FD6-194592068C2B}" srcOrd="5" destOrd="0" parTransId="{0B3CC56C-0CC9-40B0-AF68-A173F72FFD56}" sibTransId="{18DACC3E-58F0-4455-86FF-1E6FFE5171FF}"/>
    <dgm:cxn modelId="{D23784E2-FC9C-4424-8231-DEAB2728A328}" type="presOf" srcId="{35EA013D-4FDE-466D-9101-FA80AC0E7BB2}" destId="{D4D7B173-CEB3-44D3-A111-7876BE63BC05}" srcOrd="0" destOrd="0" presId="urn:microsoft.com/office/officeart/2005/8/layout/vList5"/>
    <dgm:cxn modelId="{37AE5BF1-1488-4E5A-846D-3FBE188A1A13}" srcId="{E64679DE-9EF0-4672-8704-DBC5DCC4BF46}" destId="{165D3B0A-D213-43DD-802B-E52129B548E1}" srcOrd="3" destOrd="0" parTransId="{341119A1-C80B-485D-936E-9AFB56682741}" sibTransId="{2B4D52A7-70B9-479D-9216-6538C918EFA4}"/>
    <dgm:cxn modelId="{FF3CDEF8-120E-487C-A012-56F325FDE7B7}" type="presOf" srcId="{B12C8ED5-8C00-4785-9FD6-194592068C2B}" destId="{FDC4B88B-677D-4B70-93DA-AFC81032816E}" srcOrd="0" destOrd="0" presId="urn:microsoft.com/office/officeart/2005/8/layout/vList5"/>
    <dgm:cxn modelId="{53BC77FF-67F1-4469-A7C4-5CE4230B8195}" type="presOf" srcId="{E64679DE-9EF0-4672-8704-DBC5DCC4BF46}" destId="{0B014B4F-1F05-42E1-83FE-9FD667F08926}" srcOrd="0" destOrd="0" presId="urn:microsoft.com/office/officeart/2005/8/layout/vList5"/>
    <dgm:cxn modelId="{22A7CA96-33E5-41EF-8022-D3625603DA61}" type="presParOf" srcId="{0B014B4F-1F05-42E1-83FE-9FD667F08926}" destId="{DFBB124E-537A-4050-86C3-D995E967C494}" srcOrd="0" destOrd="0" presId="urn:microsoft.com/office/officeart/2005/8/layout/vList5"/>
    <dgm:cxn modelId="{C9774EB5-E81A-4964-AF85-D08916A46EAA}" type="presParOf" srcId="{DFBB124E-537A-4050-86C3-D995E967C494}" destId="{EB57FFD3-852D-43BA-B9A8-4312DD23FAE7}" srcOrd="0" destOrd="0" presId="urn:microsoft.com/office/officeart/2005/8/layout/vList5"/>
    <dgm:cxn modelId="{98C7C359-A131-4CEF-A2D6-CB5ECE0E56E2}" type="presParOf" srcId="{0B014B4F-1F05-42E1-83FE-9FD667F08926}" destId="{C69B855C-02A3-4B81-AD36-04C42E4C4ED5}" srcOrd="1" destOrd="0" presId="urn:microsoft.com/office/officeart/2005/8/layout/vList5"/>
    <dgm:cxn modelId="{57AFDB9A-9879-44AE-80CE-BC2C3DC22EEB}" type="presParOf" srcId="{0B014B4F-1F05-42E1-83FE-9FD667F08926}" destId="{05837B29-EE15-443E-88F5-4CD916794F42}" srcOrd="2" destOrd="0" presId="urn:microsoft.com/office/officeart/2005/8/layout/vList5"/>
    <dgm:cxn modelId="{6455FDDC-112C-417A-A41B-0A9F2AD58A58}" type="presParOf" srcId="{05837B29-EE15-443E-88F5-4CD916794F42}" destId="{90FD5504-7B75-458F-B530-A5B26D3ED877}" srcOrd="0" destOrd="0" presId="urn:microsoft.com/office/officeart/2005/8/layout/vList5"/>
    <dgm:cxn modelId="{072DE300-6B80-4FF1-9851-B34B18C3C4DD}" type="presParOf" srcId="{0B014B4F-1F05-42E1-83FE-9FD667F08926}" destId="{3AB23E6C-F2AA-4AC3-A782-FD63F6900AF6}" srcOrd="3" destOrd="0" presId="urn:microsoft.com/office/officeart/2005/8/layout/vList5"/>
    <dgm:cxn modelId="{D2384489-22A0-4502-88FA-F98109359625}" type="presParOf" srcId="{0B014B4F-1F05-42E1-83FE-9FD667F08926}" destId="{6AC85905-AED5-406E-93D4-155E592217DC}" srcOrd="4" destOrd="0" presId="urn:microsoft.com/office/officeart/2005/8/layout/vList5"/>
    <dgm:cxn modelId="{BE069C94-2364-4049-91A4-AC08E01A6DC9}" type="presParOf" srcId="{6AC85905-AED5-406E-93D4-155E592217DC}" destId="{77F850E2-85D3-4CD7-A4DB-47A667824845}" srcOrd="0" destOrd="0" presId="urn:microsoft.com/office/officeart/2005/8/layout/vList5"/>
    <dgm:cxn modelId="{DA1AEC44-E49C-4AD1-A504-2A96F38EC5E1}" type="presParOf" srcId="{0B014B4F-1F05-42E1-83FE-9FD667F08926}" destId="{1C01CEDE-C524-4D17-9103-A2AD4E93F5E2}" srcOrd="5" destOrd="0" presId="urn:microsoft.com/office/officeart/2005/8/layout/vList5"/>
    <dgm:cxn modelId="{6ED37543-FB7D-42DE-9D20-B93CDB425EE9}" type="presParOf" srcId="{0B014B4F-1F05-42E1-83FE-9FD667F08926}" destId="{4D08E4DE-0D73-4639-9FC7-3CB57CBB053F}" srcOrd="6" destOrd="0" presId="urn:microsoft.com/office/officeart/2005/8/layout/vList5"/>
    <dgm:cxn modelId="{A319392A-E9C4-4DEF-8B2C-137C46858EC9}" type="presParOf" srcId="{4D08E4DE-0D73-4639-9FC7-3CB57CBB053F}" destId="{D1F6E104-0BD3-41AA-95F7-3884C436D505}" srcOrd="0" destOrd="0" presId="urn:microsoft.com/office/officeart/2005/8/layout/vList5"/>
    <dgm:cxn modelId="{FCA302E5-A3DF-443F-B040-C93A7680D25A}" type="presParOf" srcId="{0B014B4F-1F05-42E1-83FE-9FD667F08926}" destId="{BD0216C4-080D-47F7-856A-2D829A3F24DA}" srcOrd="7" destOrd="0" presId="urn:microsoft.com/office/officeart/2005/8/layout/vList5"/>
    <dgm:cxn modelId="{14136E0B-20F5-47F0-9809-9C22005031C4}" type="presParOf" srcId="{0B014B4F-1F05-42E1-83FE-9FD667F08926}" destId="{CAA96194-E070-4EC4-9410-734CC5AE224C}" srcOrd="8" destOrd="0" presId="urn:microsoft.com/office/officeart/2005/8/layout/vList5"/>
    <dgm:cxn modelId="{909FE885-93EC-4C6B-82C7-C84063DAA435}" type="presParOf" srcId="{CAA96194-E070-4EC4-9410-734CC5AE224C}" destId="{D4D7B173-CEB3-44D3-A111-7876BE63BC05}" srcOrd="0" destOrd="0" presId="urn:microsoft.com/office/officeart/2005/8/layout/vList5"/>
    <dgm:cxn modelId="{E4FDC901-041C-4904-91F1-3916E12D3FC9}" type="presParOf" srcId="{0B014B4F-1F05-42E1-83FE-9FD667F08926}" destId="{37516E35-F0BF-44C1-8469-C8DC53BA7C52}" srcOrd="9" destOrd="0" presId="urn:microsoft.com/office/officeart/2005/8/layout/vList5"/>
    <dgm:cxn modelId="{D2C631B8-533E-4AAB-AC3D-6528F6684A00}" type="presParOf" srcId="{0B014B4F-1F05-42E1-83FE-9FD667F08926}" destId="{F34C7141-4D66-422C-8C5C-989F57ADA33E}" srcOrd="10" destOrd="0" presId="urn:microsoft.com/office/officeart/2005/8/layout/vList5"/>
    <dgm:cxn modelId="{EBB394A7-FCA2-45FF-9F64-C4CA64F179CF}" type="presParOf" srcId="{F34C7141-4D66-422C-8C5C-989F57ADA33E}" destId="{FDC4B88B-677D-4B70-93DA-AFC81032816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D6FB92A-3A83-4BCE-A1C1-AB1F9DADFF7C}"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8FED8F9E-E8C8-4EC3-8F4F-299E5B9D8378}">
      <dgm:prSet/>
      <dgm:spPr/>
      <dgm:t>
        <a:bodyPr/>
        <a:lstStyle/>
        <a:p>
          <a:r>
            <a:rPr lang="en-GB" b="0" i="0"/>
            <a:t>College of Policing defines such purposes as: </a:t>
          </a:r>
          <a:endParaRPr lang="en-US"/>
        </a:p>
      </dgm:t>
    </dgm:pt>
    <dgm:pt modelId="{286071F3-2B5C-4370-991A-403588EEE514}" type="parTrans" cxnId="{9D50C767-BAFA-483D-B3C2-A555396AA3D9}">
      <dgm:prSet/>
      <dgm:spPr/>
      <dgm:t>
        <a:bodyPr/>
        <a:lstStyle/>
        <a:p>
          <a:endParaRPr lang="en-US"/>
        </a:p>
      </dgm:t>
    </dgm:pt>
    <dgm:pt modelId="{E22D3CE4-7056-4DFF-BE58-4FE9F2436032}" type="sibTrans" cxnId="{9D50C767-BAFA-483D-B3C2-A555396AA3D9}">
      <dgm:prSet/>
      <dgm:spPr/>
      <dgm:t>
        <a:bodyPr/>
        <a:lstStyle/>
        <a:p>
          <a:endParaRPr lang="en-US"/>
        </a:p>
      </dgm:t>
    </dgm:pt>
    <dgm:pt modelId="{26719E6A-DC4E-4483-8E3E-285D848CD9EA}">
      <dgm:prSet/>
      <dgm:spPr/>
      <dgm:t>
        <a:bodyPr/>
        <a:lstStyle/>
        <a:p>
          <a:r>
            <a:rPr lang="en-GB" b="0" i="0"/>
            <a:t>protecting life and property.</a:t>
          </a:r>
          <a:endParaRPr lang="en-US"/>
        </a:p>
      </dgm:t>
    </dgm:pt>
    <dgm:pt modelId="{9BEF39C0-92DA-48EA-84C7-84499E0BDC3D}" type="parTrans" cxnId="{5AC0C224-495D-4D2B-AF36-33A409F6F185}">
      <dgm:prSet/>
      <dgm:spPr/>
      <dgm:t>
        <a:bodyPr/>
        <a:lstStyle/>
        <a:p>
          <a:endParaRPr lang="en-US"/>
        </a:p>
      </dgm:t>
    </dgm:pt>
    <dgm:pt modelId="{CAAE5E28-6345-4F94-99F2-1109D19EFB3B}" type="sibTrans" cxnId="{5AC0C224-495D-4D2B-AF36-33A409F6F185}">
      <dgm:prSet/>
      <dgm:spPr/>
      <dgm:t>
        <a:bodyPr/>
        <a:lstStyle/>
        <a:p>
          <a:endParaRPr lang="en-US"/>
        </a:p>
      </dgm:t>
    </dgm:pt>
    <dgm:pt modelId="{C5804954-0D38-48EB-A44D-E299D9AA2C77}">
      <dgm:prSet/>
      <dgm:spPr/>
      <dgm:t>
        <a:bodyPr/>
        <a:lstStyle/>
        <a:p>
          <a:r>
            <a:rPr lang="en-GB" b="0" i="0"/>
            <a:t>preserving order.</a:t>
          </a:r>
          <a:endParaRPr lang="en-US"/>
        </a:p>
      </dgm:t>
    </dgm:pt>
    <dgm:pt modelId="{A24A7EF8-7D2C-4AEC-BC64-2CA091A4FE1B}" type="parTrans" cxnId="{AEB05963-54EE-4950-876D-2B9F9B720F77}">
      <dgm:prSet/>
      <dgm:spPr/>
      <dgm:t>
        <a:bodyPr/>
        <a:lstStyle/>
        <a:p>
          <a:endParaRPr lang="en-US"/>
        </a:p>
      </dgm:t>
    </dgm:pt>
    <dgm:pt modelId="{55185DCE-5C2F-425A-97DD-33210CA50883}" type="sibTrans" cxnId="{AEB05963-54EE-4950-876D-2B9F9B720F77}">
      <dgm:prSet/>
      <dgm:spPr/>
      <dgm:t>
        <a:bodyPr/>
        <a:lstStyle/>
        <a:p>
          <a:endParaRPr lang="en-US"/>
        </a:p>
      </dgm:t>
    </dgm:pt>
    <dgm:pt modelId="{464DAA6C-E8FB-428B-B145-CEC79CFFE544}">
      <dgm:prSet/>
      <dgm:spPr/>
      <dgm:t>
        <a:bodyPr/>
        <a:lstStyle/>
        <a:p>
          <a:r>
            <a:rPr lang="en-GB" b="0" i="0"/>
            <a:t>preventing and detecting offences.</a:t>
          </a:r>
          <a:endParaRPr lang="en-US"/>
        </a:p>
      </dgm:t>
    </dgm:pt>
    <dgm:pt modelId="{6013A768-EF5B-40AD-A326-4273B5A8D747}" type="parTrans" cxnId="{E178F2FD-3B85-433C-B195-4F736FF909DA}">
      <dgm:prSet/>
      <dgm:spPr/>
      <dgm:t>
        <a:bodyPr/>
        <a:lstStyle/>
        <a:p>
          <a:endParaRPr lang="en-US"/>
        </a:p>
      </dgm:t>
    </dgm:pt>
    <dgm:pt modelId="{1F40449B-AD26-4BDD-8EF8-BA2F274613F0}" type="sibTrans" cxnId="{E178F2FD-3B85-433C-B195-4F736FF909DA}">
      <dgm:prSet/>
      <dgm:spPr/>
      <dgm:t>
        <a:bodyPr/>
        <a:lstStyle/>
        <a:p>
          <a:endParaRPr lang="en-US"/>
        </a:p>
      </dgm:t>
    </dgm:pt>
    <dgm:pt modelId="{DEF002B7-B68A-464F-BAEE-206FACC49FF1}">
      <dgm:prSet/>
      <dgm:spPr/>
      <dgm:t>
        <a:bodyPr/>
        <a:lstStyle/>
        <a:p>
          <a:r>
            <a:rPr lang="en-GB" b="0" i="0"/>
            <a:t>bringing offenders to justice.</a:t>
          </a:r>
          <a:endParaRPr lang="en-US"/>
        </a:p>
      </dgm:t>
    </dgm:pt>
    <dgm:pt modelId="{4BA856C1-C58D-40A1-B417-8F3C66511E74}" type="parTrans" cxnId="{8717926F-50BE-4D67-8FAC-82AC893F4478}">
      <dgm:prSet/>
      <dgm:spPr/>
      <dgm:t>
        <a:bodyPr/>
        <a:lstStyle/>
        <a:p>
          <a:endParaRPr lang="en-US"/>
        </a:p>
      </dgm:t>
    </dgm:pt>
    <dgm:pt modelId="{E78BD540-B2C1-4200-92A2-A9AE24496720}" type="sibTrans" cxnId="{8717926F-50BE-4D67-8FAC-82AC893F4478}">
      <dgm:prSet/>
      <dgm:spPr/>
      <dgm:t>
        <a:bodyPr/>
        <a:lstStyle/>
        <a:p>
          <a:endParaRPr lang="en-US"/>
        </a:p>
      </dgm:t>
    </dgm:pt>
    <dgm:pt modelId="{C47C2177-926E-4FCA-845E-4EB0E6BB4BB8}">
      <dgm:prSet/>
      <dgm:spPr/>
      <dgm:t>
        <a:bodyPr/>
        <a:lstStyle/>
        <a:p>
          <a:r>
            <a:rPr lang="en-GB" b="0" i="0"/>
            <a:t>any duty or responsibility arising from common or statute law.</a:t>
          </a:r>
          <a:endParaRPr lang="en-US"/>
        </a:p>
      </dgm:t>
    </dgm:pt>
    <dgm:pt modelId="{69E997D9-E72F-4EE7-921A-E954ACB93870}" type="parTrans" cxnId="{7DEBCA93-B5CB-4802-933E-28371C8231CF}">
      <dgm:prSet/>
      <dgm:spPr/>
      <dgm:t>
        <a:bodyPr/>
        <a:lstStyle/>
        <a:p>
          <a:endParaRPr lang="en-US"/>
        </a:p>
      </dgm:t>
    </dgm:pt>
    <dgm:pt modelId="{B4412FDA-1D77-443A-9CB2-A53BE1F3D844}" type="sibTrans" cxnId="{7DEBCA93-B5CB-4802-933E-28371C8231CF}">
      <dgm:prSet/>
      <dgm:spPr/>
      <dgm:t>
        <a:bodyPr/>
        <a:lstStyle/>
        <a:p>
          <a:endParaRPr lang="en-US"/>
        </a:p>
      </dgm:t>
    </dgm:pt>
    <dgm:pt modelId="{5500E9D5-040A-40E8-8611-FBB58AD93DD8}" type="pres">
      <dgm:prSet presAssocID="{AD6FB92A-3A83-4BCE-A1C1-AB1F9DADFF7C}" presName="Name0" presStyleCnt="0">
        <dgm:presLayoutVars>
          <dgm:dir/>
          <dgm:animLvl val="lvl"/>
          <dgm:resizeHandles val="exact"/>
        </dgm:presLayoutVars>
      </dgm:prSet>
      <dgm:spPr/>
    </dgm:pt>
    <dgm:pt modelId="{FC6078FD-D3EE-46F6-BD0E-A2BE84C522BF}" type="pres">
      <dgm:prSet presAssocID="{8FED8F9E-E8C8-4EC3-8F4F-299E5B9D8378}" presName="linNode" presStyleCnt="0"/>
      <dgm:spPr/>
    </dgm:pt>
    <dgm:pt modelId="{EF2EAD7A-6D1F-4CBB-BF82-5E5E9748797F}" type="pres">
      <dgm:prSet presAssocID="{8FED8F9E-E8C8-4EC3-8F4F-299E5B9D8378}" presName="parentText" presStyleLbl="node1" presStyleIdx="0" presStyleCnt="6">
        <dgm:presLayoutVars>
          <dgm:chMax val="1"/>
          <dgm:bulletEnabled val="1"/>
        </dgm:presLayoutVars>
      </dgm:prSet>
      <dgm:spPr/>
    </dgm:pt>
    <dgm:pt modelId="{B502C6D7-E36F-4582-BC3A-F373B593A694}" type="pres">
      <dgm:prSet presAssocID="{E22D3CE4-7056-4DFF-BE58-4FE9F2436032}" presName="sp" presStyleCnt="0"/>
      <dgm:spPr/>
    </dgm:pt>
    <dgm:pt modelId="{041850D0-2B50-43A8-8892-DF686DE5F2C6}" type="pres">
      <dgm:prSet presAssocID="{26719E6A-DC4E-4483-8E3E-285D848CD9EA}" presName="linNode" presStyleCnt="0"/>
      <dgm:spPr/>
    </dgm:pt>
    <dgm:pt modelId="{5F2BB4A6-82FF-4D70-937C-F761DFF27B20}" type="pres">
      <dgm:prSet presAssocID="{26719E6A-DC4E-4483-8E3E-285D848CD9EA}" presName="parentText" presStyleLbl="node1" presStyleIdx="1" presStyleCnt="6">
        <dgm:presLayoutVars>
          <dgm:chMax val="1"/>
          <dgm:bulletEnabled val="1"/>
        </dgm:presLayoutVars>
      </dgm:prSet>
      <dgm:spPr/>
    </dgm:pt>
    <dgm:pt modelId="{45C7CF9F-5636-468C-BDD6-F5A85EA4E6D6}" type="pres">
      <dgm:prSet presAssocID="{CAAE5E28-6345-4F94-99F2-1109D19EFB3B}" presName="sp" presStyleCnt="0"/>
      <dgm:spPr/>
    </dgm:pt>
    <dgm:pt modelId="{ACDFAED0-A3A3-49E0-921B-FFCCA264D936}" type="pres">
      <dgm:prSet presAssocID="{C5804954-0D38-48EB-A44D-E299D9AA2C77}" presName="linNode" presStyleCnt="0"/>
      <dgm:spPr/>
    </dgm:pt>
    <dgm:pt modelId="{FDBF0F1C-F1F1-4BD6-86DF-65CBFE825A04}" type="pres">
      <dgm:prSet presAssocID="{C5804954-0D38-48EB-A44D-E299D9AA2C77}" presName="parentText" presStyleLbl="node1" presStyleIdx="2" presStyleCnt="6">
        <dgm:presLayoutVars>
          <dgm:chMax val="1"/>
          <dgm:bulletEnabled val="1"/>
        </dgm:presLayoutVars>
      </dgm:prSet>
      <dgm:spPr/>
    </dgm:pt>
    <dgm:pt modelId="{FA7B6A7A-2E84-46A7-A7F2-2C79CBDF3109}" type="pres">
      <dgm:prSet presAssocID="{55185DCE-5C2F-425A-97DD-33210CA50883}" presName="sp" presStyleCnt="0"/>
      <dgm:spPr/>
    </dgm:pt>
    <dgm:pt modelId="{5E72D7C9-409F-428A-908F-B20679D9F682}" type="pres">
      <dgm:prSet presAssocID="{464DAA6C-E8FB-428B-B145-CEC79CFFE544}" presName="linNode" presStyleCnt="0"/>
      <dgm:spPr/>
    </dgm:pt>
    <dgm:pt modelId="{5231939F-22FD-45B0-91C1-77C2A2CCAEB5}" type="pres">
      <dgm:prSet presAssocID="{464DAA6C-E8FB-428B-B145-CEC79CFFE544}" presName="parentText" presStyleLbl="node1" presStyleIdx="3" presStyleCnt="6">
        <dgm:presLayoutVars>
          <dgm:chMax val="1"/>
          <dgm:bulletEnabled val="1"/>
        </dgm:presLayoutVars>
      </dgm:prSet>
      <dgm:spPr/>
    </dgm:pt>
    <dgm:pt modelId="{4EC86A70-5680-46A1-BA55-67B4F0692B46}" type="pres">
      <dgm:prSet presAssocID="{1F40449B-AD26-4BDD-8EF8-BA2F274613F0}" presName="sp" presStyleCnt="0"/>
      <dgm:spPr/>
    </dgm:pt>
    <dgm:pt modelId="{C6BF2943-6475-4E81-B0B3-B46AF92686FB}" type="pres">
      <dgm:prSet presAssocID="{DEF002B7-B68A-464F-BAEE-206FACC49FF1}" presName="linNode" presStyleCnt="0"/>
      <dgm:spPr/>
    </dgm:pt>
    <dgm:pt modelId="{514C6502-2446-4861-9230-0F7CE0E1F8B1}" type="pres">
      <dgm:prSet presAssocID="{DEF002B7-B68A-464F-BAEE-206FACC49FF1}" presName="parentText" presStyleLbl="node1" presStyleIdx="4" presStyleCnt="6">
        <dgm:presLayoutVars>
          <dgm:chMax val="1"/>
          <dgm:bulletEnabled val="1"/>
        </dgm:presLayoutVars>
      </dgm:prSet>
      <dgm:spPr/>
    </dgm:pt>
    <dgm:pt modelId="{EF6F9AD6-AAA5-4A22-93C9-2FA97F28832D}" type="pres">
      <dgm:prSet presAssocID="{E78BD540-B2C1-4200-92A2-A9AE24496720}" presName="sp" presStyleCnt="0"/>
      <dgm:spPr/>
    </dgm:pt>
    <dgm:pt modelId="{F50AAECA-BDA9-4B4E-A247-E2048180A70A}" type="pres">
      <dgm:prSet presAssocID="{C47C2177-926E-4FCA-845E-4EB0E6BB4BB8}" presName="linNode" presStyleCnt="0"/>
      <dgm:spPr/>
    </dgm:pt>
    <dgm:pt modelId="{45355B2A-73E6-44C6-9809-763BB2BFDCB4}" type="pres">
      <dgm:prSet presAssocID="{C47C2177-926E-4FCA-845E-4EB0E6BB4BB8}" presName="parentText" presStyleLbl="node1" presStyleIdx="5" presStyleCnt="6">
        <dgm:presLayoutVars>
          <dgm:chMax val="1"/>
          <dgm:bulletEnabled val="1"/>
        </dgm:presLayoutVars>
      </dgm:prSet>
      <dgm:spPr/>
    </dgm:pt>
  </dgm:ptLst>
  <dgm:cxnLst>
    <dgm:cxn modelId="{4EF7DF0E-F1BF-472F-BFCC-2D9E16962E7D}" type="presOf" srcId="{AD6FB92A-3A83-4BCE-A1C1-AB1F9DADFF7C}" destId="{5500E9D5-040A-40E8-8611-FBB58AD93DD8}" srcOrd="0" destOrd="0" presId="urn:microsoft.com/office/officeart/2005/8/layout/vList5"/>
    <dgm:cxn modelId="{5AC0C224-495D-4D2B-AF36-33A409F6F185}" srcId="{AD6FB92A-3A83-4BCE-A1C1-AB1F9DADFF7C}" destId="{26719E6A-DC4E-4483-8E3E-285D848CD9EA}" srcOrd="1" destOrd="0" parTransId="{9BEF39C0-92DA-48EA-84C7-84499E0BDC3D}" sibTransId="{CAAE5E28-6345-4F94-99F2-1109D19EFB3B}"/>
    <dgm:cxn modelId="{AEB05963-54EE-4950-876D-2B9F9B720F77}" srcId="{AD6FB92A-3A83-4BCE-A1C1-AB1F9DADFF7C}" destId="{C5804954-0D38-48EB-A44D-E299D9AA2C77}" srcOrd="2" destOrd="0" parTransId="{A24A7EF8-7D2C-4AEC-BC64-2CA091A4FE1B}" sibTransId="{55185DCE-5C2F-425A-97DD-33210CA50883}"/>
    <dgm:cxn modelId="{9D50C767-BAFA-483D-B3C2-A555396AA3D9}" srcId="{AD6FB92A-3A83-4BCE-A1C1-AB1F9DADFF7C}" destId="{8FED8F9E-E8C8-4EC3-8F4F-299E5B9D8378}" srcOrd="0" destOrd="0" parTransId="{286071F3-2B5C-4370-991A-403588EEE514}" sibTransId="{E22D3CE4-7056-4DFF-BE58-4FE9F2436032}"/>
    <dgm:cxn modelId="{BFB1A149-2234-47C3-A4A0-191D23709B32}" type="presOf" srcId="{C5804954-0D38-48EB-A44D-E299D9AA2C77}" destId="{FDBF0F1C-F1F1-4BD6-86DF-65CBFE825A04}" srcOrd="0" destOrd="0" presId="urn:microsoft.com/office/officeart/2005/8/layout/vList5"/>
    <dgm:cxn modelId="{8717926F-50BE-4D67-8FAC-82AC893F4478}" srcId="{AD6FB92A-3A83-4BCE-A1C1-AB1F9DADFF7C}" destId="{DEF002B7-B68A-464F-BAEE-206FACC49FF1}" srcOrd="4" destOrd="0" parTransId="{4BA856C1-C58D-40A1-B417-8F3C66511E74}" sibTransId="{E78BD540-B2C1-4200-92A2-A9AE24496720}"/>
    <dgm:cxn modelId="{5D0AE27B-0677-4B69-8E3F-7D95CA8306A4}" type="presOf" srcId="{464DAA6C-E8FB-428B-B145-CEC79CFFE544}" destId="{5231939F-22FD-45B0-91C1-77C2A2CCAEB5}" srcOrd="0" destOrd="0" presId="urn:microsoft.com/office/officeart/2005/8/layout/vList5"/>
    <dgm:cxn modelId="{0AF2FE7C-335C-425C-8FD5-1B545DE42E4B}" type="presOf" srcId="{DEF002B7-B68A-464F-BAEE-206FACC49FF1}" destId="{514C6502-2446-4861-9230-0F7CE0E1F8B1}" srcOrd="0" destOrd="0" presId="urn:microsoft.com/office/officeart/2005/8/layout/vList5"/>
    <dgm:cxn modelId="{5245237F-5161-4CA5-82E4-E39C278F01C6}" type="presOf" srcId="{C47C2177-926E-4FCA-845E-4EB0E6BB4BB8}" destId="{45355B2A-73E6-44C6-9809-763BB2BFDCB4}" srcOrd="0" destOrd="0" presId="urn:microsoft.com/office/officeart/2005/8/layout/vList5"/>
    <dgm:cxn modelId="{7DEBCA93-B5CB-4802-933E-28371C8231CF}" srcId="{AD6FB92A-3A83-4BCE-A1C1-AB1F9DADFF7C}" destId="{C47C2177-926E-4FCA-845E-4EB0E6BB4BB8}" srcOrd="5" destOrd="0" parTransId="{69E997D9-E72F-4EE7-921A-E954ACB93870}" sibTransId="{B4412FDA-1D77-443A-9CB2-A53BE1F3D844}"/>
    <dgm:cxn modelId="{06584AAB-FAB3-4F55-8EAE-C536B70CB4A0}" type="presOf" srcId="{26719E6A-DC4E-4483-8E3E-285D848CD9EA}" destId="{5F2BB4A6-82FF-4D70-937C-F761DFF27B20}" srcOrd="0" destOrd="0" presId="urn:microsoft.com/office/officeart/2005/8/layout/vList5"/>
    <dgm:cxn modelId="{88AFB8B6-1186-4A11-A338-BB8B0F2ED928}" type="presOf" srcId="{8FED8F9E-E8C8-4EC3-8F4F-299E5B9D8378}" destId="{EF2EAD7A-6D1F-4CBB-BF82-5E5E9748797F}" srcOrd="0" destOrd="0" presId="urn:microsoft.com/office/officeart/2005/8/layout/vList5"/>
    <dgm:cxn modelId="{E178F2FD-3B85-433C-B195-4F736FF909DA}" srcId="{AD6FB92A-3A83-4BCE-A1C1-AB1F9DADFF7C}" destId="{464DAA6C-E8FB-428B-B145-CEC79CFFE544}" srcOrd="3" destOrd="0" parTransId="{6013A768-EF5B-40AD-A326-4273B5A8D747}" sibTransId="{1F40449B-AD26-4BDD-8EF8-BA2F274613F0}"/>
    <dgm:cxn modelId="{67970C08-0E44-437C-9C12-036D847B182F}" type="presParOf" srcId="{5500E9D5-040A-40E8-8611-FBB58AD93DD8}" destId="{FC6078FD-D3EE-46F6-BD0E-A2BE84C522BF}" srcOrd="0" destOrd="0" presId="urn:microsoft.com/office/officeart/2005/8/layout/vList5"/>
    <dgm:cxn modelId="{66E506C1-A79C-4B73-BDC2-0D5BAE4FF1DD}" type="presParOf" srcId="{FC6078FD-D3EE-46F6-BD0E-A2BE84C522BF}" destId="{EF2EAD7A-6D1F-4CBB-BF82-5E5E9748797F}" srcOrd="0" destOrd="0" presId="urn:microsoft.com/office/officeart/2005/8/layout/vList5"/>
    <dgm:cxn modelId="{73E35E71-2E35-42D8-882D-640A541BC549}" type="presParOf" srcId="{5500E9D5-040A-40E8-8611-FBB58AD93DD8}" destId="{B502C6D7-E36F-4582-BC3A-F373B593A694}" srcOrd="1" destOrd="0" presId="urn:microsoft.com/office/officeart/2005/8/layout/vList5"/>
    <dgm:cxn modelId="{C597AC48-F8DE-4E91-B154-5C3D10F61F88}" type="presParOf" srcId="{5500E9D5-040A-40E8-8611-FBB58AD93DD8}" destId="{041850D0-2B50-43A8-8892-DF686DE5F2C6}" srcOrd="2" destOrd="0" presId="urn:microsoft.com/office/officeart/2005/8/layout/vList5"/>
    <dgm:cxn modelId="{1A3FD163-FA1F-474B-B152-36AE1B24A1E2}" type="presParOf" srcId="{041850D0-2B50-43A8-8892-DF686DE5F2C6}" destId="{5F2BB4A6-82FF-4D70-937C-F761DFF27B20}" srcOrd="0" destOrd="0" presId="urn:microsoft.com/office/officeart/2005/8/layout/vList5"/>
    <dgm:cxn modelId="{9217393C-A3EB-4F4A-8C10-6F3B8D011566}" type="presParOf" srcId="{5500E9D5-040A-40E8-8611-FBB58AD93DD8}" destId="{45C7CF9F-5636-468C-BDD6-F5A85EA4E6D6}" srcOrd="3" destOrd="0" presId="urn:microsoft.com/office/officeart/2005/8/layout/vList5"/>
    <dgm:cxn modelId="{19E598E9-6966-4934-B62E-3773191D9748}" type="presParOf" srcId="{5500E9D5-040A-40E8-8611-FBB58AD93DD8}" destId="{ACDFAED0-A3A3-49E0-921B-FFCCA264D936}" srcOrd="4" destOrd="0" presId="urn:microsoft.com/office/officeart/2005/8/layout/vList5"/>
    <dgm:cxn modelId="{BE68DA5F-0829-42FF-804A-BC7095245AE9}" type="presParOf" srcId="{ACDFAED0-A3A3-49E0-921B-FFCCA264D936}" destId="{FDBF0F1C-F1F1-4BD6-86DF-65CBFE825A04}" srcOrd="0" destOrd="0" presId="urn:microsoft.com/office/officeart/2005/8/layout/vList5"/>
    <dgm:cxn modelId="{F0D64745-7B16-4CA9-ABC5-241A4DC73FEB}" type="presParOf" srcId="{5500E9D5-040A-40E8-8611-FBB58AD93DD8}" destId="{FA7B6A7A-2E84-46A7-A7F2-2C79CBDF3109}" srcOrd="5" destOrd="0" presId="urn:microsoft.com/office/officeart/2005/8/layout/vList5"/>
    <dgm:cxn modelId="{9BB1E439-BBC6-4489-88E0-4E8C3CC79B19}" type="presParOf" srcId="{5500E9D5-040A-40E8-8611-FBB58AD93DD8}" destId="{5E72D7C9-409F-428A-908F-B20679D9F682}" srcOrd="6" destOrd="0" presId="urn:microsoft.com/office/officeart/2005/8/layout/vList5"/>
    <dgm:cxn modelId="{8E232F55-AF92-4BFA-8F5F-95A61EF86A88}" type="presParOf" srcId="{5E72D7C9-409F-428A-908F-B20679D9F682}" destId="{5231939F-22FD-45B0-91C1-77C2A2CCAEB5}" srcOrd="0" destOrd="0" presId="urn:microsoft.com/office/officeart/2005/8/layout/vList5"/>
    <dgm:cxn modelId="{33D0A40C-28FF-46CE-81E2-510BDCAA7FE1}" type="presParOf" srcId="{5500E9D5-040A-40E8-8611-FBB58AD93DD8}" destId="{4EC86A70-5680-46A1-BA55-67B4F0692B46}" srcOrd="7" destOrd="0" presId="urn:microsoft.com/office/officeart/2005/8/layout/vList5"/>
    <dgm:cxn modelId="{77C8FFB5-CB2B-4949-BB11-F9C5EBFF3273}" type="presParOf" srcId="{5500E9D5-040A-40E8-8611-FBB58AD93DD8}" destId="{C6BF2943-6475-4E81-B0B3-B46AF92686FB}" srcOrd="8" destOrd="0" presId="urn:microsoft.com/office/officeart/2005/8/layout/vList5"/>
    <dgm:cxn modelId="{4CB35AC6-4863-467A-BAB9-E24BF182FAA7}" type="presParOf" srcId="{C6BF2943-6475-4E81-B0B3-B46AF92686FB}" destId="{514C6502-2446-4861-9230-0F7CE0E1F8B1}" srcOrd="0" destOrd="0" presId="urn:microsoft.com/office/officeart/2005/8/layout/vList5"/>
    <dgm:cxn modelId="{AA12B970-1F88-42EA-A21B-AB8EC640534E}" type="presParOf" srcId="{5500E9D5-040A-40E8-8611-FBB58AD93DD8}" destId="{EF6F9AD6-AAA5-4A22-93C9-2FA97F28832D}" srcOrd="9" destOrd="0" presId="urn:microsoft.com/office/officeart/2005/8/layout/vList5"/>
    <dgm:cxn modelId="{73E78B31-8A58-4D74-A576-045E884A6CEC}" type="presParOf" srcId="{5500E9D5-040A-40E8-8611-FBB58AD93DD8}" destId="{F50AAECA-BDA9-4B4E-A247-E2048180A70A}" srcOrd="10" destOrd="0" presId="urn:microsoft.com/office/officeart/2005/8/layout/vList5"/>
    <dgm:cxn modelId="{D05C864F-46D9-4D69-AD77-B216EF1D1BB2}" type="presParOf" srcId="{F50AAECA-BDA9-4B4E-A247-E2048180A70A}" destId="{45355B2A-73E6-44C6-9809-763BB2BFDCB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99FAC83-DC0F-46A7-81AF-D667D9C74BD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0992152-4F52-4701-B1D6-68EBCE9745A9}">
      <dgm:prSet custT="1"/>
      <dgm:spPr/>
      <dgm:t>
        <a:bodyPr/>
        <a:lstStyle/>
        <a:p>
          <a:r>
            <a:rPr lang="en-GB" sz="2000" dirty="0"/>
            <a:t>1: Explain why the information will help.</a:t>
          </a:r>
          <a:endParaRPr lang="en-US" sz="2000" dirty="0"/>
        </a:p>
      </dgm:t>
    </dgm:pt>
    <dgm:pt modelId="{33FD0EA7-CA4D-44DF-91EB-117CB5E97BD1}" type="parTrans" cxnId="{AE0FF832-B102-4AD4-BE62-64E1873CD885}">
      <dgm:prSet/>
      <dgm:spPr/>
      <dgm:t>
        <a:bodyPr/>
        <a:lstStyle/>
        <a:p>
          <a:endParaRPr lang="en-US"/>
        </a:p>
      </dgm:t>
    </dgm:pt>
    <dgm:pt modelId="{C8C13703-068D-4EA7-897E-82BD76E53C02}" type="sibTrans" cxnId="{AE0FF832-B102-4AD4-BE62-64E1873CD885}">
      <dgm:prSet/>
      <dgm:spPr/>
      <dgm:t>
        <a:bodyPr/>
        <a:lstStyle/>
        <a:p>
          <a:endParaRPr lang="en-US"/>
        </a:p>
      </dgm:t>
    </dgm:pt>
    <dgm:pt modelId="{23830016-F8A1-402A-97C7-13A157A2FD5C}">
      <dgm:prSet custT="1"/>
      <dgm:spPr/>
      <dgm:t>
        <a:bodyPr/>
        <a:lstStyle/>
        <a:p>
          <a:r>
            <a:rPr lang="en-GB" sz="2000" dirty="0"/>
            <a:t>2:Identify the potential benefits for the information supplier.</a:t>
          </a:r>
          <a:endParaRPr lang="en-US" sz="2000" dirty="0"/>
        </a:p>
      </dgm:t>
    </dgm:pt>
    <dgm:pt modelId="{9DC7CA6B-87AF-4717-A083-33532E62268A}" type="parTrans" cxnId="{F1939D89-647F-4FFF-BB16-13991617E435}">
      <dgm:prSet/>
      <dgm:spPr/>
      <dgm:t>
        <a:bodyPr/>
        <a:lstStyle/>
        <a:p>
          <a:endParaRPr lang="en-US"/>
        </a:p>
      </dgm:t>
    </dgm:pt>
    <dgm:pt modelId="{2A91AA95-BD9B-4C05-BFAB-4C3C483840C7}" type="sibTrans" cxnId="{F1939D89-647F-4FFF-BB16-13991617E435}">
      <dgm:prSet/>
      <dgm:spPr/>
      <dgm:t>
        <a:bodyPr/>
        <a:lstStyle/>
        <a:p>
          <a:endParaRPr lang="en-US"/>
        </a:p>
      </dgm:t>
    </dgm:pt>
    <dgm:pt modelId="{CCA2B586-38A6-4DD0-9C04-B5FC7BD94817}">
      <dgm:prSet custT="1"/>
      <dgm:spPr/>
      <dgm:t>
        <a:bodyPr/>
        <a:lstStyle/>
        <a:p>
          <a:r>
            <a:rPr lang="en-GB" sz="2000" dirty="0"/>
            <a:t>3:Information shared must be fit for purpose.</a:t>
          </a:r>
          <a:endParaRPr lang="en-US" sz="2000" dirty="0"/>
        </a:p>
      </dgm:t>
    </dgm:pt>
    <dgm:pt modelId="{BBD4F914-12E4-41BC-96B8-54151367A7F0}" type="parTrans" cxnId="{A3D3471D-B742-412D-BCE4-BCE6531576F9}">
      <dgm:prSet/>
      <dgm:spPr/>
      <dgm:t>
        <a:bodyPr/>
        <a:lstStyle/>
        <a:p>
          <a:endParaRPr lang="en-US"/>
        </a:p>
      </dgm:t>
    </dgm:pt>
    <dgm:pt modelId="{542BEBAD-ED1B-4D78-BFD9-EA8FCD3CF52C}" type="sibTrans" cxnId="{A3D3471D-B742-412D-BCE4-BCE6531576F9}">
      <dgm:prSet/>
      <dgm:spPr/>
      <dgm:t>
        <a:bodyPr/>
        <a:lstStyle/>
        <a:p>
          <a:endParaRPr lang="en-US"/>
        </a:p>
      </dgm:t>
    </dgm:pt>
    <dgm:pt modelId="{21930FED-2C9C-4E38-8A31-A9E793E8B81E}">
      <dgm:prSet custT="1"/>
      <dgm:spPr/>
      <dgm:t>
        <a:bodyPr/>
        <a:lstStyle/>
        <a:p>
          <a:r>
            <a:rPr lang="en-GB" sz="2000" dirty="0"/>
            <a:t>4: Data is securely managed.</a:t>
          </a:r>
          <a:endParaRPr lang="en-US" sz="2000" dirty="0"/>
        </a:p>
      </dgm:t>
    </dgm:pt>
    <dgm:pt modelId="{68DAA0FD-8719-4005-B077-95F352E79844}" type="parTrans" cxnId="{286C9DE3-780E-4DF2-B1C1-B9AD911FDA94}">
      <dgm:prSet/>
      <dgm:spPr/>
      <dgm:t>
        <a:bodyPr/>
        <a:lstStyle/>
        <a:p>
          <a:endParaRPr lang="en-US"/>
        </a:p>
      </dgm:t>
    </dgm:pt>
    <dgm:pt modelId="{0C01F92F-E234-4AA7-9D0B-B67CCC6E9EC9}" type="sibTrans" cxnId="{286C9DE3-780E-4DF2-B1C1-B9AD911FDA94}">
      <dgm:prSet/>
      <dgm:spPr/>
      <dgm:t>
        <a:bodyPr/>
        <a:lstStyle/>
        <a:p>
          <a:endParaRPr lang="en-US"/>
        </a:p>
      </dgm:t>
    </dgm:pt>
    <dgm:pt modelId="{117964A9-B492-42B7-A549-F0224037C3EC}">
      <dgm:prSet/>
      <dgm:spPr/>
      <dgm:t>
        <a:bodyPr/>
        <a:lstStyle/>
        <a:p>
          <a:r>
            <a:rPr lang="en-GB" dirty="0"/>
            <a:t>5: Data should be held in an environment where they are easy to access. </a:t>
          </a:r>
          <a:endParaRPr lang="en-US" dirty="0"/>
        </a:p>
      </dgm:t>
    </dgm:pt>
    <dgm:pt modelId="{DF27C92A-A9F6-49C2-8535-482EDCE000B2}" type="parTrans" cxnId="{9846F5B4-5739-46F3-9044-2B532B051E8F}">
      <dgm:prSet/>
      <dgm:spPr/>
      <dgm:t>
        <a:bodyPr/>
        <a:lstStyle/>
        <a:p>
          <a:endParaRPr lang="en-US"/>
        </a:p>
      </dgm:t>
    </dgm:pt>
    <dgm:pt modelId="{3899E1F5-1A0F-40DD-98C0-BF5FDDF3D9E4}" type="sibTrans" cxnId="{9846F5B4-5739-46F3-9044-2B532B051E8F}">
      <dgm:prSet/>
      <dgm:spPr/>
      <dgm:t>
        <a:bodyPr/>
        <a:lstStyle/>
        <a:p>
          <a:endParaRPr lang="en-US"/>
        </a:p>
      </dgm:t>
    </dgm:pt>
    <dgm:pt modelId="{ABB75FAA-1AEC-4D8E-A317-17B1F46A757B}" type="pres">
      <dgm:prSet presAssocID="{499FAC83-DC0F-46A7-81AF-D667D9C74BD5}" presName="diagram" presStyleCnt="0">
        <dgm:presLayoutVars>
          <dgm:dir/>
          <dgm:resizeHandles val="exact"/>
        </dgm:presLayoutVars>
      </dgm:prSet>
      <dgm:spPr/>
    </dgm:pt>
    <dgm:pt modelId="{ED008A8C-9ACC-4F7C-B7AB-36BB570F3B51}" type="pres">
      <dgm:prSet presAssocID="{B0992152-4F52-4701-B1D6-68EBCE9745A9}" presName="node" presStyleLbl="node1" presStyleIdx="0" presStyleCnt="5">
        <dgm:presLayoutVars>
          <dgm:bulletEnabled val="1"/>
        </dgm:presLayoutVars>
      </dgm:prSet>
      <dgm:spPr/>
    </dgm:pt>
    <dgm:pt modelId="{85E31001-4A14-46E9-B1DC-B928626073D8}" type="pres">
      <dgm:prSet presAssocID="{C8C13703-068D-4EA7-897E-82BD76E53C02}" presName="sibTrans" presStyleCnt="0"/>
      <dgm:spPr/>
    </dgm:pt>
    <dgm:pt modelId="{A21F7D15-ED71-4ABA-A7BA-7A06B1E98B0D}" type="pres">
      <dgm:prSet presAssocID="{23830016-F8A1-402A-97C7-13A157A2FD5C}" presName="node" presStyleLbl="node1" presStyleIdx="1" presStyleCnt="5">
        <dgm:presLayoutVars>
          <dgm:bulletEnabled val="1"/>
        </dgm:presLayoutVars>
      </dgm:prSet>
      <dgm:spPr/>
    </dgm:pt>
    <dgm:pt modelId="{42D167BE-C41E-48C0-9058-C3EDEE2601B1}" type="pres">
      <dgm:prSet presAssocID="{2A91AA95-BD9B-4C05-BFAB-4C3C483840C7}" presName="sibTrans" presStyleCnt="0"/>
      <dgm:spPr/>
    </dgm:pt>
    <dgm:pt modelId="{1F5C2DF8-28EB-4716-B567-B47AD5BB7F81}" type="pres">
      <dgm:prSet presAssocID="{CCA2B586-38A6-4DD0-9C04-B5FC7BD94817}" presName="node" presStyleLbl="node1" presStyleIdx="2" presStyleCnt="5">
        <dgm:presLayoutVars>
          <dgm:bulletEnabled val="1"/>
        </dgm:presLayoutVars>
      </dgm:prSet>
      <dgm:spPr/>
    </dgm:pt>
    <dgm:pt modelId="{CAF1EDF7-7BB6-4DBB-BA13-33AB940EE3B0}" type="pres">
      <dgm:prSet presAssocID="{542BEBAD-ED1B-4D78-BFD9-EA8FCD3CF52C}" presName="sibTrans" presStyleCnt="0"/>
      <dgm:spPr/>
    </dgm:pt>
    <dgm:pt modelId="{5431F1F2-CA31-4218-87BF-8829BEAD9169}" type="pres">
      <dgm:prSet presAssocID="{21930FED-2C9C-4E38-8A31-A9E793E8B81E}" presName="node" presStyleLbl="node1" presStyleIdx="3" presStyleCnt="5">
        <dgm:presLayoutVars>
          <dgm:bulletEnabled val="1"/>
        </dgm:presLayoutVars>
      </dgm:prSet>
      <dgm:spPr/>
    </dgm:pt>
    <dgm:pt modelId="{A380F7E0-A867-4210-94C6-219A40B94C88}" type="pres">
      <dgm:prSet presAssocID="{0C01F92F-E234-4AA7-9D0B-B67CCC6E9EC9}" presName="sibTrans" presStyleCnt="0"/>
      <dgm:spPr/>
    </dgm:pt>
    <dgm:pt modelId="{60C20EF7-FA91-4258-88EE-0FD840A36F68}" type="pres">
      <dgm:prSet presAssocID="{117964A9-B492-42B7-A549-F0224037C3EC}" presName="node" presStyleLbl="node1" presStyleIdx="4" presStyleCnt="5">
        <dgm:presLayoutVars>
          <dgm:bulletEnabled val="1"/>
        </dgm:presLayoutVars>
      </dgm:prSet>
      <dgm:spPr/>
    </dgm:pt>
  </dgm:ptLst>
  <dgm:cxnLst>
    <dgm:cxn modelId="{A3D3471D-B742-412D-BCE4-BCE6531576F9}" srcId="{499FAC83-DC0F-46A7-81AF-D667D9C74BD5}" destId="{CCA2B586-38A6-4DD0-9C04-B5FC7BD94817}" srcOrd="2" destOrd="0" parTransId="{BBD4F914-12E4-41BC-96B8-54151367A7F0}" sibTransId="{542BEBAD-ED1B-4D78-BFD9-EA8FCD3CF52C}"/>
    <dgm:cxn modelId="{C287FB1F-2C24-42E5-840E-49FFF2486C63}" type="presOf" srcId="{CCA2B586-38A6-4DD0-9C04-B5FC7BD94817}" destId="{1F5C2DF8-28EB-4716-B567-B47AD5BB7F81}" srcOrd="0" destOrd="0" presId="urn:microsoft.com/office/officeart/2005/8/layout/default"/>
    <dgm:cxn modelId="{5F20E524-6B93-4194-A505-A19B9BDAF154}" type="presOf" srcId="{B0992152-4F52-4701-B1D6-68EBCE9745A9}" destId="{ED008A8C-9ACC-4F7C-B7AB-36BB570F3B51}" srcOrd="0" destOrd="0" presId="urn:microsoft.com/office/officeart/2005/8/layout/default"/>
    <dgm:cxn modelId="{AE0FF832-B102-4AD4-BE62-64E1873CD885}" srcId="{499FAC83-DC0F-46A7-81AF-D667D9C74BD5}" destId="{B0992152-4F52-4701-B1D6-68EBCE9745A9}" srcOrd="0" destOrd="0" parTransId="{33FD0EA7-CA4D-44DF-91EB-117CB5E97BD1}" sibTransId="{C8C13703-068D-4EA7-897E-82BD76E53C02}"/>
    <dgm:cxn modelId="{6A7D5F35-4059-4669-9C7A-1ED490170E23}" type="presOf" srcId="{23830016-F8A1-402A-97C7-13A157A2FD5C}" destId="{A21F7D15-ED71-4ABA-A7BA-7A06B1E98B0D}" srcOrd="0" destOrd="0" presId="urn:microsoft.com/office/officeart/2005/8/layout/default"/>
    <dgm:cxn modelId="{74CF8C39-7CE8-491F-90C7-D247B4E793E3}" type="presOf" srcId="{499FAC83-DC0F-46A7-81AF-D667D9C74BD5}" destId="{ABB75FAA-1AEC-4D8E-A317-17B1F46A757B}" srcOrd="0" destOrd="0" presId="urn:microsoft.com/office/officeart/2005/8/layout/default"/>
    <dgm:cxn modelId="{ED3B7481-8930-4656-8560-8FE95A5D0E07}" type="presOf" srcId="{117964A9-B492-42B7-A549-F0224037C3EC}" destId="{60C20EF7-FA91-4258-88EE-0FD840A36F68}" srcOrd="0" destOrd="0" presId="urn:microsoft.com/office/officeart/2005/8/layout/default"/>
    <dgm:cxn modelId="{F1939D89-647F-4FFF-BB16-13991617E435}" srcId="{499FAC83-DC0F-46A7-81AF-D667D9C74BD5}" destId="{23830016-F8A1-402A-97C7-13A157A2FD5C}" srcOrd="1" destOrd="0" parTransId="{9DC7CA6B-87AF-4717-A083-33532E62268A}" sibTransId="{2A91AA95-BD9B-4C05-BFAB-4C3C483840C7}"/>
    <dgm:cxn modelId="{9846F5B4-5739-46F3-9044-2B532B051E8F}" srcId="{499FAC83-DC0F-46A7-81AF-D667D9C74BD5}" destId="{117964A9-B492-42B7-A549-F0224037C3EC}" srcOrd="4" destOrd="0" parTransId="{DF27C92A-A9F6-49C2-8535-482EDCE000B2}" sibTransId="{3899E1F5-1A0F-40DD-98C0-BF5FDDF3D9E4}"/>
    <dgm:cxn modelId="{EB6FE6CF-1F23-4327-9F47-0B8EFC263E41}" type="presOf" srcId="{21930FED-2C9C-4E38-8A31-A9E793E8B81E}" destId="{5431F1F2-CA31-4218-87BF-8829BEAD9169}" srcOrd="0" destOrd="0" presId="urn:microsoft.com/office/officeart/2005/8/layout/default"/>
    <dgm:cxn modelId="{286C9DE3-780E-4DF2-B1C1-B9AD911FDA94}" srcId="{499FAC83-DC0F-46A7-81AF-D667D9C74BD5}" destId="{21930FED-2C9C-4E38-8A31-A9E793E8B81E}" srcOrd="3" destOrd="0" parTransId="{68DAA0FD-8719-4005-B077-95F352E79844}" sibTransId="{0C01F92F-E234-4AA7-9D0B-B67CCC6E9EC9}"/>
    <dgm:cxn modelId="{EDCD4A41-6CBA-4154-AAC4-373665F2942F}" type="presParOf" srcId="{ABB75FAA-1AEC-4D8E-A317-17B1F46A757B}" destId="{ED008A8C-9ACC-4F7C-B7AB-36BB570F3B51}" srcOrd="0" destOrd="0" presId="urn:microsoft.com/office/officeart/2005/8/layout/default"/>
    <dgm:cxn modelId="{D34537A4-28A6-4412-8464-CAB339D5A905}" type="presParOf" srcId="{ABB75FAA-1AEC-4D8E-A317-17B1F46A757B}" destId="{85E31001-4A14-46E9-B1DC-B928626073D8}" srcOrd="1" destOrd="0" presId="urn:microsoft.com/office/officeart/2005/8/layout/default"/>
    <dgm:cxn modelId="{1DA37750-FBB0-4675-9C02-994E1665873C}" type="presParOf" srcId="{ABB75FAA-1AEC-4D8E-A317-17B1F46A757B}" destId="{A21F7D15-ED71-4ABA-A7BA-7A06B1E98B0D}" srcOrd="2" destOrd="0" presId="urn:microsoft.com/office/officeart/2005/8/layout/default"/>
    <dgm:cxn modelId="{C83C810A-8C76-4449-9C0E-E083A901C541}" type="presParOf" srcId="{ABB75FAA-1AEC-4D8E-A317-17B1F46A757B}" destId="{42D167BE-C41E-48C0-9058-C3EDEE2601B1}" srcOrd="3" destOrd="0" presId="urn:microsoft.com/office/officeart/2005/8/layout/default"/>
    <dgm:cxn modelId="{90B0EC19-BDFB-4E22-A0EC-5749A9DB0A75}" type="presParOf" srcId="{ABB75FAA-1AEC-4D8E-A317-17B1F46A757B}" destId="{1F5C2DF8-28EB-4716-B567-B47AD5BB7F81}" srcOrd="4" destOrd="0" presId="urn:microsoft.com/office/officeart/2005/8/layout/default"/>
    <dgm:cxn modelId="{9C2F620D-63CD-4B55-8CCB-265EFD81A52E}" type="presParOf" srcId="{ABB75FAA-1AEC-4D8E-A317-17B1F46A757B}" destId="{CAF1EDF7-7BB6-4DBB-BA13-33AB940EE3B0}" srcOrd="5" destOrd="0" presId="urn:microsoft.com/office/officeart/2005/8/layout/default"/>
    <dgm:cxn modelId="{7F509F00-0842-4F2D-9FD9-549CBC10D41E}" type="presParOf" srcId="{ABB75FAA-1AEC-4D8E-A317-17B1F46A757B}" destId="{5431F1F2-CA31-4218-87BF-8829BEAD9169}" srcOrd="6" destOrd="0" presId="urn:microsoft.com/office/officeart/2005/8/layout/default"/>
    <dgm:cxn modelId="{0AC6CA67-915E-44BC-8EBC-5D82FFA462D1}" type="presParOf" srcId="{ABB75FAA-1AEC-4D8E-A317-17B1F46A757B}" destId="{A380F7E0-A867-4210-94C6-219A40B94C88}" srcOrd="7" destOrd="0" presId="urn:microsoft.com/office/officeart/2005/8/layout/default"/>
    <dgm:cxn modelId="{FE951F1E-613D-4E1B-BDB5-9058EED767E6}" type="presParOf" srcId="{ABB75FAA-1AEC-4D8E-A317-17B1F46A757B}" destId="{60C20EF7-FA91-4258-88EE-0FD840A36F6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4C4BC19-A282-43DF-A31E-9D7CF312AEB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429FE3A2-DAD2-44AF-B488-0DEA4BD4BCC2}">
      <dgm:prSet/>
      <dgm:spPr/>
      <dgm:t>
        <a:bodyPr/>
        <a:lstStyle/>
        <a:p>
          <a:r>
            <a:rPr lang="en-GB"/>
            <a:t>Research task:</a:t>
          </a:r>
          <a:endParaRPr lang="en-US"/>
        </a:p>
      </dgm:t>
    </dgm:pt>
    <dgm:pt modelId="{9998DA60-3830-4D9F-8DD4-D7B9BC4CBB6D}" type="parTrans" cxnId="{50C005C9-DDB8-4B07-BF68-BD747C5A4CE6}">
      <dgm:prSet/>
      <dgm:spPr/>
      <dgm:t>
        <a:bodyPr/>
        <a:lstStyle/>
        <a:p>
          <a:endParaRPr lang="en-US"/>
        </a:p>
      </dgm:t>
    </dgm:pt>
    <dgm:pt modelId="{4BBC9BBB-5AED-47FC-BA47-5B6AFC4CCC6E}" type="sibTrans" cxnId="{50C005C9-DDB8-4B07-BF68-BD747C5A4CE6}">
      <dgm:prSet/>
      <dgm:spPr/>
      <dgm:t>
        <a:bodyPr/>
        <a:lstStyle/>
        <a:p>
          <a:endParaRPr lang="en-US"/>
        </a:p>
      </dgm:t>
    </dgm:pt>
    <dgm:pt modelId="{ABFEAF22-A242-4E85-9665-3EB27B0AA337}">
      <dgm:prSet/>
      <dgm:spPr/>
      <dgm:t>
        <a:bodyPr/>
        <a:lstStyle/>
        <a:p>
          <a:r>
            <a:rPr lang="en-GB"/>
            <a:t>There are some specific legal obligations where police information will need to be disclosed to another party. </a:t>
          </a:r>
          <a:endParaRPr lang="en-US"/>
        </a:p>
      </dgm:t>
    </dgm:pt>
    <dgm:pt modelId="{DF1ABB39-F68A-4E98-B59A-7B96057E949A}" type="parTrans" cxnId="{958F8949-9644-42AA-AAFB-11EDBCEB2A5F}">
      <dgm:prSet/>
      <dgm:spPr/>
      <dgm:t>
        <a:bodyPr/>
        <a:lstStyle/>
        <a:p>
          <a:endParaRPr lang="en-US"/>
        </a:p>
      </dgm:t>
    </dgm:pt>
    <dgm:pt modelId="{94237922-538A-46C2-80D3-8940D39EB607}" type="sibTrans" cxnId="{958F8949-9644-42AA-AAFB-11EDBCEB2A5F}">
      <dgm:prSet/>
      <dgm:spPr/>
      <dgm:t>
        <a:bodyPr/>
        <a:lstStyle/>
        <a:p>
          <a:endParaRPr lang="en-US"/>
        </a:p>
      </dgm:t>
    </dgm:pt>
    <dgm:pt modelId="{45D502C3-AE66-4097-8899-FBD091A6E246}">
      <dgm:prSet/>
      <dgm:spPr/>
      <dgm:t>
        <a:bodyPr/>
        <a:lstStyle/>
        <a:p>
          <a:r>
            <a:rPr lang="en-GB"/>
            <a:t>10 minutes – research and list some of the specific situations in which the police need to disclose information to another party. </a:t>
          </a:r>
          <a:endParaRPr lang="en-US"/>
        </a:p>
      </dgm:t>
    </dgm:pt>
    <dgm:pt modelId="{77BD91FA-08F1-44E1-9F8F-1EF19693096F}" type="parTrans" cxnId="{CA42BDCC-B4FF-45AD-ADBC-E1A095C73B96}">
      <dgm:prSet/>
      <dgm:spPr/>
      <dgm:t>
        <a:bodyPr/>
        <a:lstStyle/>
        <a:p>
          <a:endParaRPr lang="en-US"/>
        </a:p>
      </dgm:t>
    </dgm:pt>
    <dgm:pt modelId="{C5DDD36E-A2A3-49C8-BB50-B8310CE16916}" type="sibTrans" cxnId="{CA42BDCC-B4FF-45AD-ADBC-E1A095C73B96}">
      <dgm:prSet/>
      <dgm:spPr/>
      <dgm:t>
        <a:bodyPr/>
        <a:lstStyle/>
        <a:p>
          <a:endParaRPr lang="en-US"/>
        </a:p>
      </dgm:t>
    </dgm:pt>
    <dgm:pt modelId="{3BFDC3E2-00E6-4EFD-A84E-F74FFD30711D}" type="pres">
      <dgm:prSet presAssocID="{C4C4BC19-A282-43DF-A31E-9D7CF312AEBB}" presName="Name0" presStyleCnt="0">
        <dgm:presLayoutVars>
          <dgm:dir/>
          <dgm:animLvl val="lvl"/>
          <dgm:resizeHandles val="exact"/>
        </dgm:presLayoutVars>
      </dgm:prSet>
      <dgm:spPr/>
    </dgm:pt>
    <dgm:pt modelId="{74602EC3-82BD-4966-A2A4-CE6F0AB947B1}" type="pres">
      <dgm:prSet presAssocID="{45D502C3-AE66-4097-8899-FBD091A6E246}" presName="boxAndChildren" presStyleCnt="0"/>
      <dgm:spPr/>
    </dgm:pt>
    <dgm:pt modelId="{AD372534-0303-440A-9D9F-D28332CA9772}" type="pres">
      <dgm:prSet presAssocID="{45D502C3-AE66-4097-8899-FBD091A6E246}" presName="parentTextBox" presStyleLbl="node1" presStyleIdx="0" presStyleCnt="3"/>
      <dgm:spPr/>
    </dgm:pt>
    <dgm:pt modelId="{25912198-8C6E-4D10-9642-1F9AA9FE2FA0}" type="pres">
      <dgm:prSet presAssocID="{94237922-538A-46C2-80D3-8940D39EB607}" presName="sp" presStyleCnt="0"/>
      <dgm:spPr/>
    </dgm:pt>
    <dgm:pt modelId="{587C9CDC-BFD1-4DD8-B899-F88505F02853}" type="pres">
      <dgm:prSet presAssocID="{ABFEAF22-A242-4E85-9665-3EB27B0AA337}" presName="arrowAndChildren" presStyleCnt="0"/>
      <dgm:spPr/>
    </dgm:pt>
    <dgm:pt modelId="{9DAE7F4F-299B-4655-A9D3-FF105F169B4B}" type="pres">
      <dgm:prSet presAssocID="{ABFEAF22-A242-4E85-9665-3EB27B0AA337}" presName="parentTextArrow" presStyleLbl="node1" presStyleIdx="1" presStyleCnt="3"/>
      <dgm:spPr/>
    </dgm:pt>
    <dgm:pt modelId="{50F1FF2E-8C3A-4EE3-BC5A-78CE1D5683AD}" type="pres">
      <dgm:prSet presAssocID="{4BBC9BBB-5AED-47FC-BA47-5B6AFC4CCC6E}" presName="sp" presStyleCnt="0"/>
      <dgm:spPr/>
    </dgm:pt>
    <dgm:pt modelId="{63BB0059-4222-481D-A32F-D69915FF062D}" type="pres">
      <dgm:prSet presAssocID="{429FE3A2-DAD2-44AF-B488-0DEA4BD4BCC2}" presName="arrowAndChildren" presStyleCnt="0"/>
      <dgm:spPr/>
    </dgm:pt>
    <dgm:pt modelId="{5F7591DD-BCC9-4292-A0DA-F951A48B8346}" type="pres">
      <dgm:prSet presAssocID="{429FE3A2-DAD2-44AF-B488-0DEA4BD4BCC2}" presName="parentTextArrow" presStyleLbl="node1" presStyleIdx="2" presStyleCnt="3"/>
      <dgm:spPr/>
    </dgm:pt>
  </dgm:ptLst>
  <dgm:cxnLst>
    <dgm:cxn modelId="{1278352D-F9E2-4928-8852-DA2937270827}" type="presOf" srcId="{C4C4BC19-A282-43DF-A31E-9D7CF312AEBB}" destId="{3BFDC3E2-00E6-4EFD-A84E-F74FFD30711D}" srcOrd="0" destOrd="0" presId="urn:microsoft.com/office/officeart/2005/8/layout/process4"/>
    <dgm:cxn modelId="{39441A3B-0433-4EB4-835E-54D1E7248F24}" type="presOf" srcId="{45D502C3-AE66-4097-8899-FBD091A6E246}" destId="{AD372534-0303-440A-9D9F-D28332CA9772}" srcOrd="0" destOrd="0" presId="urn:microsoft.com/office/officeart/2005/8/layout/process4"/>
    <dgm:cxn modelId="{958F8949-9644-42AA-AAFB-11EDBCEB2A5F}" srcId="{C4C4BC19-A282-43DF-A31E-9D7CF312AEBB}" destId="{ABFEAF22-A242-4E85-9665-3EB27B0AA337}" srcOrd="1" destOrd="0" parTransId="{DF1ABB39-F68A-4E98-B59A-7B96057E949A}" sibTransId="{94237922-538A-46C2-80D3-8940D39EB607}"/>
    <dgm:cxn modelId="{97164FA5-103B-44A3-89B8-8DA034CA427F}" type="presOf" srcId="{ABFEAF22-A242-4E85-9665-3EB27B0AA337}" destId="{9DAE7F4F-299B-4655-A9D3-FF105F169B4B}" srcOrd="0" destOrd="0" presId="urn:microsoft.com/office/officeart/2005/8/layout/process4"/>
    <dgm:cxn modelId="{7B7C3FAF-4C32-4DB9-9954-0108DFC9BC85}" type="presOf" srcId="{429FE3A2-DAD2-44AF-B488-0DEA4BD4BCC2}" destId="{5F7591DD-BCC9-4292-A0DA-F951A48B8346}" srcOrd="0" destOrd="0" presId="urn:microsoft.com/office/officeart/2005/8/layout/process4"/>
    <dgm:cxn modelId="{50C005C9-DDB8-4B07-BF68-BD747C5A4CE6}" srcId="{C4C4BC19-A282-43DF-A31E-9D7CF312AEBB}" destId="{429FE3A2-DAD2-44AF-B488-0DEA4BD4BCC2}" srcOrd="0" destOrd="0" parTransId="{9998DA60-3830-4D9F-8DD4-D7B9BC4CBB6D}" sibTransId="{4BBC9BBB-5AED-47FC-BA47-5B6AFC4CCC6E}"/>
    <dgm:cxn modelId="{CA42BDCC-B4FF-45AD-ADBC-E1A095C73B96}" srcId="{C4C4BC19-A282-43DF-A31E-9D7CF312AEBB}" destId="{45D502C3-AE66-4097-8899-FBD091A6E246}" srcOrd="2" destOrd="0" parTransId="{77BD91FA-08F1-44E1-9F8F-1EF19693096F}" sibTransId="{C5DDD36E-A2A3-49C8-BB50-B8310CE16916}"/>
    <dgm:cxn modelId="{7C367810-227F-4E0E-B731-0862D3CA92D3}" type="presParOf" srcId="{3BFDC3E2-00E6-4EFD-A84E-F74FFD30711D}" destId="{74602EC3-82BD-4966-A2A4-CE6F0AB947B1}" srcOrd="0" destOrd="0" presId="urn:microsoft.com/office/officeart/2005/8/layout/process4"/>
    <dgm:cxn modelId="{1E0A2419-1E3A-446C-A21D-1146728735C4}" type="presParOf" srcId="{74602EC3-82BD-4966-A2A4-CE6F0AB947B1}" destId="{AD372534-0303-440A-9D9F-D28332CA9772}" srcOrd="0" destOrd="0" presId="urn:microsoft.com/office/officeart/2005/8/layout/process4"/>
    <dgm:cxn modelId="{6CA0EA27-E55D-4648-98BE-D31984FB74D6}" type="presParOf" srcId="{3BFDC3E2-00E6-4EFD-A84E-F74FFD30711D}" destId="{25912198-8C6E-4D10-9642-1F9AA9FE2FA0}" srcOrd="1" destOrd="0" presId="urn:microsoft.com/office/officeart/2005/8/layout/process4"/>
    <dgm:cxn modelId="{8202D290-1164-41A2-A67D-D0EAE2A2BA69}" type="presParOf" srcId="{3BFDC3E2-00E6-4EFD-A84E-F74FFD30711D}" destId="{587C9CDC-BFD1-4DD8-B899-F88505F02853}" srcOrd="2" destOrd="0" presId="urn:microsoft.com/office/officeart/2005/8/layout/process4"/>
    <dgm:cxn modelId="{43B7B0BA-7AFD-47A8-8DE2-049919A65DE6}" type="presParOf" srcId="{587C9CDC-BFD1-4DD8-B899-F88505F02853}" destId="{9DAE7F4F-299B-4655-A9D3-FF105F169B4B}" srcOrd="0" destOrd="0" presId="urn:microsoft.com/office/officeart/2005/8/layout/process4"/>
    <dgm:cxn modelId="{C11C9387-ACC4-4BEC-A954-42D0A6E302CA}" type="presParOf" srcId="{3BFDC3E2-00E6-4EFD-A84E-F74FFD30711D}" destId="{50F1FF2E-8C3A-4EE3-BC5A-78CE1D5683AD}" srcOrd="3" destOrd="0" presId="urn:microsoft.com/office/officeart/2005/8/layout/process4"/>
    <dgm:cxn modelId="{69057E8C-6839-494B-B5ED-6B2C8DCF3C90}" type="presParOf" srcId="{3BFDC3E2-00E6-4EFD-A84E-F74FFD30711D}" destId="{63BB0059-4222-481D-A32F-D69915FF062D}" srcOrd="4" destOrd="0" presId="urn:microsoft.com/office/officeart/2005/8/layout/process4"/>
    <dgm:cxn modelId="{81DC69AD-64DC-4433-BF39-C4C7C859D368}" type="presParOf" srcId="{63BB0059-4222-481D-A32F-D69915FF062D}" destId="{5F7591DD-BCC9-4292-A0DA-F951A48B834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138E3-A835-D341-899F-84F4265BC31F}">
      <dsp:nvSpPr>
        <dsp:cNvPr id="0" name=""/>
        <dsp:cNvSpPr/>
      </dsp:nvSpPr>
      <dsp:spPr>
        <a:xfrm>
          <a:off x="0" y="3844668"/>
          <a:ext cx="2628900" cy="50461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a:off x="0" y="3844668"/>
        <a:ext cx="2628900" cy="504610"/>
      </dsp:txXfrm>
    </dsp:sp>
    <dsp:sp modelId="{C1BED5EF-161F-434C-ABE5-955D7D5DD5F5}">
      <dsp:nvSpPr>
        <dsp:cNvPr id="0" name=""/>
        <dsp:cNvSpPr/>
      </dsp:nvSpPr>
      <dsp:spPr>
        <a:xfrm>
          <a:off x="2628900" y="3844668"/>
          <a:ext cx="7886700" cy="50461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the main principles relating to Information sharing</a:t>
          </a:r>
        </a:p>
      </dsp:txBody>
      <dsp:txXfrm>
        <a:off x="2628900" y="3844668"/>
        <a:ext cx="7886700" cy="504610"/>
      </dsp:txXfrm>
    </dsp:sp>
    <dsp:sp modelId="{CE116490-F24C-3449-88DC-61804A78A3AC}">
      <dsp:nvSpPr>
        <dsp:cNvPr id="0" name=""/>
        <dsp:cNvSpPr/>
      </dsp:nvSpPr>
      <dsp:spPr>
        <a:xfrm rot="10800000">
          <a:off x="0" y="3076146"/>
          <a:ext cx="2628900" cy="776091"/>
        </a:xfrm>
        <a:prstGeom prst="upArrowCallout">
          <a:avLst>
            <a:gd name="adj1" fmla="val 5000"/>
            <a:gd name="adj2" fmla="val 10000"/>
            <a:gd name="adj3" fmla="val 15000"/>
            <a:gd name="adj4" fmla="val 64977"/>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Demonstrate</a:t>
          </a:r>
        </a:p>
      </dsp:txBody>
      <dsp:txXfrm rot="-10800000">
        <a:off x="0" y="3076146"/>
        <a:ext cx="2628900" cy="504459"/>
      </dsp:txXfrm>
    </dsp:sp>
    <dsp:sp modelId="{6DDE4110-7CFA-9B44-835C-383135DD0446}">
      <dsp:nvSpPr>
        <dsp:cNvPr id="0" name=""/>
        <dsp:cNvSpPr/>
      </dsp:nvSpPr>
      <dsp:spPr>
        <a:xfrm>
          <a:off x="2628900" y="3076146"/>
          <a:ext cx="7886700" cy="504459"/>
        </a:xfrm>
        <a:prstGeom prst="rect">
          <a:avLst/>
        </a:prstGeom>
        <a:solidFill>
          <a:schemeClr val="accent5">
            <a:tint val="40000"/>
            <a:alpha val="90000"/>
            <a:hueOff val="-1347952"/>
            <a:satOff val="-4566"/>
            <a:lumOff val="-586"/>
            <a:alphaOff val="0"/>
          </a:schemeClr>
        </a:solidFill>
        <a:ln w="12700" cap="flat" cmpd="sng" algn="ctr">
          <a:solidFill>
            <a:schemeClr val="accent5">
              <a:tint val="40000"/>
              <a:alpha val="90000"/>
              <a:hueOff val="-1347952"/>
              <a:satOff val="-4566"/>
              <a:lumOff val="-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Gain an understanding of Management Of Police Information</a:t>
          </a:r>
        </a:p>
      </dsp:txBody>
      <dsp:txXfrm>
        <a:off x="2628900" y="3076146"/>
        <a:ext cx="7886700" cy="504459"/>
      </dsp:txXfrm>
    </dsp:sp>
    <dsp:sp modelId="{9FEBDA9D-2D9C-6C44-A6F2-E4C7BB1FFB81}">
      <dsp:nvSpPr>
        <dsp:cNvPr id="0" name=""/>
        <dsp:cNvSpPr/>
      </dsp:nvSpPr>
      <dsp:spPr>
        <a:xfrm rot="10800000">
          <a:off x="0" y="2307624"/>
          <a:ext cx="2628900" cy="776091"/>
        </a:xfrm>
        <a:prstGeom prst="upArrowCallout">
          <a:avLst>
            <a:gd name="adj1" fmla="val 5000"/>
            <a:gd name="adj2" fmla="val 10000"/>
            <a:gd name="adj3" fmla="val 15000"/>
            <a:gd name="adj4" fmla="val 64977"/>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rot="-10800000">
        <a:off x="0" y="2307624"/>
        <a:ext cx="2628900" cy="504459"/>
      </dsp:txXfrm>
    </dsp:sp>
    <dsp:sp modelId="{BA50F7A7-B441-EB4D-AB59-9A304199D393}">
      <dsp:nvSpPr>
        <dsp:cNvPr id="0" name=""/>
        <dsp:cNvSpPr/>
      </dsp:nvSpPr>
      <dsp:spPr>
        <a:xfrm>
          <a:off x="2628900" y="2307624"/>
          <a:ext cx="7886700" cy="504459"/>
        </a:xfrm>
        <a:prstGeom prst="rect">
          <a:avLst/>
        </a:prstGeom>
        <a:solidFill>
          <a:schemeClr val="accent5">
            <a:tint val="40000"/>
            <a:alpha val="90000"/>
            <a:hueOff val="-2695905"/>
            <a:satOff val="-9133"/>
            <a:lumOff val="-1171"/>
            <a:alphaOff val="0"/>
          </a:schemeClr>
        </a:solidFill>
        <a:ln w="12700" cap="flat" cmpd="sng" algn="ctr">
          <a:solidFill>
            <a:schemeClr val="accent5">
              <a:tint val="40000"/>
              <a:alpha val="90000"/>
              <a:hueOff val="-2695905"/>
              <a:satOff val="-9133"/>
              <a:lumOff val="-11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Describe how intelligence is graded according to the 3x5x2 System</a:t>
          </a:r>
        </a:p>
      </dsp:txBody>
      <dsp:txXfrm>
        <a:off x="2628900" y="2307624"/>
        <a:ext cx="7886700" cy="504459"/>
      </dsp:txXfrm>
    </dsp:sp>
    <dsp:sp modelId="{2B1ACE80-7696-E641-AC78-32FE1C64D2A5}">
      <dsp:nvSpPr>
        <dsp:cNvPr id="0" name=""/>
        <dsp:cNvSpPr/>
      </dsp:nvSpPr>
      <dsp:spPr>
        <a:xfrm rot="10800000">
          <a:off x="0" y="1539102"/>
          <a:ext cx="2628900" cy="776091"/>
        </a:xfrm>
        <a:prstGeom prst="upArrowCallout">
          <a:avLst>
            <a:gd name="adj1" fmla="val 5000"/>
            <a:gd name="adj2" fmla="val 10000"/>
            <a:gd name="adj3" fmla="val 15000"/>
            <a:gd name="adj4" fmla="val 64977"/>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rot="-10800000">
        <a:off x="0" y="1539102"/>
        <a:ext cx="2628900" cy="504459"/>
      </dsp:txXfrm>
    </dsp:sp>
    <dsp:sp modelId="{2D86C0AB-DA91-DE46-872A-79CAE19C84B4}">
      <dsp:nvSpPr>
        <dsp:cNvPr id="0" name=""/>
        <dsp:cNvSpPr/>
      </dsp:nvSpPr>
      <dsp:spPr>
        <a:xfrm>
          <a:off x="2628900" y="1539102"/>
          <a:ext cx="7886700" cy="504459"/>
        </a:xfrm>
        <a:prstGeom prst="rect">
          <a:avLst/>
        </a:prstGeom>
        <a:solidFill>
          <a:schemeClr val="accent5">
            <a:tint val="40000"/>
            <a:alpha val="90000"/>
            <a:hueOff val="-4043857"/>
            <a:satOff val="-13699"/>
            <a:lumOff val="-1757"/>
            <a:alphaOff val="0"/>
          </a:schemeClr>
        </a:solidFill>
        <a:ln w="12700" cap="flat" cmpd="sng" algn="ctr">
          <a:solidFill>
            <a:schemeClr val="accent5">
              <a:tint val="40000"/>
              <a:alpha val="90000"/>
              <a:hueOff val="-4043857"/>
              <a:satOff val="-13699"/>
              <a:lumOff val="-17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Explain how the National Intelligence Model applies to a policing</a:t>
          </a:r>
        </a:p>
      </dsp:txBody>
      <dsp:txXfrm>
        <a:off x="2628900" y="1539102"/>
        <a:ext cx="7886700" cy="504459"/>
      </dsp:txXfrm>
    </dsp:sp>
    <dsp:sp modelId="{5EE37E3B-A689-9E47-AEB7-19653B550F66}">
      <dsp:nvSpPr>
        <dsp:cNvPr id="0" name=""/>
        <dsp:cNvSpPr/>
      </dsp:nvSpPr>
      <dsp:spPr>
        <a:xfrm rot="10800000">
          <a:off x="0" y="770580"/>
          <a:ext cx="2628900" cy="776091"/>
        </a:xfrm>
        <a:prstGeom prst="upArrowCallout">
          <a:avLst>
            <a:gd name="adj1" fmla="val 5000"/>
            <a:gd name="adj2" fmla="val 10000"/>
            <a:gd name="adj3" fmla="val 15000"/>
            <a:gd name="adj4" fmla="val 64977"/>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List</a:t>
          </a:r>
        </a:p>
      </dsp:txBody>
      <dsp:txXfrm rot="-10800000">
        <a:off x="0" y="770580"/>
        <a:ext cx="2628900" cy="504459"/>
      </dsp:txXfrm>
    </dsp:sp>
    <dsp:sp modelId="{C0533798-4E0A-974F-81CD-AC412850CC22}">
      <dsp:nvSpPr>
        <dsp:cNvPr id="0" name=""/>
        <dsp:cNvSpPr/>
      </dsp:nvSpPr>
      <dsp:spPr>
        <a:xfrm>
          <a:off x="2628900" y="770580"/>
          <a:ext cx="7886700" cy="504459"/>
        </a:xfrm>
        <a:prstGeom prst="rect">
          <a:avLst/>
        </a:prstGeom>
        <a:solidFill>
          <a:schemeClr val="accent5">
            <a:tint val="40000"/>
            <a:alpha val="90000"/>
            <a:hueOff val="-5391810"/>
            <a:satOff val="-18266"/>
            <a:lumOff val="-2342"/>
            <a:alphaOff val="0"/>
          </a:schemeClr>
        </a:solidFill>
        <a:ln w="12700" cap="flat" cmpd="sng" algn="ctr">
          <a:solidFill>
            <a:schemeClr val="accent5">
              <a:tint val="40000"/>
              <a:alpha val="90000"/>
              <a:hueOff val="-5391810"/>
              <a:satOff val="-18266"/>
              <a:lumOff val="-23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Understand the possible sources of information available to police</a:t>
          </a:r>
        </a:p>
      </dsp:txBody>
      <dsp:txXfrm>
        <a:off x="2628900" y="770580"/>
        <a:ext cx="7886700" cy="504459"/>
      </dsp:txXfrm>
    </dsp:sp>
    <dsp:sp modelId="{1DAFA2DB-58E1-D649-A4ED-FDF2527787DE}">
      <dsp:nvSpPr>
        <dsp:cNvPr id="0" name=""/>
        <dsp:cNvSpPr/>
      </dsp:nvSpPr>
      <dsp:spPr>
        <a:xfrm rot="10800000">
          <a:off x="0" y="2058"/>
          <a:ext cx="2628900" cy="776091"/>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20904" rIns="186967" bIns="120904" numCol="1" spcCol="1270" anchor="ctr" anchorCtr="0">
          <a:noAutofit/>
        </a:bodyPr>
        <a:lstStyle/>
        <a:p>
          <a:pPr marL="0" lvl="0" indent="0" algn="ctr" defTabSz="755650">
            <a:lnSpc>
              <a:spcPct val="90000"/>
            </a:lnSpc>
            <a:spcBef>
              <a:spcPct val="0"/>
            </a:spcBef>
            <a:spcAft>
              <a:spcPct val="35000"/>
            </a:spcAft>
            <a:buNone/>
          </a:pPr>
          <a:r>
            <a:rPr lang="en-US" sz="1700" kern="1200"/>
            <a:t>Identify</a:t>
          </a:r>
        </a:p>
      </dsp:txBody>
      <dsp:txXfrm rot="-10800000">
        <a:off x="0" y="2058"/>
        <a:ext cx="2628900" cy="504459"/>
      </dsp:txXfrm>
    </dsp:sp>
    <dsp:sp modelId="{A3511E57-6294-0A4E-8A4C-BD0716F38E0D}">
      <dsp:nvSpPr>
        <dsp:cNvPr id="0" name=""/>
        <dsp:cNvSpPr/>
      </dsp:nvSpPr>
      <dsp:spPr>
        <a:xfrm>
          <a:off x="2628900" y="2058"/>
          <a:ext cx="7886700" cy="50445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52400" rIns="159980" bIns="152400" numCol="1" spcCol="1270" anchor="ctr" anchorCtr="0">
          <a:noAutofit/>
        </a:bodyPr>
        <a:lstStyle/>
        <a:p>
          <a:pPr marL="0" lvl="0" indent="0" algn="l" defTabSz="533400">
            <a:lnSpc>
              <a:spcPct val="90000"/>
            </a:lnSpc>
            <a:spcBef>
              <a:spcPct val="0"/>
            </a:spcBef>
            <a:spcAft>
              <a:spcPct val="35000"/>
            </a:spcAft>
            <a:buNone/>
          </a:pPr>
          <a:r>
            <a:rPr lang="en-US" sz="1200" kern="1200" dirty="0"/>
            <a:t>Identify the difference between Information and Intelligence</a:t>
          </a:r>
        </a:p>
      </dsp:txBody>
      <dsp:txXfrm>
        <a:off x="2628900" y="2058"/>
        <a:ext cx="7886700" cy="504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854A4-CA6A-4E24-9026-F74792F78FD8}">
      <dsp:nvSpPr>
        <dsp:cNvPr id="0" name=""/>
        <dsp:cNvSpPr/>
      </dsp:nvSpPr>
      <dsp:spPr>
        <a:xfrm>
          <a:off x="0" y="5073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E046AD-B6E1-4D21-9575-B4376CE6CDEE}">
      <dsp:nvSpPr>
        <dsp:cNvPr id="0" name=""/>
        <dsp:cNvSpPr/>
      </dsp:nvSpPr>
      <dsp:spPr>
        <a:xfrm>
          <a:off x="391080" y="645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Police information is: </a:t>
          </a:r>
        </a:p>
      </dsp:txBody>
      <dsp:txXfrm>
        <a:off x="434311" y="107731"/>
        <a:ext cx="5388667" cy="799138"/>
      </dsp:txXfrm>
    </dsp:sp>
    <dsp:sp modelId="{1C6099D7-5EF4-4453-A2A3-4DDF92739F47}">
      <dsp:nvSpPr>
        <dsp:cNvPr id="0" name=""/>
        <dsp:cNvSpPr/>
      </dsp:nvSpPr>
      <dsp:spPr>
        <a:xfrm>
          <a:off x="0" y="18681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DEF0C3-208C-40AA-B5AA-C1521C228501}">
      <dsp:nvSpPr>
        <dsp:cNvPr id="0" name=""/>
        <dsp:cNvSpPr/>
      </dsp:nvSpPr>
      <dsp:spPr>
        <a:xfrm>
          <a:off x="391080" y="14253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“All the information obtained and recorded for a policing purpose”</a:t>
          </a:r>
        </a:p>
      </dsp:txBody>
      <dsp:txXfrm>
        <a:off x="434311" y="1468531"/>
        <a:ext cx="5388667" cy="799138"/>
      </dsp:txXfrm>
    </dsp:sp>
    <dsp:sp modelId="{A7B09DE2-D791-4874-8EF0-27CA8F75040B}">
      <dsp:nvSpPr>
        <dsp:cNvPr id="0" name=""/>
        <dsp:cNvSpPr/>
      </dsp:nvSpPr>
      <dsp:spPr>
        <a:xfrm>
          <a:off x="0" y="32289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C73D76-2538-4D74-803B-0C544D22AEA6}">
      <dsp:nvSpPr>
        <dsp:cNvPr id="0" name=""/>
        <dsp:cNvSpPr/>
      </dsp:nvSpPr>
      <dsp:spPr>
        <a:xfrm>
          <a:off x="391080" y="27861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None/>
          </a:pPr>
          <a:r>
            <a:rPr lang="en-GB" sz="1800" kern="1200" dirty="0"/>
            <a:t>Information may come from the public, other officers, partner agencies or other sources</a:t>
          </a:r>
        </a:p>
      </dsp:txBody>
      <dsp:txXfrm>
        <a:off x="434311" y="2829331"/>
        <a:ext cx="5388667" cy="799138"/>
      </dsp:txXfrm>
    </dsp:sp>
    <dsp:sp modelId="{CA3B8CDE-B19E-4C38-A8CD-318867BFD6C1}">
      <dsp:nvSpPr>
        <dsp:cNvPr id="0" name=""/>
        <dsp:cNvSpPr/>
      </dsp:nvSpPr>
      <dsp:spPr>
        <a:xfrm>
          <a:off x="0" y="4589700"/>
          <a:ext cx="7821613"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ACF000-26AC-4DD3-9FFE-E071876CC6C3}">
      <dsp:nvSpPr>
        <dsp:cNvPr id="0" name=""/>
        <dsp:cNvSpPr/>
      </dsp:nvSpPr>
      <dsp:spPr>
        <a:xfrm>
          <a:off x="391080" y="4146900"/>
          <a:ext cx="5475129"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947" tIns="0" rIns="206947"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effectLst/>
              <a:ea typeface="+mn-ea"/>
              <a:cs typeface="Arial" charset="0"/>
            </a:rPr>
            <a:t>It is essential that all police information is managed lawfully, from its initial collection to its final disposal in order to ensure its lawfulness.</a:t>
          </a:r>
          <a:r>
            <a:rPr lang="en-GB" sz="1800" kern="1200" baseline="0" dirty="0">
              <a:effectLst/>
              <a:ea typeface="+mn-ea"/>
              <a:cs typeface="Arial" charset="0"/>
            </a:rPr>
            <a:t> </a:t>
          </a:r>
        </a:p>
      </dsp:txBody>
      <dsp:txXfrm>
        <a:off x="434311" y="4190131"/>
        <a:ext cx="5388667" cy="7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Enquiries at adjoining stations</a:t>
          </a:r>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52787" y="852"/>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order to be of use, intelligence must be properly evaluated and its provenance assessed.</a:t>
          </a:r>
          <a:endParaRPr lang="en-US" sz="2000" kern="1200" dirty="0"/>
        </a:p>
      </dsp:txBody>
      <dsp:txXfrm>
        <a:off x="52787" y="852"/>
        <a:ext cx="2969079" cy="1781447"/>
      </dsp:txXfrm>
    </dsp:sp>
    <dsp:sp modelId="{6A22B59A-37EC-8647-B064-4690FF3E361E}">
      <dsp:nvSpPr>
        <dsp:cNvPr id="0" name=""/>
        <dsp:cNvSpPr/>
      </dsp:nvSpPr>
      <dsp:spPr>
        <a:xfrm>
          <a:off x="3279345" y="57431"/>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emphasis </a:t>
          </a:r>
          <a:r>
            <a:rPr lang="en-GB" sz="2000" b="1" u="sng" kern="1200" dirty="0"/>
            <a:t>MUST</a:t>
          </a:r>
          <a:r>
            <a:rPr lang="en-GB" sz="2000" kern="1200" dirty="0"/>
            <a:t> be on integrity in the use of intelligence.</a:t>
          </a:r>
          <a:endParaRPr lang="en-US" sz="2000" kern="1200" dirty="0"/>
        </a:p>
      </dsp:txBody>
      <dsp:txXfrm>
        <a:off x="3279345" y="57431"/>
        <a:ext cx="2969079" cy="1781447"/>
      </dsp:txXfrm>
    </dsp:sp>
    <dsp:sp modelId="{B18C52D2-AB5E-B14B-89B6-CAEA3C65B827}">
      <dsp:nvSpPr>
        <dsp:cNvPr id="0" name=""/>
        <dsp:cNvSpPr/>
      </dsp:nvSpPr>
      <dsp:spPr>
        <a:xfrm>
          <a:off x="52787" y="2079208"/>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t>Evaluation of ‘raw information’ is known as the 3 x 5 x 2 grading System</a:t>
          </a:r>
          <a:endParaRPr lang="en-US" sz="2000" b="0" kern="1200" dirty="0"/>
        </a:p>
      </dsp:txBody>
      <dsp:txXfrm>
        <a:off x="52787" y="2079208"/>
        <a:ext cx="2969079" cy="1781447"/>
      </dsp:txXfrm>
    </dsp:sp>
    <dsp:sp modelId="{2B677255-FEAA-524A-A2D9-45C591F826E8}">
      <dsp:nvSpPr>
        <dsp:cNvPr id="0" name=""/>
        <dsp:cNvSpPr/>
      </dsp:nvSpPr>
      <dsp:spPr>
        <a:xfrm>
          <a:off x="3318774" y="2079208"/>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There are three different methods commonly associated with the collection of information</a:t>
          </a:r>
          <a:r>
            <a:rPr lang="en-GB" sz="1400" kern="1200" dirty="0"/>
            <a:t>. </a:t>
          </a:r>
          <a:endParaRPr lang="en-US" sz="1400" kern="1200" dirty="0"/>
        </a:p>
      </dsp:txBody>
      <dsp:txXfrm>
        <a:off x="3318774" y="2079208"/>
        <a:ext cx="2969079" cy="1781447"/>
      </dsp:txXfrm>
    </dsp:sp>
    <dsp:sp modelId="{FA0AED5B-805D-F346-9697-0A84B01D5354}">
      <dsp:nvSpPr>
        <dsp:cNvPr id="0" name=""/>
        <dsp:cNvSpPr/>
      </dsp:nvSpPr>
      <dsp:spPr>
        <a:xfrm>
          <a:off x="1685781" y="4157564"/>
          <a:ext cx="2969079" cy="17814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Sometimes the source of the information may need to be treated in a confidential or sensitive manner.</a:t>
          </a:r>
          <a:endParaRPr lang="en-US" sz="2000" kern="1200" dirty="0"/>
        </a:p>
      </dsp:txBody>
      <dsp:txXfrm>
        <a:off x="1685781" y="4157564"/>
        <a:ext cx="2969079" cy="17814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685812"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477930" cy="607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GB" sz="4000" kern="1200" dirty="0">
              <a:latin typeface="+mj-lt"/>
            </a:rPr>
            <a:t>All intelligence must be accurately reported</a:t>
          </a:r>
        </a:p>
      </dsp:txBody>
      <dsp:txXfrm>
        <a:off x="0" y="0"/>
        <a:ext cx="3477930" cy="6075947"/>
      </dsp:txXfrm>
    </dsp:sp>
    <dsp:sp modelId="{305A6AF2-9A1A-214A-8173-161E3BF85E1E}">
      <dsp:nvSpPr>
        <dsp:cNvPr id="0" name=""/>
        <dsp:cNvSpPr/>
      </dsp:nvSpPr>
      <dsp:spPr>
        <a:xfrm>
          <a:off x="3631820" y="9493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Care must be taken to remove from the text all material that in any way identifies the source (may be sanitised)</a:t>
          </a:r>
        </a:p>
      </dsp:txBody>
      <dsp:txXfrm>
        <a:off x="3631820" y="94936"/>
        <a:ext cx="8053567" cy="1898733"/>
      </dsp:txXfrm>
    </dsp:sp>
    <dsp:sp modelId="{FCAD7156-657F-9941-93F2-460ACA4BD52C}">
      <dsp:nvSpPr>
        <dsp:cNvPr id="0" name=""/>
        <dsp:cNvSpPr/>
      </dsp:nvSpPr>
      <dsp:spPr>
        <a:xfrm>
          <a:off x="3477930" y="199367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631820" y="208860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631820" y="2088606"/>
        <a:ext cx="8053567" cy="1898733"/>
      </dsp:txXfrm>
    </dsp:sp>
    <dsp:sp modelId="{3874ACCD-C327-554E-B54B-C9673A5D775E}">
      <dsp:nvSpPr>
        <dsp:cNvPr id="0" name=""/>
        <dsp:cNvSpPr/>
      </dsp:nvSpPr>
      <dsp:spPr>
        <a:xfrm>
          <a:off x="3477930" y="398734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631820" y="4082276"/>
          <a:ext cx="8053567" cy="1898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631820" y="4082276"/>
        <a:ext cx="8053567" cy="1898733"/>
      </dsp:txXfrm>
    </dsp:sp>
    <dsp:sp modelId="{1616B867-45E2-EC40-BA06-07C9D58E357D}">
      <dsp:nvSpPr>
        <dsp:cNvPr id="0" name=""/>
        <dsp:cNvSpPr/>
      </dsp:nvSpPr>
      <dsp:spPr>
        <a:xfrm>
          <a:off x="3477930" y="5981010"/>
          <a:ext cx="82074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dirty="0"/>
            <a:t>Information &amp; intelligence can be stored in any suitable format.</a:t>
          </a:r>
        </a:p>
        <a:p>
          <a:pPr marL="0" lvl="0" indent="0" algn="l" defTabSz="889000">
            <a:lnSpc>
              <a:spcPct val="150000"/>
            </a:lnSpc>
            <a:spcBef>
              <a:spcPct val="0"/>
            </a:spcBef>
            <a:spcAft>
              <a:spcPct val="35000"/>
            </a:spcAft>
            <a:buNone/>
          </a:pPr>
          <a:r>
            <a:rPr lang="en-GB" sz="2000" kern="1200" dirty="0"/>
            <a:t>e.g. paper records, computer records, audio tapes, video tape or photographs. </a:t>
          </a:r>
        </a:p>
        <a:p>
          <a:pPr marL="0" lvl="0" indent="0" algn="l" defTabSz="889000">
            <a:lnSpc>
              <a:spcPct val="150000"/>
            </a:lnSpc>
            <a:spcBef>
              <a:spcPct val="0"/>
            </a:spcBef>
            <a:spcAft>
              <a:spcPct val="35000"/>
            </a:spcAft>
            <a:buNone/>
          </a:pPr>
          <a:r>
            <a:rPr lang="en-GB" sz="20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dirty="0"/>
            <a:t>However, there are two important provisos, namely that the medium in which it is stored must be </a:t>
          </a:r>
          <a:r>
            <a:rPr lang="en-GB" sz="2000" b="1" i="1" u="sng" kern="1200" dirty="0"/>
            <a:t>durable</a:t>
          </a:r>
          <a:r>
            <a:rPr lang="en-GB" sz="2000" kern="1200" dirty="0"/>
            <a:t> &amp; the information must be </a:t>
          </a:r>
          <a:r>
            <a:rPr lang="en-GB" sz="2000" b="1" i="1" u="sng" kern="1200" dirty="0"/>
            <a:t>retrievable</a:t>
          </a:r>
          <a:r>
            <a:rPr lang="en-GB" sz="2000" kern="1200" dirty="0"/>
            <a:t> </a:t>
          </a:r>
        </a:p>
      </dsp:txBody>
      <dsp:txXfrm>
        <a:off x="0" y="2060116"/>
        <a:ext cx="8280920" cy="20601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Code of Practice on the Management of Police Information states:</a:t>
          </a:r>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For a policing purpose </a:t>
          </a:r>
        </a:p>
        <a:p>
          <a:pPr marL="0" lvl="0" indent="0" algn="ctr" defTabSz="1066800">
            <a:lnSpc>
              <a:spcPct val="90000"/>
            </a:lnSpc>
            <a:spcBef>
              <a:spcPct val="0"/>
            </a:spcBef>
            <a:spcAft>
              <a:spcPct val="35000"/>
            </a:spcAft>
            <a:buNone/>
          </a:pPr>
          <a:r>
            <a:rPr lang="en-GB" sz="2400" b="1" kern="1200" dirty="0"/>
            <a:t>and</a:t>
          </a:r>
        </a:p>
        <a:p>
          <a:pPr marL="0" lvl="0" indent="0" algn="ctr" defTabSz="1066800">
            <a:lnSpc>
              <a:spcPct val="90000"/>
            </a:lnSpc>
            <a:spcBef>
              <a:spcPct val="0"/>
            </a:spcBef>
            <a:spcAft>
              <a:spcPct val="35000"/>
            </a:spcAft>
            <a:buNone/>
          </a:pPr>
          <a:r>
            <a:rPr lang="en-GB" sz="2400" b="1" kern="1200" dirty="0"/>
            <a:t>Managed lawfully</a:t>
          </a:r>
        </a:p>
      </dsp:txBody>
      <dsp:txXfrm>
        <a:off x="1195747" y="3788804"/>
        <a:ext cx="5673401" cy="11766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Gathering &amp; storing information &amp; intelligence</a:t>
          </a:r>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Criminal Procedure &amp; Investigations Act 1996</a:t>
          </a:r>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 Protection Act 2018/ General Data Protection Regulation (EU) 2018/679 (GDPR)</a:t>
          </a:r>
        </a:p>
      </dsp:txBody>
      <dsp:txXfrm>
        <a:off x="3575145" y="1675627"/>
        <a:ext cx="3409631" cy="14348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46E7D-565B-4718-AFA7-1C9356023D00}">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Information sharing includes both</a:t>
          </a:r>
          <a:endParaRPr lang="en-US" sz="2000" kern="1200" dirty="0"/>
        </a:p>
      </dsp:txBody>
      <dsp:txXfrm>
        <a:off x="307345" y="1546"/>
        <a:ext cx="3222855" cy="1933713"/>
      </dsp:txXfrm>
    </dsp:sp>
    <dsp:sp modelId="{7E521553-1CF5-4AF6-A18A-193204138DDA}">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“Personal data”  - </a:t>
          </a:r>
          <a:r>
            <a:rPr lang="en-GB" sz="2000" b="0" i="0" kern="1200" dirty="0"/>
            <a:t>means any information relating to an identified or identifiable living individual </a:t>
          </a:r>
          <a:endParaRPr lang="en-US" sz="2000" kern="1200" dirty="0"/>
        </a:p>
      </dsp:txBody>
      <dsp:txXfrm>
        <a:off x="3852486" y="1546"/>
        <a:ext cx="3222855" cy="1933713"/>
      </dsp:txXfrm>
    </dsp:sp>
    <dsp:sp modelId="{19633F02-1821-40A7-A477-5737191122D6}">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and</a:t>
          </a:r>
          <a:endParaRPr lang="en-US" sz="1800" kern="1200" dirty="0"/>
        </a:p>
      </dsp:txBody>
      <dsp:txXfrm>
        <a:off x="7397627" y="1546"/>
        <a:ext cx="3222855" cy="1933713"/>
      </dsp:txXfrm>
    </dsp:sp>
    <dsp:sp modelId="{7C492B65-1A7F-41FD-879A-8EA59D8DE42F}">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“Special category data” – any personal data which needs more protection because it is sensitive (religious beliefs, racial or ethnic origin).</a:t>
          </a:r>
          <a:endParaRPr lang="en-US" sz="2000" kern="1200" dirty="0"/>
        </a:p>
      </dsp:txBody>
      <dsp:txXfrm>
        <a:off x="2079915" y="2257545"/>
        <a:ext cx="3222855" cy="1933713"/>
      </dsp:txXfrm>
    </dsp:sp>
    <dsp:sp modelId="{00413CD1-16E8-41BA-BAB3-733BEDDB59CF}">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relation to community safety, information that should also be treated as sensitive personal data includes: •Information relating to victims •Information relating to witnesses</a:t>
          </a:r>
          <a:endParaRPr lang="en-US" sz="1800" kern="1200" dirty="0"/>
        </a:p>
      </dsp:txBody>
      <dsp:txXfrm>
        <a:off x="5625057" y="2257545"/>
        <a:ext cx="3222855" cy="193371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7FFD3-852D-43BA-B9A8-4312DD23FAE7}">
      <dsp:nvSpPr>
        <dsp:cNvPr id="0" name=""/>
        <dsp:cNvSpPr/>
      </dsp:nvSpPr>
      <dsp:spPr>
        <a:xfrm>
          <a:off x="3496905" y="1151"/>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responsible authorities are: </a:t>
          </a:r>
          <a:endParaRPr lang="en-US" sz="2000" kern="1200" dirty="0"/>
        </a:p>
      </dsp:txBody>
      <dsp:txXfrm>
        <a:off x="3529635" y="33881"/>
        <a:ext cx="3868558" cy="605020"/>
      </dsp:txXfrm>
    </dsp:sp>
    <dsp:sp modelId="{90FD5504-7B75-458F-B530-A5B26D3ED877}">
      <dsp:nvSpPr>
        <dsp:cNvPr id="0" name=""/>
        <dsp:cNvSpPr/>
      </dsp:nvSpPr>
      <dsp:spPr>
        <a:xfrm>
          <a:off x="3496905" y="705155"/>
          <a:ext cx="3934018" cy="670480"/>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Local Authority</a:t>
          </a:r>
          <a:endParaRPr lang="en-US" sz="2000" kern="1200" dirty="0"/>
        </a:p>
      </dsp:txBody>
      <dsp:txXfrm>
        <a:off x="3529635" y="737885"/>
        <a:ext cx="3868558" cy="605020"/>
      </dsp:txXfrm>
    </dsp:sp>
    <dsp:sp modelId="{77F850E2-85D3-4CD7-A4DB-47A667824845}">
      <dsp:nvSpPr>
        <dsp:cNvPr id="0" name=""/>
        <dsp:cNvSpPr/>
      </dsp:nvSpPr>
      <dsp:spPr>
        <a:xfrm>
          <a:off x="3484945" y="1433672"/>
          <a:ext cx="3934018" cy="67048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Police forces </a:t>
          </a:r>
          <a:endParaRPr lang="en-US" sz="2000" kern="1200" dirty="0"/>
        </a:p>
      </dsp:txBody>
      <dsp:txXfrm>
        <a:off x="3517675" y="1466402"/>
        <a:ext cx="3868558" cy="605020"/>
      </dsp:txXfrm>
    </dsp:sp>
    <dsp:sp modelId="{D1F6E104-0BD3-41AA-95F7-3884C436D505}">
      <dsp:nvSpPr>
        <dsp:cNvPr id="0" name=""/>
        <dsp:cNvSpPr/>
      </dsp:nvSpPr>
      <dsp:spPr>
        <a:xfrm>
          <a:off x="3496905" y="2113164"/>
          <a:ext cx="3934018" cy="670480"/>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Police Authority (PCC) </a:t>
          </a:r>
          <a:endParaRPr lang="en-US" sz="2000" kern="1200" dirty="0"/>
        </a:p>
      </dsp:txBody>
      <dsp:txXfrm>
        <a:off x="3529635" y="2145894"/>
        <a:ext cx="3868558" cy="605020"/>
      </dsp:txXfrm>
    </dsp:sp>
    <dsp:sp modelId="{D4D7B173-CEB3-44D3-A111-7876BE63BC05}">
      <dsp:nvSpPr>
        <dsp:cNvPr id="0" name=""/>
        <dsp:cNvSpPr/>
      </dsp:nvSpPr>
      <dsp:spPr>
        <a:xfrm>
          <a:off x="3496905" y="2817168"/>
          <a:ext cx="3934018" cy="670480"/>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2000" kern="1200" dirty="0"/>
            <a:t>Fire and Rescue Authority </a:t>
          </a:r>
          <a:endParaRPr lang="en-US" sz="2000" kern="1200" dirty="0"/>
        </a:p>
      </dsp:txBody>
      <dsp:txXfrm>
        <a:off x="3529635" y="2849898"/>
        <a:ext cx="3868558" cy="605020"/>
      </dsp:txXfrm>
    </dsp:sp>
    <dsp:sp modelId="{FDC4B88B-677D-4B70-93DA-AFC81032816E}">
      <dsp:nvSpPr>
        <dsp:cNvPr id="0" name=""/>
        <dsp:cNvSpPr/>
      </dsp:nvSpPr>
      <dsp:spPr>
        <a:xfrm>
          <a:off x="3496905" y="3521173"/>
          <a:ext cx="3934018" cy="6704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 </a:t>
          </a:r>
          <a:r>
            <a:rPr lang="en-GB" sz="1600" kern="1200" dirty="0"/>
            <a:t>Primary Care Trusts in England and Local Health Boards in Wales • Probation Trusts.</a:t>
          </a:r>
          <a:endParaRPr lang="en-US" sz="1600" kern="1200" dirty="0"/>
        </a:p>
      </dsp:txBody>
      <dsp:txXfrm>
        <a:off x="3529635" y="3553903"/>
        <a:ext cx="3868558" cy="60502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EAD7A-6D1F-4CBB-BF82-5E5E9748797F}">
      <dsp:nvSpPr>
        <dsp:cNvPr id="0" name=""/>
        <dsp:cNvSpPr/>
      </dsp:nvSpPr>
      <dsp:spPr>
        <a:xfrm>
          <a:off x="3496905" y="1151"/>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College of Policing defines such purposes as: </a:t>
          </a:r>
          <a:endParaRPr lang="en-US" sz="1900" kern="1200"/>
        </a:p>
      </dsp:txBody>
      <dsp:txXfrm>
        <a:off x="3529635" y="33881"/>
        <a:ext cx="3868558" cy="605020"/>
      </dsp:txXfrm>
    </dsp:sp>
    <dsp:sp modelId="{5F2BB4A6-82FF-4D70-937C-F761DFF27B20}">
      <dsp:nvSpPr>
        <dsp:cNvPr id="0" name=""/>
        <dsp:cNvSpPr/>
      </dsp:nvSpPr>
      <dsp:spPr>
        <a:xfrm>
          <a:off x="3496905" y="705155"/>
          <a:ext cx="3934018" cy="6704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protecting life and property.</a:t>
          </a:r>
          <a:endParaRPr lang="en-US" sz="1900" kern="1200"/>
        </a:p>
      </dsp:txBody>
      <dsp:txXfrm>
        <a:off x="3529635" y="737885"/>
        <a:ext cx="3868558" cy="605020"/>
      </dsp:txXfrm>
    </dsp:sp>
    <dsp:sp modelId="{FDBF0F1C-F1F1-4BD6-86DF-65CBFE825A04}">
      <dsp:nvSpPr>
        <dsp:cNvPr id="0" name=""/>
        <dsp:cNvSpPr/>
      </dsp:nvSpPr>
      <dsp:spPr>
        <a:xfrm>
          <a:off x="3496905" y="1409160"/>
          <a:ext cx="3934018" cy="67048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preserving order.</a:t>
          </a:r>
          <a:endParaRPr lang="en-US" sz="1900" kern="1200"/>
        </a:p>
      </dsp:txBody>
      <dsp:txXfrm>
        <a:off x="3529635" y="1441890"/>
        <a:ext cx="3868558" cy="605020"/>
      </dsp:txXfrm>
    </dsp:sp>
    <dsp:sp modelId="{5231939F-22FD-45B0-91C1-77C2A2CCAEB5}">
      <dsp:nvSpPr>
        <dsp:cNvPr id="0" name=""/>
        <dsp:cNvSpPr/>
      </dsp:nvSpPr>
      <dsp:spPr>
        <a:xfrm>
          <a:off x="3496905" y="2113164"/>
          <a:ext cx="3934018" cy="670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preventing and detecting offences.</a:t>
          </a:r>
          <a:endParaRPr lang="en-US" sz="1900" kern="1200"/>
        </a:p>
      </dsp:txBody>
      <dsp:txXfrm>
        <a:off x="3529635" y="2145894"/>
        <a:ext cx="3868558" cy="605020"/>
      </dsp:txXfrm>
    </dsp:sp>
    <dsp:sp modelId="{514C6502-2446-4861-9230-0F7CE0E1F8B1}">
      <dsp:nvSpPr>
        <dsp:cNvPr id="0" name=""/>
        <dsp:cNvSpPr/>
      </dsp:nvSpPr>
      <dsp:spPr>
        <a:xfrm>
          <a:off x="3496905" y="2817168"/>
          <a:ext cx="3934018" cy="67048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bringing offenders to justice.</a:t>
          </a:r>
          <a:endParaRPr lang="en-US" sz="1900" kern="1200"/>
        </a:p>
      </dsp:txBody>
      <dsp:txXfrm>
        <a:off x="3529635" y="2849898"/>
        <a:ext cx="3868558" cy="605020"/>
      </dsp:txXfrm>
    </dsp:sp>
    <dsp:sp modelId="{45355B2A-73E6-44C6-9809-763BB2BFDCB4}">
      <dsp:nvSpPr>
        <dsp:cNvPr id="0" name=""/>
        <dsp:cNvSpPr/>
      </dsp:nvSpPr>
      <dsp:spPr>
        <a:xfrm>
          <a:off x="3496905" y="3521173"/>
          <a:ext cx="3934018" cy="670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0" i="0" kern="1200"/>
            <a:t>any duty or responsibility arising from common or statute law.</a:t>
          </a:r>
          <a:endParaRPr lang="en-US" sz="1900" kern="1200"/>
        </a:p>
      </dsp:txBody>
      <dsp:txXfrm>
        <a:off x="3529635" y="3553903"/>
        <a:ext cx="3868558" cy="60502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08A8C-9ACC-4F7C-B7AB-36BB570F3B51}">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1: Explain why the information will help.</a:t>
          </a:r>
          <a:endParaRPr lang="en-US" sz="2000" kern="1200" dirty="0"/>
        </a:p>
      </dsp:txBody>
      <dsp:txXfrm>
        <a:off x="930572" y="3032"/>
        <a:ext cx="2833338" cy="1700003"/>
      </dsp:txXfrm>
    </dsp:sp>
    <dsp:sp modelId="{A21F7D15-ED71-4ABA-A7BA-7A06B1E98B0D}">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2:Identify the potential benefits for the information supplier.</a:t>
          </a:r>
          <a:endParaRPr lang="en-US" sz="2000" kern="1200" dirty="0"/>
        </a:p>
      </dsp:txBody>
      <dsp:txXfrm>
        <a:off x="4047245" y="3032"/>
        <a:ext cx="2833338" cy="1700003"/>
      </dsp:txXfrm>
    </dsp:sp>
    <dsp:sp modelId="{1F5C2DF8-28EB-4716-B567-B47AD5BB7F81}">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3:Information shared must be fit for purpose.</a:t>
          </a:r>
          <a:endParaRPr lang="en-US" sz="2000" kern="1200" dirty="0"/>
        </a:p>
      </dsp:txBody>
      <dsp:txXfrm>
        <a:off x="7163917" y="3032"/>
        <a:ext cx="2833338" cy="1700003"/>
      </dsp:txXfrm>
    </dsp:sp>
    <dsp:sp modelId="{5431F1F2-CA31-4218-87BF-8829BEAD9169}">
      <dsp:nvSpPr>
        <dsp:cNvPr id="0" name=""/>
        <dsp:cNvSpPr/>
      </dsp:nvSpPr>
      <dsp:spPr>
        <a:xfrm>
          <a:off x="2488909"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4: Data is securely managed.</a:t>
          </a:r>
          <a:endParaRPr lang="en-US" sz="2000" kern="1200" dirty="0"/>
        </a:p>
      </dsp:txBody>
      <dsp:txXfrm>
        <a:off x="2488909" y="1986369"/>
        <a:ext cx="2833338" cy="1700003"/>
      </dsp:txXfrm>
    </dsp:sp>
    <dsp:sp modelId="{60C20EF7-FA91-4258-88EE-0FD840A36F68}">
      <dsp:nvSpPr>
        <dsp:cNvPr id="0" name=""/>
        <dsp:cNvSpPr/>
      </dsp:nvSpPr>
      <dsp:spPr>
        <a:xfrm>
          <a:off x="5605581"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5: Data should be held in an environment where they are easy to access. </a:t>
          </a:r>
          <a:endParaRPr lang="en-US" sz="2100" kern="1200" dirty="0"/>
        </a:p>
      </dsp:txBody>
      <dsp:txXfrm>
        <a:off x="5605581" y="1986369"/>
        <a:ext cx="2833338" cy="17000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72534-0303-440A-9D9F-D28332CA9772}">
      <dsp:nvSpPr>
        <dsp:cNvPr id="0" name=""/>
        <dsp:cNvSpPr/>
      </dsp:nvSpPr>
      <dsp:spPr>
        <a:xfrm>
          <a:off x="0" y="2777210"/>
          <a:ext cx="10927829" cy="91154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10 minutes – research and list some of the specific situations in which the police need to disclose information to another party. </a:t>
          </a:r>
          <a:endParaRPr lang="en-US" sz="2100" kern="1200"/>
        </a:p>
      </dsp:txBody>
      <dsp:txXfrm>
        <a:off x="0" y="2777210"/>
        <a:ext cx="10927829" cy="911542"/>
      </dsp:txXfrm>
    </dsp:sp>
    <dsp:sp modelId="{9DAE7F4F-299B-4655-A9D3-FF105F169B4B}">
      <dsp:nvSpPr>
        <dsp:cNvPr id="0" name=""/>
        <dsp:cNvSpPr/>
      </dsp:nvSpPr>
      <dsp:spPr>
        <a:xfrm rot="10800000">
          <a:off x="0" y="1388931"/>
          <a:ext cx="10927829" cy="1401952"/>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There are some specific legal obligations where police information will need to be disclosed to another party. </a:t>
          </a:r>
          <a:endParaRPr lang="en-US" sz="2100" kern="1200"/>
        </a:p>
      </dsp:txBody>
      <dsp:txXfrm rot="10800000">
        <a:off x="0" y="1388931"/>
        <a:ext cx="10927829" cy="910946"/>
      </dsp:txXfrm>
    </dsp:sp>
    <dsp:sp modelId="{5F7591DD-BCC9-4292-A0DA-F951A48B8346}">
      <dsp:nvSpPr>
        <dsp:cNvPr id="0" name=""/>
        <dsp:cNvSpPr/>
      </dsp:nvSpPr>
      <dsp:spPr>
        <a:xfrm rot="10800000">
          <a:off x="0" y="652"/>
          <a:ext cx="10927829" cy="1401952"/>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Research task:</a:t>
          </a:r>
          <a:endParaRPr lang="en-US" sz="2100" kern="1200"/>
        </a:p>
      </dsp:txBody>
      <dsp:txXfrm rot="10800000">
        <a:off x="0" y="652"/>
        <a:ext cx="10927829" cy="91094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B63B0-5802-4B59-B922-93E0DD5B4069}"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0C285-EDBE-4116-A3BF-A2F5B19DC694}" type="slidenum">
              <a:rPr lang="en-GB" smtClean="0"/>
              <a:t>‹#›</a:t>
            </a:fld>
            <a:endParaRPr lang="en-GB"/>
          </a:p>
        </p:txBody>
      </p:sp>
    </p:spTree>
    <p:extLst>
      <p:ext uri="{BB962C8B-B14F-4D97-AF65-F5344CB8AC3E}">
        <p14:creationId xmlns:p14="http://schemas.microsoft.com/office/powerpoint/2010/main" val="2443201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E5F29E-6DF0-1B45-8657-F27B19A9C9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171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3F8EF0C-9743-7C49-8B45-E35661F404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17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098E5-A0B5-C2E7-695A-2F09E567B6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4FF11A-07EA-DED7-0D5C-556631954E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BE4BF-D456-0FE1-2BED-E7CF7D1A2A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80CD82-065D-2AFE-D7E4-0F10D06637E2}"/>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2812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endParaRPr lang="en-GB" sz="1100" b="0"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1135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7291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xfrm>
            <a:off x="1890713" y="109538"/>
            <a:ext cx="3378200" cy="1901825"/>
          </a:xfrm>
          <a:ln/>
        </p:spPr>
      </p:sp>
      <p:sp>
        <p:nvSpPr>
          <p:cNvPr id="29699" name="Rectangle 3"/>
          <p:cNvSpPr>
            <a:spLocks noGrp="1" noChangeArrowheads="1"/>
          </p:cNvSpPr>
          <p:nvPr>
            <p:ph type="body" idx="1"/>
          </p:nvPr>
        </p:nvSpPr>
        <p:spPr>
          <a:xfrm>
            <a:off x="928062" y="2138745"/>
            <a:ext cx="4984107" cy="71700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 </a:t>
            </a:r>
            <a:r>
              <a:rPr lang="en-GB" altLang="en-US" sz="1400" dirty="0">
                <a:latin typeface="Arial" charset="0"/>
              </a:rPr>
              <a:t>What is NIM? </a:t>
            </a:r>
          </a:p>
          <a:p>
            <a:r>
              <a:rPr lang="en-US" altLang="en-US" dirty="0">
                <a:latin typeface="Arial" charset="0"/>
              </a:rPr>
              <a:t>The </a:t>
            </a:r>
            <a:r>
              <a:rPr lang="en-GB" altLang="en-US" b="1" dirty="0">
                <a:solidFill>
                  <a:srgbClr val="0033CC"/>
                </a:solidFill>
                <a:latin typeface="Arial" charset="0"/>
              </a:rPr>
              <a:t>National Intelligence Model </a:t>
            </a:r>
            <a:r>
              <a:rPr lang="en-GB" altLang="en-US" b="1" dirty="0">
                <a:solidFill>
                  <a:srgbClr val="FF3300"/>
                </a:solidFill>
                <a:latin typeface="Arial" charset="0"/>
              </a:rPr>
              <a:t>(NIM), </a:t>
            </a:r>
            <a:r>
              <a:rPr lang="en-GB" altLang="en-US" dirty="0">
                <a:latin typeface="Arial" charset="0"/>
              </a:rPr>
              <a:t>launched in 2000, </a:t>
            </a:r>
            <a:r>
              <a:rPr lang="en-US" altLang="en-US" dirty="0">
                <a:latin typeface="Arial" charset="0"/>
              </a:rPr>
              <a:t>was a major introduction in the context of police reform.  </a:t>
            </a:r>
          </a:p>
          <a:p>
            <a:r>
              <a:rPr lang="en-US" altLang="en-US" dirty="0">
                <a:latin typeface="Arial" charset="0"/>
              </a:rPr>
              <a:t>The Home Office describes the </a:t>
            </a:r>
            <a:r>
              <a:rPr lang="en-US" altLang="en-US" b="1" dirty="0">
                <a:solidFill>
                  <a:srgbClr val="FF3300"/>
                </a:solidFill>
                <a:latin typeface="Arial" charset="0"/>
              </a:rPr>
              <a:t>NIM</a:t>
            </a:r>
            <a:r>
              <a:rPr lang="en-US" altLang="en-US" dirty="0">
                <a:latin typeface="Arial" charset="0"/>
              </a:rPr>
              <a:t> as </a:t>
            </a:r>
            <a:r>
              <a:rPr lang="en-US" altLang="en-US" i="1" dirty="0">
                <a:latin typeface="Arial" charset="0"/>
              </a:rPr>
              <a:t>“a validated model of policing….representing best practice in the use of intelligence to fight crime”</a:t>
            </a:r>
          </a:p>
          <a:p>
            <a:r>
              <a:rPr lang="en-US" altLang="en-US" dirty="0">
                <a:latin typeface="Arial" charset="0"/>
              </a:rPr>
              <a:t>All police forces in England &amp; Wales are required to implement the </a:t>
            </a:r>
            <a:r>
              <a:rPr lang="en-US" altLang="en-US" b="1" dirty="0">
                <a:solidFill>
                  <a:srgbClr val="FF3300"/>
                </a:solidFill>
                <a:latin typeface="Arial" charset="0"/>
              </a:rPr>
              <a:t>NIM </a:t>
            </a:r>
            <a:r>
              <a:rPr lang="en-US" altLang="en-US" dirty="0">
                <a:latin typeface="Arial" charset="0"/>
              </a:rPr>
              <a:t>and it is also used by the National Crime Agency (NCA), the UK Border Agency and Local Community Safety Partnerships</a:t>
            </a:r>
            <a:endParaRPr lang="en-US" altLang="en-US" b="1" dirty="0">
              <a:solidFill>
                <a:srgbClr val="FF3300"/>
              </a:solidFill>
              <a:latin typeface="Arial" charset="0"/>
            </a:endParaRPr>
          </a:p>
          <a:p>
            <a:r>
              <a:rPr lang="en-GB" altLang="en-US" b="1" dirty="0">
                <a:solidFill>
                  <a:srgbClr val="FF3300"/>
                </a:solidFill>
                <a:latin typeface="Arial" charset="0"/>
              </a:rPr>
              <a:t>NIM</a:t>
            </a:r>
            <a:r>
              <a:rPr lang="en-GB" altLang="en-US" dirty="0">
                <a:latin typeface="Arial" charset="0"/>
              </a:rPr>
              <a:t> is a standardised framework that puts intelligence at the heart of policing and represents best practice in the use of intelligence to fight crime.</a:t>
            </a:r>
          </a:p>
          <a:p>
            <a:r>
              <a:rPr lang="en-GB" altLang="en-US" dirty="0">
                <a:latin typeface="Arial" charset="0"/>
              </a:rPr>
              <a:t>It is a model for policing that senior managers can use to help them to determine the strategic direction and make tactical decisions about resourcing and operational policing to support local and national objectives; it also helps manage risk. </a:t>
            </a:r>
          </a:p>
          <a:p>
            <a:r>
              <a:rPr lang="en-GB" altLang="en-US" dirty="0">
                <a:latin typeface="Arial" charset="0"/>
              </a:rPr>
              <a:t>Therefore, </a:t>
            </a:r>
            <a:r>
              <a:rPr lang="en-GB" altLang="en-US" b="1" dirty="0">
                <a:solidFill>
                  <a:srgbClr val="FF3300"/>
                </a:solidFill>
                <a:latin typeface="Arial" charset="0"/>
              </a:rPr>
              <a:t>NIM</a:t>
            </a:r>
            <a:r>
              <a:rPr lang="en-GB" altLang="en-US" dirty="0">
                <a:latin typeface="Arial" charset="0"/>
              </a:rPr>
              <a:t> is not just about intelligence gathering, it is also a business process model that can be used to guide all activities of a police force.</a:t>
            </a:r>
          </a:p>
          <a:p>
            <a:endParaRPr lang="en-GB" altLang="en-US" dirty="0">
              <a:latin typeface="Arial" charset="0"/>
            </a:endParaRPr>
          </a:p>
          <a:p>
            <a:endParaRPr lang="en-US" altLang="en-US" dirty="0">
              <a:latin typeface="Arial"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D9037-F2B8-9BDC-EBB8-C5C291ACE0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A257F4-9F3A-E37D-2D26-6BB05D439B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E95FBD-E28C-722C-8EF9-D9AADA3448B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060450E-94F6-EF6D-9FD4-FDB49B343337}"/>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8077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1792288" y="617538"/>
            <a:ext cx="3379787" cy="1901825"/>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QTS:  </a:t>
            </a:r>
            <a:r>
              <a:rPr lang="en-GB" altLang="en-US" sz="1400" dirty="0">
                <a:latin typeface="Arial" charset="0"/>
              </a:rPr>
              <a:t>Why is there a need for </a:t>
            </a:r>
            <a:r>
              <a:rPr lang="en-GB" altLang="en-US" sz="1400" b="1" dirty="0">
                <a:solidFill>
                  <a:srgbClr val="FF3300"/>
                </a:solidFill>
                <a:latin typeface="Arial" charset="0"/>
              </a:rPr>
              <a:t>NIM?</a:t>
            </a:r>
            <a:r>
              <a:rPr lang="en-GB" altLang="en-US" sz="1400" dirty="0">
                <a:latin typeface="Arial" charset="0"/>
              </a:rPr>
              <a:t> </a:t>
            </a:r>
          </a:p>
          <a:p>
            <a:r>
              <a:rPr lang="en-GB" altLang="en-US" sz="1400" dirty="0">
                <a:latin typeface="Arial" charset="0"/>
              </a:rPr>
              <a:t>The </a:t>
            </a:r>
            <a:r>
              <a:rPr lang="en-GB" altLang="en-US" sz="1400" b="1" dirty="0">
                <a:solidFill>
                  <a:srgbClr val="FF3300"/>
                </a:solidFill>
                <a:latin typeface="Arial" charset="0"/>
              </a:rPr>
              <a:t>NIM</a:t>
            </a:r>
            <a:r>
              <a:rPr lang="en-GB" altLang="en-US" sz="1400" dirty="0">
                <a:latin typeface="Arial" charset="0"/>
              </a:rPr>
              <a:t> is a simple and practical approach, which begins with an understanding that the Force has limited resources with which to address demand. </a:t>
            </a:r>
          </a:p>
          <a:p>
            <a:r>
              <a:rPr lang="en-GB" altLang="en-US" sz="1400" dirty="0">
                <a:latin typeface="Arial" charset="0"/>
              </a:rPr>
              <a:t>Resources must be deployed to where they best match current and anticipated demand with effective decision-making being dependent on clear lines of communication, ownership and accountability across the Force. </a:t>
            </a:r>
          </a:p>
          <a:p>
            <a:r>
              <a:rPr lang="en-GB" altLang="en-US" sz="1400" dirty="0">
                <a:latin typeface="Arial" charset="0"/>
              </a:rPr>
              <a:t>In order to maximise the impact from limited resources the Force shall establish operational priorities and have processes in place that allow senior managers at each level to determine and manage the appropriate local or specialised response to these priorities. </a:t>
            </a:r>
          </a:p>
          <a:p>
            <a:r>
              <a:rPr lang="en-GB" altLang="en-US" sz="1400" dirty="0">
                <a:latin typeface="Arial" charset="0"/>
              </a:rPr>
              <a:t>These responses may include collaboration with partner agencies that are often best placed to use their resources to bring about long term benefit. </a:t>
            </a:r>
          </a:p>
          <a:p>
            <a:r>
              <a:rPr lang="en-GB" altLang="en-US" sz="1400" dirty="0">
                <a:latin typeface="Arial" charset="0"/>
              </a:rPr>
              <a:t>In an environment of increased external scrutiny, and a requirement to account for performance with cost-effective use of resources, the Force shall make every effort to reduce demand through an approach that uses all available information and resources in an intelligent way. </a:t>
            </a:r>
          </a:p>
          <a:p>
            <a:r>
              <a:rPr lang="en-GB" altLang="en-US" sz="1400" dirty="0">
                <a:latin typeface="Arial" charset="0"/>
              </a:rPr>
              <a:t>Whilst not all demands are predictable and not all issues can be prevented by early action, the NIM aims to create an environment in which unforeseen and recurring demands become the exception rather than the norm. </a:t>
            </a:r>
          </a:p>
          <a:p>
            <a:endParaRPr lang="en-GB" altLang="en-US" sz="1400" dirty="0">
              <a:latin typeface="Arial"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E66587D-C405-4E70-858E-DD2D85B458E1}"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1792288" y="617538"/>
            <a:ext cx="3379787" cy="1901825"/>
          </a:xfrm>
          <a:ln/>
        </p:spPr>
      </p:sp>
      <p:sp>
        <p:nvSpPr>
          <p:cNvPr id="36867" name="Notes Placeholder 2"/>
          <p:cNvSpPr>
            <a:spLocks noGrp="1"/>
          </p:cNvSpPr>
          <p:nvPr>
            <p:ph type="body" idx="1"/>
          </p:nvPr>
        </p:nvSpPr>
        <p:spPr>
          <a:xfrm>
            <a:off x="679288" y="2717570"/>
            <a:ext cx="5439101" cy="68809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rPr>
              <a:t>State:</a:t>
            </a:r>
          </a:p>
          <a:p>
            <a:r>
              <a:rPr lang="en-GB" altLang="en-US" dirty="0">
                <a:latin typeface="Arial" charset="0"/>
              </a:rPr>
              <a:t>So what’s the difference between information, intelligence and evidence?</a:t>
            </a:r>
          </a:p>
          <a:p>
            <a:r>
              <a:rPr lang="en-GB" altLang="en-US" b="1" dirty="0">
                <a:solidFill>
                  <a:srgbClr val="0033CC"/>
                </a:solidFill>
                <a:latin typeface="Arial" charset="0"/>
              </a:rPr>
              <a:t>Information</a:t>
            </a:r>
            <a:r>
              <a:rPr lang="en-GB" altLang="en-US" dirty="0">
                <a:latin typeface="Arial" charset="0"/>
              </a:rPr>
              <a:t> normally comes from a source that needs no confidentiality, constraints or protection.   </a:t>
            </a:r>
          </a:p>
          <a:p>
            <a:r>
              <a:rPr lang="en-GB" altLang="en-US" dirty="0">
                <a:latin typeface="Arial" charset="0"/>
              </a:rPr>
              <a:t>It is  an overt, i.e. not hidden,  piece of information or sequence of communications.  </a:t>
            </a:r>
          </a:p>
          <a:p>
            <a:r>
              <a:rPr lang="en-GB" altLang="en-US" dirty="0">
                <a:latin typeface="Arial" charset="0"/>
              </a:rPr>
              <a:t>A member of the public calling to report an incident would fit this definition.</a:t>
            </a:r>
          </a:p>
          <a:p>
            <a:r>
              <a:rPr lang="en-GB" altLang="en-US" b="1" dirty="0">
                <a:solidFill>
                  <a:srgbClr val="0033CC"/>
                </a:solidFill>
                <a:latin typeface="Arial" charset="0"/>
              </a:rPr>
              <a:t>Intelligence</a:t>
            </a:r>
            <a:r>
              <a:rPr lang="en-GB" altLang="en-US" dirty="0">
                <a:latin typeface="Arial" charset="0"/>
              </a:rPr>
              <a:t> is more difficult to define but in an investigative context may be considered a form of information but of a ‘special’ kind. It is information which has taken on a special meaning.</a:t>
            </a:r>
          </a:p>
          <a:p>
            <a:r>
              <a:rPr lang="en-GB" altLang="en-US" dirty="0">
                <a:latin typeface="Arial" charset="0"/>
              </a:rPr>
              <a:t>Quite often it is information gathered covertly from a variety of sources (some confidential), which has been processed, i.e. recorded, graded and evaluated.</a:t>
            </a:r>
          </a:p>
          <a:p>
            <a:r>
              <a:rPr lang="en-GB" altLang="en-US" b="1" dirty="0">
                <a:solidFill>
                  <a:srgbClr val="0033CC"/>
                </a:solidFill>
                <a:latin typeface="Arial" charset="0"/>
              </a:rPr>
              <a:t>Evidence</a:t>
            </a:r>
            <a:r>
              <a:rPr lang="en-GB" altLang="en-US" dirty="0">
                <a:latin typeface="Arial" charset="0"/>
              </a:rPr>
              <a:t> can be either information or intelligence, and is generally material that abides by the ‘rules of evidence’, that is to say is ‘admissible’ in that it can be used in a court of law to determine or demonstrate the truth.</a:t>
            </a:r>
            <a:endParaRPr lang="en-GB" altLang="en-US" b="1" dirty="0">
              <a:latin typeface="Arial" charset="0"/>
            </a:endParaRPr>
          </a:p>
          <a:p>
            <a:endParaRPr lang="en-GB" altLang="en-US" dirty="0">
              <a:latin typeface="Arial"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3871A00-8103-448F-8BA1-75E0F9584F53}"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1792288" y="617538"/>
            <a:ext cx="3379787" cy="1901825"/>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charset="0"/>
              </a:rPr>
              <a:t>We are now going to look at this in more detail.</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868F7A3-9E40-44A7-998C-2AD5FD88BE78}"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1792288" y="617538"/>
            <a:ext cx="3379787" cy="1901825"/>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rPr>
              <a:t>State:</a:t>
            </a:r>
          </a:p>
          <a:p>
            <a:r>
              <a:rPr lang="en-GB" altLang="en-US" dirty="0">
                <a:latin typeface="Arial" charset="0"/>
              </a:rPr>
              <a:t>So, lets look at Intelligence in more detail  </a:t>
            </a:r>
          </a:p>
          <a:p>
            <a:endParaRPr lang="en-GB" altLang="en-US" dirty="0">
              <a:latin typeface="Arial" charset="0"/>
            </a:endParaRPr>
          </a:p>
          <a:p>
            <a:endParaRPr lang="en-GB" altLang="en-US" dirty="0">
              <a:latin typeface="Arial" charset="0"/>
            </a:endParaRPr>
          </a:p>
          <a:p>
            <a:endParaRPr lang="en-GB" altLang="en-US" dirty="0">
              <a:latin typeface="Arial"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16BF0F7-B0D5-4B33-8CFB-F216A56C9CE8}"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792288" y="617538"/>
            <a:ext cx="3379787" cy="1901825"/>
          </a:xfrm>
          <a:ln/>
        </p:spPr>
      </p:sp>
      <p:sp>
        <p:nvSpPr>
          <p:cNvPr id="3584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DB4EEEE-1CDE-49B6-847B-438B7BD2BDBD}"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a:t>
            </a:r>
            <a:endParaRPr lang="en-GB" altLang="en-US" sz="1400" dirty="0">
              <a:latin typeface="Arial" charset="0"/>
            </a:endParaRPr>
          </a:p>
          <a:p>
            <a:r>
              <a:rPr lang="en-GB" altLang="en-US" sz="1400" dirty="0">
                <a:latin typeface="Arial" charset="0"/>
              </a:rPr>
              <a:t>As we have already mentioned, Intelligence is information which has been </a:t>
            </a:r>
            <a:r>
              <a:rPr lang="en-GB" altLang="en-US" sz="1400" b="1" u="sng" dirty="0">
                <a:solidFill>
                  <a:srgbClr val="FF3300"/>
                </a:solidFill>
                <a:latin typeface="Arial" charset="0"/>
              </a:rPr>
              <a:t>processed</a:t>
            </a:r>
            <a:r>
              <a:rPr lang="en-GB" altLang="en-US" sz="1400" b="1" dirty="0">
                <a:solidFill>
                  <a:srgbClr val="FF3300"/>
                </a:solidFill>
                <a:latin typeface="Arial" charset="0"/>
              </a:rPr>
              <a:t> </a:t>
            </a:r>
            <a:r>
              <a:rPr lang="en-GB" altLang="en-US" sz="1400" dirty="0">
                <a:latin typeface="Arial" charset="0"/>
              </a:rPr>
              <a:t>to turn it into usable intelligence, then developed for action and policy making.</a:t>
            </a:r>
          </a:p>
          <a:p>
            <a:r>
              <a:rPr lang="en-GB" altLang="en-US" sz="1400" dirty="0">
                <a:latin typeface="Arial" charset="0"/>
              </a:rPr>
              <a:t>This development ensures ethical, accountable and transparent practice is taking place.</a:t>
            </a:r>
          </a:p>
          <a:p>
            <a:r>
              <a:rPr lang="en-GB" altLang="en-US" sz="1400" dirty="0">
                <a:latin typeface="Arial" charset="0"/>
              </a:rPr>
              <a:t>The whole process  is known as the </a:t>
            </a:r>
            <a:r>
              <a:rPr lang="en-GB" altLang="en-US" sz="1400" b="1" dirty="0">
                <a:solidFill>
                  <a:srgbClr val="0033CC"/>
                </a:solidFill>
                <a:latin typeface="Arial" charset="0"/>
              </a:rPr>
              <a:t>Intelligence Cycle</a:t>
            </a:r>
            <a:r>
              <a:rPr lang="en-GB" altLang="en-US" sz="1400" dirty="0">
                <a:latin typeface="Arial" charset="0"/>
              </a:rPr>
              <a:t>.</a:t>
            </a:r>
          </a:p>
          <a:p>
            <a:r>
              <a:rPr lang="en-GB" altLang="en-US" sz="1400" dirty="0">
                <a:latin typeface="Arial" charset="0"/>
              </a:rPr>
              <a:t>The process can be compared with a potter’s wheel - It is a never-ending, circular process. The information is the clay in a very rough untreated form which, with patience and expertise, can be worked into a usable shape and form.</a:t>
            </a:r>
            <a:endParaRPr lang="en-GB" altLang="en-US" sz="1400" b="1" dirty="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2381250" y="546100"/>
            <a:ext cx="2155825" cy="1212850"/>
          </a:xfrm>
          <a:ln/>
        </p:spPr>
      </p:sp>
      <p:sp>
        <p:nvSpPr>
          <p:cNvPr id="37891" name="Notes Placeholder 2"/>
          <p:cNvSpPr>
            <a:spLocks noGrp="1"/>
          </p:cNvSpPr>
          <p:nvPr>
            <p:ph type="body" idx="1"/>
          </p:nvPr>
        </p:nvSpPr>
        <p:spPr>
          <a:xfrm>
            <a:off x="679288" y="1921471"/>
            <a:ext cx="5439101" cy="72611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  </a:t>
            </a:r>
            <a:r>
              <a:rPr lang="en-GB" altLang="en-US" sz="1400" dirty="0">
                <a:latin typeface="Arial" charset="0"/>
              </a:rPr>
              <a:t>Where might information come from?  </a:t>
            </a:r>
          </a:p>
          <a:p>
            <a:r>
              <a:rPr lang="en-GB" altLang="en-US" sz="1400" dirty="0">
                <a:latin typeface="Arial" charset="0"/>
              </a:rPr>
              <a:t>Information can be obtained from a wide number of sources.  </a:t>
            </a:r>
          </a:p>
          <a:p>
            <a:r>
              <a:rPr lang="en-GB" altLang="en-US" sz="1400" dirty="0">
                <a:latin typeface="Arial" charset="0"/>
              </a:rPr>
              <a:t>For the response officer at the front line of policing the first and possibly most readily available source is the community in which that officer works, remembering that community intelligence will usually be based around the perceived problems that the community are experiencing and will need to be processed into usable intelligence.</a:t>
            </a:r>
          </a:p>
          <a:p>
            <a:r>
              <a:rPr lang="en-GB" altLang="en-US" sz="1400" dirty="0">
                <a:latin typeface="Arial" charset="0"/>
              </a:rPr>
              <a:t>Information will only be forthcoming if the community has confidence in the police service, force and individual officers.  Many times an officer may be told ‘I’ll tell you but I’m not telling anyone else.’  </a:t>
            </a:r>
          </a:p>
          <a:p>
            <a:r>
              <a:rPr lang="en-GB" altLang="en-US" sz="1400" dirty="0">
                <a:latin typeface="Arial" charset="0"/>
              </a:rPr>
              <a:t>This will be because that officer may have built up a relationship with that community, is respected by them and is seen as a trusted person. </a:t>
            </a:r>
          </a:p>
          <a:p>
            <a:r>
              <a:rPr lang="en-GB" altLang="en-US" sz="1400" b="1" dirty="0">
                <a:solidFill>
                  <a:srgbClr val="FF3300"/>
                </a:solidFill>
                <a:latin typeface="Arial" charset="0"/>
              </a:rPr>
              <a:t>It is important as an operational officer to understand the value of community intelligence and ensure that gratitude is expressed to the individuals providing it.</a:t>
            </a:r>
            <a:r>
              <a:rPr lang="en-GB" altLang="en-US" sz="1400" dirty="0">
                <a:latin typeface="Arial" charset="0"/>
              </a:rPr>
              <a:t>  This will in turn encourage the community to provide intelligence as they will feel that it is being treated seriously, public confidence improves and the cycle continues. </a:t>
            </a:r>
          </a:p>
          <a:p>
            <a:r>
              <a:rPr lang="en-GB" altLang="en-US" sz="1400" dirty="0">
                <a:latin typeface="Arial" charset="0"/>
              </a:rPr>
              <a:t>There are many opportunities to gather community intelligence as a community officer but, generally not so many as a response officer who is always on the move from one call to another.  The response officer must take every opportunity to use each situation that presents itself to gather intelligence.</a:t>
            </a:r>
          </a:p>
          <a:p>
            <a:r>
              <a:rPr lang="en-GB" altLang="en-US" sz="1400" dirty="0">
                <a:latin typeface="Arial" charset="0"/>
              </a:rPr>
              <a:t>For example, information may be gained from someone the officer is interviewing, be it a suspect, the people who know him or a witness or victim.</a:t>
            </a:r>
          </a:p>
          <a:p>
            <a:endParaRPr lang="en-GB" altLang="en-US" sz="1400" dirty="0">
              <a:latin typeface="Arial" charset="0"/>
            </a:endParaRPr>
          </a:p>
          <a:p>
            <a:endParaRPr lang="en-GB" altLang="en-US" sz="1400" dirty="0">
              <a:latin typeface="Arial" charset="0"/>
            </a:endParaRPr>
          </a:p>
          <a:p>
            <a:endParaRPr lang="en-GB" altLang="en-US" sz="1400" dirty="0">
              <a:latin typeface="Arial"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A6E9EA1-C8BA-49B8-9066-AA6DCF1156DD}"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1792288" y="617538"/>
            <a:ext cx="3379787" cy="1901825"/>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rPr>
              <a:t>State:</a:t>
            </a:r>
          </a:p>
          <a:p>
            <a:r>
              <a:rPr lang="en-GB" altLang="en-US" dirty="0">
                <a:latin typeface="Arial" charset="0"/>
              </a:rPr>
              <a:t>On a wider scale, the sources from which intelligence can be gathered are varied.</a:t>
            </a:r>
          </a:p>
          <a:p>
            <a:r>
              <a:rPr lang="en-GB" altLang="en-US" dirty="0">
                <a:latin typeface="Arial" charset="0"/>
              </a:rPr>
              <a:t>Here is a list of sources of intelligence but it is by no means exhaustive.</a:t>
            </a:r>
          </a:p>
          <a:p>
            <a:r>
              <a:rPr lang="en-GB" altLang="en-US" dirty="0">
                <a:latin typeface="Arial" charset="0"/>
              </a:rPr>
              <a:t>Allow students time to read or write.</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C952D1C-9F35-4743-B610-DAE7415E8DFB}"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4816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1890713" y="30163"/>
            <a:ext cx="3378200" cy="1901825"/>
          </a:xfrm>
          <a:ln/>
        </p:spPr>
      </p:sp>
      <p:sp>
        <p:nvSpPr>
          <p:cNvPr id="40963" name="Notes Placeholder 2"/>
          <p:cNvSpPr>
            <a:spLocks noGrp="1"/>
          </p:cNvSpPr>
          <p:nvPr>
            <p:ph type="body" idx="1"/>
          </p:nvPr>
        </p:nvSpPr>
        <p:spPr>
          <a:xfrm>
            <a:off x="710053" y="1993895"/>
            <a:ext cx="5439101" cy="7749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a:t>
            </a:r>
          </a:p>
          <a:p>
            <a:r>
              <a:rPr lang="en-GB" altLang="en-US" sz="1400" b="1" dirty="0">
                <a:solidFill>
                  <a:srgbClr val="FF3300"/>
                </a:solidFill>
                <a:latin typeface="Arial" charset="0"/>
              </a:rPr>
              <a:t>Level 1</a:t>
            </a:r>
            <a:r>
              <a:rPr lang="en-GB" altLang="en-US" sz="1400" b="1" dirty="0">
                <a:latin typeface="Arial" charset="0"/>
              </a:rPr>
              <a:t> - </a:t>
            </a:r>
            <a:r>
              <a:rPr lang="en-GB" altLang="en-US" sz="1400" b="1" dirty="0">
                <a:solidFill>
                  <a:srgbClr val="0033CC"/>
                </a:solidFill>
                <a:latin typeface="Arial" charset="0"/>
              </a:rPr>
              <a:t>Local Issues </a:t>
            </a:r>
            <a:r>
              <a:rPr lang="en-GB" altLang="en-US" sz="1400" dirty="0">
                <a:latin typeface="Arial" charset="0"/>
              </a:rPr>
              <a:t>- Local criminals, crime and disorder affecting a Division or Basic Command Unit.  This will be classed as priority and volume crime. This could be any crime from theft to murder that the BCU expects to be handled by local resources. </a:t>
            </a:r>
          </a:p>
          <a:p>
            <a:r>
              <a:rPr lang="en-GB" altLang="en-US" sz="1400" b="1" dirty="0">
                <a:solidFill>
                  <a:srgbClr val="FF3300"/>
                </a:solidFill>
                <a:latin typeface="Arial" charset="0"/>
              </a:rPr>
              <a:t>Level 2</a:t>
            </a:r>
            <a:r>
              <a:rPr lang="en-GB" altLang="en-US" sz="1400" b="1" dirty="0">
                <a:latin typeface="Arial" charset="0"/>
              </a:rPr>
              <a:t> – </a:t>
            </a:r>
            <a:r>
              <a:rPr lang="en-GB" altLang="en-US" sz="1400" b="1" dirty="0">
                <a:solidFill>
                  <a:srgbClr val="0033CC"/>
                </a:solidFill>
                <a:latin typeface="Arial" charset="0"/>
              </a:rPr>
              <a:t>Force/Cross Border Issues</a:t>
            </a:r>
            <a:r>
              <a:rPr lang="en-GB" altLang="en-US" sz="1400" dirty="0">
                <a:solidFill>
                  <a:srgbClr val="0033CC"/>
                </a:solidFill>
                <a:latin typeface="Arial" charset="0"/>
              </a:rPr>
              <a:t> </a:t>
            </a:r>
            <a:r>
              <a:rPr lang="en-GB" altLang="en-US" sz="1400" dirty="0">
                <a:latin typeface="Arial" charset="0"/>
              </a:rPr>
              <a:t>- usually the actions of a criminal or other specific problem affecting more than one area within a force, or affecting another force or regional crime activity and usually requiring additional resources, possibly from organisations such as the National Crime Agency or HM Customs and Excise.</a:t>
            </a:r>
          </a:p>
          <a:p>
            <a:r>
              <a:rPr lang="en-GB" altLang="en-US" sz="1400" b="1" dirty="0">
                <a:solidFill>
                  <a:srgbClr val="FF3300"/>
                </a:solidFill>
                <a:latin typeface="Arial" charset="0"/>
              </a:rPr>
              <a:t>Level 3</a:t>
            </a:r>
            <a:r>
              <a:rPr lang="en-GB" altLang="en-US" sz="1400" b="1" dirty="0">
                <a:latin typeface="Arial" charset="0"/>
              </a:rPr>
              <a:t> – </a:t>
            </a:r>
            <a:r>
              <a:rPr lang="en-GB" altLang="en-US" sz="1400" b="1" dirty="0">
                <a:solidFill>
                  <a:srgbClr val="0033CC"/>
                </a:solidFill>
                <a:latin typeface="Arial" charset="0"/>
              </a:rPr>
              <a:t>National/Serious &amp; Organised Crime</a:t>
            </a:r>
            <a:r>
              <a:rPr lang="en-GB" altLang="en-US" sz="1400" dirty="0">
                <a:solidFill>
                  <a:srgbClr val="0033CC"/>
                </a:solidFill>
                <a:latin typeface="Arial" charset="0"/>
              </a:rPr>
              <a:t> </a:t>
            </a:r>
            <a:r>
              <a:rPr lang="en-GB" altLang="en-US" sz="1400" dirty="0">
                <a:latin typeface="Arial" charset="0"/>
              </a:rPr>
              <a:t>- Serious and organised crime usually operating on a national or international scale requiring identification by proactive means and a response primarily through targeted operations by dedicated units.  It is also likely to require a national preventative response.</a:t>
            </a:r>
          </a:p>
          <a:p>
            <a:r>
              <a:rPr lang="en-GB" altLang="en-US" sz="1400" dirty="0">
                <a:latin typeface="Arial" charset="0"/>
              </a:rPr>
              <a:t>It can be seen, then, that the </a:t>
            </a:r>
            <a:r>
              <a:rPr lang="en-GB" altLang="en-US" sz="1400" b="1" dirty="0">
                <a:solidFill>
                  <a:srgbClr val="FF3300"/>
                </a:solidFill>
                <a:latin typeface="Arial" charset="0"/>
              </a:rPr>
              <a:t>NIM</a:t>
            </a:r>
            <a:r>
              <a:rPr lang="en-GB" altLang="en-US" sz="1400" dirty="0">
                <a:latin typeface="Arial" charset="0"/>
              </a:rPr>
              <a:t> model is wide-ranging and an invaluable tool for any investigator</a:t>
            </a:r>
            <a:r>
              <a:rPr lang="en-GB" altLang="en-US" dirty="0">
                <a:latin typeface="Arial" charset="0"/>
              </a:rPr>
              <a:t>.</a:t>
            </a:r>
          </a:p>
          <a:p>
            <a:r>
              <a:rPr lang="en-GB" altLang="en-US" sz="1400" dirty="0">
                <a:latin typeface="Arial" charset="0"/>
              </a:rPr>
              <a:t>The classification of a crime is significant for resourcing.  </a:t>
            </a:r>
          </a:p>
          <a:p>
            <a:r>
              <a:rPr lang="en-GB" altLang="en-US" sz="1400" dirty="0">
                <a:latin typeface="Arial" charset="0"/>
              </a:rPr>
              <a:t>A single BCU does not have the resources to cope with, say, a group of criminals carrying out thefts from cash machines across the force area.</a:t>
            </a:r>
          </a:p>
          <a:p>
            <a:r>
              <a:rPr lang="en-GB" altLang="en-US" sz="1400" dirty="0">
                <a:latin typeface="Arial" charset="0"/>
              </a:rPr>
              <a:t>A Force level response </a:t>
            </a:r>
            <a:r>
              <a:rPr lang="en-GB" altLang="en-US" sz="1400" b="1" dirty="0">
                <a:solidFill>
                  <a:srgbClr val="FF0000"/>
                </a:solidFill>
                <a:latin typeface="Arial" charset="0"/>
              </a:rPr>
              <a:t>(Level 2) </a:t>
            </a:r>
            <a:r>
              <a:rPr lang="en-GB" altLang="en-US" sz="1400" dirty="0">
                <a:latin typeface="Arial" charset="0"/>
              </a:rPr>
              <a:t>would be needed and this would usually be centrally co-ordinated and directed.</a:t>
            </a:r>
          </a:p>
          <a:p>
            <a:r>
              <a:rPr lang="en-GB" altLang="en-US" sz="1400" b="1" dirty="0">
                <a:solidFill>
                  <a:srgbClr val="FF0000"/>
                </a:solidFill>
                <a:latin typeface="Arial" charset="0"/>
              </a:rPr>
              <a:t>Level 3</a:t>
            </a:r>
            <a:r>
              <a:rPr lang="en-GB" altLang="en-US" sz="1400" dirty="0">
                <a:latin typeface="Arial" charset="0"/>
              </a:rPr>
              <a:t> crime is dealt with by linking with national agencies such as the NCA, in cooperation with its international counterparts</a:t>
            </a:r>
            <a:endParaRPr lang="en-US" altLang="en-US" sz="1400" dirty="0">
              <a:latin typeface="Arial"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69F4A85-E97F-4DDF-AEC9-43B68BA1F608}"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93950" y="184150"/>
            <a:ext cx="2252663" cy="1268413"/>
          </a:xfrm>
        </p:spPr>
      </p:sp>
      <p:sp>
        <p:nvSpPr>
          <p:cNvPr id="3" name="Notes Placeholder 2"/>
          <p:cNvSpPr>
            <a:spLocks noGrp="1"/>
          </p:cNvSpPr>
          <p:nvPr>
            <p:ph type="body" idx="1"/>
          </p:nvPr>
        </p:nvSpPr>
        <p:spPr>
          <a:xfrm>
            <a:off x="679288" y="1704196"/>
            <a:ext cx="5439101" cy="7894321"/>
          </a:xfrm>
        </p:spPr>
        <p:txBody>
          <a:bodyPr/>
          <a:lstStyle/>
          <a:p>
            <a:pPr>
              <a:spcAft>
                <a:spcPts val="0"/>
              </a:spcAft>
            </a:pPr>
            <a:r>
              <a:rPr lang="en-GB" altLang="en-US" sz="1500" b="1" dirty="0">
                <a:latin typeface="Tahoma" pitchFamily="34" charset="0"/>
              </a:rPr>
              <a:t>State:</a:t>
            </a:r>
          </a:p>
          <a:p>
            <a:pPr>
              <a:spcAft>
                <a:spcPts val="1209"/>
              </a:spcAft>
            </a:pPr>
            <a:r>
              <a:rPr lang="en-GB" altLang="en-US" sz="1500" dirty="0">
                <a:latin typeface="Tahoma" pitchFamily="34" charset="0"/>
              </a:rPr>
              <a:t>The </a:t>
            </a:r>
            <a:r>
              <a:rPr lang="en-GB" altLang="en-US" sz="1500" b="1" dirty="0">
                <a:solidFill>
                  <a:srgbClr val="0033CC"/>
                </a:solidFill>
                <a:latin typeface="Tahoma" pitchFamily="34" charset="0"/>
              </a:rPr>
              <a:t>National Intelligence Model </a:t>
            </a:r>
            <a:r>
              <a:rPr lang="en-GB" altLang="en-US" sz="1500" dirty="0">
                <a:latin typeface="Tahoma" pitchFamily="34" charset="0"/>
              </a:rPr>
              <a:t>suggests that analysis should take place within four main areas:</a:t>
            </a:r>
          </a:p>
          <a:p>
            <a:pPr algn="just">
              <a:spcAft>
                <a:spcPts val="0"/>
              </a:spcAft>
            </a:pPr>
            <a:r>
              <a:rPr lang="en-US" altLang="en-US" sz="1500" b="1" u="sng" dirty="0">
                <a:solidFill>
                  <a:srgbClr val="0033CC"/>
                </a:solidFill>
                <a:latin typeface="Tahoma" pitchFamily="34" charset="0"/>
              </a:rPr>
              <a:t>Problem Profiling</a:t>
            </a:r>
            <a:endParaRPr lang="en-US" altLang="en-US" sz="1500" b="1" dirty="0">
              <a:solidFill>
                <a:srgbClr val="0033CC"/>
              </a:solidFill>
              <a:latin typeface="Tahoma" pitchFamily="34" charset="0"/>
            </a:endParaRPr>
          </a:p>
          <a:p>
            <a:pPr algn="just">
              <a:spcAft>
                <a:spcPts val="0"/>
              </a:spcAft>
            </a:pPr>
            <a:r>
              <a:rPr lang="en-US" altLang="en-US" sz="1500" dirty="0">
                <a:solidFill>
                  <a:srgbClr val="000000"/>
                </a:solidFill>
                <a:latin typeface="Tahoma" pitchFamily="34" charset="0"/>
              </a:rPr>
              <a:t>A problem profile identifies established and emerging crime or a series of incidents or hot spots together with any preventive work revealed by intelligence.</a:t>
            </a:r>
          </a:p>
          <a:p>
            <a:pPr algn="just">
              <a:spcAft>
                <a:spcPts val="0"/>
              </a:spcAft>
            </a:pPr>
            <a:endParaRPr lang="en-US" altLang="en-US" sz="1500" dirty="0">
              <a:solidFill>
                <a:srgbClr val="000000"/>
              </a:solidFill>
              <a:latin typeface="Tahoma" pitchFamily="34" charset="0"/>
            </a:endParaRPr>
          </a:p>
          <a:p>
            <a:pPr>
              <a:spcAft>
                <a:spcPts val="0"/>
              </a:spcAft>
            </a:pPr>
            <a:r>
              <a:rPr lang="en-GB" altLang="en-US" sz="1500" b="1" u="sng" dirty="0">
                <a:solidFill>
                  <a:srgbClr val="0033CC"/>
                </a:solidFill>
                <a:latin typeface="Tahoma" pitchFamily="34" charset="0"/>
              </a:rPr>
              <a:t>Crime</a:t>
            </a:r>
            <a:r>
              <a:rPr lang="en-GB" altLang="en-US" sz="1500" b="1" dirty="0">
                <a:solidFill>
                  <a:srgbClr val="0033CC"/>
                </a:solidFill>
                <a:latin typeface="Tahoma" pitchFamily="34" charset="0"/>
              </a:rPr>
              <a:t> </a:t>
            </a:r>
            <a:r>
              <a:rPr lang="en-GB" altLang="en-US" sz="1500" b="1" u="sng" dirty="0">
                <a:solidFill>
                  <a:srgbClr val="0033CC"/>
                </a:solidFill>
                <a:latin typeface="Tahoma" pitchFamily="34" charset="0"/>
              </a:rPr>
              <a:t>Series</a:t>
            </a:r>
            <a:r>
              <a:rPr lang="en-GB" altLang="en-US" sz="1500" b="1" dirty="0">
                <a:solidFill>
                  <a:srgbClr val="0033CC"/>
                </a:solidFill>
                <a:latin typeface="Tahoma" pitchFamily="34" charset="0"/>
              </a:rPr>
              <a:t> </a:t>
            </a:r>
            <a:r>
              <a:rPr lang="en-GB" altLang="en-US" sz="1500" dirty="0">
                <a:latin typeface="Tahoma" pitchFamily="34" charset="0"/>
              </a:rPr>
              <a:t>- Crimes which show similarities to other crimes i.e. similar M.O.</a:t>
            </a:r>
          </a:p>
          <a:p>
            <a:pPr>
              <a:spcAft>
                <a:spcPts val="0"/>
              </a:spcAft>
            </a:pPr>
            <a:endParaRPr lang="en-GB" altLang="en-US" sz="1500" dirty="0">
              <a:latin typeface="Tahoma" pitchFamily="34" charset="0"/>
            </a:endParaRPr>
          </a:p>
          <a:p>
            <a:r>
              <a:rPr lang="en-GB" altLang="en-US" sz="1500" b="1" u="sng" dirty="0">
                <a:solidFill>
                  <a:srgbClr val="0033CC"/>
                </a:solidFill>
                <a:latin typeface="Tahoma" pitchFamily="34" charset="0"/>
              </a:rPr>
              <a:t>Hot</a:t>
            </a:r>
            <a:r>
              <a:rPr lang="en-GB" altLang="en-US" sz="1500" b="1" dirty="0">
                <a:solidFill>
                  <a:srgbClr val="0033CC"/>
                </a:solidFill>
                <a:latin typeface="Tahoma" pitchFamily="34" charset="0"/>
              </a:rPr>
              <a:t> </a:t>
            </a:r>
            <a:r>
              <a:rPr lang="en-GB" altLang="en-US" sz="1500" b="1" u="sng" dirty="0">
                <a:solidFill>
                  <a:srgbClr val="0033CC"/>
                </a:solidFill>
                <a:latin typeface="Tahoma" pitchFamily="34" charset="0"/>
              </a:rPr>
              <a:t>Spots</a:t>
            </a:r>
            <a:r>
              <a:rPr lang="en-GB" altLang="en-US" sz="1500" b="1" dirty="0">
                <a:solidFill>
                  <a:srgbClr val="0033CC"/>
                </a:solidFill>
                <a:latin typeface="Tahoma" pitchFamily="34" charset="0"/>
              </a:rPr>
              <a:t> </a:t>
            </a:r>
            <a:r>
              <a:rPr lang="en-GB" altLang="en-US" sz="1500" dirty="0">
                <a:latin typeface="Tahoma" pitchFamily="34" charset="0"/>
              </a:rPr>
              <a:t>- Areas subject to high instances of offences</a:t>
            </a:r>
          </a:p>
          <a:p>
            <a:pPr algn="just">
              <a:spcAft>
                <a:spcPts val="0"/>
              </a:spcAft>
            </a:pPr>
            <a:r>
              <a:rPr lang="en-US" altLang="en-US" sz="1500" b="1" u="sng" dirty="0">
                <a:solidFill>
                  <a:srgbClr val="0033CC"/>
                </a:solidFill>
                <a:latin typeface="Tahoma" pitchFamily="34" charset="0"/>
              </a:rPr>
              <a:t>Target Profiling</a:t>
            </a:r>
            <a:endParaRPr lang="en-US" altLang="en-US" sz="1500" b="1" dirty="0">
              <a:solidFill>
                <a:srgbClr val="0033CC"/>
              </a:solidFill>
              <a:latin typeface="Tahoma" pitchFamily="34" charset="0"/>
            </a:endParaRPr>
          </a:p>
          <a:p>
            <a:pPr algn="just"/>
            <a:r>
              <a:rPr lang="en-US" altLang="en-US" sz="1500" dirty="0">
                <a:solidFill>
                  <a:srgbClr val="000000"/>
                </a:solidFill>
                <a:latin typeface="Tahoma" pitchFamily="34" charset="0"/>
              </a:rPr>
              <a:t>A Target Profile is person specific and contains sufficient detail to initiate a target operation or support an ongoing operation against an individual or networked group. It is an information pack with as much available intelligence as possible. Habits, lifestyle, MO, addresses, places frequented, family-tree, photographs, risks, warnings, firearms, previous convictions, telephone numbers etc.</a:t>
            </a:r>
          </a:p>
          <a:p>
            <a:pPr algn="just"/>
            <a:r>
              <a:rPr lang="en-US" altLang="en-US" sz="1500" dirty="0">
                <a:solidFill>
                  <a:srgbClr val="000000"/>
                </a:solidFill>
                <a:latin typeface="Tahoma" pitchFamily="34" charset="0"/>
              </a:rPr>
              <a:t>The analysis of intelligence will inform two areas:</a:t>
            </a:r>
          </a:p>
          <a:p>
            <a:r>
              <a:rPr lang="en-GB" altLang="en-US" sz="1500" b="1" u="sng" dirty="0">
                <a:solidFill>
                  <a:srgbClr val="FF3300"/>
                </a:solidFill>
                <a:latin typeface="Tahoma" pitchFamily="34" charset="0"/>
              </a:rPr>
              <a:t>Strategic</a:t>
            </a:r>
            <a:r>
              <a:rPr lang="en-GB" altLang="en-US" sz="1500" dirty="0">
                <a:latin typeface="Tahoma" pitchFamily="34" charset="0"/>
              </a:rPr>
              <a:t> - The direction and scope over the long term e.g. setting of priorities and resources to meet those priorities, interpreting key objectives, force objectives and police authority targets for local planning </a:t>
            </a:r>
          </a:p>
          <a:p>
            <a:r>
              <a:rPr lang="en-GB" altLang="en-US" b="1" u="sng" dirty="0">
                <a:solidFill>
                  <a:srgbClr val="FF3300"/>
                </a:solidFill>
                <a:latin typeface="Tahoma" pitchFamily="34" charset="0"/>
              </a:rPr>
              <a:t>Tactical</a:t>
            </a:r>
            <a:r>
              <a:rPr lang="en-GB" altLang="en-US" b="1" dirty="0">
                <a:solidFill>
                  <a:srgbClr val="FF3300"/>
                </a:solidFill>
                <a:latin typeface="Tahoma" pitchFamily="34" charset="0"/>
              </a:rPr>
              <a:t> </a:t>
            </a:r>
            <a:r>
              <a:rPr lang="en-GB" altLang="en-US" dirty="0">
                <a:latin typeface="Tahoma" pitchFamily="34" charset="0"/>
              </a:rPr>
              <a:t>- Operational, day to day planning i.e. direction of action and tasking for officers which may include preventative measures, further intelligence collection, disruption, arrests, etc.</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73E8131-FA8A-4D6E-86EB-A770BE857EC7}"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extLst>
      <p:ext uri="{BB962C8B-B14F-4D97-AF65-F5344CB8AC3E}">
        <p14:creationId xmlns:p14="http://schemas.microsoft.com/office/powerpoint/2010/main" val="17482202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1792288" y="617538"/>
            <a:ext cx="3379787" cy="1901825"/>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buClr>
                <a:schemeClr val="tx1"/>
              </a:buClr>
              <a:buSzPct val="70000"/>
            </a:pPr>
            <a:r>
              <a:rPr lang="en-GB" altLang="en-US" b="1" dirty="0">
                <a:latin typeface="Arial" charset="0"/>
              </a:rPr>
              <a:t>State:</a:t>
            </a:r>
          </a:p>
          <a:p>
            <a:pPr>
              <a:spcAft>
                <a:spcPts val="0"/>
              </a:spcAft>
              <a:buClr>
                <a:schemeClr val="tx1"/>
              </a:buClr>
              <a:buSzPct val="70000"/>
            </a:pPr>
            <a:r>
              <a:rPr lang="en-GB" altLang="en-US" b="1" dirty="0">
                <a:solidFill>
                  <a:srgbClr val="FF3300"/>
                </a:solidFill>
                <a:latin typeface="Arial" charset="0"/>
              </a:rPr>
              <a:t>Strategic</a:t>
            </a:r>
          </a:p>
          <a:p>
            <a:pPr>
              <a:spcAft>
                <a:spcPts val="0"/>
              </a:spcAft>
              <a:buClr>
                <a:schemeClr val="tx1"/>
              </a:buClr>
              <a:buSzPct val="70000"/>
            </a:pPr>
            <a:r>
              <a:rPr lang="en-GB" altLang="en-US" dirty="0">
                <a:latin typeface="Arial" charset="0"/>
              </a:rPr>
              <a:t>The Strategic level Tasking and Coordinating Group deal with serious Level 2 crime.</a:t>
            </a:r>
          </a:p>
          <a:p>
            <a:pPr>
              <a:spcAft>
                <a:spcPts val="0"/>
              </a:spcAft>
              <a:buClr>
                <a:schemeClr val="tx1"/>
              </a:buClr>
              <a:buSzPct val="70000"/>
            </a:pPr>
            <a:endParaRPr lang="en-GB" altLang="en-US" dirty="0">
              <a:latin typeface="Arial" charset="0"/>
            </a:endParaRPr>
          </a:p>
          <a:p>
            <a:pPr>
              <a:spcAft>
                <a:spcPts val="0"/>
              </a:spcAft>
              <a:buClr>
                <a:schemeClr val="tx1"/>
              </a:buClr>
              <a:buSzPct val="70000"/>
            </a:pPr>
            <a:r>
              <a:rPr lang="en-GB" altLang="en-US" dirty="0">
                <a:latin typeface="Arial" charset="0"/>
              </a:rPr>
              <a:t>The purpose of the meetings is to initiate a strategy which will establish the intelligence requirements and set the agenda for prevention, intelligence, and enforcement priorities.</a:t>
            </a:r>
          </a:p>
          <a:p>
            <a:pPr>
              <a:spcAft>
                <a:spcPts val="0"/>
              </a:spcAft>
              <a:buClr>
                <a:schemeClr val="tx1"/>
              </a:buClr>
              <a:buSzPct val="70000"/>
            </a:pPr>
            <a:endParaRPr lang="en-GB" altLang="en-US" dirty="0">
              <a:latin typeface="Arial" charset="0"/>
            </a:endParaRPr>
          </a:p>
          <a:p>
            <a:pPr>
              <a:spcAft>
                <a:spcPts val="0"/>
              </a:spcAft>
              <a:buClr>
                <a:schemeClr val="tx1"/>
              </a:buClr>
              <a:buSzPct val="70000"/>
            </a:pPr>
            <a:r>
              <a:rPr lang="en-GB" altLang="en-US" dirty="0">
                <a:latin typeface="Arial" charset="0"/>
              </a:rPr>
              <a:t>The Strategic T&amp;CG do not routinely determine the operational tactics to be deployed, but instead maintain an overview of priorities.</a:t>
            </a:r>
          </a:p>
          <a:p>
            <a:pPr>
              <a:spcAft>
                <a:spcPts val="0"/>
              </a:spcAft>
              <a:buClr>
                <a:schemeClr val="tx1"/>
              </a:buClr>
              <a:buSzPct val="70000"/>
            </a:pPr>
            <a:endParaRPr lang="en-GB" altLang="en-US" dirty="0">
              <a:latin typeface="Arial" charset="0"/>
            </a:endParaRPr>
          </a:p>
          <a:p>
            <a:pPr>
              <a:spcAft>
                <a:spcPts val="0"/>
              </a:spcAft>
              <a:buClr>
                <a:schemeClr val="tx1"/>
              </a:buClr>
              <a:buSzPct val="70000"/>
            </a:pPr>
            <a:r>
              <a:rPr lang="en-GB" altLang="en-US" dirty="0">
                <a:latin typeface="Arial" charset="0"/>
              </a:rPr>
              <a:t>Strategic issues are considered  every six months at Force level Strategic T&amp;CG meetings</a:t>
            </a:r>
          </a:p>
          <a:p>
            <a:pPr>
              <a:spcAft>
                <a:spcPts val="0"/>
              </a:spcAft>
              <a:buClr>
                <a:schemeClr val="tx1"/>
              </a:buClr>
              <a:buSzPct val="70000"/>
            </a:pPr>
            <a:endParaRPr lang="en-GB" altLang="en-US" dirty="0">
              <a:latin typeface="Arial" charset="0"/>
            </a:endParaRPr>
          </a:p>
          <a:p>
            <a:pPr>
              <a:spcAft>
                <a:spcPts val="0"/>
              </a:spcAft>
              <a:buClr>
                <a:schemeClr val="tx1"/>
              </a:buClr>
              <a:buSzPct val="70000"/>
            </a:pPr>
            <a:r>
              <a:rPr lang="en-GB" altLang="en-US" dirty="0">
                <a:latin typeface="Arial" charset="0"/>
              </a:rPr>
              <a:t>Members of a Strategic T&amp;CG include the force-wide senior management team, intelligence specialists, crime analysts, and other senior staff as required. </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817A501-EFF3-45A5-A545-C210B164EE48}" type="slidenum">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1792288" y="617538"/>
            <a:ext cx="3379787" cy="1901825"/>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buClr>
                <a:schemeClr val="tx1"/>
              </a:buClr>
              <a:buSzPct val="70000"/>
            </a:pPr>
            <a:r>
              <a:rPr lang="en-GB" altLang="en-US" b="1" dirty="0">
                <a:latin typeface="Arial" charset="0"/>
              </a:rPr>
              <a:t>State:</a:t>
            </a:r>
          </a:p>
          <a:p>
            <a:pPr>
              <a:spcAft>
                <a:spcPts val="0"/>
              </a:spcAft>
              <a:buClr>
                <a:schemeClr val="tx1"/>
              </a:buClr>
              <a:buSzPct val="70000"/>
            </a:pPr>
            <a:r>
              <a:rPr lang="en-GB" altLang="en-US" b="1" dirty="0">
                <a:solidFill>
                  <a:srgbClr val="FF3300"/>
                </a:solidFill>
                <a:latin typeface="Arial" charset="0"/>
              </a:rPr>
              <a:t>Tactical</a:t>
            </a:r>
          </a:p>
          <a:p>
            <a:pPr>
              <a:spcAft>
                <a:spcPts val="1209"/>
              </a:spcAft>
              <a:buClr>
                <a:schemeClr val="tx1"/>
              </a:buClr>
              <a:buSzPct val="70000"/>
            </a:pPr>
            <a:r>
              <a:rPr lang="en-GB" altLang="en-US" dirty="0">
                <a:latin typeface="Arial" charset="0"/>
              </a:rPr>
              <a:t>The BCU Tactical Tasking &amp; Coordination meeting takes place every two weeks and discusses the previous issues and any emerging issues.</a:t>
            </a:r>
          </a:p>
          <a:p>
            <a:pPr>
              <a:spcAft>
                <a:spcPts val="0"/>
              </a:spcAft>
              <a:buClr>
                <a:schemeClr val="tx1"/>
              </a:buClr>
              <a:buSzPct val="70000"/>
            </a:pPr>
            <a:endParaRPr lang="en-GB" altLang="en-US" b="1" dirty="0">
              <a:solidFill>
                <a:srgbClr val="FF3300"/>
              </a:solidFill>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817A501-EFF3-45A5-A545-C210B164EE48}" type="slidenum">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1817688" y="182563"/>
            <a:ext cx="3379787" cy="1901825"/>
          </a:xfrm>
          <a:ln/>
        </p:spPr>
      </p:sp>
      <p:sp>
        <p:nvSpPr>
          <p:cNvPr id="45059" name="Notes Placeholder 2"/>
          <p:cNvSpPr>
            <a:spLocks noGrp="1"/>
          </p:cNvSpPr>
          <p:nvPr>
            <p:ph type="body" idx="1"/>
          </p:nvPr>
        </p:nvSpPr>
        <p:spPr>
          <a:xfrm>
            <a:off x="710053" y="2211171"/>
            <a:ext cx="5439101" cy="72090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buClr>
                <a:schemeClr val="tx1"/>
              </a:buClr>
              <a:buSzPct val="70000"/>
            </a:pPr>
            <a:r>
              <a:rPr lang="en-GB" altLang="en-US" b="1" dirty="0">
                <a:latin typeface="Arial" charset="0"/>
              </a:rPr>
              <a:t>State:</a:t>
            </a:r>
          </a:p>
          <a:p>
            <a:pPr>
              <a:spcAft>
                <a:spcPts val="0"/>
              </a:spcAft>
              <a:buClr>
                <a:schemeClr val="tx1"/>
              </a:buClr>
              <a:buSzPct val="70000"/>
            </a:pPr>
            <a:r>
              <a:rPr lang="en-GB" altLang="en-US" b="1" dirty="0">
                <a:solidFill>
                  <a:srgbClr val="FF3300"/>
                </a:solidFill>
                <a:latin typeface="Arial" charset="0"/>
              </a:rPr>
              <a:t>Tactical</a:t>
            </a:r>
          </a:p>
          <a:p>
            <a:pPr>
              <a:spcAft>
                <a:spcPts val="1209"/>
              </a:spcAft>
              <a:buClr>
                <a:schemeClr val="tx1"/>
              </a:buClr>
              <a:buSzPct val="70000"/>
            </a:pPr>
            <a:r>
              <a:rPr lang="en-GB" altLang="en-US" dirty="0">
                <a:latin typeface="Arial" charset="0"/>
              </a:rPr>
              <a:t>In addition to the BCU Tactical T&amp;C meeting, there are daily briefings.</a:t>
            </a:r>
          </a:p>
          <a:p>
            <a:pPr>
              <a:spcAft>
                <a:spcPts val="1209"/>
              </a:spcAft>
              <a:buClr>
                <a:schemeClr val="tx1"/>
              </a:buClr>
              <a:buSzPct val="70000"/>
            </a:pPr>
            <a:r>
              <a:rPr lang="en-GB" altLang="en-US" b="1" dirty="0">
                <a:solidFill>
                  <a:srgbClr val="0033CC"/>
                </a:solidFill>
                <a:latin typeface="Arial" charset="0"/>
              </a:rPr>
              <a:t>Daily Briefings </a:t>
            </a:r>
            <a:r>
              <a:rPr lang="en-GB" altLang="en-US" dirty="0">
                <a:latin typeface="Arial" charset="0"/>
              </a:rPr>
              <a:t>take place, as the name implies, every day and look ahead to the next 24 hours, reassess existing priorities for tactical resource against new demand, deal with operational disruptions to plans currently being executed and ensures balanced workloads</a:t>
            </a:r>
          </a:p>
          <a:p>
            <a:pPr>
              <a:spcAft>
                <a:spcPts val="1209"/>
              </a:spcAft>
              <a:buClr>
                <a:schemeClr val="tx1"/>
              </a:buClr>
              <a:buSzPct val="70000"/>
            </a:pPr>
            <a:r>
              <a:rPr lang="en-GB" altLang="en-US" dirty="0">
                <a:latin typeface="Arial" charset="0"/>
              </a:rPr>
              <a:t>Briefings should also look back at the previous 24 hours, check tasks have been completed, assess the significant changes in the operational and intelligence picture that may have implications for resources and consider any performance issues</a:t>
            </a:r>
          </a:p>
          <a:p>
            <a:pPr>
              <a:spcAft>
                <a:spcPts val="1209"/>
              </a:spcAft>
              <a:buClr>
                <a:schemeClr val="tx1"/>
              </a:buClr>
              <a:buSzPct val="70000"/>
            </a:pPr>
            <a:r>
              <a:rPr lang="en-GB" altLang="en-US" dirty="0">
                <a:latin typeface="Arial" charset="0"/>
              </a:rPr>
              <a:t>The </a:t>
            </a:r>
            <a:r>
              <a:rPr lang="en-GB" altLang="en-US" b="1" dirty="0">
                <a:solidFill>
                  <a:srgbClr val="0033CC"/>
                </a:solidFill>
                <a:latin typeface="Arial" charset="0"/>
              </a:rPr>
              <a:t>Daily Briefing </a:t>
            </a:r>
            <a:r>
              <a:rPr lang="en-GB" altLang="en-US" dirty="0">
                <a:latin typeface="Arial" charset="0"/>
              </a:rPr>
              <a:t>should include an examination of crime levels, response times (and reasons for any that were missed), the volume and quality of arrests, ensuring they are consistent with objectives, how incidents were managed and any incidents that require a media strategy.</a:t>
            </a:r>
          </a:p>
          <a:p>
            <a:pPr>
              <a:spcAft>
                <a:spcPts val="0"/>
              </a:spcAft>
            </a:pPr>
            <a:r>
              <a:rPr lang="en-GB" altLang="en-US" dirty="0">
                <a:latin typeface="Arial" charset="0"/>
              </a:rPr>
              <a:t>Finally any tasks identified should then be given to  officers by either electronic briefings or verbally by shift supervisors.</a:t>
            </a:r>
          </a:p>
          <a:p>
            <a:pPr>
              <a:spcAft>
                <a:spcPts val="0"/>
              </a:spcAft>
            </a:pPr>
            <a:endParaRPr lang="en-GB" altLang="en-US" dirty="0">
              <a:latin typeface="Arial" charset="0"/>
            </a:endParaRPr>
          </a:p>
          <a:p>
            <a:pPr>
              <a:spcAft>
                <a:spcPts val="0"/>
              </a:spcAft>
            </a:pPr>
            <a:endParaRPr lang="en-GB" altLang="en-US" dirty="0">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817A501-EFF3-45A5-A545-C210B164EE48}" type="slidenum">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2249488" y="109538"/>
            <a:ext cx="2444750" cy="1376362"/>
          </a:xfrm>
          <a:ln/>
        </p:spPr>
      </p:sp>
      <p:sp>
        <p:nvSpPr>
          <p:cNvPr id="46083" name="Notes Placeholder 2"/>
          <p:cNvSpPr>
            <a:spLocks noGrp="1"/>
          </p:cNvSpPr>
          <p:nvPr>
            <p:ph type="body" idx="1"/>
          </p:nvPr>
        </p:nvSpPr>
        <p:spPr>
          <a:xfrm>
            <a:off x="637383" y="1486921"/>
            <a:ext cx="5439101" cy="803917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pPr>
            <a:r>
              <a:rPr lang="en-GB" altLang="en-US" b="1" dirty="0">
                <a:latin typeface="Arial" charset="0"/>
              </a:rPr>
              <a:t>State:</a:t>
            </a:r>
            <a:endParaRPr lang="en-GB" altLang="en-US" dirty="0">
              <a:latin typeface="Arial" charset="0"/>
            </a:endParaRPr>
          </a:p>
          <a:p>
            <a:pPr>
              <a:spcAft>
                <a:spcPts val="0"/>
              </a:spcAft>
            </a:pPr>
            <a:r>
              <a:rPr lang="en-GB" altLang="en-US" dirty="0">
                <a:latin typeface="Arial" charset="0"/>
              </a:rPr>
              <a:t>At the very start of the </a:t>
            </a:r>
            <a:r>
              <a:rPr lang="en-GB" altLang="en-US" b="1" dirty="0">
                <a:solidFill>
                  <a:srgbClr val="0033CC"/>
                </a:solidFill>
                <a:latin typeface="Arial" charset="0"/>
              </a:rPr>
              <a:t>Intelligence Cycle</a:t>
            </a:r>
            <a:r>
              <a:rPr lang="en-GB" altLang="en-US" dirty="0">
                <a:latin typeface="Arial" charset="0"/>
              </a:rPr>
              <a:t> is</a:t>
            </a:r>
            <a:r>
              <a:rPr lang="en-GB" altLang="en-US" b="1" dirty="0">
                <a:latin typeface="Arial" charset="0"/>
              </a:rPr>
              <a:t> </a:t>
            </a:r>
            <a:r>
              <a:rPr lang="en-GB" altLang="en-US" b="1" dirty="0">
                <a:solidFill>
                  <a:srgbClr val="FF3300"/>
                </a:solidFill>
                <a:latin typeface="Arial" charset="0"/>
              </a:rPr>
              <a:t>Direction.</a:t>
            </a:r>
          </a:p>
          <a:p>
            <a:pPr>
              <a:spcAft>
                <a:spcPts val="0"/>
              </a:spcAft>
            </a:pPr>
            <a:endParaRPr lang="en-GB" altLang="en-US" b="1" dirty="0">
              <a:solidFill>
                <a:srgbClr val="FF3300"/>
              </a:solidFill>
              <a:latin typeface="Arial" charset="0"/>
            </a:endParaRPr>
          </a:p>
          <a:p>
            <a:pPr>
              <a:spcAft>
                <a:spcPts val="0"/>
              </a:spcAft>
            </a:pPr>
            <a:r>
              <a:rPr lang="en-GB" altLang="en-US" dirty="0">
                <a:latin typeface="Arial" charset="0"/>
              </a:rPr>
              <a:t>It is essential to have a focused collection plan based on force and local intelligence requirements.  These collection plans will be set at the BCU Tasking and Co-ordination Meeting.  </a:t>
            </a:r>
          </a:p>
          <a:p>
            <a:pPr>
              <a:spcAft>
                <a:spcPts val="0"/>
              </a:spcAft>
            </a:pPr>
            <a:endParaRPr lang="en-GB" altLang="en-US" dirty="0">
              <a:latin typeface="Arial" charset="0"/>
            </a:endParaRPr>
          </a:p>
          <a:p>
            <a:pPr>
              <a:spcAft>
                <a:spcPts val="0"/>
              </a:spcAft>
            </a:pPr>
            <a:r>
              <a:rPr lang="en-GB" altLang="en-US" dirty="0">
                <a:latin typeface="Arial" charset="0"/>
              </a:rPr>
              <a:t>Having identified the </a:t>
            </a:r>
            <a:r>
              <a:rPr lang="en-GB" altLang="en-US" b="1" dirty="0">
                <a:solidFill>
                  <a:srgbClr val="FF3300"/>
                </a:solidFill>
                <a:latin typeface="Arial" charset="0"/>
              </a:rPr>
              <a:t>direction</a:t>
            </a:r>
            <a:r>
              <a:rPr lang="en-GB" altLang="en-US" dirty="0">
                <a:latin typeface="Arial" charset="0"/>
              </a:rPr>
              <a:t> in which the BCU wants to go strategically, the next step is the </a:t>
            </a:r>
            <a:r>
              <a:rPr lang="en-GB" altLang="en-US" b="1" dirty="0">
                <a:solidFill>
                  <a:srgbClr val="FF3300"/>
                </a:solidFill>
                <a:latin typeface="Arial" charset="0"/>
              </a:rPr>
              <a:t>collection</a:t>
            </a:r>
            <a:r>
              <a:rPr lang="en-GB" altLang="en-US" dirty="0">
                <a:latin typeface="Arial" charset="0"/>
              </a:rPr>
              <a:t> of raw information relevant to the particular task in hand.  The sources of that information have been mentioned previously.</a:t>
            </a:r>
          </a:p>
          <a:p>
            <a:pPr>
              <a:spcAft>
                <a:spcPts val="0"/>
              </a:spcAft>
            </a:pPr>
            <a:endParaRPr lang="en-GB" altLang="en-US" dirty="0">
              <a:latin typeface="Arial" charset="0"/>
            </a:endParaRPr>
          </a:p>
          <a:p>
            <a:pPr>
              <a:spcAft>
                <a:spcPts val="0"/>
              </a:spcAft>
            </a:pPr>
            <a:r>
              <a:rPr lang="en-GB" altLang="en-US" dirty="0">
                <a:latin typeface="Arial" charset="0"/>
              </a:rPr>
              <a:t>The information gathered is then </a:t>
            </a:r>
            <a:r>
              <a:rPr lang="en-GB" altLang="en-US" b="1" dirty="0">
                <a:solidFill>
                  <a:srgbClr val="FF3300"/>
                </a:solidFill>
                <a:latin typeface="Arial" charset="0"/>
              </a:rPr>
              <a:t>evaluated</a:t>
            </a:r>
            <a:r>
              <a:rPr lang="en-GB" altLang="en-US" dirty="0">
                <a:latin typeface="Arial" charset="0"/>
              </a:rPr>
              <a:t> to decide on its reliability and operational value. </a:t>
            </a:r>
          </a:p>
          <a:p>
            <a:pPr>
              <a:spcAft>
                <a:spcPts val="0"/>
              </a:spcAft>
            </a:pPr>
            <a:endParaRPr lang="en-GB" altLang="en-US" dirty="0">
              <a:latin typeface="Arial" charset="0"/>
            </a:endParaRPr>
          </a:p>
          <a:p>
            <a:pPr>
              <a:spcAft>
                <a:spcPts val="0"/>
              </a:spcAft>
            </a:pPr>
            <a:r>
              <a:rPr lang="en-GB" altLang="en-US" b="1" dirty="0">
                <a:solidFill>
                  <a:srgbClr val="FF3300"/>
                </a:solidFill>
                <a:latin typeface="Arial" charset="0"/>
              </a:rPr>
              <a:t>Analysis</a:t>
            </a:r>
            <a:r>
              <a:rPr lang="en-GB" altLang="en-US" dirty="0">
                <a:latin typeface="Arial" charset="0"/>
              </a:rPr>
              <a:t> is carried out to make the best possible use of known information and to produce where possible a predictive element, capable of influencing strategies designed to combat operational problems.</a:t>
            </a:r>
          </a:p>
          <a:p>
            <a:pPr>
              <a:spcAft>
                <a:spcPts val="0"/>
              </a:spcAft>
            </a:pPr>
            <a:endParaRPr lang="en-GB" altLang="en-US" dirty="0">
              <a:latin typeface="Arial" charset="0"/>
            </a:endParaRPr>
          </a:p>
          <a:p>
            <a:pPr>
              <a:spcAft>
                <a:spcPts val="0"/>
              </a:spcAft>
            </a:pPr>
            <a:r>
              <a:rPr lang="en-GB" altLang="en-US" b="1" dirty="0">
                <a:solidFill>
                  <a:srgbClr val="FF3300"/>
                </a:solidFill>
                <a:latin typeface="Arial" charset="0"/>
              </a:rPr>
              <a:t>Dissemination </a:t>
            </a:r>
            <a:r>
              <a:rPr lang="en-GB" altLang="en-US" dirty="0">
                <a:latin typeface="Arial" charset="0"/>
              </a:rPr>
              <a:t>is the passing on of intelligence to those that both should and need to know.  Some dissemination requires certain authorities.</a:t>
            </a:r>
          </a:p>
          <a:p>
            <a:pPr>
              <a:spcAft>
                <a:spcPts val="0"/>
              </a:spcAft>
            </a:pPr>
            <a:endParaRPr lang="en-GB" altLang="en-US" dirty="0">
              <a:latin typeface="Arial" charset="0"/>
            </a:endParaRPr>
          </a:p>
          <a:p>
            <a:pPr>
              <a:spcAft>
                <a:spcPts val="0"/>
              </a:spcAft>
            </a:pPr>
            <a:r>
              <a:rPr lang="en-GB" altLang="en-US" dirty="0">
                <a:latin typeface="Arial" charset="0"/>
              </a:rPr>
              <a:t>We can now see the circle is complete, but remember each cycle must always start with a clear direction so we are all pulling in the same direction.</a:t>
            </a:r>
          </a:p>
          <a:p>
            <a:pPr>
              <a:spcAft>
                <a:spcPts val="0"/>
              </a:spcAft>
            </a:pPr>
            <a:endParaRPr lang="en-GB" altLang="en-US" dirty="0">
              <a:latin typeface="Arial" charset="0"/>
            </a:endParaRPr>
          </a:p>
          <a:p>
            <a:pPr>
              <a:spcAft>
                <a:spcPts val="0"/>
              </a:spcAft>
            </a:pPr>
            <a:r>
              <a:rPr lang="en-GB" altLang="en-US" dirty="0">
                <a:latin typeface="Arial" charset="0"/>
              </a:rPr>
              <a:t>Circumstances will invariably change and the process will begin again.</a:t>
            </a:r>
          </a:p>
          <a:p>
            <a:pPr>
              <a:spcAft>
                <a:spcPts val="0"/>
              </a:spcAft>
            </a:pPr>
            <a:endParaRPr lang="en-GB" altLang="en-US" dirty="0">
              <a:latin typeface="Arial"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F0DFEEB-F555-469B-957D-25F010C438BB}" type="slidenum">
              <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2182813" y="109538"/>
            <a:ext cx="2576512" cy="1450975"/>
          </a:xfrm>
          <a:ln/>
        </p:spPr>
      </p:sp>
      <p:sp>
        <p:nvSpPr>
          <p:cNvPr id="512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7526D97-AAF8-4C02-8269-15F48CA8374C}"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
        <p:nvSpPr>
          <p:cNvPr id="51204" name="Rectangle 3"/>
          <p:cNvSpPr>
            <a:spLocks noGrp="1" noChangeArrowheads="1"/>
          </p:cNvSpPr>
          <p:nvPr>
            <p:ph type="body" idx="1"/>
          </p:nvPr>
        </p:nvSpPr>
        <p:spPr>
          <a:xfrm>
            <a:off x="710053" y="1631771"/>
            <a:ext cx="5439101" cy="811159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pPr>
            <a:r>
              <a:rPr lang="en-GB" altLang="en-US" b="1" dirty="0">
                <a:latin typeface="Arial" charset="0"/>
              </a:rPr>
              <a:t>State:</a:t>
            </a:r>
          </a:p>
          <a:p>
            <a:pPr>
              <a:spcAft>
                <a:spcPts val="0"/>
              </a:spcAft>
            </a:pPr>
            <a:endParaRPr lang="en-GB" altLang="en-US" b="1" dirty="0">
              <a:solidFill>
                <a:srgbClr val="0033CC"/>
              </a:solidFill>
              <a:latin typeface="Arial" charset="0"/>
            </a:endParaRPr>
          </a:p>
          <a:p>
            <a:pPr>
              <a:spcAft>
                <a:spcPts val="0"/>
              </a:spcAft>
            </a:pPr>
            <a:r>
              <a:rPr lang="en-GB" altLang="en-US" dirty="0">
                <a:latin typeface="Arial" charset="0"/>
              </a:rPr>
              <a:t>When intelligence logs are submitted they should be entered so that the source of the information cannot be identified.</a:t>
            </a:r>
          </a:p>
          <a:p>
            <a:pPr>
              <a:spcAft>
                <a:spcPts val="0"/>
              </a:spcAft>
            </a:pPr>
            <a:endParaRPr lang="en-GB" altLang="en-US" dirty="0">
              <a:latin typeface="Arial" charset="0"/>
            </a:endParaRPr>
          </a:p>
          <a:p>
            <a:pPr>
              <a:spcAft>
                <a:spcPts val="0"/>
              </a:spcAft>
            </a:pPr>
            <a:r>
              <a:rPr lang="en-GB" altLang="en-US" dirty="0">
                <a:latin typeface="Arial" charset="0"/>
              </a:rPr>
              <a:t>In some forces the LIO carries out this prior to entering them into the forces intelligence database.</a:t>
            </a:r>
          </a:p>
          <a:p>
            <a:pPr>
              <a:spcAft>
                <a:spcPts val="0"/>
              </a:spcAft>
            </a:pPr>
            <a:endParaRPr lang="en-GB" altLang="en-US" dirty="0">
              <a:latin typeface="Arial" charset="0"/>
            </a:endParaRPr>
          </a:p>
          <a:p>
            <a:pPr>
              <a:spcAft>
                <a:spcPts val="0"/>
              </a:spcAft>
            </a:pPr>
            <a:r>
              <a:rPr lang="en-GB" altLang="en-US" dirty="0">
                <a:latin typeface="Arial" charset="0"/>
              </a:rPr>
              <a:t>This process is known as</a:t>
            </a:r>
            <a:r>
              <a:rPr lang="en-GB" altLang="en-US" dirty="0">
                <a:solidFill>
                  <a:srgbClr val="0033CC"/>
                </a:solidFill>
                <a:latin typeface="Arial" charset="0"/>
              </a:rPr>
              <a:t> </a:t>
            </a:r>
            <a:r>
              <a:rPr lang="en-GB" altLang="en-US" dirty="0">
                <a:solidFill>
                  <a:srgbClr val="FF3300"/>
                </a:solidFill>
                <a:latin typeface="Arial" charset="0"/>
              </a:rPr>
              <a:t>‘sanitisation’</a:t>
            </a:r>
          </a:p>
          <a:p>
            <a:pPr algn="just">
              <a:spcBef>
                <a:spcPct val="0"/>
              </a:spcBef>
              <a:spcAft>
                <a:spcPts val="0"/>
              </a:spcAft>
            </a:pPr>
            <a:endParaRPr lang="en-GB" altLang="en-US" dirty="0">
              <a:latin typeface="Arial" charset="0"/>
            </a:endParaRPr>
          </a:p>
          <a:p>
            <a:pPr>
              <a:spcAft>
                <a:spcPts val="0"/>
              </a:spcAft>
            </a:pPr>
            <a:endParaRPr lang="en-GB" altLang="en-US" dirty="0">
              <a:latin typeface="Arial" charset="0"/>
            </a:endParaRPr>
          </a:p>
          <a:p>
            <a:pPr>
              <a:lnSpc>
                <a:spcPct val="90000"/>
              </a:lnSpc>
            </a:pPr>
            <a:endParaRPr lang="en-GB" altLang="en-US" dirty="0">
              <a:latin typeface="Arial"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08032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12993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81405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748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080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42138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60646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27383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6687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04853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4791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F0DE186-BF4D-471E-9774-3E75CCD4662E}"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3112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E5F29E-6DF0-1B45-8657-F27B19A9C9D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99872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Sensitive personal data is a subset of personal data. It is defined as information describing, in relation to the data subject: •racial and ethnic origin; •political opinions; •religious beliefs or other beliefs of a similar nature; • membership of a trade union; •physical or mental health condition; •sexual life; •commission or alleged commission of any offence; or •any proceeding for any offence committed or alleged to have been committed by the subject, the disposal of such proceedings or the sentence of any court in such proceeding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109933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authorities are under a statutory duty to ensure that they come together and work in partnership in a CSP. To work in partnership requires information to be shared between these agencies. The responsible authorities are:</a:t>
            </a:r>
          </a:p>
          <a:p>
            <a:endParaRPr lang="en-GB" dirty="0"/>
          </a:p>
          <a:p>
            <a:r>
              <a:rPr lang="en-GB" dirty="0"/>
              <a:t>Designated Liaison Officers for information sharing – each responsible authority has the statutory duty to nominate a Designated Liaison Officer, whose role is to proactively facilitate information sharing between partner agencies, ensure legislation is adhered to and that at least the minimum information sharing requirements are complied with.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33390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Sharing police information must be linked to a policing purpose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52227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Explaining why the information will be of use needs to be done by describing the questions that this information will help answer and how the information will be used. This helps to explain that the information will be of value and overcome concerns that the information will be used inappropriately.</a:t>
            </a:r>
          </a:p>
          <a:p>
            <a:endParaRPr lang="en-GB" dirty="0"/>
          </a:p>
          <a:p>
            <a:r>
              <a:rPr lang="en-GB" dirty="0"/>
              <a:t>Any agency that is sharing information is doing so with some resource cost. To help them to justify this cost (beyond it being for the general good of the CSP) it is useful to identify the potential benefits for the information supplier that will come from sharing this information. This may include them being able to receive other partner agency information or helping them make improvements in their service delivery as a result of the way in which information is used</a:t>
            </a:r>
          </a:p>
          <a:p>
            <a:endParaRPr lang="en-GB" dirty="0"/>
          </a:p>
          <a:p>
            <a:r>
              <a:rPr lang="en-GB" dirty="0"/>
              <a:t>Information shared needs to be fit for the purpose of its use. Fitness for purpose with regards to sharing information for community safety is defined in terms of two key qualities – the first quality ensures that all information sharing is legal, with the second relating to the content of the information that is supplied. • Compliance with legislation: there must be a clear legal basis for the sharing of information. This must be considered for both personal and depersonalised information to help ensure that data are shared in a manner that is compliant with legislation. The legal basis on which data can be shared then helps to define the other qualities. • Content of information: the data shared must include the relevant </a:t>
            </a:r>
            <a:r>
              <a:rPr lang="en-GB" dirty="0" err="1"/>
              <a:t>datafields</a:t>
            </a:r>
            <a:r>
              <a:rPr lang="en-GB" dirty="0"/>
              <a:t> and these </a:t>
            </a:r>
            <a:r>
              <a:rPr lang="en-GB" dirty="0" err="1"/>
              <a:t>datafields</a:t>
            </a:r>
            <a:r>
              <a:rPr lang="en-GB" dirty="0"/>
              <a:t> need to contain the relevant information.</a:t>
            </a:r>
          </a:p>
          <a:p>
            <a:endParaRPr lang="en-GB" dirty="0"/>
          </a:p>
          <a:p>
            <a:r>
              <a:rPr lang="en-GB" dirty="0"/>
              <a:t>Data used by a CSP should be managed within a secure environment. This includes the management of depersonalised information, which, while it does not identify an individual, can still be restricted information that only authorised users can access.</a:t>
            </a:r>
            <a:endParaRPr lang="en-GB" b="1" dirty="0"/>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0613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27788C-398D-4F52-B2FE-6620346F2D3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0474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8" Type="http://schemas.openxmlformats.org/officeDocument/2006/relationships/slideMaster" Target="../slideMasters/slideMaster3.xml"/><Relationship Id="rId3" Type="http://schemas.openxmlformats.org/officeDocument/2006/relationships/tags" Target="../tags/tag7.xml"/><Relationship Id="rId7" Type="http://schemas.openxmlformats.org/officeDocument/2006/relationships/tags" Target="../tags/tag11.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9" Type="http://schemas.openxmlformats.org/officeDocument/2006/relationships/image" Target="../media/image1.jpe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13.xml"/><Relationship Id="rId1" Type="http://schemas.openxmlformats.org/officeDocument/2006/relationships/tags" Target="../tags/tag12.xml"/></Relationships>
</file>

<file path=ppt/slideLayouts/_rels/slideLayout26.xml.rels><?xml version="1.0" encoding="UTF-8" standalone="yes"?>
<Relationships xmlns="http://schemas.openxmlformats.org/package/2006/relationships"><Relationship Id="rId3" Type="http://schemas.openxmlformats.org/officeDocument/2006/relationships/tags" Target="../tags/tag16.xml"/><Relationship Id="rId2" Type="http://schemas.openxmlformats.org/officeDocument/2006/relationships/tags" Target="../tags/tag15.xml"/><Relationship Id="rId1" Type="http://schemas.openxmlformats.org/officeDocument/2006/relationships/tags" Target="../tags/tag14.xml"/><Relationship Id="rId4"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18.xml"/><Relationship Id="rId1" Type="http://schemas.openxmlformats.org/officeDocument/2006/relationships/tags" Target="../tags/tag1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28915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3982483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B0E686-0DD5-EF4B-8E8D-E9C2BB64A74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872654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B0E686-0DD5-EF4B-8E8D-E9C2BB64A746}"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77343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B0E686-0DD5-EF4B-8E8D-E9C2BB64A746}"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136841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B0E686-0DD5-EF4B-8E8D-E9C2BB64A746}"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086705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B0E686-0DD5-EF4B-8E8D-E9C2BB64A746}"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552355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B0E686-0DD5-EF4B-8E8D-E9C2BB64A746}"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35753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B0E686-0DD5-EF4B-8E8D-E9C2BB64A746}"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62625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947325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0E686-0DD5-EF4B-8E8D-E9C2BB64A74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9E2E9F-1F43-7444-8F66-C23E5634B358}" type="slidenum">
              <a:rPr lang="en-US" smtClean="0"/>
              <a:t>‹#›</a:t>
            </a:fld>
            <a:endParaRPr lang="en-US"/>
          </a:p>
        </p:txBody>
      </p:sp>
    </p:spTree>
    <p:extLst>
      <p:ext uri="{BB962C8B-B14F-4D97-AF65-F5344CB8AC3E}">
        <p14:creationId xmlns:p14="http://schemas.microsoft.com/office/powerpoint/2010/main" val="20236575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EC6C-610A-961C-5137-A1FA909996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07CC66-0C8A-3091-3210-4E088C25F4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417A37-1F07-1769-E5EB-5C46AA28006C}"/>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5" name="Footer Placeholder 4">
            <a:extLst>
              <a:ext uri="{FF2B5EF4-FFF2-40B4-BE49-F238E27FC236}">
                <a16:creationId xmlns:a16="http://schemas.microsoft.com/office/drawing/2014/main" id="{CFF8519A-E4E7-27BD-1873-697CFBDB0C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40503-0965-031B-14BB-EDD1823DD99D}"/>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8265820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E9FE-43BD-4BA8-7814-19403F0EFF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17A6D-0305-437E-721F-CDAA9268A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9072E-B7BE-28A2-7485-3FE268072DB8}"/>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5" name="Footer Placeholder 4">
            <a:extLst>
              <a:ext uri="{FF2B5EF4-FFF2-40B4-BE49-F238E27FC236}">
                <a16:creationId xmlns:a16="http://schemas.microsoft.com/office/drawing/2014/main" id="{8D385B93-13F4-7F25-7C04-DEFDD49AB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64FE8-E904-44C5-E020-F195E81FEC95}"/>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785944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1B81-06C5-7F7B-0111-D35B71BF9A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A25458-4174-081D-E292-89AD50DE53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6502A2-BA09-E191-4506-7C3FC615CD27}"/>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5" name="Footer Placeholder 4">
            <a:extLst>
              <a:ext uri="{FF2B5EF4-FFF2-40B4-BE49-F238E27FC236}">
                <a16:creationId xmlns:a16="http://schemas.microsoft.com/office/drawing/2014/main" id="{727084CB-E2B0-706B-393E-14B4E578A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A5E8D-339E-FEB4-32C6-2368E8D297F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922353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57F43-AB11-ED2A-4DBA-3A568DFF59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D4D9F-F544-3874-0D65-5C2325EF45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3ED9F1-D612-7F88-0ADA-534FCDDFC8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AB03CC-319C-54F6-71C5-C22FF2CD01EC}"/>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6" name="Footer Placeholder 5">
            <a:extLst>
              <a:ext uri="{FF2B5EF4-FFF2-40B4-BE49-F238E27FC236}">
                <a16:creationId xmlns:a16="http://schemas.microsoft.com/office/drawing/2014/main" id="{E658BA0C-2671-9159-7E26-1F43A4EDE4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0979F1-A118-6AA3-F2D9-7FABF6E64672}"/>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731254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9C1-7F75-AC4D-83AC-39F68D75D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43B8A-4AF9-0F50-45DE-C58A90BFB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ECDDAB-287B-8321-3681-DDB098566B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806A2C-EC71-8A2C-1E5B-030C9C61E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84371D-D2E0-5A96-CE15-9D351D2E6B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601628-1D8A-F4C7-CADF-C345D1522C8D}"/>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8" name="Footer Placeholder 7">
            <a:extLst>
              <a:ext uri="{FF2B5EF4-FFF2-40B4-BE49-F238E27FC236}">
                <a16:creationId xmlns:a16="http://schemas.microsoft.com/office/drawing/2014/main" id="{B1DB1FE8-A902-C961-F362-28EC129EC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B7213-E4A3-E17F-9C75-D63046FBECB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561124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D2CF-DD06-FA51-B667-CDE75F465F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E47B62-3004-C890-DA6D-70EE0A92029A}"/>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4" name="Footer Placeholder 3">
            <a:extLst>
              <a:ext uri="{FF2B5EF4-FFF2-40B4-BE49-F238E27FC236}">
                <a16:creationId xmlns:a16="http://schemas.microsoft.com/office/drawing/2014/main" id="{0B90EE5C-797D-9D0D-BD73-F91D001080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3A6106-8E6A-5F51-4434-B532183F5E01}"/>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1776161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3F138E-2439-18DE-B040-67C3814769F3}"/>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3" name="Footer Placeholder 2">
            <a:extLst>
              <a:ext uri="{FF2B5EF4-FFF2-40B4-BE49-F238E27FC236}">
                <a16:creationId xmlns:a16="http://schemas.microsoft.com/office/drawing/2014/main" id="{D9ED543C-B88D-3944-571D-4F92541DC4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BBA1F9-4BCD-F25B-B1B0-16D143AFB71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8798185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A5FC-66C4-76E6-C416-27D043917D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4CB707-31BD-A3DA-F2ED-09E669DEE9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8F69F0-74D1-AAAD-D493-A7B34CCB3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196A25-DE0A-771B-7EAA-CB287E47A233}"/>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6" name="Footer Placeholder 5">
            <a:extLst>
              <a:ext uri="{FF2B5EF4-FFF2-40B4-BE49-F238E27FC236}">
                <a16:creationId xmlns:a16="http://schemas.microsoft.com/office/drawing/2014/main" id="{C84B0656-6C57-C003-E770-27DDD50B7D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01A76-D1B7-9A5C-61EA-B6C7E836959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19240370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7B5AE-20FF-B4FC-929F-AFBC4FAA4D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F3A5F2-AD31-A231-2D50-6ABF86E5A6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6ECC1B-1421-33A7-58E0-F4D2D9DB9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C3A18E-2A3F-C6A6-FEBD-FEAD15819A59}"/>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6" name="Footer Placeholder 5">
            <a:extLst>
              <a:ext uri="{FF2B5EF4-FFF2-40B4-BE49-F238E27FC236}">
                <a16:creationId xmlns:a16="http://schemas.microsoft.com/office/drawing/2014/main" id="{98A2D5D4-9588-F06B-5708-DBDB112DF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A4358-6BCC-DC5B-D3EE-C1C029B626E0}"/>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59010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07EB-3EFD-8CCF-E1D1-F75624550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690AF-C2DC-F302-0672-6A5E7CA9F4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071AA-7B05-ACCE-F47D-8C03213BB452}"/>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5" name="Footer Placeholder 4">
            <a:extLst>
              <a:ext uri="{FF2B5EF4-FFF2-40B4-BE49-F238E27FC236}">
                <a16:creationId xmlns:a16="http://schemas.microsoft.com/office/drawing/2014/main" id="{23E72EFE-0769-C77C-8442-94123E05A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21E83-4E25-ED1E-11E0-BE253CE4DE8A}"/>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42432600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B99ED2-84F9-0DCC-D24C-19AEE7686F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D03C37-88EA-5691-3B49-A445DC2383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5B279-D530-EC59-29D2-08066B60F2D1}"/>
              </a:ext>
            </a:extLst>
          </p:cNvPr>
          <p:cNvSpPr>
            <a:spLocks noGrp="1"/>
          </p:cNvSpPr>
          <p:nvPr>
            <p:ph type="dt" sz="half" idx="10"/>
          </p:nvPr>
        </p:nvSpPr>
        <p:spPr/>
        <p:txBody>
          <a:bodyPr/>
          <a:lstStyle/>
          <a:p>
            <a:fld id="{05B6EC65-B09C-4EE4-9430-7AA954CC1D77}" type="datetimeFigureOut">
              <a:rPr lang="en-GB" smtClean="0"/>
              <a:t>23/03/2026</a:t>
            </a:fld>
            <a:endParaRPr lang="en-GB"/>
          </a:p>
        </p:txBody>
      </p:sp>
      <p:sp>
        <p:nvSpPr>
          <p:cNvPr id="5" name="Footer Placeholder 4">
            <a:extLst>
              <a:ext uri="{FF2B5EF4-FFF2-40B4-BE49-F238E27FC236}">
                <a16:creationId xmlns:a16="http://schemas.microsoft.com/office/drawing/2014/main" id="{AE766884-9A21-2D41-4A1B-846253CE8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7F79BD-8019-30CA-D3BB-AE3C3B13FF07}"/>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1536332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owerpointPresentation.jpg"/>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hc"/>
          <p:cNvSpPr txBox="1">
            <a:spLocks noChangeArrowheads="1"/>
          </p:cNvSpPr>
          <p:nvPr>
            <p:custDataLst>
              <p:tags r:id="rId1"/>
            </p:custDataLst>
          </p:nvPr>
        </p:nvSpPr>
        <p:spPr bwMode="auto">
          <a:xfrm>
            <a:off x="0" y="0"/>
            <a:ext cx="1219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6" name="fc"/>
          <p:cNvSpPr txBox="1">
            <a:spLocks noChangeArrowheads="1"/>
          </p:cNvSpPr>
          <p:nvPr>
            <p:custDataLst>
              <p:tags r:id="rId2"/>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47106" name="Rectangle 2"/>
          <p:cNvSpPr>
            <a:spLocks noGrp="1" noChangeArrowheads="1"/>
          </p:cNvSpPr>
          <p:nvPr>
            <p:ph type="ctrTitle"/>
            <p:custDataLst>
              <p:tags r:id="rId3"/>
            </p:custDataLst>
          </p:nvPr>
        </p:nvSpPr>
        <p:spPr>
          <a:xfrm>
            <a:off x="914400" y="2130426"/>
            <a:ext cx="10363200" cy="1470025"/>
          </a:xfrm>
          <a:prstGeom prst="rect">
            <a:avLst/>
          </a:prstGeom>
        </p:spPr>
        <p:txBody>
          <a:bodyPr/>
          <a:lstStyle>
            <a:lvl1pPr>
              <a:defRPr/>
            </a:lvl1pPr>
          </a:lstStyle>
          <a:p>
            <a:r>
              <a:rPr lang="en-GB"/>
              <a:t>Click to edit Master title style</a:t>
            </a:r>
          </a:p>
        </p:txBody>
      </p:sp>
      <p:sp>
        <p:nvSpPr>
          <p:cNvPr id="47107" name="Rectangle 3"/>
          <p:cNvSpPr>
            <a:spLocks noGrp="1" noChangeArrowheads="1"/>
          </p:cNvSpPr>
          <p:nvPr>
            <p:ph type="subTitle" idx="1"/>
            <p:custDataLst>
              <p:tags r:id="rId4"/>
            </p:custDataLst>
          </p:nvPr>
        </p:nvSpPr>
        <p:spPr>
          <a:xfrm>
            <a:off x="1828800" y="3886200"/>
            <a:ext cx="8534400" cy="1752600"/>
          </a:xfrm>
          <a:prstGeom prst="rect">
            <a:avLst/>
          </a:prstGeom>
        </p:spPr>
        <p:txBody>
          <a:bodyPr/>
          <a:lstStyle>
            <a:lvl1pPr marL="0" indent="0" algn="ctr">
              <a:buFontTx/>
              <a:buNone/>
              <a:defRPr/>
            </a:lvl1pPr>
          </a:lstStyle>
          <a:p>
            <a:r>
              <a:rPr lang="en-GB"/>
              <a:t>Click to edit Master subtitle style</a:t>
            </a:r>
          </a:p>
        </p:txBody>
      </p:sp>
      <p:sp>
        <p:nvSpPr>
          <p:cNvPr id="7" name="Date Placeholder 6"/>
          <p:cNvSpPr>
            <a:spLocks noGrp="1" noChangeArrowheads="1"/>
          </p:cNvSpPr>
          <p:nvPr>
            <p:ph type="dt" sz="half" idx="10"/>
            <p:custDataLst>
              <p:tags r:id="rId5"/>
            </p:custDataLst>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endParaRPr lang="en-US" altLang="en-US"/>
          </a:p>
        </p:txBody>
      </p:sp>
      <p:sp>
        <p:nvSpPr>
          <p:cNvPr id="8" name="Footer Placeholder 7"/>
          <p:cNvSpPr>
            <a:spLocks noGrp="1" noChangeArrowheads="1"/>
          </p:cNvSpPr>
          <p:nvPr>
            <p:ph type="ftr" sz="quarter" idx="11"/>
            <p:custDataLst>
              <p:tags r:id="rId6"/>
            </p:custDataLst>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endParaRPr lang="en-US" altLang="en-US"/>
          </a:p>
        </p:txBody>
      </p:sp>
      <p:sp>
        <p:nvSpPr>
          <p:cNvPr id="9" name="Slide Number Placeholder 8"/>
          <p:cNvSpPr>
            <a:spLocks noGrp="1" noChangeArrowheads="1"/>
          </p:cNvSpPr>
          <p:nvPr>
            <p:ph type="sldNum" sz="quarter" idx="12"/>
            <p:custDataLst>
              <p:tags r:id="rId7"/>
            </p:custDataLst>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lgn="l">
              <a:defRPr/>
            </a:lvl1pPr>
          </a:lstStyle>
          <a:p>
            <a:fld id="{3C513BC4-A3F2-4CA3-BACF-56981C746274}" type="slidenum">
              <a:rPr lang="en-GB" altLang="en-US"/>
              <a:pPr/>
              <a:t>‹#›</a:t>
            </a:fld>
            <a:endParaRPr lang="en-GB" altLang="en-US"/>
          </a:p>
        </p:txBody>
      </p:sp>
    </p:spTree>
    <p:extLst>
      <p:ext uri="{BB962C8B-B14F-4D97-AF65-F5344CB8AC3E}">
        <p14:creationId xmlns:p14="http://schemas.microsoft.com/office/powerpoint/2010/main" val="29541582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6064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24417" y="188641"/>
            <a:ext cx="10972800" cy="549275"/>
          </a:xfrm>
        </p:spPr>
        <p:txBody>
          <a:bodyPr/>
          <a:lstStyle>
            <a:lvl1pPr>
              <a:defRPr sz="3200"/>
            </a:lvl1pPr>
          </a:lstStyle>
          <a:p>
            <a:r>
              <a:rPr lang="en-US" dirty="0"/>
              <a:t>Click to edit Master title style</a:t>
            </a:r>
            <a:endParaRPr lang="en-GB" dirty="0"/>
          </a:p>
        </p:txBody>
      </p:sp>
      <p:sp>
        <p:nvSpPr>
          <p:cNvPr id="3" name="Content Placeholder 2"/>
          <p:cNvSpPr>
            <a:spLocks noGrp="1"/>
          </p:cNvSpPr>
          <p:nvPr>
            <p:ph idx="1"/>
            <p:custDataLst>
              <p:tags r:id="rId2"/>
            </p:custDataLst>
          </p:nvPr>
        </p:nvSpPr>
        <p:spPr>
          <a:xfrm>
            <a:off x="609600" y="908721"/>
            <a:ext cx="10972800" cy="5217443"/>
          </a:xfrm>
        </p:spPr>
        <p:txBody>
          <a:bodyPr/>
          <a:lstStyle>
            <a:lvl1pPr>
              <a:defRPr sz="3200"/>
            </a:lvl1pPr>
            <a:lvl2pPr>
              <a:defRPr sz="3200"/>
            </a:lvl2pPr>
            <a:lvl3pPr>
              <a:defRPr sz="3200"/>
            </a:lvl3pPr>
            <a:lvl4pPr>
              <a:defRPr sz="3200"/>
            </a:lvl4pPr>
            <a:lvl5pPr>
              <a:defRPr sz="3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30338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3">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5">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24417" y="188641"/>
            <a:ext cx="10972800" cy="549275"/>
          </a:xfrm>
        </p:spPr>
        <p:txBody>
          <a:bodyPr/>
          <a:lstStyle/>
          <a:p>
            <a:r>
              <a:rPr lang="en-US"/>
              <a:t>Click to edit Master title style</a:t>
            </a:r>
            <a:endParaRPr lang="en-GB"/>
          </a:p>
        </p:txBody>
      </p:sp>
      <p:sp>
        <p:nvSpPr>
          <p:cNvPr id="3" name="Content Placeholder 2"/>
          <p:cNvSpPr>
            <a:spLocks noGrp="1"/>
          </p:cNvSpPr>
          <p:nvPr>
            <p:ph sz="half" idx="1"/>
            <p:custDataLst>
              <p:tags r:id="rId2"/>
            </p:custDataLst>
          </p:nvPr>
        </p:nvSpPr>
        <p:spPr>
          <a:xfrm>
            <a:off x="609600" y="908721"/>
            <a:ext cx="5384800" cy="521744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custDataLst>
              <p:tags r:id="rId3"/>
            </p:custDataLst>
          </p:nvPr>
        </p:nvSpPr>
        <p:spPr>
          <a:xfrm>
            <a:off x="6197600" y="908721"/>
            <a:ext cx="5384800" cy="521744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374262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custDataLst>
              <p:tags r:id="rId1"/>
            </p:custDataLst>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custDataLst>
              <p:tags r:id="rId2"/>
            </p:custDataLst>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4031040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tags" Target="../tags/tag2.xml"/><Relationship Id="rId3" Type="http://schemas.openxmlformats.org/officeDocument/2006/relationships/slideLayout" Target="../slideLayouts/slideLayout25.xml"/><Relationship Id="rId7" Type="http://schemas.openxmlformats.org/officeDocument/2006/relationships/tags" Target="../tags/tag1.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10" Type="http://schemas.openxmlformats.org/officeDocument/2006/relationships/tags" Target="../tags/tag4.xml"/><Relationship Id="rId4" Type="http://schemas.openxmlformats.org/officeDocument/2006/relationships/slideLayout" Target="../slideLayouts/slideLayout26.xml"/><Relationship Id="rId9"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0E686-0DD5-EF4B-8E8D-E9C2BB64A746}" type="datetimeFigureOut">
              <a:rPr lang="en-US" smtClean="0"/>
              <a:t>3/23/2026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E2E9F-1F43-7444-8F66-C23E5634B358}" type="slidenum">
              <a:rPr lang="en-US" smtClean="0"/>
              <a:t>‹#›</a:t>
            </a:fld>
            <a:endParaRPr lang="en-US"/>
          </a:p>
        </p:txBody>
      </p:sp>
    </p:spTree>
    <p:extLst>
      <p:ext uri="{BB962C8B-B14F-4D97-AF65-F5344CB8AC3E}">
        <p14:creationId xmlns:p14="http://schemas.microsoft.com/office/powerpoint/2010/main" val="6641094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A9689-1599-5383-D608-2DE11BC161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2FA4F-1CCE-CE22-090F-960E7BBFAA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E3D6D-D746-1417-5E11-08C4A1F35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B6EC65-B09C-4EE4-9430-7AA954CC1D77}" type="datetimeFigureOut">
              <a:rPr lang="en-GB" smtClean="0"/>
              <a:t>23/03/2026</a:t>
            </a:fld>
            <a:endParaRPr lang="en-GB"/>
          </a:p>
        </p:txBody>
      </p:sp>
      <p:sp>
        <p:nvSpPr>
          <p:cNvPr id="5" name="Footer Placeholder 4">
            <a:extLst>
              <a:ext uri="{FF2B5EF4-FFF2-40B4-BE49-F238E27FC236}">
                <a16:creationId xmlns:a16="http://schemas.microsoft.com/office/drawing/2014/main" id="{263D5986-DE8E-6802-14A2-743FB350C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F7A2C0-24C5-0B64-FB20-AD80345427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F228A1-60EC-493B-BDDF-99DE20D13365}" type="slidenum">
              <a:rPr lang="en-GB" smtClean="0"/>
              <a:t>‹#›</a:t>
            </a:fld>
            <a:endParaRPr lang="en-GB"/>
          </a:p>
        </p:txBody>
      </p:sp>
    </p:spTree>
    <p:extLst>
      <p:ext uri="{BB962C8B-B14F-4D97-AF65-F5344CB8AC3E}">
        <p14:creationId xmlns:p14="http://schemas.microsoft.com/office/powerpoint/2010/main" val="4823690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5"/>
          <p:cNvSpPr>
            <a:spLocks noGrp="1" noChangeArrowheads="1"/>
          </p:cNvSpPr>
          <p:nvPr>
            <p:ph type="title"/>
            <p:custDataLst>
              <p:tags r:id="rId7"/>
            </p:custDataLst>
          </p:nvPr>
        </p:nvSpPr>
        <p:spPr bwMode="auto">
          <a:xfrm>
            <a:off x="624417" y="576264"/>
            <a:ext cx="10972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30" name="Rectangle 6"/>
          <p:cNvSpPr>
            <a:spLocks noGrp="1" noChangeArrowheads="1"/>
          </p:cNvSpPr>
          <p:nvPr>
            <p:ph type="body" idx="1"/>
            <p:custDataLst>
              <p:tags r:id="rId8"/>
            </p:custDataLst>
          </p:nvPr>
        </p:nvSpPr>
        <p:spPr bwMode="auto">
          <a:xfrm>
            <a:off x="609600" y="1412875"/>
            <a:ext cx="10972800" cy="4713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1" name="hc"/>
          <p:cNvSpPr txBox="1">
            <a:spLocks noChangeArrowheads="1"/>
          </p:cNvSpPr>
          <p:nvPr>
            <p:custDataLst>
              <p:tags r:id="rId9"/>
            </p:custDataLst>
          </p:nvPr>
        </p:nvSpPr>
        <p:spPr bwMode="auto">
          <a:xfrm>
            <a:off x="0" y="0"/>
            <a:ext cx="1219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
        <p:nvSpPr>
          <p:cNvPr id="1033" name="fc"/>
          <p:cNvSpPr txBox="1">
            <a:spLocks noChangeArrowheads="1"/>
          </p:cNvSpPr>
          <p:nvPr>
            <p:custDataLst>
              <p:tags r:id="rId10"/>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201734275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xStyles>
    <p:title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p:titleStyle>
    <p:bodyStyle>
      <a:lvl1pPr marL="342900" indent="-342900" algn="l" rtl="0" eaLnBrk="0" fontAlgn="base" hangingPunct="0">
        <a:spcBef>
          <a:spcPct val="20000"/>
        </a:spcBef>
        <a:spcAft>
          <a:spcPct val="0"/>
        </a:spcAft>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tags" Target="../tags/tag20.xml"/><Relationship Id="rId1" Type="http://schemas.openxmlformats.org/officeDocument/2006/relationships/tags" Target="../tags/tag19.xml"/><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tags" Target="../tags/tag22.xml"/><Relationship Id="rId1" Type="http://schemas.openxmlformats.org/officeDocument/2006/relationships/tags" Target="../tags/tag21.xml"/><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tags" Target="../tags/tag25.xml"/><Relationship Id="rId7" Type="http://schemas.openxmlformats.org/officeDocument/2006/relationships/image" Target="../media/image10.png"/><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notesSlide" Target="../notesSlides/notesSlide9.xml"/><Relationship Id="rId5" Type="http://schemas.openxmlformats.org/officeDocument/2006/relationships/slideLayout" Target="../slideLayouts/slideLayout25.xml"/><Relationship Id="rId4" Type="http://schemas.openxmlformats.org/officeDocument/2006/relationships/tags" Target="../tags/tag26.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5.xml"/><Relationship Id="rId1" Type="http://schemas.openxmlformats.org/officeDocument/2006/relationships/tags" Target="../tags/tag27.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tags" Target="../tags/tag29.xml"/><Relationship Id="rId1" Type="http://schemas.openxmlformats.org/officeDocument/2006/relationships/tags" Target="../tags/tag28.xml"/><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5.xml"/><Relationship Id="rId1" Type="http://schemas.openxmlformats.org/officeDocument/2006/relationships/tags" Target="../tags/tag30.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5.xml"/><Relationship Id="rId1" Type="http://schemas.openxmlformats.org/officeDocument/2006/relationships/tags" Target="../tags/tag31.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tags" Target="../tags/tag39.xml"/><Relationship Id="rId13" Type="http://schemas.openxmlformats.org/officeDocument/2006/relationships/tags" Target="../tags/tag44.xml"/><Relationship Id="rId18" Type="http://schemas.openxmlformats.org/officeDocument/2006/relationships/image" Target="../media/image15.jpeg"/><Relationship Id="rId3" Type="http://schemas.openxmlformats.org/officeDocument/2006/relationships/tags" Target="../tags/tag34.xml"/><Relationship Id="rId7" Type="http://schemas.openxmlformats.org/officeDocument/2006/relationships/tags" Target="../tags/tag38.xml"/><Relationship Id="rId12" Type="http://schemas.openxmlformats.org/officeDocument/2006/relationships/tags" Target="../tags/tag43.xml"/><Relationship Id="rId17" Type="http://schemas.openxmlformats.org/officeDocument/2006/relationships/notesSlide" Target="../notesSlides/notesSlide16.xml"/><Relationship Id="rId2" Type="http://schemas.openxmlformats.org/officeDocument/2006/relationships/tags" Target="../tags/tag33.xml"/><Relationship Id="rId16" Type="http://schemas.openxmlformats.org/officeDocument/2006/relationships/slideLayout" Target="../slideLayouts/slideLayout25.xml"/><Relationship Id="rId1" Type="http://schemas.openxmlformats.org/officeDocument/2006/relationships/tags" Target="../tags/tag32.xml"/><Relationship Id="rId6" Type="http://schemas.openxmlformats.org/officeDocument/2006/relationships/tags" Target="../tags/tag37.xml"/><Relationship Id="rId11" Type="http://schemas.openxmlformats.org/officeDocument/2006/relationships/tags" Target="../tags/tag42.xml"/><Relationship Id="rId5" Type="http://schemas.openxmlformats.org/officeDocument/2006/relationships/tags" Target="../tags/tag36.xml"/><Relationship Id="rId15" Type="http://schemas.openxmlformats.org/officeDocument/2006/relationships/tags" Target="../tags/tag46.xml"/><Relationship Id="rId10" Type="http://schemas.openxmlformats.org/officeDocument/2006/relationships/tags" Target="../tags/tag41.xml"/><Relationship Id="rId4" Type="http://schemas.openxmlformats.org/officeDocument/2006/relationships/tags" Target="../tags/tag35.xml"/><Relationship Id="rId9" Type="http://schemas.openxmlformats.org/officeDocument/2006/relationships/tags" Target="../tags/tag40.xml"/><Relationship Id="rId14" Type="http://schemas.openxmlformats.org/officeDocument/2006/relationships/tags" Target="../tags/tag45.xml"/></Relationships>
</file>

<file path=ppt/slides/_rels/slide19.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tags" Target="../tags/tag49.xml"/><Relationship Id="rId7" Type="http://schemas.openxmlformats.org/officeDocument/2006/relationships/notesSlide" Target="../notesSlides/notesSlide17.xml"/><Relationship Id="rId2" Type="http://schemas.openxmlformats.org/officeDocument/2006/relationships/tags" Target="../tags/tag48.xml"/><Relationship Id="rId1" Type="http://schemas.openxmlformats.org/officeDocument/2006/relationships/tags" Target="../tags/tag47.xml"/><Relationship Id="rId6" Type="http://schemas.openxmlformats.org/officeDocument/2006/relationships/slideLayout" Target="../slideLayouts/slideLayout26.xml"/><Relationship Id="rId5" Type="http://schemas.openxmlformats.org/officeDocument/2006/relationships/tags" Target="../tags/tag51.xml"/><Relationship Id="rId4" Type="http://schemas.openxmlformats.org/officeDocument/2006/relationships/tags" Target="../tags/tag50.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5.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tags" Target="../tags/tag53.xml"/><Relationship Id="rId1" Type="http://schemas.openxmlformats.org/officeDocument/2006/relationships/tags" Target="../tags/tag52.xml"/><Relationship Id="rId5" Type="http://schemas.openxmlformats.org/officeDocument/2006/relationships/image" Target="../media/image19.jpe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8" Type="http://schemas.openxmlformats.org/officeDocument/2006/relationships/tags" Target="../tags/tag61.xml"/><Relationship Id="rId3" Type="http://schemas.openxmlformats.org/officeDocument/2006/relationships/tags" Target="../tags/tag56.xml"/><Relationship Id="rId7" Type="http://schemas.openxmlformats.org/officeDocument/2006/relationships/tags" Target="../tags/tag60.xml"/><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tags" Target="../tags/tag59.xml"/><Relationship Id="rId5" Type="http://schemas.openxmlformats.org/officeDocument/2006/relationships/tags" Target="../tags/tag58.xml"/><Relationship Id="rId10" Type="http://schemas.openxmlformats.org/officeDocument/2006/relationships/notesSlide" Target="../notesSlides/notesSlide21.xml"/><Relationship Id="rId4" Type="http://schemas.openxmlformats.org/officeDocument/2006/relationships/tags" Target="../tags/tag57.xml"/><Relationship Id="rId9"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0.jpeg"/><Relationship Id="rId7" Type="http://schemas.openxmlformats.org/officeDocument/2006/relationships/diagramColors" Target="../diagrams/colors4.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62.xm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2.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9.xml"/><Relationship Id="rId1" Type="http://schemas.openxmlformats.org/officeDocument/2006/relationships/slideLayout" Target="../slideLayouts/slideLayout13.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65B9-A533-E06E-540F-04D3C1349EED}"/>
              </a:ext>
            </a:extLst>
          </p:cNvPr>
          <p:cNvSpPr>
            <a:spLocks noGrp="1"/>
          </p:cNvSpPr>
          <p:nvPr>
            <p:ph type="ctrTitle"/>
          </p:nvPr>
        </p:nvSpPr>
        <p:spPr>
          <a:xfrm>
            <a:off x="838199" y="4428000"/>
            <a:ext cx="6143626" cy="1400400"/>
          </a:xfrm>
        </p:spPr>
        <p:txBody>
          <a:bodyPr wrap="square" anchor="b">
            <a:normAutofit/>
          </a:bodyPr>
          <a:lstStyle/>
          <a:p>
            <a:pPr algn="l"/>
            <a:r>
              <a:rPr lang="en-US" sz="4300" dirty="0">
                <a:solidFill>
                  <a:schemeClr val="bg1"/>
                </a:solidFill>
              </a:rPr>
              <a:t>Intelligence</a:t>
            </a:r>
            <a:br>
              <a:rPr lang="en-US" sz="4300" dirty="0">
                <a:solidFill>
                  <a:schemeClr val="bg1"/>
                </a:solidFill>
              </a:rPr>
            </a:br>
            <a:r>
              <a:rPr lang="en-US" sz="4300" dirty="0">
                <a:solidFill>
                  <a:schemeClr val="bg1"/>
                </a:solidFill>
              </a:rPr>
              <a:t> </a:t>
            </a:r>
          </a:p>
        </p:txBody>
      </p:sp>
      <p:sp>
        <p:nvSpPr>
          <p:cNvPr id="3" name="Subtitle 2">
            <a:extLst>
              <a:ext uri="{FF2B5EF4-FFF2-40B4-BE49-F238E27FC236}">
                <a16:creationId xmlns:a16="http://schemas.microsoft.com/office/drawing/2014/main" id="{02E9C633-D251-D542-83D1-229491D6E758}"/>
              </a:ext>
            </a:extLst>
          </p:cNvPr>
          <p:cNvSpPr>
            <a:spLocks noGrp="1"/>
          </p:cNvSpPr>
          <p:nvPr>
            <p:ph type="subTitle" idx="1"/>
          </p:nvPr>
        </p:nvSpPr>
        <p:spPr>
          <a:xfrm>
            <a:off x="6422571" y="2760558"/>
            <a:ext cx="4855030" cy="1017896"/>
          </a:xfrm>
        </p:spPr>
        <p:txBody>
          <a:bodyPr anchor="b">
            <a:noAutofit/>
          </a:bodyPr>
          <a:lstStyle/>
          <a:p>
            <a:pPr algn="l"/>
            <a:r>
              <a:rPr lang="en-US" sz="4400" dirty="0">
                <a:latin typeface="+mj-lt"/>
                <a:ea typeface="Calibri" panose="020F0502020204030204" pitchFamily="34" charset="0"/>
                <a:cs typeface="Calibri" panose="020F0502020204030204" pitchFamily="34" charset="0"/>
              </a:rPr>
              <a:t>Police Information and Intelligence</a:t>
            </a:r>
          </a:p>
          <a:p>
            <a:pPr algn="l"/>
            <a:r>
              <a:rPr lang="en-US" sz="3600" dirty="0">
                <a:latin typeface="+mj-lt"/>
                <a:ea typeface="Calibri" panose="020F0502020204030204" pitchFamily="34" charset="0"/>
                <a:cs typeface="Calibri" panose="020F0502020204030204" pitchFamily="34" charset="0"/>
              </a:rPr>
              <a:t>Wynne Jones</a:t>
            </a:r>
          </a:p>
        </p:txBody>
      </p:sp>
      <p:pic>
        <p:nvPicPr>
          <p:cNvPr id="4" name="Picture 2">
            <a:extLst>
              <a:ext uri="{FF2B5EF4-FFF2-40B4-BE49-F238E27FC236}">
                <a16:creationId xmlns:a16="http://schemas.microsoft.com/office/drawing/2014/main" id="{9815C040-E8E2-287D-4E03-6E8B0FCFD079}"/>
              </a:ext>
            </a:extLst>
          </p:cNvPr>
          <p:cNvPicPr>
            <a:picLocks noChangeAspect="1"/>
          </p:cNvPicPr>
          <p:nvPr/>
        </p:nvPicPr>
        <p:blipFill rotWithShape="1">
          <a:blip r:embed="rId3"/>
          <a:srcRect r="1" b="12499"/>
          <a:stretch/>
        </p:blipFill>
        <p:spPr>
          <a:xfrm>
            <a:off x="7" y="804644"/>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p:spPr>
      </p:pic>
    </p:spTree>
    <p:extLst>
      <p:ext uri="{BB962C8B-B14F-4D97-AF65-F5344CB8AC3E}">
        <p14:creationId xmlns:p14="http://schemas.microsoft.com/office/powerpoint/2010/main" val="1318381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p:txBody>
          <a:bodyPr>
            <a:normAutofit/>
          </a:bodyPr>
          <a:lstStyle/>
          <a:p>
            <a:r>
              <a:rPr lang="en-US" dirty="0">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1293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lnSpcReduction="10000"/>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prstClr val="white"/>
                </a:solidFill>
                <a:effectLst/>
                <a:uLnTx/>
                <a:uFillTx/>
                <a:latin typeface="Calibri Light" panose="020F0302020204030204"/>
                <a:ea typeface="+mn-ea"/>
                <a:cs typeface="+mn-cs"/>
              </a:rPr>
              <a:t>What is Police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144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03B04-BE18-6564-1264-F9CFD7CAD68A}"/>
            </a:ext>
          </a:extLst>
        </p:cNvPr>
        <p:cNvGrpSpPr/>
        <p:nvPr/>
      </p:nvGrpSpPr>
      <p:grpSpPr>
        <a:xfrm>
          <a:off x="0" y="0"/>
          <a:ext cx="0" cy="0"/>
          <a:chOff x="0" y="0"/>
          <a:chExt cx="0" cy="0"/>
        </a:xfrm>
      </p:grpSpPr>
      <p:pic>
        <p:nvPicPr>
          <p:cNvPr id="7170" name="Picture 2" descr="What the loss of records from the Police National Computer means | Police |  The Guardian">
            <a:extLst>
              <a:ext uri="{FF2B5EF4-FFF2-40B4-BE49-F238E27FC236}">
                <a16:creationId xmlns:a16="http://schemas.microsoft.com/office/drawing/2014/main" id="{5C6699BF-5065-A69D-F550-77949BBFBB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924" y="1714487"/>
            <a:ext cx="3519089" cy="22098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4">
            <a:extLst>
              <a:ext uri="{FF2B5EF4-FFF2-40B4-BE49-F238E27FC236}">
                <a16:creationId xmlns:a16="http://schemas.microsoft.com/office/drawing/2014/main" id="{41A20305-733F-5DF9-025F-47FA599ACF41}"/>
              </a:ext>
            </a:extLst>
          </p:cNvPr>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002060"/>
              </a:solidFill>
              <a:effectLst/>
              <a:uLnTx/>
              <a:uFillTx/>
              <a:latin typeface="Calibri"/>
              <a:ea typeface="+mn-ea"/>
              <a:cs typeface="+mn-cs"/>
            </a:endParaRPr>
          </a:p>
        </p:txBody>
      </p:sp>
      <p:sp>
        <p:nvSpPr>
          <p:cNvPr id="2" name="TextBox 1">
            <a:extLst>
              <a:ext uri="{FF2B5EF4-FFF2-40B4-BE49-F238E27FC236}">
                <a16:creationId xmlns:a16="http://schemas.microsoft.com/office/drawing/2014/main" id="{3457C8DC-30C8-9119-F445-2E6F80E04CEF}"/>
              </a:ext>
            </a:extLst>
          </p:cNvPr>
          <p:cNvSpPr txBox="1"/>
          <p:nvPr/>
        </p:nvSpPr>
        <p:spPr>
          <a:xfrm>
            <a:off x="9869214" y="4466897"/>
            <a:ext cx="18473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8" name="Diagram 7">
            <a:extLst>
              <a:ext uri="{FF2B5EF4-FFF2-40B4-BE49-F238E27FC236}">
                <a16:creationId xmlns:a16="http://schemas.microsoft.com/office/drawing/2014/main" id="{D2EC6CC1-945E-C4D3-4364-BF825C5D17B2}"/>
              </a:ext>
            </a:extLst>
          </p:cNvPr>
          <p:cNvGraphicFramePr/>
          <p:nvPr>
            <p:extLst>
              <p:ext uri="{D42A27DB-BD31-4B8C-83A1-F6EECF244321}">
                <p14:modId xmlns:p14="http://schemas.microsoft.com/office/powerpoint/2010/main" val="2098861917"/>
              </p:ext>
            </p:extLst>
          </p:nvPr>
        </p:nvGraphicFramePr>
        <p:xfrm>
          <a:off x="598311" y="719666"/>
          <a:ext cx="7821613" cy="5410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0227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120000"/>
              </a:lnSpc>
              <a:spcBef>
                <a:spcPts val="75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t>The information gathered from witnesses may provide details leading to the identification of suspects. </a:t>
            </a:r>
            <a:b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t>To help trace that person the Investigating Officer may use some of the following methods:</a:t>
            </a: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685800" rtl="0" eaLnBrk="1" fontAlgn="auto" latinLnBrk="0" hangingPunct="1">
              <a:lnSpc>
                <a:spcPct val="90000"/>
              </a:lnSpc>
              <a:spcBef>
                <a:spcPts val="75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3"/>
          <p:cNvSpPr txBox="1">
            <a:spLocks noChangeArrowheads="1"/>
          </p:cNvSpPr>
          <p:nvPr/>
        </p:nvSpPr>
        <p:spPr bwMode="auto">
          <a:xfrm>
            <a:off x="0" y="176727"/>
            <a:ext cx="12192000" cy="646331"/>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white"/>
                </a:solidFill>
                <a:effectLst/>
                <a:uLnTx/>
                <a:uFillTx/>
                <a:latin typeface="Calibri" panose="020F0502020204030204"/>
                <a:ea typeface="+mn-ea"/>
                <a:cs typeface="+mn-cs"/>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nvGraphicFramePr>
        <p:xfrm>
          <a:off x="1073442" y="2493723"/>
          <a:ext cx="10045116" cy="3961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DEAB4-963F-9C1B-7748-B226DE7964B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196B003-B98C-7A44-D0BF-124F92AF4361}"/>
              </a:ext>
            </a:extLst>
          </p:cNvPr>
          <p:cNvSpPr txBox="1"/>
          <p:nvPr/>
        </p:nvSpPr>
        <p:spPr>
          <a:xfrm>
            <a:off x="653142" y="0"/>
            <a:ext cx="6143626" cy="1400400"/>
          </a:xfrm>
          <a:prstGeom prst="rect">
            <a:avLst/>
          </a:prstGeom>
        </p:spPr>
        <p:txBody>
          <a:bodyPr vert="horz" wrap="square" lIns="91440" tIns="45720" rIns="91440" bIns="45720" rtlCol="0" anchor="b">
            <a:normAutofit lnSpcReduction="10000"/>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5200" b="0" i="0" u="none" strike="noStrike" kern="1200" cap="none" spc="0" normalizeH="0" baseline="0" noProof="0" dirty="0">
                <a:ln>
                  <a:noFill/>
                </a:ln>
                <a:solidFill>
                  <a:prstClr val="white"/>
                </a:solidFill>
                <a:effectLst/>
                <a:uLnTx/>
                <a:uFillTx/>
                <a:latin typeface="Calibri Light" panose="020F0302020204030204"/>
                <a:ea typeface="+mn-ea"/>
                <a:cs typeface="+mn-cs"/>
              </a:rPr>
              <a:t>What is Police ‘Intelligence’? </a:t>
            </a:r>
          </a:p>
        </p:txBody>
      </p:sp>
      <p:pic>
        <p:nvPicPr>
          <p:cNvPr id="3" name="Picture 2">
            <a:extLst>
              <a:ext uri="{FF2B5EF4-FFF2-40B4-BE49-F238E27FC236}">
                <a16:creationId xmlns:a16="http://schemas.microsoft.com/office/drawing/2014/main" id="{CEFA6A96-B7FE-AF3E-1DEA-CC0AD50BD89F}"/>
              </a:ext>
            </a:extLst>
          </p:cNvPr>
          <p:cNvPicPr>
            <a:picLocks noChangeAspect="1"/>
          </p:cNvPicPr>
          <p:nvPr/>
        </p:nvPicPr>
        <p:blipFill>
          <a:blip r:embed="rId2"/>
          <a:stretch>
            <a:fillRect/>
          </a:stretch>
        </p:blipFill>
        <p:spPr>
          <a:xfrm>
            <a:off x="7996939" y="1764841"/>
            <a:ext cx="3273836" cy="2481287"/>
          </a:xfrm>
          <a:prstGeom prst="rect">
            <a:avLst/>
          </a:prstGeom>
        </p:spPr>
      </p:pic>
      <p:sp>
        <p:nvSpPr>
          <p:cNvPr id="4" name="TextBox 3">
            <a:extLst>
              <a:ext uri="{FF2B5EF4-FFF2-40B4-BE49-F238E27FC236}">
                <a16:creationId xmlns:a16="http://schemas.microsoft.com/office/drawing/2014/main" id="{59AD7F46-98E5-E72F-AB5F-94999BB812AB}"/>
              </a:ext>
            </a:extLst>
          </p:cNvPr>
          <p:cNvSpPr txBox="1"/>
          <p:nvPr/>
        </p:nvSpPr>
        <p:spPr>
          <a:xfrm>
            <a:off x="838199" y="1926771"/>
            <a:ext cx="6966857" cy="286232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Intelligence is: Collected information that has been formally processed and developed for action and may also be classified as confidential or sensitive. </a:t>
            </a:r>
            <a:b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It is NOT necessarily evidence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92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12192000" cy="648072"/>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white"/>
                </a:solidFill>
                <a:effectLst/>
                <a:uLnTx/>
                <a:uFillTx/>
                <a:latin typeface="Calibri" panose="020F0502020204030204"/>
                <a:ea typeface="+mn-ea"/>
                <a:cs typeface="+mn-cs"/>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3276282"/>
          </a:xfrm>
          <a:prstGeom prst="rect">
            <a:avLst/>
          </a:prstGeom>
          <a:noFill/>
        </p:spPr>
        <p:txBody>
          <a:bodyPr wrap="square">
            <a:spAutoFit/>
          </a:bodyPr>
          <a:lstStyle/>
          <a:p>
            <a:pPr marL="342900" marR="0" lvl="0" indent="-342900" algn="l" defTabSz="457200" rtl="0" eaLnBrk="1" fontAlgn="auto" latinLnBrk="0" hangingPunct="1">
              <a:lnSpc>
                <a:spcPct val="150000"/>
              </a:lnSpc>
              <a:spcBef>
                <a:spcPts val="0"/>
              </a:spcBef>
              <a:spcAft>
                <a:spcPts val="0"/>
              </a:spcAft>
              <a:buClrTx/>
              <a:buSzTx/>
              <a:buFontTx/>
              <a:buAutoNum type="arabicPeriod"/>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To combat crime, catch offenders and prevent harm to the public.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2. Global crime involving highly</a:t>
            </a:r>
            <a:r>
              <a:rPr lang="en-GB" altLang="en-US" sz="2000" dirty="0">
                <a:solidFill>
                  <a:prstClr val="white"/>
                </a:solidFill>
                <a:latin typeface="Calibri" panose="020F0502020204030204"/>
              </a:rPr>
              <a:t> </a:t>
            </a: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technical apparatus makes international intelligence gathering and sharing essential.   </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white"/>
                </a:solidFill>
                <a:effectLst/>
                <a:uLnTx/>
                <a:uFillTx/>
                <a:latin typeface="Calibri" panose="020F0502020204030204"/>
                <a:ea typeface="+mn-ea"/>
                <a:cs typeface="+mn-cs"/>
              </a:rPr>
              <a:t>3. Accurate intelligence may predict criminality and potential large-scale disorder, enabling resources to be effectively deployed to prevent harm to communities, prevent crime and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custDataLst>
              <p:tags r:id="rId1"/>
            </p:custDataLst>
          </p:nvPr>
        </p:nvSpPr>
        <p:spPr>
          <a:xfrm>
            <a:off x="624417" y="188641"/>
            <a:ext cx="10972800" cy="549275"/>
          </a:xfrm>
        </p:spPr>
        <p:txBody>
          <a:bodyPr vert="horz" wrap="square" lIns="91440" tIns="45720" rIns="91440" bIns="45720" numCol="1" anchor="ctr" anchorCtr="0" compatLnSpc="1">
            <a:prstTxWarp prst="textNoShape">
              <a:avLst/>
            </a:prstTxWarp>
            <a:no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The National Intelligence Model</a:t>
            </a:r>
          </a:p>
        </p:txBody>
      </p:sp>
      <p:sp>
        <p:nvSpPr>
          <p:cNvPr id="4099" name="TextBox 2"/>
          <p:cNvSpPr txBox="1">
            <a:spLocks noChangeArrowheads="1"/>
          </p:cNvSpPr>
          <p:nvPr>
            <p:custDataLst>
              <p:tags r:id="rId2"/>
            </p:custDataLst>
          </p:nvPr>
        </p:nvSpPr>
        <p:spPr bwMode="auto">
          <a:xfrm>
            <a:off x="609600" y="908721"/>
            <a:ext cx="5384800" cy="52174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fontAlgn="base">
              <a:spcAft>
                <a:spcPct val="0"/>
              </a:spcAft>
              <a:buNone/>
            </a:pPr>
            <a:r>
              <a:rPr lang="en-US" altLang="en-US" dirty="0">
                <a:solidFill>
                  <a:schemeClr val="tx1"/>
                </a:solidFill>
                <a:latin typeface="Calibri" panose="020F0502020204030204" pitchFamily="34" charset="0"/>
                <a:ea typeface="Calibri" panose="020F0502020204030204" pitchFamily="34" charset="0"/>
                <a:cs typeface="Calibri" panose="020F0502020204030204" pitchFamily="34" charset="0"/>
              </a:rPr>
              <a:t>Launched in 2000 provides a framework to place intelligence at the forefront in reducing crime and disorder and Informs strategic decision making. </a:t>
            </a:r>
          </a:p>
          <a:p>
            <a:pPr fontAlgn="base">
              <a:spcAft>
                <a:spcPct val="0"/>
              </a:spcAft>
              <a:buNone/>
            </a:pPr>
            <a:endParaRPr lang="en-US" alt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lvl="0" fontAlgn="base">
              <a:spcAft>
                <a:spcPct val="0"/>
              </a:spcAft>
              <a:buNone/>
            </a:pPr>
            <a:r>
              <a:rPr lang="en-GB" kern="0" dirty="0">
                <a:solidFill>
                  <a:schemeClr val="tx1"/>
                </a:solidFill>
                <a:latin typeface="Calibri" panose="020F0502020204030204" pitchFamily="34" charset="0"/>
                <a:ea typeface="Calibri" panose="020F0502020204030204" pitchFamily="34" charset="0"/>
                <a:cs typeface="Calibri" panose="020F0502020204030204" pitchFamily="34" charset="0"/>
              </a:rPr>
              <a:t>Used by ALL UK Police forces and other agencies handling intelligence it is a </a:t>
            </a:r>
          </a:p>
          <a:p>
            <a:pPr lvl="0" fontAlgn="base">
              <a:spcAft>
                <a:spcPct val="0"/>
              </a:spcAft>
              <a:buNone/>
            </a:pPr>
            <a:r>
              <a:rPr lang="en-GB" kern="0" dirty="0">
                <a:solidFill>
                  <a:schemeClr val="tx1"/>
                </a:solidFill>
                <a:latin typeface="Calibri" panose="020F0502020204030204" pitchFamily="34" charset="0"/>
                <a:ea typeface="Calibri" panose="020F0502020204030204" pitchFamily="34" charset="0"/>
                <a:cs typeface="Calibri" panose="020F0502020204030204" pitchFamily="34" charset="0"/>
              </a:rPr>
              <a:t>standardised framework that puts intelligence at the heart of policing. </a:t>
            </a:r>
          </a:p>
          <a:p>
            <a:pPr lvl="0" fontAlgn="base">
              <a:spcAft>
                <a:spcPct val="0"/>
              </a:spcAft>
              <a:buNone/>
            </a:pPr>
            <a:r>
              <a:rPr lang="en-GB" kern="0" dirty="0">
                <a:solidFill>
                  <a:schemeClr val="tx1"/>
                </a:solidFill>
                <a:latin typeface="Calibri" panose="020F0502020204030204" pitchFamily="34" charset="0"/>
                <a:ea typeface="Calibri" panose="020F0502020204030204" pitchFamily="34" charset="0"/>
                <a:cs typeface="Calibri" panose="020F0502020204030204" pitchFamily="34" charset="0"/>
              </a:rPr>
              <a:t>A business process model designed to guide all activities of policing and drives forward local, regional and national objectives. </a:t>
            </a:r>
          </a:p>
          <a:p>
            <a:pPr marL="342900" indent="-342900" fontAlgn="base">
              <a:spcAft>
                <a:spcPct val="0"/>
              </a:spcAft>
              <a:buNone/>
            </a:pPr>
            <a:endParaRPr lang="en-US"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342900" indent="-342900" fontAlgn="base">
              <a:spcAft>
                <a:spcPct val="0"/>
              </a:spcAft>
              <a:buNone/>
            </a:pPr>
            <a:endParaRPr lang="en-US" altLang="en-US"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4100" name="Picture 4" descr="\\Client\G$\CKP Images\NIM\NIM Logo.pn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6197600" y="1725773"/>
            <a:ext cx="5384800" cy="3583339"/>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758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8B098-2CA2-AA0D-FEF5-BBD003FBE87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4D27A5-BC35-01F7-70D0-D18A17960FC0}"/>
              </a:ext>
            </a:extLst>
          </p:cNvPr>
          <p:cNvSpPr txBox="1"/>
          <p:nvPr/>
        </p:nvSpPr>
        <p:spPr>
          <a:xfrm>
            <a:off x="1317171" y="489857"/>
            <a:ext cx="9100458"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Light" panose="020F0302020204030204"/>
                <a:ea typeface="+mn-ea"/>
                <a:cs typeface="+mn-cs"/>
              </a:rPr>
              <a:t>The National Intelligence Model (NIM)</a:t>
            </a:r>
          </a:p>
        </p:txBody>
      </p:sp>
      <p:pic>
        <p:nvPicPr>
          <p:cNvPr id="4" name="Picture 3">
            <a:extLst>
              <a:ext uri="{FF2B5EF4-FFF2-40B4-BE49-F238E27FC236}">
                <a16:creationId xmlns:a16="http://schemas.microsoft.com/office/drawing/2014/main" id="{0B8BBC67-6C20-B906-6B2F-DFE9BE4B21BC}"/>
              </a:ext>
            </a:extLst>
          </p:cNvPr>
          <p:cNvPicPr>
            <a:picLocks noChangeAspect="1"/>
          </p:cNvPicPr>
          <p:nvPr/>
        </p:nvPicPr>
        <p:blipFill>
          <a:blip r:embed="rId3"/>
          <a:stretch>
            <a:fillRect/>
          </a:stretch>
        </p:blipFill>
        <p:spPr>
          <a:xfrm>
            <a:off x="3143250" y="1197743"/>
            <a:ext cx="5905500" cy="5476875"/>
          </a:xfrm>
          <a:prstGeom prst="rect">
            <a:avLst/>
          </a:prstGeom>
        </p:spPr>
      </p:pic>
    </p:spTree>
    <p:extLst>
      <p:ext uri="{BB962C8B-B14F-4D97-AF65-F5344CB8AC3E}">
        <p14:creationId xmlns:p14="http://schemas.microsoft.com/office/powerpoint/2010/main" val="285592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Box 3"/>
          <p:cNvSpPr txBox="1">
            <a:spLocks noChangeArrowheads="1"/>
          </p:cNvSpPr>
          <p:nvPr>
            <p:custDataLst>
              <p:tags r:id="rId1"/>
            </p:custDataLst>
          </p:nvPr>
        </p:nvSpPr>
        <p:spPr bwMode="auto">
          <a:xfrm>
            <a:off x="6146727" y="328582"/>
            <a:ext cx="4249737"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fontAlgn="base" hangingPunct="1">
              <a:spcBef>
                <a:spcPct val="0"/>
              </a:spcBef>
              <a:spcAft>
                <a:spcPct val="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Partnership working to secure community safety</a:t>
            </a:r>
          </a:p>
          <a:p>
            <a:pPr eaLnBrk="1" fontAlgn="base" hangingPunct="1">
              <a:spcBef>
                <a:spcPct val="0"/>
              </a:spcBef>
              <a:spcAft>
                <a:spcPct val="0"/>
              </a:spcAft>
              <a:buNone/>
            </a:pPr>
            <a:endPar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eaLnBrk="1" fontAlgn="base" hangingPunct="1">
              <a:spcBef>
                <a:spcPct val="0"/>
              </a:spcBef>
              <a:spcAft>
                <a:spcPct val="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Manage performance and risk</a:t>
            </a:r>
          </a:p>
          <a:p>
            <a:pPr eaLnBrk="1" fontAlgn="base" hangingPunct="1">
              <a:spcBef>
                <a:spcPct val="0"/>
              </a:spcBef>
              <a:spcAft>
                <a:spcPct val="0"/>
              </a:spcAft>
              <a:buNone/>
            </a:pPr>
            <a:endPar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eaLnBrk="1" fontAlgn="base" hangingPunct="1">
              <a:spcBef>
                <a:spcPct val="0"/>
              </a:spcBef>
              <a:spcAft>
                <a:spcPct val="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Ensures effective strategic decision making</a:t>
            </a:r>
          </a:p>
          <a:p>
            <a:pPr eaLnBrk="1" fontAlgn="base" hangingPunct="1">
              <a:spcBef>
                <a:spcPct val="0"/>
              </a:spcBef>
              <a:spcAft>
                <a:spcPct val="0"/>
              </a:spcAft>
              <a:buNone/>
            </a:pPr>
            <a:endPar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eaLnBrk="1" fontAlgn="base" hangingPunct="1">
              <a:spcBef>
                <a:spcPct val="0"/>
              </a:spcBef>
              <a:spcAft>
                <a:spcPct val="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Informs tactical decision making in operational policing</a:t>
            </a:r>
          </a:p>
        </p:txBody>
      </p:sp>
      <p:pic>
        <p:nvPicPr>
          <p:cNvPr id="5123" name="Picture 2" descr="\\Client\G$\CKP Images\Induction\Concerns 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74826" y="836613"/>
            <a:ext cx="4105275"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TextBox 4"/>
          <p:cNvSpPr txBox="1">
            <a:spLocks noChangeArrowheads="1"/>
          </p:cNvSpPr>
          <p:nvPr>
            <p:custDataLst>
              <p:tags r:id="rId2"/>
            </p:custDataLst>
          </p:nvPr>
        </p:nvSpPr>
        <p:spPr bwMode="auto">
          <a:xfrm>
            <a:off x="2027238" y="981076"/>
            <a:ext cx="360045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dirty="0">
                <a:solidFill>
                  <a:srgbClr val="000000"/>
                </a:solidFill>
              </a:rPr>
              <a:t>Why NIM?</a:t>
            </a:r>
          </a:p>
        </p:txBody>
      </p:sp>
    </p:spTree>
    <p:extLst>
      <p:ext uri="{BB962C8B-B14F-4D97-AF65-F5344CB8AC3E}">
        <p14:creationId xmlns:p14="http://schemas.microsoft.com/office/powerpoint/2010/main" val="102536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2">
                                            <p:txEl>
                                              <p:pRg st="0" end="0"/>
                                            </p:txEl>
                                          </p:spTgt>
                                        </p:tgtEl>
                                        <p:attrNameLst>
                                          <p:attrName>style.visibility</p:attrName>
                                        </p:attrNameLst>
                                      </p:cBhvr>
                                      <p:to>
                                        <p:strVal val="visible"/>
                                      </p:to>
                                    </p:set>
                                    <p:animEffect transition="in" filter="fade">
                                      <p:cBhvr>
                                        <p:cTn id="7" dur="500"/>
                                        <p:tgtEl>
                                          <p:spTgt spid="512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2">
                                            <p:txEl>
                                              <p:pRg st="2" end="2"/>
                                            </p:txEl>
                                          </p:spTgt>
                                        </p:tgtEl>
                                        <p:attrNameLst>
                                          <p:attrName>style.visibility</p:attrName>
                                        </p:attrNameLst>
                                      </p:cBhvr>
                                      <p:to>
                                        <p:strVal val="visible"/>
                                      </p:to>
                                    </p:set>
                                    <p:animEffect transition="in" filter="fade">
                                      <p:cBhvr>
                                        <p:cTn id="12" dur="500"/>
                                        <p:tgtEl>
                                          <p:spTgt spid="512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2">
                                            <p:txEl>
                                              <p:pRg st="4" end="4"/>
                                            </p:txEl>
                                          </p:spTgt>
                                        </p:tgtEl>
                                        <p:attrNameLst>
                                          <p:attrName>style.visibility</p:attrName>
                                        </p:attrNameLst>
                                      </p:cBhvr>
                                      <p:to>
                                        <p:strVal val="visible"/>
                                      </p:to>
                                    </p:set>
                                    <p:animEffect transition="in" filter="fade">
                                      <p:cBhvr>
                                        <p:cTn id="17" dur="500"/>
                                        <p:tgtEl>
                                          <p:spTgt spid="512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2">
                                            <p:txEl>
                                              <p:pRg st="6" end="6"/>
                                            </p:txEl>
                                          </p:spTgt>
                                        </p:tgtEl>
                                        <p:attrNameLst>
                                          <p:attrName>style.visibility</p:attrName>
                                        </p:attrNameLst>
                                      </p:cBhvr>
                                      <p:to>
                                        <p:strVal val="visible"/>
                                      </p:to>
                                    </p:set>
                                    <p:animEffect transition="in" filter="fade">
                                      <p:cBhvr>
                                        <p:cTn id="22" dur="500"/>
                                        <p:tgtEl>
                                          <p:spTgt spid="512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lient\G$\CKP Images\NIM\Intelligence 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1"/>
          <p:cNvSpPr txBox="1">
            <a:spLocks noChangeArrowheads="1"/>
          </p:cNvSpPr>
          <p:nvPr>
            <p:custDataLst>
              <p:tags r:id="rId1"/>
            </p:custDataLst>
          </p:nvPr>
        </p:nvSpPr>
        <p:spPr bwMode="auto">
          <a:xfrm>
            <a:off x="3071814" y="1484314"/>
            <a:ext cx="64801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11268" name="TextBox 2"/>
          <p:cNvSpPr txBox="1">
            <a:spLocks noChangeArrowheads="1"/>
          </p:cNvSpPr>
          <p:nvPr>
            <p:custDataLst>
              <p:tags r:id="rId2"/>
            </p:custDataLst>
          </p:nvPr>
        </p:nvSpPr>
        <p:spPr bwMode="auto">
          <a:xfrm>
            <a:off x="1992314" y="1477964"/>
            <a:ext cx="82073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b="1" dirty="0">
                <a:solidFill>
                  <a:srgbClr val="0033CC"/>
                </a:solidFill>
              </a:rPr>
              <a:t>Information</a:t>
            </a:r>
          </a:p>
        </p:txBody>
      </p:sp>
      <p:sp>
        <p:nvSpPr>
          <p:cNvPr id="5" name="TextBox 2"/>
          <p:cNvSpPr txBox="1">
            <a:spLocks noChangeArrowheads="1"/>
          </p:cNvSpPr>
          <p:nvPr>
            <p:custDataLst>
              <p:tags r:id="rId3"/>
            </p:custDataLst>
          </p:nvPr>
        </p:nvSpPr>
        <p:spPr bwMode="auto">
          <a:xfrm>
            <a:off x="1991545" y="2556194"/>
            <a:ext cx="82073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b="1" dirty="0">
                <a:solidFill>
                  <a:srgbClr val="0033CC"/>
                </a:solidFill>
              </a:rPr>
              <a:t>Intelligence</a:t>
            </a:r>
          </a:p>
        </p:txBody>
      </p:sp>
      <p:sp>
        <p:nvSpPr>
          <p:cNvPr id="6" name="TextBox 2"/>
          <p:cNvSpPr txBox="1">
            <a:spLocks noChangeArrowheads="1"/>
          </p:cNvSpPr>
          <p:nvPr>
            <p:custDataLst>
              <p:tags r:id="rId4"/>
            </p:custDataLst>
          </p:nvPr>
        </p:nvSpPr>
        <p:spPr bwMode="auto">
          <a:xfrm>
            <a:off x="1993082" y="3636314"/>
            <a:ext cx="82073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b="1" dirty="0">
                <a:solidFill>
                  <a:srgbClr val="0033CC"/>
                </a:solidFill>
              </a:rPr>
              <a:t>Evidence</a:t>
            </a:r>
          </a:p>
        </p:txBody>
      </p:sp>
    </p:spTree>
    <p:extLst>
      <p:ext uri="{BB962C8B-B14F-4D97-AF65-F5344CB8AC3E}">
        <p14:creationId xmlns:p14="http://schemas.microsoft.com/office/powerpoint/2010/main" val="201137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fade">
                                      <p:cBhvr>
                                        <p:cTn id="7" dur="500"/>
                                        <p:tgtEl>
                                          <p:spTgt spid="1126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lient\G$\CKP Images\NIM\Intelligence 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8930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lient\G$\CKP Images\Induction\Questions 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20864" y="981076"/>
            <a:ext cx="3470275" cy="507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Box 3"/>
          <p:cNvSpPr txBox="1">
            <a:spLocks noChangeArrowheads="1"/>
          </p:cNvSpPr>
          <p:nvPr>
            <p:custDataLst>
              <p:tags r:id="rId1"/>
            </p:custDataLst>
          </p:nvPr>
        </p:nvSpPr>
        <p:spPr bwMode="auto">
          <a:xfrm>
            <a:off x="5291138" y="2933700"/>
            <a:ext cx="4837112"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dirty="0">
                <a:solidFill>
                  <a:srgbClr val="0033CC"/>
                </a:solidFill>
              </a:rPr>
              <a:t>What is intelligence?</a:t>
            </a:r>
          </a:p>
        </p:txBody>
      </p:sp>
    </p:spTree>
    <p:extLst>
      <p:ext uri="{BB962C8B-B14F-4D97-AF65-F5344CB8AC3E}">
        <p14:creationId xmlns:p14="http://schemas.microsoft.com/office/powerpoint/2010/main" val="950536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lient\G$\CKP Images\NIM\Intelligence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Box 1"/>
          <p:cNvSpPr txBox="1">
            <a:spLocks noChangeArrowheads="1"/>
          </p:cNvSpPr>
          <p:nvPr>
            <p:custDataLst>
              <p:tags r:id="rId1"/>
            </p:custDataLst>
          </p:nvPr>
        </p:nvSpPr>
        <p:spPr bwMode="auto">
          <a:xfrm>
            <a:off x="3071814" y="1484314"/>
            <a:ext cx="64801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10244" name="TextBox 2"/>
          <p:cNvSpPr txBox="1">
            <a:spLocks noChangeArrowheads="1"/>
          </p:cNvSpPr>
          <p:nvPr>
            <p:custDataLst>
              <p:tags r:id="rId2"/>
            </p:custDataLst>
          </p:nvPr>
        </p:nvSpPr>
        <p:spPr bwMode="auto">
          <a:xfrm>
            <a:off x="2151063" y="2997200"/>
            <a:ext cx="8208962"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b="1" dirty="0">
                <a:solidFill>
                  <a:srgbClr val="0033CC"/>
                </a:solidFill>
              </a:rPr>
              <a:t>Information developed for action and policy making which is the subject of processing</a:t>
            </a:r>
          </a:p>
        </p:txBody>
      </p:sp>
    </p:spTree>
    <p:extLst>
      <p:ext uri="{BB962C8B-B14F-4D97-AF65-F5344CB8AC3E}">
        <p14:creationId xmlns:p14="http://schemas.microsoft.com/office/powerpoint/2010/main" val="3678087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3"/>
          <p:cNvSpPr txBox="1">
            <a:spLocks noChangeArrowheads="1"/>
          </p:cNvSpPr>
          <p:nvPr>
            <p:custDataLst>
              <p:tags r:id="rId1"/>
            </p:custDataLst>
          </p:nvPr>
        </p:nvSpPr>
        <p:spPr bwMode="auto">
          <a:xfrm>
            <a:off x="4943476" y="2733676"/>
            <a:ext cx="516572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dirty="0">
                <a:solidFill>
                  <a:srgbClr val="0033CC"/>
                </a:solidFill>
              </a:rPr>
              <a:t>Where could this information come from?</a:t>
            </a:r>
          </a:p>
        </p:txBody>
      </p:sp>
      <p:pic>
        <p:nvPicPr>
          <p:cNvPr id="12291" name="Picture 2" descr="\\Client\G$\CKP Images\NIM\Question 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74825" y="836614"/>
            <a:ext cx="316865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9236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lient\G$\CKP Images\NIM\Information.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14987" y="1086226"/>
            <a:ext cx="6419852" cy="4685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Rectangle 3"/>
          <p:cNvSpPr>
            <a:spLocks noChangeArrowheads="1"/>
          </p:cNvSpPr>
          <p:nvPr>
            <p:custDataLst>
              <p:tags r:id="rId1"/>
            </p:custDataLst>
          </p:nvPr>
        </p:nvSpPr>
        <p:spPr bwMode="auto">
          <a:xfrm>
            <a:off x="0" y="920621"/>
            <a:ext cx="5943600"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Community involvement</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Individuals within communities</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Registered sources</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Victims and Witnesses</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Local/national media</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Crime Stoppers</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National Missing Persons Bureau</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Surveillance</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Covert Human Intelligence Source</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CCTV</a:t>
            </a:r>
          </a:p>
          <a:p>
            <a:pPr algn="ctr" eaLnBrk="1" fontAlgn="base" hangingPunct="1">
              <a:spcBef>
                <a:spcPct val="0"/>
              </a:spcBef>
              <a:spcAft>
                <a:spcPts val="1200"/>
              </a:spcAft>
              <a:buNone/>
            </a:pPr>
            <a:r>
              <a:rPr lang="en-GB" alt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Police National Computer</a:t>
            </a:r>
          </a:p>
        </p:txBody>
      </p:sp>
    </p:spTree>
    <p:extLst>
      <p:ext uri="{BB962C8B-B14F-4D97-AF65-F5344CB8AC3E}">
        <p14:creationId xmlns:p14="http://schemas.microsoft.com/office/powerpoint/2010/main" val="95799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315"/>
                                        </p:tgtEl>
                                        <p:attrNameLst>
                                          <p:attrName>style.visibility</p:attrName>
                                        </p:attrNameLst>
                                      </p:cBhvr>
                                      <p:to>
                                        <p:strVal val="visible"/>
                                      </p:to>
                                    </p:set>
                                    <p:animEffect transition="in" filter="fade">
                                      <p:cBhvr>
                                        <p:cTn id="7" dur="5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charset="0"/>
              <a:ea typeface="+mn-ea"/>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charset="0"/>
              <a:ea typeface="+mn-ea"/>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Arial" charset="0"/>
              <a:ea typeface="+mn-ea"/>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National Intelligence</a:t>
            </a:r>
          </a:p>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srgbClr val="FF0000"/>
                </a:solidFill>
                <a:effectLst/>
                <a:uLnTx/>
                <a:uFillTx/>
                <a:latin typeface="Calibri" panose="020F0502020204030204"/>
                <a:ea typeface="+mn-ea"/>
                <a:cs typeface="Arial" panose="020B0604020202020204" pitchFamily="34" charset="0"/>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Regional Intelligence </a:t>
            </a:r>
            <a:r>
              <a:rPr kumimoji="0" lang="en-GB" altLang="en-US" sz="2200" b="1" i="0" u="none" strike="noStrike" kern="0" cap="none" spc="0" normalizeH="0" baseline="0" noProof="0" dirty="0">
                <a:ln>
                  <a:noFill/>
                </a:ln>
                <a:solidFill>
                  <a:srgbClr val="FF0000"/>
                </a:solidFill>
                <a:effectLst/>
                <a:uLnTx/>
                <a:uFillTx/>
                <a:latin typeface="Calibri" panose="020F0502020204030204"/>
                <a:ea typeface="+mn-ea"/>
                <a:cs typeface="Arial" panose="020B0604020202020204" pitchFamily="34" charset="0"/>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Local </a:t>
            </a:r>
            <a:r>
              <a:rPr kumimoji="0" lang="en-GB" altLang="en-US" sz="21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Intelligence</a:t>
            </a:r>
          </a:p>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200" b="1" i="0" u="none" strike="noStrike" kern="0" cap="none" spc="0" normalizeH="0" baseline="0" noProof="0" dirty="0">
                <a:ln>
                  <a:noFill/>
                </a:ln>
                <a:solidFill>
                  <a:srgbClr val="FF0000"/>
                </a:solidFill>
                <a:effectLst/>
                <a:uLnTx/>
                <a:uFillTx/>
                <a:latin typeface="Calibri" panose="020F0502020204030204"/>
                <a:ea typeface="+mn-ea"/>
                <a:cs typeface="Arial" panose="020B0604020202020204" pitchFamily="34" charset="0"/>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1800" b="1"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1800" b="1"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a:ln>
                  <a:noFill/>
                </a:ln>
                <a:solidFill>
                  <a:prstClr val="white"/>
                </a:solidFill>
                <a:effectLst/>
                <a:uLnTx/>
                <a:uFillTx/>
                <a:latin typeface="Calibri" panose="020F0502020204030204"/>
                <a:ea typeface="+mn-ea"/>
                <a:cs typeface="Arial" panose="020B0604020202020204" pitchFamily="34" charset="0"/>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1800" b="1" i="1"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Neighbourhood and BCU </a:t>
            </a:r>
          </a:p>
        </p:txBody>
      </p:sp>
      <p:sp>
        <p:nvSpPr>
          <p:cNvPr id="16" name="TextBox 15"/>
          <p:cNvSpPr txBox="1">
            <a:spLocks noChangeArrowheads="1"/>
          </p:cNvSpPr>
          <p:nvPr/>
        </p:nvSpPr>
        <p:spPr bwMode="auto">
          <a:xfrm>
            <a:off x="7327815" y="320285"/>
            <a:ext cx="4393130" cy="1323439"/>
          </a:xfrm>
          <a:prstGeom prst="rect">
            <a:avLst/>
          </a:prstGeom>
          <a:solidFill>
            <a:schemeClr val="tx2">
              <a:lumMod val="1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altLang="en-US" sz="4000" b="1" i="0" u="none" strike="noStrike" kern="0" cap="none" spc="0" normalizeH="0" baseline="0" noProof="0" dirty="0">
                <a:ln>
                  <a:noFill/>
                </a:ln>
                <a:solidFill>
                  <a:prstClr val="white"/>
                </a:solidFill>
                <a:effectLst/>
                <a:uLnTx/>
                <a:uFillTx/>
                <a:latin typeface="Calibri Light" panose="020F0302020204030204"/>
                <a:ea typeface="+mn-ea"/>
                <a:cs typeface="Arial" panose="020B0604020202020204" pitchFamily="34" charset="0"/>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14"/>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1416049" y="-31750"/>
            <a:ext cx="9471025" cy="68580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1" name="Group 34"/>
          <p:cNvGrpSpPr>
            <a:grpSpLocks/>
          </p:cNvGrpSpPr>
          <p:nvPr/>
        </p:nvGrpSpPr>
        <p:grpSpPr bwMode="auto">
          <a:xfrm>
            <a:off x="1735139" y="4033838"/>
            <a:ext cx="2497137" cy="1924050"/>
            <a:chOff x="1056" y="1104"/>
            <a:chExt cx="3887" cy="2640"/>
          </a:xfrm>
        </p:grpSpPr>
        <p:sp>
          <p:nvSpPr>
            <p:cNvPr id="15378" name="Freeform 35"/>
            <p:cNvSpPr>
              <a:spLocks/>
            </p:cNvSpPr>
            <p:nvPr>
              <p:custDataLst>
                <p:tags r:id="rId11"/>
              </p:custDataLst>
            </p:nvPr>
          </p:nvSpPr>
          <p:spPr bwMode="auto">
            <a:xfrm>
              <a:off x="1056" y="1245"/>
              <a:ext cx="1391" cy="1309"/>
            </a:xfrm>
            <a:custGeom>
              <a:avLst/>
              <a:gdLst>
                <a:gd name="T0" fmla="*/ 391 w 1328"/>
                <a:gd name="T1" fmla="*/ 256 h 1346"/>
                <a:gd name="T2" fmla="*/ 694 w 1328"/>
                <a:gd name="T3" fmla="*/ 212 h 1346"/>
                <a:gd name="T4" fmla="*/ 832 w 1328"/>
                <a:gd name="T5" fmla="*/ 167 h 1346"/>
                <a:gd name="T6" fmla="*/ 859 w 1328"/>
                <a:gd name="T7" fmla="*/ 134 h 1346"/>
                <a:gd name="T8" fmla="*/ 874 w 1328"/>
                <a:gd name="T9" fmla="*/ 101 h 1346"/>
                <a:gd name="T10" fmla="*/ 928 w 1328"/>
                <a:gd name="T11" fmla="*/ 35 h 1346"/>
                <a:gd name="T12" fmla="*/ 1012 w 1328"/>
                <a:gd name="T13" fmla="*/ 146 h 1346"/>
                <a:gd name="T14" fmla="*/ 1149 w 1328"/>
                <a:gd name="T15" fmla="*/ 256 h 1346"/>
                <a:gd name="T16" fmla="*/ 1259 w 1328"/>
                <a:gd name="T17" fmla="*/ 344 h 1346"/>
                <a:gd name="T18" fmla="*/ 1328 w 1328"/>
                <a:gd name="T19" fmla="*/ 399 h 1346"/>
                <a:gd name="T20" fmla="*/ 1411 w 1328"/>
                <a:gd name="T21" fmla="*/ 421 h 1346"/>
                <a:gd name="T22" fmla="*/ 1466 w 1328"/>
                <a:gd name="T23" fmla="*/ 443 h 1346"/>
                <a:gd name="T24" fmla="*/ 1466 w 1328"/>
                <a:gd name="T25" fmla="*/ 830 h 1346"/>
                <a:gd name="T26" fmla="*/ 1384 w 1328"/>
                <a:gd name="T27" fmla="*/ 984 h 1346"/>
                <a:gd name="T28" fmla="*/ 1121 w 1328"/>
                <a:gd name="T29" fmla="*/ 995 h 1346"/>
                <a:gd name="T30" fmla="*/ 818 w 1328"/>
                <a:gd name="T31" fmla="*/ 1094 h 1346"/>
                <a:gd name="T32" fmla="*/ 749 w 1328"/>
                <a:gd name="T33" fmla="*/ 1172 h 1346"/>
                <a:gd name="T34" fmla="*/ 722 w 1328"/>
                <a:gd name="T35" fmla="*/ 1238 h 1346"/>
                <a:gd name="T36" fmla="*/ 667 w 1328"/>
                <a:gd name="T37" fmla="*/ 1017 h 1346"/>
                <a:gd name="T38" fmla="*/ 639 w 1328"/>
                <a:gd name="T39" fmla="*/ 984 h 1346"/>
                <a:gd name="T40" fmla="*/ 571 w 1328"/>
                <a:gd name="T41" fmla="*/ 874 h 1346"/>
                <a:gd name="T42" fmla="*/ 487 w 1328"/>
                <a:gd name="T43" fmla="*/ 852 h 1346"/>
                <a:gd name="T44" fmla="*/ 460 w 1328"/>
                <a:gd name="T45" fmla="*/ 786 h 1346"/>
                <a:gd name="T46" fmla="*/ 418 w 1328"/>
                <a:gd name="T47" fmla="*/ 753 h 1346"/>
                <a:gd name="T48" fmla="*/ 252 w 1328"/>
                <a:gd name="T49" fmla="*/ 586 h 1346"/>
                <a:gd name="T50" fmla="*/ 239 w 1328"/>
                <a:gd name="T51" fmla="*/ 520 h 1346"/>
                <a:gd name="T52" fmla="*/ 31 w 1328"/>
                <a:gd name="T53" fmla="*/ 377 h 1346"/>
                <a:gd name="T54" fmla="*/ 4 w 1328"/>
                <a:gd name="T55" fmla="*/ 311 h 1346"/>
                <a:gd name="T56" fmla="*/ 46 w 1328"/>
                <a:gd name="T57" fmla="*/ 300 h 1346"/>
                <a:gd name="T58" fmla="*/ 115 w 1328"/>
                <a:gd name="T59" fmla="*/ 289 h 1346"/>
                <a:gd name="T60" fmla="*/ 267 w 1328"/>
                <a:gd name="T61" fmla="*/ 278 h 1346"/>
                <a:gd name="T62" fmla="*/ 391 w 1328"/>
                <a:gd name="T63" fmla="*/ 256 h 134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28" h="1346">
                  <a:moveTo>
                    <a:pt x="340" y="278"/>
                  </a:moveTo>
                  <a:cubicBezTo>
                    <a:pt x="422" y="251"/>
                    <a:pt x="519" y="244"/>
                    <a:pt x="604" y="230"/>
                  </a:cubicBezTo>
                  <a:cubicBezTo>
                    <a:pt x="646" y="223"/>
                    <a:pt x="684" y="195"/>
                    <a:pt x="724" y="182"/>
                  </a:cubicBezTo>
                  <a:cubicBezTo>
                    <a:pt x="732" y="170"/>
                    <a:pt x="742" y="159"/>
                    <a:pt x="748" y="146"/>
                  </a:cubicBezTo>
                  <a:cubicBezTo>
                    <a:pt x="754" y="135"/>
                    <a:pt x="754" y="121"/>
                    <a:pt x="760" y="110"/>
                  </a:cubicBezTo>
                  <a:cubicBezTo>
                    <a:pt x="774" y="85"/>
                    <a:pt x="808" y="38"/>
                    <a:pt x="808" y="38"/>
                  </a:cubicBezTo>
                  <a:cubicBezTo>
                    <a:pt x="903" y="102"/>
                    <a:pt x="766" y="0"/>
                    <a:pt x="880" y="158"/>
                  </a:cubicBezTo>
                  <a:cubicBezTo>
                    <a:pt x="913" y="204"/>
                    <a:pt x="1000" y="278"/>
                    <a:pt x="1000" y="278"/>
                  </a:cubicBezTo>
                  <a:cubicBezTo>
                    <a:pt x="1044" y="409"/>
                    <a:pt x="988" y="307"/>
                    <a:pt x="1096" y="374"/>
                  </a:cubicBezTo>
                  <a:cubicBezTo>
                    <a:pt x="1224" y="454"/>
                    <a:pt x="1012" y="370"/>
                    <a:pt x="1156" y="434"/>
                  </a:cubicBezTo>
                  <a:cubicBezTo>
                    <a:pt x="1179" y="444"/>
                    <a:pt x="1205" y="449"/>
                    <a:pt x="1228" y="458"/>
                  </a:cubicBezTo>
                  <a:cubicBezTo>
                    <a:pt x="1245" y="465"/>
                    <a:pt x="1260" y="474"/>
                    <a:pt x="1276" y="482"/>
                  </a:cubicBezTo>
                  <a:cubicBezTo>
                    <a:pt x="1328" y="637"/>
                    <a:pt x="1296" y="527"/>
                    <a:pt x="1276" y="902"/>
                  </a:cubicBezTo>
                  <a:cubicBezTo>
                    <a:pt x="1273" y="950"/>
                    <a:pt x="1270" y="1059"/>
                    <a:pt x="1204" y="1070"/>
                  </a:cubicBezTo>
                  <a:cubicBezTo>
                    <a:pt x="1129" y="1083"/>
                    <a:pt x="1052" y="1078"/>
                    <a:pt x="976" y="1082"/>
                  </a:cubicBezTo>
                  <a:cubicBezTo>
                    <a:pt x="883" y="1108"/>
                    <a:pt x="783" y="1119"/>
                    <a:pt x="712" y="1190"/>
                  </a:cubicBezTo>
                  <a:cubicBezTo>
                    <a:pt x="708" y="1194"/>
                    <a:pt x="657" y="1262"/>
                    <a:pt x="652" y="1274"/>
                  </a:cubicBezTo>
                  <a:cubicBezTo>
                    <a:pt x="642" y="1297"/>
                    <a:pt x="628" y="1346"/>
                    <a:pt x="628" y="1346"/>
                  </a:cubicBezTo>
                  <a:cubicBezTo>
                    <a:pt x="611" y="1277"/>
                    <a:pt x="606" y="1167"/>
                    <a:pt x="580" y="1106"/>
                  </a:cubicBezTo>
                  <a:cubicBezTo>
                    <a:pt x="574" y="1093"/>
                    <a:pt x="562" y="1083"/>
                    <a:pt x="556" y="1070"/>
                  </a:cubicBezTo>
                  <a:cubicBezTo>
                    <a:pt x="539" y="1031"/>
                    <a:pt x="537" y="977"/>
                    <a:pt x="496" y="950"/>
                  </a:cubicBezTo>
                  <a:cubicBezTo>
                    <a:pt x="475" y="936"/>
                    <a:pt x="448" y="934"/>
                    <a:pt x="424" y="926"/>
                  </a:cubicBezTo>
                  <a:cubicBezTo>
                    <a:pt x="416" y="902"/>
                    <a:pt x="412" y="876"/>
                    <a:pt x="400" y="854"/>
                  </a:cubicBezTo>
                  <a:cubicBezTo>
                    <a:pt x="392" y="839"/>
                    <a:pt x="375" y="831"/>
                    <a:pt x="364" y="818"/>
                  </a:cubicBezTo>
                  <a:cubicBezTo>
                    <a:pt x="313" y="758"/>
                    <a:pt x="255" y="709"/>
                    <a:pt x="220" y="638"/>
                  </a:cubicBezTo>
                  <a:cubicBezTo>
                    <a:pt x="216" y="614"/>
                    <a:pt x="221" y="587"/>
                    <a:pt x="208" y="566"/>
                  </a:cubicBezTo>
                  <a:cubicBezTo>
                    <a:pt x="176" y="514"/>
                    <a:pt x="75" y="445"/>
                    <a:pt x="28" y="410"/>
                  </a:cubicBezTo>
                  <a:cubicBezTo>
                    <a:pt x="20" y="386"/>
                    <a:pt x="0" y="363"/>
                    <a:pt x="4" y="338"/>
                  </a:cubicBezTo>
                  <a:cubicBezTo>
                    <a:pt x="6" y="325"/>
                    <a:pt x="28" y="329"/>
                    <a:pt x="40" y="326"/>
                  </a:cubicBezTo>
                  <a:cubicBezTo>
                    <a:pt x="60" y="321"/>
                    <a:pt x="80" y="317"/>
                    <a:pt x="100" y="314"/>
                  </a:cubicBezTo>
                  <a:cubicBezTo>
                    <a:pt x="144" y="309"/>
                    <a:pt x="188" y="306"/>
                    <a:pt x="232" y="302"/>
                  </a:cubicBezTo>
                  <a:cubicBezTo>
                    <a:pt x="268" y="293"/>
                    <a:pt x="303" y="278"/>
                    <a:pt x="340" y="278"/>
                  </a:cubicBezTo>
                  <a:close/>
                </a:path>
              </a:pathLst>
            </a:custGeom>
            <a:solidFill>
              <a:schemeClr val="accent1"/>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sp>
          <p:nvSpPr>
            <p:cNvPr id="15379" name="Freeform 36"/>
            <p:cNvSpPr>
              <a:spLocks/>
            </p:cNvSpPr>
            <p:nvPr>
              <p:custDataLst>
                <p:tags r:id="rId12"/>
              </p:custDataLst>
            </p:nvPr>
          </p:nvSpPr>
          <p:spPr bwMode="auto">
            <a:xfrm>
              <a:off x="1813" y="1104"/>
              <a:ext cx="1726" cy="2310"/>
            </a:xfrm>
            <a:custGeom>
              <a:avLst/>
              <a:gdLst>
                <a:gd name="T0" fmla="*/ 0 w 1896"/>
                <a:gd name="T1" fmla="*/ 50 h 2228"/>
                <a:gd name="T2" fmla="*/ 1322 w 1896"/>
                <a:gd name="T3" fmla="*/ 89 h 2228"/>
                <a:gd name="T4" fmla="*/ 1394 w 1896"/>
                <a:gd name="T5" fmla="*/ 102 h 2228"/>
                <a:gd name="T6" fmla="*/ 1376 w 1896"/>
                <a:gd name="T7" fmla="*/ 182 h 2228"/>
                <a:gd name="T8" fmla="*/ 1367 w 1896"/>
                <a:gd name="T9" fmla="*/ 223 h 2228"/>
                <a:gd name="T10" fmla="*/ 1358 w 1896"/>
                <a:gd name="T11" fmla="*/ 263 h 2228"/>
                <a:gd name="T12" fmla="*/ 1376 w 1896"/>
                <a:gd name="T13" fmla="*/ 463 h 2228"/>
                <a:gd name="T14" fmla="*/ 1430 w 1896"/>
                <a:gd name="T15" fmla="*/ 584 h 2228"/>
                <a:gd name="T16" fmla="*/ 1367 w 1896"/>
                <a:gd name="T17" fmla="*/ 650 h 2228"/>
                <a:gd name="T18" fmla="*/ 1349 w 1896"/>
                <a:gd name="T19" fmla="*/ 758 h 2228"/>
                <a:gd name="T20" fmla="*/ 1313 w 1896"/>
                <a:gd name="T21" fmla="*/ 1186 h 2228"/>
                <a:gd name="T22" fmla="*/ 1358 w 1896"/>
                <a:gd name="T23" fmla="*/ 1975 h 2228"/>
                <a:gd name="T24" fmla="*/ 1304 w 1896"/>
                <a:gd name="T25" fmla="*/ 2483 h 2228"/>
                <a:gd name="T26" fmla="*/ 1258 w 1896"/>
                <a:gd name="T27" fmla="*/ 2456 h 2228"/>
                <a:gd name="T28" fmla="*/ 1213 w 1896"/>
                <a:gd name="T29" fmla="*/ 2216 h 2228"/>
                <a:gd name="T30" fmla="*/ 1095 w 1896"/>
                <a:gd name="T31" fmla="*/ 2122 h 2228"/>
                <a:gd name="T32" fmla="*/ 1086 w 1896"/>
                <a:gd name="T33" fmla="*/ 1841 h 2228"/>
                <a:gd name="T34" fmla="*/ 806 w 1896"/>
                <a:gd name="T35" fmla="*/ 1748 h 2228"/>
                <a:gd name="T36" fmla="*/ 697 w 1896"/>
                <a:gd name="T37" fmla="*/ 1721 h 2228"/>
                <a:gd name="T38" fmla="*/ 534 w 1896"/>
                <a:gd name="T39" fmla="*/ 1360 h 2228"/>
                <a:gd name="T40" fmla="*/ 452 w 1896"/>
                <a:gd name="T41" fmla="*/ 1239 h 2228"/>
                <a:gd name="T42" fmla="*/ 299 w 1896"/>
                <a:gd name="T43" fmla="*/ 1213 h 2228"/>
                <a:gd name="T44" fmla="*/ 335 w 1896"/>
                <a:gd name="T45" fmla="*/ 1079 h 2228"/>
                <a:gd name="T46" fmla="*/ 344 w 1896"/>
                <a:gd name="T47" fmla="*/ 770 h 2228"/>
                <a:gd name="T48" fmla="*/ 317 w 1896"/>
                <a:gd name="T49" fmla="*/ 624 h 2228"/>
                <a:gd name="T50" fmla="*/ 335 w 1896"/>
                <a:gd name="T51" fmla="*/ 665 h 2228"/>
                <a:gd name="T52" fmla="*/ 353 w 1896"/>
                <a:gd name="T53" fmla="*/ 624 h 2228"/>
                <a:gd name="T54" fmla="*/ 326 w 1896"/>
                <a:gd name="T55" fmla="*/ 597 h 2228"/>
                <a:gd name="T56" fmla="*/ 218 w 1896"/>
                <a:gd name="T57" fmla="*/ 490 h 2228"/>
                <a:gd name="T58" fmla="*/ 227 w 1896"/>
                <a:gd name="T59" fmla="*/ 450 h 2228"/>
                <a:gd name="T60" fmla="*/ 189 w 1896"/>
                <a:gd name="T61" fmla="*/ 436 h 2228"/>
                <a:gd name="T62" fmla="*/ 163 w 1896"/>
                <a:gd name="T63" fmla="*/ 424 h 2228"/>
                <a:gd name="T64" fmla="*/ 90 w 1896"/>
                <a:gd name="T65" fmla="*/ 303 h 2228"/>
                <a:gd name="T66" fmla="*/ 72 w 1896"/>
                <a:gd name="T67" fmla="*/ 263 h 2228"/>
                <a:gd name="T68" fmla="*/ 63 w 1896"/>
                <a:gd name="T69" fmla="*/ 223 h 2228"/>
                <a:gd name="T70" fmla="*/ 27 w 1896"/>
                <a:gd name="T71" fmla="*/ 182 h 2228"/>
                <a:gd name="T72" fmla="*/ 0 w 1896"/>
                <a:gd name="T73" fmla="*/ 50 h 222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896" h="2228">
                  <a:moveTo>
                    <a:pt x="0" y="44"/>
                  </a:moveTo>
                  <a:cubicBezTo>
                    <a:pt x="577" y="0"/>
                    <a:pt x="1173" y="51"/>
                    <a:pt x="1752" y="80"/>
                  </a:cubicBezTo>
                  <a:cubicBezTo>
                    <a:pt x="1784" y="84"/>
                    <a:pt x="1827" y="68"/>
                    <a:pt x="1848" y="92"/>
                  </a:cubicBezTo>
                  <a:cubicBezTo>
                    <a:pt x="1864" y="111"/>
                    <a:pt x="1832" y="140"/>
                    <a:pt x="1824" y="164"/>
                  </a:cubicBezTo>
                  <a:cubicBezTo>
                    <a:pt x="1820" y="176"/>
                    <a:pt x="1816" y="188"/>
                    <a:pt x="1812" y="200"/>
                  </a:cubicBezTo>
                  <a:cubicBezTo>
                    <a:pt x="1808" y="212"/>
                    <a:pt x="1800" y="236"/>
                    <a:pt x="1800" y="236"/>
                  </a:cubicBezTo>
                  <a:cubicBezTo>
                    <a:pt x="1805" y="296"/>
                    <a:pt x="1790" y="366"/>
                    <a:pt x="1824" y="416"/>
                  </a:cubicBezTo>
                  <a:cubicBezTo>
                    <a:pt x="1852" y="458"/>
                    <a:pt x="1879" y="474"/>
                    <a:pt x="1896" y="524"/>
                  </a:cubicBezTo>
                  <a:cubicBezTo>
                    <a:pt x="1869" y="537"/>
                    <a:pt x="1826" y="553"/>
                    <a:pt x="1812" y="584"/>
                  </a:cubicBezTo>
                  <a:cubicBezTo>
                    <a:pt x="1798" y="614"/>
                    <a:pt x="1788" y="680"/>
                    <a:pt x="1788" y="680"/>
                  </a:cubicBezTo>
                  <a:cubicBezTo>
                    <a:pt x="1776" y="809"/>
                    <a:pt x="1754" y="935"/>
                    <a:pt x="1740" y="1064"/>
                  </a:cubicBezTo>
                  <a:cubicBezTo>
                    <a:pt x="1751" y="1302"/>
                    <a:pt x="1780" y="1535"/>
                    <a:pt x="1800" y="1772"/>
                  </a:cubicBezTo>
                  <a:cubicBezTo>
                    <a:pt x="1789" y="1912"/>
                    <a:pt x="1808" y="2108"/>
                    <a:pt x="1728" y="2228"/>
                  </a:cubicBezTo>
                  <a:cubicBezTo>
                    <a:pt x="1708" y="2220"/>
                    <a:pt x="1680" y="2222"/>
                    <a:pt x="1668" y="2204"/>
                  </a:cubicBezTo>
                  <a:cubicBezTo>
                    <a:pt x="1580" y="2067"/>
                    <a:pt x="1644" y="2095"/>
                    <a:pt x="1608" y="1988"/>
                  </a:cubicBezTo>
                  <a:cubicBezTo>
                    <a:pt x="1590" y="1934"/>
                    <a:pt x="1500" y="1923"/>
                    <a:pt x="1452" y="1904"/>
                  </a:cubicBezTo>
                  <a:cubicBezTo>
                    <a:pt x="1419" y="1806"/>
                    <a:pt x="1431" y="1777"/>
                    <a:pt x="1440" y="1652"/>
                  </a:cubicBezTo>
                  <a:cubicBezTo>
                    <a:pt x="1378" y="1467"/>
                    <a:pt x="1446" y="1596"/>
                    <a:pt x="1068" y="1568"/>
                  </a:cubicBezTo>
                  <a:cubicBezTo>
                    <a:pt x="1019" y="1564"/>
                    <a:pt x="924" y="1544"/>
                    <a:pt x="924" y="1544"/>
                  </a:cubicBezTo>
                  <a:cubicBezTo>
                    <a:pt x="852" y="1436"/>
                    <a:pt x="780" y="1328"/>
                    <a:pt x="708" y="1220"/>
                  </a:cubicBezTo>
                  <a:cubicBezTo>
                    <a:pt x="684" y="1184"/>
                    <a:pt x="646" y="1120"/>
                    <a:pt x="600" y="1112"/>
                  </a:cubicBezTo>
                  <a:cubicBezTo>
                    <a:pt x="354" y="1071"/>
                    <a:pt x="482" y="1131"/>
                    <a:pt x="396" y="1088"/>
                  </a:cubicBezTo>
                  <a:cubicBezTo>
                    <a:pt x="407" y="1042"/>
                    <a:pt x="429" y="1012"/>
                    <a:pt x="444" y="968"/>
                  </a:cubicBezTo>
                  <a:cubicBezTo>
                    <a:pt x="448" y="876"/>
                    <a:pt x="449" y="784"/>
                    <a:pt x="456" y="692"/>
                  </a:cubicBezTo>
                  <a:cubicBezTo>
                    <a:pt x="458" y="664"/>
                    <a:pt x="484" y="560"/>
                    <a:pt x="420" y="560"/>
                  </a:cubicBezTo>
                  <a:cubicBezTo>
                    <a:pt x="406" y="560"/>
                    <a:pt x="436" y="584"/>
                    <a:pt x="444" y="596"/>
                  </a:cubicBezTo>
                  <a:cubicBezTo>
                    <a:pt x="452" y="584"/>
                    <a:pt x="471" y="574"/>
                    <a:pt x="468" y="560"/>
                  </a:cubicBezTo>
                  <a:cubicBezTo>
                    <a:pt x="465" y="546"/>
                    <a:pt x="443" y="545"/>
                    <a:pt x="432" y="536"/>
                  </a:cubicBezTo>
                  <a:cubicBezTo>
                    <a:pt x="385" y="497"/>
                    <a:pt x="347" y="460"/>
                    <a:pt x="288" y="440"/>
                  </a:cubicBezTo>
                  <a:cubicBezTo>
                    <a:pt x="292" y="428"/>
                    <a:pt x="308" y="414"/>
                    <a:pt x="300" y="404"/>
                  </a:cubicBezTo>
                  <a:cubicBezTo>
                    <a:pt x="290" y="391"/>
                    <a:pt x="268" y="397"/>
                    <a:pt x="252" y="392"/>
                  </a:cubicBezTo>
                  <a:cubicBezTo>
                    <a:pt x="240" y="389"/>
                    <a:pt x="228" y="384"/>
                    <a:pt x="216" y="380"/>
                  </a:cubicBezTo>
                  <a:cubicBezTo>
                    <a:pt x="106" y="214"/>
                    <a:pt x="227" y="379"/>
                    <a:pt x="120" y="272"/>
                  </a:cubicBezTo>
                  <a:cubicBezTo>
                    <a:pt x="110" y="262"/>
                    <a:pt x="102" y="249"/>
                    <a:pt x="96" y="236"/>
                  </a:cubicBezTo>
                  <a:cubicBezTo>
                    <a:pt x="90" y="225"/>
                    <a:pt x="92" y="210"/>
                    <a:pt x="84" y="200"/>
                  </a:cubicBezTo>
                  <a:cubicBezTo>
                    <a:pt x="71" y="185"/>
                    <a:pt x="50" y="178"/>
                    <a:pt x="36" y="164"/>
                  </a:cubicBezTo>
                  <a:cubicBezTo>
                    <a:pt x="1" y="129"/>
                    <a:pt x="0" y="89"/>
                    <a:pt x="0" y="44"/>
                  </a:cubicBezTo>
                  <a:close/>
                </a:path>
              </a:pathLst>
            </a:custGeom>
            <a:solidFill>
              <a:schemeClr val="fo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sp>
          <p:nvSpPr>
            <p:cNvPr id="15380" name="Freeform 37"/>
            <p:cNvSpPr>
              <a:spLocks/>
            </p:cNvSpPr>
            <p:nvPr>
              <p:custDataLst>
                <p:tags r:id="rId13"/>
              </p:custDataLst>
            </p:nvPr>
          </p:nvSpPr>
          <p:spPr bwMode="auto">
            <a:xfrm>
              <a:off x="1486" y="2188"/>
              <a:ext cx="2184" cy="1556"/>
            </a:xfrm>
            <a:custGeom>
              <a:avLst/>
              <a:gdLst>
                <a:gd name="T0" fmla="*/ 134 w 2299"/>
                <a:gd name="T1" fmla="*/ 288 h 1512"/>
                <a:gd name="T2" fmla="*/ 51 w 2299"/>
                <a:gd name="T3" fmla="*/ 694 h 1512"/>
                <a:gd name="T4" fmla="*/ 21 w 2299"/>
                <a:gd name="T5" fmla="*/ 785 h 1512"/>
                <a:gd name="T6" fmla="*/ 0 w 2299"/>
                <a:gd name="T7" fmla="*/ 863 h 1512"/>
                <a:gd name="T8" fmla="*/ 9 w 2299"/>
                <a:gd name="T9" fmla="*/ 1112 h 1512"/>
                <a:gd name="T10" fmla="*/ 30 w 2299"/>
                <a:gd name="T11" fmla="*/ 1269 h 1512"/>
                <a:gd name="T12" fmla="*/ 42 w 2299"/>
                <a:gd name="T13" fmla="*/ 1399 h 1512"/>
                <a:gd name="T14" fmla="*/ 51 w 2299"/>
                <a:gd name="T15" fmla="*/ 1439 h 1512"/>
                <a:gd name="T16" fmla="*/ 144 w 2299"/>
                <a:gd name="T17" fmla="*/ 1452 h 1512"/>
                <a:gd name="T18" fmla="*/ 339 w 2299"/>
                <a:gd name="T19" fmla="*/ 1464 h 1512"/>
                <a:gd name="T20" fmla="*/ 545 w 2299"/>
                <a:gd name="T21" fmla="*/ 1504 h 1512"/>
                <a:gd name="T22" fmla="*/ 669 w 2299"/>
                <a:gd name="T23" fmla="*/ 1543 h 1512"/>
                <a:gd name="T24" fmla="*/ 750 w 2299"/>
                <a:gd name="T25" fmla="*/ 1596 h 1512"/>
                <a:gd name="T26" fmla="*/ 792 w 2299"/>
                <a:gd name="T27" fmla="*/ 1608 h 1512"/>
                <a:gd name="T28" fmla="*/ 905 w 2299"/>
                <a:gd name="T29" fmla="*/ 1648 h 1512"/>
                <a:gd name="T30" fmla="*/ 978 w 2299"/>
                <a:gd name="T31" fmla="*/ 1335 h 1512"/>
                <a:gd name="T32" fmla="*/ 1091 w 2299"/>
                <a:gd name="T33" fmla="*/ 1399 h 1512"/>
                <a:gd name="T34" fmla="*/ 1152 w 2299"/>
                <a:gd name="T35" fmla="*/ 1413 h 1512"/>
                <a:gd name="T36" fmla="*/ 1286 w 2299"/>
                <a:gd name="T37" fmla="*/ 1491 h 1512"/>
                <a:gd name="T38" fmla="*/ 1543 w 2299"/>
                <a:gd name="T39" fmla="*/ 1582 h 1512"/>
                <a:gd name="T40" fmla="*/ 1945 w 2299"/>
                <a:gd name="T41" fmla="*/ 1530 h 1512"/>
                <a:gd name="T42" fmla="*/ 1924 w 2299"/>
                <a:gd name="T43" fmla="*/ 1215 h 1512"/>
                <a:gd name="T44" fmla="*/ 1852 w 2299"/>
                <a:gd name="T45" fmla="*/ 954 h 1512"/>
                <a:gd name="T46" fmla="*/ 1842 w 2299"/>
                <a:gd name="T47" fmla="*/ 1020 h 1512"/>
                <a:gd name="T48" fmla="*/ 1821 w 2299"/>
                <a:gd name="T49" fmla="*/ 1098 h 1512"/>
                <a:gd name="T50" fmla="*/ 1779 w 2299"/>
                <a:gd name="T51" fmla="*/ 1269 h 1512"/>
                <a:gd name="T52" fmla="*/ 1749 w 2299"/>
                <a:gd name="T53" fmla="*/ 1242 h 1512"/>
                <a:gd name="T54" fmla="*/ 1677 w 2299"/>
                <a:gd name="T55" fmla="*/ 1086 h 1512"/>
                <a:gd name="T56" fmla="*/ 1667 w 2299"/>
                <a:gd name="T57" fmla="*/ 981 h 1512"/>
                <a:gd name="T58" fmla="*/ 1574 w 2299"/>
                <a:gd name="T59" fmla="*/ 915 h 1512"/>
                <a:gd name="T60" fmla="*/ 1523 w 2299"/>
                <a:gd name="T61" fmla="*/ 798 h 1512"/>
                <a:gd name="T62" fmla="*/ 1512 w 2299"/>
                <a:gd name="T63" fmla="*/ 575 h 1512"/>
                <a:gd name="T64" fmla="*/ 1482 w 2299"/>
                <a:gd name="T65" fmla="*/ 550 h 1512"/>
                <a:gd name="T66" fmla="*/ 1347 w 2299"/>
                <a:gd name="T67" fmla="*/ 536 h 1512"/>
                <a:gd name="T68" fmla="*/ 1111 w 2299"/>
                <a:gd name="T69" fmla="*/ 484 h 1512"/>
                <a:gd name="T70" fmla="*/ 1029 w 2299"/>
                <a:gd name="T71" fmla="*/ 353 h 1512"/>
                <a:gd name="T72" fmla="*/ 987 w 2299"/>
                <a:gd name="T73" fmla="*/ 314 h 1512"/>
                <a:gd name="T74" fmla="*/ 884 w 2299"/>
                <a:gd name="T75" fmla="*/ 156 h 1512"/>
                <a:gd name="T76" fmla="*/ 803 w 2299"/>
                <a:gd name="T77" fmla="*/ 51 h 1512"/>
                <a:gd name="T78" fmla="*/ 638 w 2299"/>
                <a:gd name="T79" fmla="*/ 0 h 1512"/>
                <a:gd name="T80" fmla="*/ 535 w 2299"/>
                <a:gd name="T81" fmla="*/ 12 h 1512"/>
                <a:gd name="T82" fmla="*/ 370 w 2299"/>
                <a:gd name="T83" fmla="*/ 39 h 1512"/>
                <a:gd name="T84" fmla="*/ 278 w 2299"/>
                <a:gd name="T85" fmla="*/ 92 h 1512"/>
                <a:gd name="T86" fmla="*/ 196 w 2299"/>
                <a:gd name="T87" fmla="*/ 171 h 1512"/>
                <a:gd name="T88" fmla="*/ 175 w 2299"/>
                <a:gd name="T89" fmla="*/ 210 h 1512"/>
                <a:gd name="T90" fmla="*/ 113 w 2299"/>
                <a:gd name="T91" fmla="*/ 288 h 1512"/>
                <a:gd name="T92" fmla="*/ 134 w 2299"/>
                <a:gd name="T93" fmla="*/ 288 h 151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299" h="1512">
                  <a:moveTo>
                    <a:pt x="156" y="264"/>
                  </a:moveTo>
                  <a:cubicBezTo>
                    <a:pt x="141" y="385"/>
                    <a:pt x="130" y="532"/>
                    <a:pt x="60" y="636"/>
                  </a:cubicBezTo>
                  <a:cubicBezTo>
                    <a:pt x="28" y="763"/>
                    <a:pt x="71" y="613"/>
                    <a:pt x="24" y="720"/>
                  </a:cubicBezTo>
                  <a:cubicBezTo>
                    <a:pt x="14" y="743"/>
                    <a:pt x="0" y="792"/>
                    <a:pt x="0" y="792"/>
                  </a:cubicBezTo>
                  <a:cubicBezTo>
                    <a:pt x="4" y="868"/>
                    <a:pt x="5" y="944"/>
                    <a:pt x="12" y="1020"/>
                  </a:cubicBezTo>
                  <a:cubicBezTo>
                    <a:pt x="17" y="1068"/>
                    <a:pt x="31" y="1116"/>
                    <a:pt x="36" y="1164"/>
                  </a:cubicBezTo>
                  <a:cubicBezTo>
                    <a:pt x="40" y="1204"/>
                    <a:pt x="42" y="1244"/>
                    <a:pt x="48" y="1284"/>
                  </a:cubicBezTo>
                  <a:cubicBezTo>
                    <a:pt x="50" y="1297"/>
                    <a:pt x="48" y="1315"/>
                    <a:pt x="60" y="1320"/>
                  </a:cubicBezTo>
                  <a:cubicBezTo>
                    <a:pt x="94" y="1333"/>
                    <a:pt x="132" y="1329"/>
                    <a:pt x="168" y="1332"/>
                  </a:cubicBezTo>
                  <a:cubicBezTo>
                    <a:pt x="244" y="1337"/>
                    <a:pt x="320" y="1340"/>
                    <a:pt x="396" y="1344"/>
                  </a:cubicBezTo>
                  <a:cubicBezTo>
                    <a:pt x="476" y="1357"/>
                    <a:pt x="556" y="1367"/>
                    <a:pt x="636" y="1380"/>
                  </a:cubicBezTo>
                  <a:cubicBezTo>
                    <a:pt x="776" y="1450"/>
                    <a:pt x="552" y="1345"/>
                    <a:pt x="780" y="1416"/>
                  </a:cubicBezTo>
                  <a:cubicBezTo>
                    <a:pt x="814" y="1427"/>
                    <a:pt x="844" y="1448"/>
                    <a:pt x="876" y="1464"/>
                  </a:cubicBezTo>
                  <a:cubicBezTo>
                    <a:pt x="891" y="1471"/>
                    <a:pt x="908" y="1471"/>
                    <a:pt x="924" y="1476"/>
                  </a:cubicBezTo>
                  <a:cubicBezTo>
                    <a:pt x="968" y="1489"/>
                    <a:pt x="1056" y="1512"/>
                    <a:pt x="1056" y="1512"/>
                  </a:cubicBezTo>
                  <a:cubicBezTo>
                    <a:pt x="1205" y="1475"/>
                    <a:pt x="1065" y="1336"/>
                    <a:pt x="1140" y="1224"/>
                  </a:cubicBezTo>
                  <a:cubicBezTo>
                    <a:pt x="1228" y="1242"/>
                    <a:pt x="1183" y="1225"/>
                    <a:pt x="1272" y="1284"/>
                  </a:cubicBezTo>
                  <a:cubicBezTo>
                    <a:pt x="1292" y="1297"/>
                    <a:pt x="1320" y="1292"/>
                    <a:pt x="1344" y="1296"/>
                  </a:cubicBezTo>
                  <a:cubicBezTo>
                    <a:pt x="1405" y="1342"/>
                    <a:pt x="1423" y="1355"/>
                    <a:pt x="1500" y="1368"/>
                  </a:cubicBezTo>
                  <a:cubicBezTo>
                    <a:pt x="1586" y="1425"/>
                    <a:pt x="1701" y="1427"/>
                    <a:pt x="1800" y="1452"/>
                  </a:cubicBezTo>
                  <a:cubicBezTo>
                    <a:pt x="1995" y="1446"/>
                    <a:pt x="2127" y="1498"/>
                    <a:pt x="2268" y="1404"/>
                  </a:cubicBezTo>
                  <a:cubicBezTo>
                    <a:pt x="2299" y="1310"/>
                    <a:pt x="2275" y="1208"/>
                    <a:pt x="2244" y="1116"/>
                  </a:cubicBezTo>
                  <a:cubicBezTo>
                    <a:pt x="2228" y="850"/>
                    <a:pt x="2279" y="956"/>
                    <a:pt x="2160" y="876"/>
                  </a:cubicBezTo>
                  <a:cubicBezTo>
                    <a:pt x="2156" y="896"/>
                    <a:pt x="2153" y="916"/>
                    <a:pt x="2148" y="936"/>
                  </a:cubicBezTo>
                  <a:cubicBezTo>
                    <a:pt x="2141" y="960"/>
                    <a:pt x="2124" y="1008"/>
                    <a:pt x="2124" y="1008"/>
                  </a:cubicBezTo>
                  <a:cubicBezTo>
                    <a:pt x="2123" y="1016"/>
                    <a:pt x="2135" y="1154"/>
                    <a:pt x="2076" y="1164"/>
                  </a:cubicBezTo>
                  <a:cubicBezTo>
                    <a:pt x="2062" y="1166"/>
                    <a:pt x="2052" y="1148"/>
                    <a:pt x="2040" y="1140"/>
                  </a:cubicBezTo>
                  <a:cubicBezTo>
                    <a:pt x="2007" y="1090"/>
                    <a:pt x="1974" y="1051"/>
                    <a:pt x="1956" y="996"/>
                  </a:cubicBezTo>
                  <a:cubicBezTo>
                    <a:pt x="1952" y="964"/>
                    <a:pt x="1960" y="928"/>
                    <a:pt x="1944" y="900"/>
                  </a:cubicBezTo>
                  <a:cubicBezTo>
                    <a:pt x="1924" y="866"/>
                    <a:pt x="1872" y="852"/>
                    <a:pt x="1836" y="840"/>
                  </a:cubicBezTo>
                  <a:cubicBezTo>
                    <a:pt x="1781" y="757"/>
                    <a:pt x="1797" y="795"/>
                    <a:pt x="1776" y="732"/>
                  </a:cubicBezTo>
                  <a:cubicBezTo>
                    <a:pt x="1772" y="664"/>
                    <a:pt x="1778" y="595"/>
                    <a:pt x="1764" y="528"/>
                  </a:cubicBezTo>
                  <a:cubicBezTo>
                    <a:pt x="1761" y="514"/>
                    <a:pt x="1742" y="507"/>
                    <a:pt x="1728" y="504"/>
                  </a:cubicBezTo>
                  <a:cubicBezTo>
                    <a:pt x="1677" y="494"/>
                    <a:pt x="1624" y="497"/>
                    <a:pt x="1572" y="492"/>
                  </a:cubicBezTo>
                  <a:cubicBezTo>
                    <a:pt x="1478" y="483"/>
                    <a:pt x="1386" y="474"/>
                    <a:pt x="1296" y="444"/>
                  </a:cubicBezTo>
                  <a:cubicBezTo>
                    <a:pt x="1259" y="407"/>
                    <a:pt x="1237" y="361"/>
                    <a:pt x="1200" y="324"/>
                  </a:cubicBezTo>
                  <a:cubicBezTo>
                    <a:pt x="1186" y="310"/>
                    <a:pt x="1166" y="302"/>
                    <a:pt x="1152" y="288"/>
                  </a:cubicBezTo>
                  <a:cubicBezTo>
                    <a:pt x="1113" y="249"/>
                    <a:pt x="1068" y="188"/>
                    <a:pt x="1032" y="144"/>
                  </a:cubicBezTo>
                  <a:cubicBezTo>
                    <a:pt x="1003" y="110"/>
                    <a:pt x="982" y="65"/>
                    <a:pt x="936" y="48"/>
                  </a:cubicBezTo>
                  <a:cubicBezTo>
                    <a:pt x="875" y="25"/>
                    <a:pt x="806" y="21"/>
                    <a:pt x="744" y="0"/>
                  </a:cubicBezTo>
                  <a:cubicBezTo>
                    <a:pt x="704" y="4"/>
                    <a:pt x="664" y="7"/>
                    <a:pt x="624" y="12"/>
                  </a:cubicBezTo>
                  <a:cubicBezTo>
                    <a:pt x="560" y="19"/>
                    <a:pt x="432" y="36"/>
                    <a:pt x="432" y="36"/>
                  </a:cubicBezTo>
                  <a:cubicBezTo>
                    <a:pt x="346" y="65"/>
                    <a:pt x="381" y="46"/>
                    <a:pt x="324" y="84"/>
                  </a:cubicBezTo>
                  <a:cubicBezTo>
                    <a:pt x="292" y="132"/>
                    <a:pt x="275" y="125"/>
                    <a:pt x="228" y="156"/>
                  </a:cubicBezTo>
                  <a:cubicBezTo>
                    <a:pt x="220" y="168"/>
                    <a:pt x="214" y="181"/>
                    <a:pt x="204" y="192"/>
                  </a:cubicBezTo>
                  <a:cubicBezTo>
                    <a:pt x="181" y="217"/>
                    <a:pt x="132" y="264"/>
                    <a:pt x="132" y="264"/>
                  </a:cubicBezTo>
                  <a:cubicBezTo>
                    <a:pt x="148" y="328"/>
                    <a:pt x="140" y="328"/>
                    <a:pt x="156" y="264"/>
                  </a:cubicBezTo>
                  <a:close/>
                </a:path>
              </a:pathLst>
            </a:custGeom>
            <a:solidFill>
              <a:srgbClr val="FF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sp>
          <p:nvSpPr>
            <p:cNvPr id="15381" name="Freeform 38"/>
            <p:cNvSpPr>
              <a:spLocks/>
            </p:cNvSpPr>
            <p:nvPr>
              <p:custDataLst>
                <p:tags r:id="rId14"/>
              </p:custDataLst>
            </p:nvPr>
          </p:nvSpPr>
          <p:spPr bwMode="auto">
            <a:xfrm>
              <a:off x="3233" y="1227"/>
              <a:ext cx="1704" cy="1291"/>
            </a:xfrm>
            <a:custGeom>
              <a:avLst/>
              <a:gdLst>
                <a:gd name="T0" fmla="*/ 155 w 1752"/>
                <a:gd name="T1" fmla="*/ 11 h 2464"/>
                <a:gd name="T2" fmla="*/ 408 w 1752"/>
                <a:gd name="T3" fmla="*/ 6 h 2464"/>
                <a:gd name="T4" fmla="*/ 839 w 1752"/>
                <a:gd name="T5" fmla="*/ 20 h 2464"/>
                <a:gd name="T6" fmla="*/ 784 w 1752"/>
                <a:gd name="T7" fmla="*/ 73 h 2464"/>
                <a:gd name="T8" fmla="*/ 740 w 1752"/>
                <a:gd name="T9" fmla="*/ 89 h 2464"/>
                <a:gd name="T10" fmla="*/ 718 w 1752"/>
                <a:gd name="T11" fmla="*/ 100 h 2464"/>
                <a:gd name="T12" fmla="*/ 861 w 1752"/>
                <a:gd name="T13" fmla="*/ 149 h 2464"/>
                <a:gd name="T14" fmla="*/ 939 w 1752"/>
                <a:gd name="T15" fmla="*/ 127 h 2464"/>
                <a:gd name="T16" fmla="*/ 1005 w 1752"/>
                <a:gd name="T17" fmla="*/ 93 h 2464"/>
                <a:gd name="T18" fmla="*/ 1083 w 1752"/>
                <a:gd name="T19" fmla="*/ 67 h 2464"/>
                <a:gd name="T20" fmla="*/ 1125 w 1752"/>
                <a:gd name="T21" fmla="*/ 93 h 2464"/>
                <a:gd name="T22" fmla="*/ 1182 w 1752"/>
                <a:gd name="T23" fmla="*/ 117 h 2464"/>
                <a:gd name="T24" fmla="*/ 1236 w 1752"/>
                <a:gd name="T25" fmla="*/ 145 h 2464"/>
                <a:gd name="T26" fmla="*/ 1347 w 1752"/>
                <a:gd name="T27" fmla="*/ 185 h 2464"/>
                <a:gd name="T28" fmla="*/ 1368 w 1752"/>
                <a:gd name="T29" fmla="*/ 200 h 2464"/>
                <a:gd name="T30" fmla="*/ 1380 w 1752"/>
                <a:gd name="T31" fmla="*/ 210 h 2464"/>
                <a:gd name="T32" fmla="*/ 1446 w 1752"/>
                <a:gd name="T33" fmla="*/ 224 h 2464"/>
                <a:gd name="T34" fmla="*/ 1524 w 1752"/>
                <a:gd name="T35" fmla="*/ 251 h 2464"/>
                <a:gd name="T36" fmla="*/ 1545 w 1752"/>
                <a:gd name="T37" fmla="*/ 261 h 2464"/>
                <a:gd name="T38" fmla="*/ 1579 w 1752"/>
                <a:gd name="T39" fmla="*/ 267 h 2464"/>
                <a:gd name="T40" fmla="*/ 1612 w 1752"/>
                <a:gd name="T41" fmla="*/ 277 h 2464"/>
                <a:gd name="T42" fmla="*/ 1413 w 1752"/>
                <a:gd name="T43" fmla="*/ 280 h 2464"/>
                <a:gd name="T44" fmla="*/ 1302 w 1752"/>
                <a:gd name="T45" fmla="*/ 294 h 2464"/>
                <a:gd name="T46" fmla="*/ 1236 w 1752"/>
                <a:gd name="T47" fmla="*/ 305 h 2464"/>
                <a:gd name="T48" fmla="*/ 1149 w 1752"/>
                <a:gd name="T49" fmla="*/ 325 h 2464"/>
                <a:gd name="T50" fmla="*/ 1005 w 1752"/>
                <a:gd name="T51" fmla="*/ 346 h 2464"/>
                <a:gd name="T52" fmla="*/ 905 w 1752"/>
                <a:gd name="T53" fmla="*/ 334 h 2464"/>
                <a:gd name="T54" fmla="*/ 828 w 1752"/>
                <a:gd name="T55" fmla="*/ 329 h 2464"/>
                <a:gd name="T56" fmla="*/ 695 w 1752"/>
                <a:gd name="T57" fmla="*/ 331 h 2464"/>
                <a:gd name="T58" fmla="*/ 596 w 1752"/>
                <a:gd name="T59" fmla="*/ 340 h 2464"/>
                <a:gd name="T60" fmla="*/ 530 w 1752"/>
                <a:gd name="T61" fmla="*/ 343 h 2464"/>
                <a:gd name="T62" fmla="*/ 331 w 1752"/>
                <a:gd name="T63" fmla="*/ 353 h 2464"/>
                <a:gd name="T64" fmla="*/ 265 w 1752"/>
                <a:gd name="T65" fmla="*/ 352 h 2464"/>
                <a:gd name="T66" fmla="*/ 254 w 1752"/>
                <a:gd name="T67" fmla="*/ 334 h 2464"/>
                <a:gd name="T68" fmla="*/ 221 w 1752"/>
                <a:gd name="T69" fmla="*/ 317 h 2464"/>
                <a:gd name="T70" fmla="*/ 165 w 1752"/>
                <a:gd name="T71" fmla="*/ 286 h 2464"/>
                <a:gd name="T72" fmla="*/ 132 w 1752"/>
                <a:gd name="T73" fmla="*/ 310 h 2464"/>
                <a:gd name="T74" fmla="*/ 111 w 1752"/>
                <a:gd name="T75" fmla="*/ 320 h 2464"/>
                <a:gd name="T76" fmla="*/ 33 w 1752"/>
                <a:gd name="T77" fmla="*/ 325 h 2464"/>
                <a:gd name="T78" fmla="*/ 99 w 1752"/>
                <a:gd name="T79" fmla="*/ 294 h 2464"/>
                <a:gd name="T80" fmla="*/ 54 w 1752"/>
                <a:gd name="T81" fmla="*/ 234 h 2464"/>
                <a:gd name="T82" fmla="*/ 33 w 1752"/>
                <a:gd name="T83" fmla="*/ 220 h 2464"/>
                <a:gd name="T84" fmla="*/ 12 w 1752"/>
                <a:gd name="T85" fmla="*/ 203 h 2464"/>
                <a:gd name="T86" fmla="*/ 0 w 1752"/>
                <a:gd name="T87" fmla="*/ 163 h 2464"/>
                <a:gd name="T88" fmla="*/ 45 w 1752"/>
                <a:gd name="T89" fmla="*/ 105 h 2464"/>
                <a:gd name="T90" fmla="*/ 78 w 1752"/>
                <a:gd name="T91" fmla="*/ 89 h 2464"/>
                <a:gd name="T92" fmla="*/ 144 w 1752"/>
                <a:gd name="T93" fmla="*/ 81 h 2464"/>
                <a:gd name="T94" fmla="*/ 132 w 1752"/>
                <a:gd name="T95" fmla="*/ 72 h 2464"/>
                <a:gd name="T96" fmla="*/ 88 w 1752"/>
                <a:gd name="T97" fmla="*/ 61 h 2464"/>
                <a:gd name="T98" fmla="*/ 78 w 1752"/>
                <a:gd name="T99" fmla="*/ 56 h 2464"/>
                <a:gd name="T100" fmla="*/ 99 w 1752"/>
                <a:gd name="T101" fmla="*/ 20 h 2464"/>
                <a:gd name="T102" fmla="*/ 111 w 1752"/>
                <a:gd name="T103" fmla="*/ 9 h 2464"/>
                <a:gd name="T104" fmla="*/ 144 w 1752"/>
                <a:gd name="T105" fmla="*/ 8 h 2464"/>
                <a:gd name="T106" fmla="*/ 155 w 1752"/>
                <a:gd name="T107" fmla="*/ 11 h 246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752" h="2464">
                  <a:moveTo>
                    <a:pt x="168" y="79"/>
                  </a:moveTo>
                  <a:cubicBezTo>
                    <a:pt x="258" y="49"/>
                    <a:pt x="349" y="50"/>
                    <a:pt x="444" y="43"/>
                  </a:cubicBezTo>
                  <a:cubicBezTo>
                    <a:pt x="670" y="51"/>
                    <a:pt x="773" y="0"/>
                    <a:pt x="912" y="139"/>
                  </a:cubicBezTo>
                  <a:cubicBezTo>
                    <a:pt x="964" y="295"/>
                    <a:pt x="895" y="381"/>
                    <a:pt x="852" y="511"/>
                  </a:cubicBezTo>
                  <a:cubicBezTo>
                    <a:pt x="838" y="552"/>
                    <a:pt x="821" y="581"/>
                    <a:pt x="804" y="619"/>
                  </a:cubicBezTo>
                  <a:cubicBezTo>
                    <a:pt x="794" y="642"/>
                    <a:pt x="780" y="691"/>
                    <a:pt x="780" y="691"/>
                  </a:cubicBezTo>
                  <a:cubicBezTo>
                    <a:pt x="810" y="840"/>
                    <a:pt x="807" y="943"/>
                    <a:pt x="936" y="1039"/>
                  </a:cubicBezTo>
                  <a:cubicBezTo>
                    <a:pt x="1027" y="1016"/>
                    <a:pt x="994" y="1040"/>
                    <a:pt x="1020" y="883"/>
                  </a:cubicBezTo>
                  <a:cubicBezTo>
                    <a:pt x="1050" y="704"/>
                    <a:pt x="1022" y="783"/>
                    <a:pt x="1092" y="643"/>
                  </a:cubicBezTo>
                  <a:cubicBezTo>
                    <a:pt x="1199" y="430"/>
                    <a:pt x="1086" y="553"/>
                    <a:pt x="1176" y="463"/>
                  </a:cubicBezTo>
                  <a:cubicBezTo>
                    <a:pt x="1227" y="539"/>
                    <a:pt x="1198" y="485"/>
                    <a:pt x="1224" y="643"/>
                  </a:cubicBezTo>
                  <a:cubicBezTo>
                    <a:pt x="1227" y="664"/>
                    <a:pt x="1281" y="804"/>
                    <a:pt x="1284" y="811"/>
                  </a:cubicBezTo>
                  <a:cubicBezTo>
                    <a:pt x="1296" y="883"/>
                    <a:pt x="1325" y="933"/>
                    <a:pt x="1344" y="1003"/>
                  </a:cubicBezTo>
                  <a:cubicBezTo>
                    <a:pt x="1410" y="1245"/>
                    <a:pt x="1347" y="1136"/>
                    <a:pt x="1464" y="1291"/>
                  </a:cubicBezTo>
                  <a:cubicBezTo>
                    <a:pt x="1472" y="1323"/>
                    <a:pt x="1481" y="1355"/>
                    <a:pt x="1488" y="1387"/>
                  </a:cubicBezTo>
                  <a:cubicBezTo>
                    <a:pt x="1493" y="1411"/>
                    <a:pt x="1489" y="1437"/>
                    <a:pt x="1500" y="1459"/>
                  </a:cubicBezTo>
                  <a:cubicBezTo>
                    <a:pt x="1518" y="1495"/>
                    <a:pt x="1572" y="1555"/>
                    <a:pt x="1572" y="1555"/>
                  </a:cubicBezTo>
                  <a:cubicBezTo>
                    <a:pt x="1626" y="1718"/>
                    <a:pt x="1590" y="1659"/>
                    <a:pt x="1656" y="1747"/>
                  </a:cubicBezTo>
                  <a:cubicBezTo>
                    <a:pt x="1664" y="1771"/>
                    <a:pt x="1668" y="1797"/>
                    <a:pt x="1680" y="1819"/>
                  </a:cubicBezTo>
                  <a:cubicBezTo>
                    <a:pt x="1688" y="1834"/>
                    <a:pt x="1705" y="1842"/>
                    <a:pt x="1716" y="1855"/>
                  </a:cubicBezTo>
                  <a:cubicBezTo>
                    <a:pt x="1742" y="1886"/>
                    <a:pt x="1740" y="1891"/>
                    <a:pt x="1752" y="1927"/>
                  </a:cubicBezTo>
                  <a:cubicBezTo>
                    <a:pt x="1680" y="1935"/>
                    <a:pt x="1607" y="1938"/>
                    <a:pt x="1536" y="1951"/>
                  </a:cubicBezTo>
                  <a:cubicBezTo>
                    <a:pt x="1481" y="1961"/>
                    <a:pt x="1449" y="2010"/>
                    <a:pt x="1416" y="2047"/>
                  </a:cubicBezTo>
                  <a:cubicBezTo>
                    <a:pt x="1393" y="2072"/>
                    <a:pt x="1363" y="2091"/>
                    <a:pt x="1344" y="2119"/>
                  </a:cubicBezTo>
                  <a:cubicBezTo>
                    <a:pt x="1318" y="2158"/>
                    <a:pt x="1283" y="2228"/>
                    <a:pt x="1248" y="2263"/>
                  </a:cubicBezTo>
                  <a:cubicBezTo>
                    <a:pt x="1197" y="2314"/>
                    <a:pt x="1143" y="2356"/>
                    <a:pt x="1092" y="2407"/>
                  </a:cubicBezTo>
                  <a:cubicBezTo>
                    <a:pt x="1024" y="2384"/>
                    <a:pt x="1065" y="2404"/>
                    <a:pt x="984" y="2323"/>
                  </a:cubicBezTo>
                  <a:cubicBezTo>
                    <a:pt x="969" y="2308"/>
                    <a:pt x="922" y="2294"/>
                    <a:pt x="900" y="2287"/>
                  </a:cubicBezTo>
                  <a:cubicBezTo>
                    <a:pt x="852" y="2291"/>
                    <a:pt x="804" y="2293"/>
                    <a:pt x="756" y="2299"/>
                  </a:cubicBezTo>
                  <a:cubicBezTo>
                    <a:pt x="716" y="2304"/>
                    <a:pt x="676" y="2340"/>
                    <a:pt x="648" y="2359"/>
                  </a:cubicBezTo>
                  <a:cubicBezTo>
                    <a:pt x="627" y="2373"/>
                    <a:pt x="599" y="2372"/>
                    <a:pt x="576" y="2383"/>
                  </a:cubicBezTo>
                  <a:cubicBezTo>
                    <a:pt x="507" y="2417"/>
                    <a:pt x="434" y="2436"/>
                    <a:pt x="360" y="2455"/>
                  </a:cubicBezTo>
                  <a:cubicBezTo>
                    <a:pt x="336" y="2451"/>
                    <a:pt x="301" y="2464"/>
                    <a:pt x="288" y="2443"/>
                  </a:cubicBezTo>
                  <a:cubicBezTo>
                    <a:pt x="266" y="2409"/>
                    <a:pt x="283" y="2363"/>
                    <a:pt x="276" y="2323"/>
                  </a:cubicBezTo>
                  <a:cubicBezTo>
                    <a:pt x="268" y="2282"/>
                    <a:pt x="250" y="2244"/>
                    <a:pt x="240" y="2203"/>
                  </a:cubicBezTo>
                  <a:cubicBezTo>
                    <a:pt x="231" y="2090"/>
                    <a:pt x="249" y="2056"/>
                    <a:pt x="180" y="1987"/>
                  </a:cubicBezTo>
                  <a:cubicBezTo>
                    <a:pt x="170" y="2047"/>
                    <a:pt x="164" y="2095"/>
                    <a:pt x="144" y="2155"/>
                  </a:cubicBezTo>
                  <a:cubicBezTo>
                    <a:pt x="136" y="2179"/>
                    <a:pt x="141" y="2213"/>
                    <a:pt x="120" y="2227"/>
                  </a:cubicBezTo>
                  <a:cubicBezTo>
                    <a:pt x="70" y="2260"/>
                    <a:pt x="98" y="2248"/>
                    <a:pt x="36" y="2263"/>
                  </a:cubicBezTo>
                  <a:cubicBezTo>
                    <a:pt x="46" y="2184"/>
                    <a:pt x="64" y="2114"/>
                    <a:pt x="108" y="2047"/>
                  </a:cubicBezTo>
                  <a:cubicBezTo>
                    <a:pt x="98" y="1904"/>
                    <a:pt x="83" y="1768"/>
                    <a:pt x="60" y="1627"/>
                  </a:cubicBezTo>
                  <a:cubicBezTo>
                    <a:pt x="30" y="1449"/>
                    <a:pt x="64" y="1652"/>
                    <a:pt x="36" y="1531"/>
                  </a:cubicBezTo>
                  <a:cubicBezTo>
                    <a:pt x="27" y="1491"/>
                    <a:pt x="12" y="1411"/>
                    <a:pt x="12" y="1411"/>
                  </a:cubicBezTo>
                  <a:cubicBezTo>
                    <a:pt x="8" y="1319"/>
                    <a:pt x="0" y="1227"/>
                    <a:pt x="0" y="1135"/>
                  </a:cubicBezTo>
                  <a:cubicBezTo>
                    <a:pt x="0" y="987"/>
                    <a:pt x="7" y="863"/>
                    <a:pt x="48" y="727"/>
                  </a:cubicBezTo>
                  <a:cubicBezTo>
                    <a:pt x="59" y="691"/>
                    <a:pt x="57" y="646"/>
                    <a:pt x="84" y="619"/>
                  </a:cubicBezTo>
                  <a:cubicBezTo>
                    <a:pt x="130" y="573"/>
                    <a:pt x="106" y="592"/>
                    <a:pt x="156" y="559"/>
                  </a:cubicBezTo>
                  <a:cubicBezTo>
                    <a:pt x="152" y="539"/>
                    <a:pt x="152" y="518"/>
                    <a:pt x="144" y="499"/>
                  </a:cubicBezTo>
                  <a:cubicBezTo>
                    <a:pt x="132" y="473"/>
                    <a:pt x="105" y="454"/>
                    <a:pt x="96" y="427"/>
                  </a:cubicBezTo>
                  <a:cubicBezTo>
                    <a:pt x="92" y="415"/>
                    <a:pt x="88" y="403"/>
                    <a:pt x="84" y="391"/>
                  </a:cubicBezTo>
                  <a:cubicBezTo>
                    <a:pt x="93" y="268"/>
                    <a:pt x="93" y="247"/>
                    <a:pt x="108" y="139"/>
                  </a:cubicBezTo>
                  <a:cubicBezTo>
                    <a:pt x="111" y="115"/>
                    <a:pt x="108" y="88"/>
                    <a:pt x="120" y="67"/>
                  </a:cubicBezTo>
                  <a:cubicBezTo>
                    <a:pt x="126" y="56"/>
                    <a:pt x="144" y="59"/>
                    <a:pt x="156" y="55"/>
                  </a:cubicBezTo>
                  <a:cubicBezTo>
                    <a:pt x="200" y="70"/>
                    <a:pt x="203" y="61"/>
                    <a:pt x="168" y="79"/>
                  </a:cubicBezTo>
                  <a:close/>
                </a:path>
              </a:pathLst>
            </a:custGeom>
            <a:solidFill>
              <a:schemeClr va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sp>
          <p:nvSpPr>
            <p:cNvPr id="15382" name="Freeform 39"/>
            <p:cNvSpPr>
              <a:spLocks/>
            </p:cNvSpPr>
            <p:nvPr>
              <p:custDataLst>
                <p:tags r:id="rId15"/>
              </p:custDataLst>
            </p:nvPr>
          </p:nvSpPr>
          <p:spPr bwMode="auto">
            <a:xfrm>
              <a:off x="3233" y="2141"/>
              <a:ext cx="1710" cy="1414"/>
            </a:xfrm>
            <a:custGeom>
              <a:avLst/>
              <a:gdLst>
                <a:gd name="T0" fmla="*/ 21 w 1795"/>
                <a:gd name="T1" fmla="*/ 187 h 1296"/>
                <a:gd name="T2" fmla="*/ 72 w 1795"/>
                <a:gd name="T3" fmla="*/ 47 h 1296"/>
                <a:gd name="T4" fmla="*/ 166 w 1795"/>
                <a:gd name="T5" fmla="*/ 0 h 1296"/>
                <a:gd name="T6" fmla="*/ 228 w 1795"/>
                <a:gd name="T7" fmla="*/ 125 h 1296"/>
                <a:gd name="T8" fmla="*/ 363 w 1795"/>
                <a:gd name="T9" fmla="*/ 327 h 1296"/>
                <a:gd name="T10" fmla="*/ 1016 w 1795"/>
                <a:gd name="T11" fmla="*/ 249 h 1296"/>
                <a:gd name="T12" fmla="*/ 1079 w 1795"/>
                <a:gd name="T13" fmla="*/ 218 h 1296"/>
                <a:gd name="T14" fmla="*/ 1131 w 1795"/>
                <a:gd name="T15" fmla="*/ 109 h 1296"/>
                <a:gd name="T16" fmla="*/ 1379 w 1795"/>
                <a:gd name="T17" fmla="*/ 31 h 1296"/>
                <a:gd name="T18" fmla="*/ 1515 w 1795"/>
                <a:gd name="T19" fmla="*/ 47 h 1296"/>
                <a:gd name="T20" fmla="*/ 1545 w 1795"/>
                <a:gd name="T21" fmla="*/ 62 h 1296"/>
                <a:gd name="T22" fmla="*/ 1484 w 1795"/>
                <a:gd name="T23" fmla="*/ 280 h 1296"/>
                <a:gd name="T24" fmla="*/ 1432 w 1795"/>
                <a:gd name="T25" fmla="*/ 530 h 1296"/>
                <a:gd name="T26" fmla="*/ 1379 w 1795"/>
                <a:gd name="T27" fmla="*/ 1294 h 1296"/>
                <a:gd name="T28" fmla="*/ 1256 w 1795"/>
                <a:gd name="T29" fmla="*/ 1246 h 1296"/>
                <a:gd name="T30" fmla="*/ 861 w 1795"/>
                <a:gd name="T31" fmla="*/ 1123 h 1296"/>
                <a:gd name="T32" fmla="*/ 664 w 1795"/>
                <a:gd name="T33" fmla="*/ 1417 h 1296"/>
                <a:gd name="T34" fmla="*/ 592 w 1795"/>
                <a:gd name="T35" fmla="*/ 1417 h 1296"/>
                <a:gd name="T36" fmla="*/ 498 w 1795"/>
                <a:gd name="T37" fmla="*/ 1450 h 1296"/>
                <a:gd name="T38" fmla="*/ 280 w 1795"/>
                <a:gd name="T39" fmla="*/ 1683 h 1296"/>
                <a:gd name="T40" fmla="*/ 187 w 1795"/>
                <a:gd name="T41" fmla="*/ 1558 h 1296"/>
                <a:gd name="T42" fmla="*/ 155 w 1795"/>
                <a:gd name="T43" fmla="*/ 1573 h 1296"/>
                <a:gd name="T44" fmla="*/ 145 w 1795"/>
                <a:gd name="T45" fmla="*/ 1621 h 1296"/>
                <a:gd name="T46" fmla="*/ 93 w 1795"/>
                <a:gd name="T47" fmla="*/ 1683 h 1296"/>
                <a:gd name="T48" fmla="*/ 63 w 1795"/>
                <a:gd name="T49" fmla="*/ 1668 h 1296"/>
                <a:gd name="T50" fmla="*/ 72 w 1795"/>
                <a:gd name="T51" fmla="*/ 1387 h 1296"/>
                <a:gd name="T52" fmla="*/ 72 w 1795"/>
                <a:gd name="T53" fmla="*/ 624 h 1296"/>
                <a:gd name="T54" fmla="*/ 21 w 1795"/>
                <a:gd name="T55" fmla="*/ 358 h 1296"/>
                <a:gd name="T56" fmla="*/ 0 w 1795"/>
                <a:gd name="T57" fmla="*/ 265 h 1296"/>
                <a:gd name="T58" fmla="*/ 21 w 1795"/>
                <a:gd name="T59" fmla="*/ 187 h 129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1795" h="1296">
                  <a:moveTo>
                    <a:pt x="24" y="144"/>
                  </a:moveTo>
                  <a:cubicBezTo>
                    <a:pt x="45" y="81"/>
                    <a:pt x="29" y="119"/>
                    <a:pt x="84" y="36"/>
                  </a:cubicBezTo>
                  <a:cubicBezTo>
                    <a:pt x="105" y="4"/>
                    <a:pt x="192" y="0"/>
                    <a:pt x="192" y="0"/>
                  </a:cubicBezTo>
                  <a:cubicBezTo>
                    <a:pt x="265" y="24"/>
                    <a:pt x="235" y="39"/>
                    <a:pt x="264" y="96"/>
                  </a:cubicBezTo>
                  <a:cubicBezTo>
                    <a:pt x="306" y="179"/>
                    <a:pt x="341" y="213"/>
                    <a:pt x="420" y="252"/>
                  </a:cubicBezTo>
                  <a:cubicBezTo>
                    <a:pt x="673" y="233"/>
                    <a:pt x="921" y="203"/>
                    <a:pt x="1176" y="192"/>
                  </a:cubicBezTo>
                  <a:cubicBezTo>
                    <a:pt x="1200" y="184"/>
                    <a:pt x="1234" y="189"/>
                    <a:pt x="1248" y="168"/>
                  </a:cubicBezTo>
                  <a:cubicBezTo>
                    <a:pt x="1257" y="154"/>
                    <a:pt x="1299" y="90"/>
                    <a:pt x="1308" y="84"/>
                  </a:cubicBezTo>
                  <a:cubicBezTo>
                    <a:pt x="1375" y="40"/>
                    <a:pt x="1513" y="45"/>
                    <a:pt x="1596" y="24"/>
                  </a:cubicBezTo>
                  <a:cubicBezTo>
                    <a:pt x="1648" y="28"/>
                    <a:pt x="1700" y="30"/>
                    <a:pt x="1752" y="36"/>
                  </a:cubicBezTo>
                  <a:cubicBezTo>
                    <a:pt x="1765" y="38"/>
                    <a:pt x="1786" y="35"/>
                    <a:pt x="1788" y="48"/>
                  </a:cubicBezTo>
                  <a:cubicBezTo>
                    <a:pt x="1795" y="100"/>
                    <a:pt x="1744" y="174"/>
                    <a:pt x="1716" y="216"/>
                  </a:cubicBezTo>
                  <a:cubicBezTo>
                    <a:pt x="1699" y="284"/>
                    <a:pt x="1673" y="341"/>
                    <a:pt x="1656" y="408"/>
                  </a:cubicBezTo>
                  <a:cubicBezTo>
                    <a:pt x="1658" y="472"/>
                    <a:pt x="1715" y="897"/>
                    <a:pt x="1596" y="996"/>
                  </a:cubicBezTo>
                  <a:cubicBezTo>
                    <a:pt x="1558" y="1028"/>
                    <a:pt x="1499" y="976"/>
                    <a:pt x="1452" y="960"/>
                  </a:cubicBezTo>
                  <a:cubicBezTo>
                    <a:pt x="1306" y="911"/>
                    <a:pt x="1148" y="889"/>
                    <a:pt x="996" y="864"/>
                  </a:cubicBezTo>
                  <a:cubicBezTo>
                    <a:pt x="725" y="880"/>
                    <a:pt x="785" y="830"/>
                    <a:pt x="768" y="1092"/>
                  </a:cubicBezTo>
                  <a:cubicBezTo>
                    <a:pt x="692" y="1073"/>
                    <a:pt x="748" y="1078"/>
                    <a:pt x="684" y="1092"/>
                  </a:cubicBezTo>
                  <a:cubicBezTo>
                    <a:pt x="661" y="1097"/>
                    <a:pt x="603" y="1101"/>
                    <a:pt x="576" y="1116"/>
                  </a:cubicBezTo>
                  <a:cubicBezTo>
                    <a:pt x="485" y="1167"/>
                    <a:pt x="423" y="1263"/>
                    <a:pt x="324" y="1296"/>
                  </a:cubicBezTo>
                  <a:cubicBezTo>
                    <a:pt x="255" y="1279"/>
                    <a:pt x="254" y="1257"/>
                    <a:pt x="216" y="1200"/>
                  </a:cubicBezTo>
                  <a:cubicBezTo>
                    <a:pt x="204" y="1204"/>
                    <a:pt x="189" y="1203"/>
                    <a:pt x="180" y="1212"/>
                  </a:cubicBezTo>
                  <a:cubicBezTo>
                    <a:pt x="171" y="1221"/>
                    <a:pt x="174" y="1237"/>
                    <a:pt x="168" y="1248"/>
                  </a:cubicBezTo>
                  <a:cubicBezTo>
                    <a:pt x="146" y="1291"/>
                    <a:pt x="150" y="1282"/>
                    <a:pt x="108" y="1296"/>
                  </a:cubicBezTo>
                  <a:cubicBezTo>
                    <a:pt x="96" y="1292"/>
                    <a:pt x="80" y="1294"/>
                    <a:pt x="72" y="1284"/>
                  </a:cubicBezTo>
                  <a:cubicBezTo>
                    <a:pt x="35" y="1238"/>
                    <a:pt x="66" y="1121"/>
                    <a:pt x="84" y="1068"/>
                  </a:cubicBezTo>
                  <a:cubicBezTo>
                    <a:pt x="115" y="819"/>
                    <a:pt x="103" y="952"/>
                    <a:pt x="84" y="480"/>
                  </a:cubicBezTo>
                  <a:cubicBezTo>
                    <a:pt x="81" y="394"/>
                    <a:pt x="55" y="347"/>
                    <a:pt x="24" y="276"/>
                  </a:cubicBezTo>
                  <a:cubicBezTo>
                    <a:pt x="14" y="253"/>
                    <a:pt x="0" y="204"/>
                    <a:pt x="0" y="204"/>
                  </a:cubicBezTo>
                  <a:cubicBezTo>
                    <a:pt x="13" y="151"/>
                    <a:pt x="0" y="168"/>
                    <a:pt x="24" y="144"/>
                  </a:cubicBezTo>
                  <a:close/>
                </a:path>
              </a:pathLst>
            </a:custGeom>
            <a:solidFill>
              <a:srgbClr val="CC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grpSp>
      <p:sp>
        <p:nvSpPr>
          <p:cNvPr id="17" name="Text Box 61"/>
          <p:cNvSpPr txBox="1">
            <a:spLocks noChangeArrowheads="1"/>
          </p:cNvSpPr>
          <p:nvPr>
            <p:custDataLst>
              <p:tags r:id="rId1"/>
            </p:custDataLst>
          </p:nvPr>
        </p:nvSpPr>
        <p:spPr bwMode="auto">
          <a:xfrm>
            <a:off x="2006584" y="4429694"/>
            <a:ext cx="1991251" cy="830997"/>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wrap="non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b="1" dirty="0">
                <a:solidFill>
                  <a:srgbClr val="0033CC"/>
                </a:solidFill>
              </a:rPr>
              <a:t>Level 1 </a:t>
            </a:r>
          </a:p>
          <a:p>
            <a:pPr algn="ctr" fontAlgn="base">
              <a:spcBef>
                <a:spcPct val="0"/>
              </a:spcBef>
              <a:spcAft>
                <a:spcPct val="0"/>
              </a:spcAft>
              <a:buNone/>
            </a:pPr>
            <a:r>
              <a:rPr lang="en-GB" altLang="en-US" b="1" dirty="0">
                <a:solidFill>
                  <a:srgbClr val="0033CC"/>
                </a:solidFill>
              </a:rPr>
              <a:t>Local Area</a:t>
            </a:r>
          </a:p>
        </p:txBody>
      </p:sp>
      <p:grpSp>
        <p:nvGrpSpPr>
          <p:cNvPr id="15365" name="Group 9"/>
          <p:cNvGrpSpPr>
            <a:grpSpLocks/>
          </p:cNvGrpSpPr>
          <p:nvPr/>
        </p:nvGrpSpPr>
        <p:grpSpPr bwMode="auto">
          <a:xfrm>
            <a:off x="5127626" y="2936876"/>
            <a:ext cx="1795463" cy="1604963"/>
            <a:chOff x="3456" y="2109"/>
            <a:chExt cx="732" cy="1011"/>
          </a:xfrm>
        </p:grpSpPr>
        <p:sp>
          <p:nvSpPr>
            <p:cNvPr id="15374" name="Oval 10"/>
            <p:cNvSpPr>
              <a:spLocks noChangeArrowheads="1"/>
            </p:cNvSpPr>
            <p:nvPr>
              <p:custDataLst>
                <p:tags r:id="rId7"/>
              </p:custDataLst>
            </p:nvPr>
          </p:nvSpPr>
          <p:spPr bwMode="auto">
            <a:xfrm>
              <a:off x="4092" y="270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15375" name="Oval 11"/>
            <p:cNvSpPr>
              <a:spLocks noChangeArrowheads="1"/>
            </p:cNvSpPr>
            <p:nvPr>
              <p:custDataLst>
                <p:tags r:id="rId8"/>
              </p:custDataLst>
            </p:nvPr>
          </p:nvSpPr>
          <p:spPr bwMode="auto">
            <a:xfrm>
              <a:off x="3456" y="302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15376" name="Oval 12"/>
            <p:cNvSpPr>
              <a:spLocks noChangeArrowheads="1"/>
            </p:cNvSpPr>
            <p:nvPr>
              <p:custDataLst>
                <p:tags r:id="rId9"/>
              </p:custDataLst>
            </p:nvPr>
          </p:nvSpPr>
          <p:spPr bwMode="auto">
            <a:xfrm>
              <a:off x="4090" y="210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15377" name="Oval 13"/>
            <p:cNvSpPr>
              <a:spLocks noChangeArrowheads="1"/>
            </p:cNvSpPr>
            <p:nvPr>
              <p:custDataLst>
                <p:tags r:id="rId10"/>
              </p:custDataLst>
            </p:nvPr>
          </p:nvSpPr>
          <p:spPr bwMode="auto">
            <a:xfrm>
              <a:off x="3481" y="239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grpSp>
      <p:cxnSp>
        <p:nvCxnSpPr>
          <p:cNvPr id="15366" name="AutoShape 5"/>
          <p:cNvCxnSpPr>
            <a:cxnSpLocks noChangeShapeType="1"/>
          </p:cNvCxnSpPr>
          <p:nvPr/>
        </p:nvCxnSpPr>
        <p:spPr bwMode="auto">
          <a:xfrm>
            <a:off x="5233988" y="3549651"/>
            <a:ext cx="0" cy="815975"/>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7" name="AutoShape 5"/>
          <p:cNvCxnSpPr>
            <a:cxnSpLocks noChangeShapeType="1"/>
          </p:cNvCxnSpPr>
          <p:nvPr/>
        </p:nvCxnSpPr>
        <p:spPr bwMode="auto">
          <a:xfrm flipH="1" flipV="1">
            <a:off x="5457825" y="3554414"/>
            <a:ext cx="1246188" cy="357187"/>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8" name="AutoShape 5"/>
          <p:cNvCxnSpPr>
            <a:cxnSpLocks noChangeShapeType="1"/>
          </p:cNvCxnSpPr>
          <p:nvPr/>
        </p:nvCxnSpPr>
        <p:spPr bwMode="auto">
          <a:xfrm flipH="1">
            <a:off x="5430839" y="3017838"/>
            <a:ext cx="1246187" cy="379412"/>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36" name="AutoShape 57"/>
          <p:cNvSpPr>
            <a:spLocks noChangeArrowheads="1"/>
          </p:cNvSpPr>
          <p:nvPr>
            <p:custDataLst>
              <p:tags r:id="rId2"/>
            </p:custDataLst>
          </p:nvPr>
        </p:nvSpPr>
        <p:spPr bwMode="auto">
          <a:xfrm rot="9193843">
            <a:off x="4275139" y="4457701"/>
            <a:ext cx="871537" cy="485775"/>
          </a:xfrm>
          <a:prstGeom prst="leftArrow">
            <a:avLst>
              <a:gd name="adj1" fmla="val 50000"/>
              <a:gd name="adj2" fmla="val 50244"/>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37" name="AutoShape 59"/>
          <p:cNvSpPr>
            <a:spLocks noChangeArrowheads="1"/>
          </p:cNvSpPr>
          <p:nvPr>
            <p:custDataLst>
              <p:tags r:id="rId3"/>
            </p:custDataLst>
          </p:nvPr>
        </p:nvSpPr>
        <p:spPr bwMode="auto">
          <a:xfrm rot="18954445">
            <a:off x="7977439" y="4953736"/>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38" name="Text Box 16"/>
          <p:cNvSpPr txBox="1">
            <a:spLocks noChangeArrowheads="1"/>
          </p:cNvSpPr>
          <p:nvPr>
            <p:custDataLst>
              <p:tags r:id="rId4"/>
            </p:custDataLst>
          </p:nvPr>
        </p:nvSpPr>
        <p:spPr bwMode="auto">
          <a:xfrm>
            <a:off x="7423379" y="3409536"/>
            <a:ext cx="3333750" cy="1200329"/>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50000"/>
              </a:spcBef>
              <a:spcAft>
                <a:spcPct val="0"/>
              </a:spcAft>
              <a:buNone/>
            </a:pPr>
            <a:r>
              <a:rPr lang="en-GB" altLang="en-US" b="1" dirty="0">
                <a:solidFill>
                  <a:srgbClr val="0033CC"/>
                </a:solidFill>
              </a:rPr>
              <a:t>Level 3</a:t>
            </a:r>
            <a:br>
              <a:rPr lang="en-GB" altLang="en-US" b="1" dirty="0">
                <a:solidFill>
                  <a:srgbClr val="0033CC"/>
                </a:solidFill>
              </a:rPr>
            </a:br>
            <a:r>
              <a:rPr lang="en-GB" altLang="en-US" b="1" dirty="0">
                <a:solidFill>
                  <a:srgbClr val="0033CC"/>
                </a:solidFill>
              </a:rPr>
              <a:t>Serious &amp; Organised Crime</a:t>
            </a:r>
          </a:p>
        </p:txBody>
      </p:sp>
      <p:sp>
        <p:nvSpPr>
          <p:cNvPr id="39" name="AutoShape 58"/>
          <p:cNvSpPr>
            <a:spLocks noChangeArrowheads="1"/>
          </p:cNvSpPr>
          <p:nvPr>
            <p:custDataLst>
              <p:tags r:id="rId5"/>
            </p:custDataLst>
          </p:nvPr>
        </p:nvSpPr>
        <p:spPr bwMode="auto">
          <a:xfrm rot="20408718">
            <a:off x="7058820" y="2368284"/>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endParaRPr lang="en-US" altLang="en-US" sz="3200" b="1" dirty="0">
              <a:solidFill>
                <a:srgbClr val="FFFFFF"/>
              </a:solidFill>
            </a:endParaRPr>
          </a:p>
        </p:txBody>
      </p:sp>
      <p:sp>
        <p:nvSpPr>
          <p:cNvPr id="40" name="Text Box 14"/>
          <p:cNvSpPr txBox="1">
            <a:spLocks noChangeArrowheads="1"/>
          </p:cNvSpPr>
          <p:nvPr>
            <p:custDataLst>
              <p:tags r:id="rId6"/>
            </p:custDataLst>
          </p:nvPr>
        </p:nvSpPr>
        <p:spPr bwMode="auto">
          <a:xfrm>
            <a:off x="7633018" y="1011205"/>
            <a:ext cx="2914475" cy="1200329"/>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b="1" dirty="0">
                <a:solidFill>
                  <a:srgbClr val="0033CC"/>
                </a:solidFill>
              </a:rPr>
              <a:t>Level 2 </a:t>
            </a:r>
          </a:p>
          <a:p>
            <a:pPr algn="ctr" fontAlgn="base">
              <a:spcBef>
                <a:spcPct val="0"/>
              </a:spcBef>
              <a:spcAft>
                <a:spcPct val="0"/>
              </a:spcAft>
              <a:buNone/>
            </a:pPr>
            <a:r>
              <a:rPr lang="en-GB" altLang="en-US" b="1" dirty="0">
                <a:solidFill>
                  <a:srgbClr val="0033CC"/>
                </a:solidFill>
              </a:rPr>
              <a:t>Force/Cross Border</a:t>
            </a:r>
          </a:p>
        </p:txBody>
      </p:sp>
    </p:spTree>
    <p:extLst>
      <p:ext uri="{BB962C8B-B14F-4D97-AF65-F5344CB8AC3E}">
        <p14:creationId xmlns:p14="http://schemas.microsoft.com/office/powerpoint/2010/main" val="31001744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childTnLst>
                                </p:cTn>
                              </p:par>
                              <p:par>
                                <p:cTn id="10" presetID="10"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500"/>
                                        <p:tgtEl>
                                          <p:spTgt spid="3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par>
                                <p:cTn id="21" presetID="10" presetClass="entr" presetSubtype="0" fill="hold" nodeType="withEffect">
                                  <p:stCondLst>
                                    <p:cond delay="0"/>
                                  </p:stCondLst>
                                  <p:childTnLst>
                                    <p:set>
                                      <p:cBhvr>
                                        <p:cTn id="22" dur="1" fill="hold">
                                          <p:stCondLst>
                                            <p:cond delay="0"/>
                                          </p:stCondLst>
                                        </p:cTn>
                                        <p:tgtEl>
                                          <p:spTgt spid="15365"/>
                                        </p:tgtEl>
                                        <p:attrNameLst>
                                          <p:attrName>style.visibility</p:attrName>
                                        </p:attrNameLst>
                                      </p:cBhvr>
                                      <p:to>
                                        <p:strVal val="visible"/>
                                      </p:to>
                                    </p:set>
                                    <p:animEffect transition="in" filter="fade">
                                      <p:cBhvr>
                                        <p:cTn id="23" dur="500"/>
                                        <p:tgtEl>
                                          <p:spTgt spid="15365"/>
                                        </p:tgtEl>
                                      </p:cBhvr>
                                    </p:animEffect>
                                  </p:childTnLst>
                                </p:cTn>
                              </p:par>
                              <p:par>
                                <p:cTn id="24" presetID="10" presetClass="entr" presetSubtype="0" fill="hold" nodeType="withEffect">
                                  <p:stCondLst>
                                    <p:cond delay="0"/>
                                  </p:stCondLst>
                                  <p:childTnLst>
                                    <p:set>
                                      <p:cBhvr>
                                        <p:cTn id="25" dur="1" fill="hold">
                                          <p:stCondLst>
                                            <p:cond delay="0"/>
                                          </p:stCondLst>
                                        </p:cTn>
                                        <p:tgtEl>
                                          <p:spTgt spid="15368"/>
                                        </p:tgtEl>
                                        <p:attrNameLst>
                                          <p:attrName>style.visibility</p:attrName>
                                        </p:attrNameLst>
                                      </p:cBhvr>
                                      <p:to>
                                        <p:strVal val="visible"/>
                                      </p:to>
                                    </p:set>
                                    <p:animEffect transition="in" filter="fade">
                                      <p:cBhvr>
                                        <p:cTn id="26" dur="500"/>
                                        <p:tgtEl>
                                          <p:spTgt spid="15368"/>
                                        </p:tgtEl>
                                      </p:cBhvr>
                                    </p:animEffect>
                                  </p:childTnLst>
                                </p:cTn>
                              </p:par>
                              <p:par>
                                <p:cTn id="27" presetID="10" presetClass="entr" presetSubtype="0" fill="hold" nodeType="withEffect">
                                  <p:stCondLst>
                                    <p:cond delay="0"/>
                                  </p:stCondLst>
                                  <p:childTnLst>
                                    <p:set>
                                      <p:cBhvr>
                                        <p:cTn id="28" dur="1" fill="hold">
                                          <p:stCondLst>
                                            <p:cond delay="0"/>
                                          </p:stCondLst>
                                        </p:cTn>
                                        <p:tgtEl>
                                          <p:spTgt spid="15367"/>
                                        </p:tgtEl>
                                        <p:attrNameLst>
                                          <p:attrName>style.visibility</p:attrName>
                                        </p:attrNameLst>
                                      </p:cBhvr>
                                      <p:to>
                                        <p:strVal val="visible"/>
                                      </p:to>
                                    </p:set>
                                    <p:animEffect transition="in" filter="fade">
                                      <p:cBhvr>
                                        <p:cTn id="29" dur="500"/>
                                        <p:tgtEl>
                                          <p:spTgt spid="15367"/>
                                        </p:tgtEl>
                                      </p:cBhvr>
                                    </p:animEffect>
                                  </p:childTnLst>
                                </p:cTn>
                              </p:par>
                              <p:par>
                                <p:cTn id="30" presetID="10" presetClass="entr" presetSubtype="0" fill="hold" nodeType="withEffect">
                                  <p:stCondLst>
                                    <p:cond delay="0"/>
                                  </p:stCondLst>
                                  <p:childTnLst>
                                    <p:set>
                                      <p:cBhvr>
                                        <p:cTn id="31" dur="1" fill="hold">
                                          <p:stCondLst>
                                            <p:cond delay="0"/>
                                          </p:stCondLst>
                                        </p:cTn>
                                        <p:tgtEl>
                                          <p:spTgt spid="15366"/>
                                        </p:tgtEl>
                                        <p:attrNameLst>
                                          <p:attrName>style.visibility</p:attrName>
                                        </p:attrNameLst>
                                      </p:cBhvr>
                                      <p:to>
                                        <p:strVal val="visible"/>
                                      </p:to>
                                    </p:set>
                                    <p:animEffect transition="in" filter="fade">
                                      <p:cBhvr>
                                        <p:cTn id="32" dur="500"/>
                                        <p:tgtEl>
                                          <p:spTgt spid="1536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36" grpId="0" animBg="1"/>
      <p:bldP spid="37" grpId="0" animBg="1"/>
      <p:bldP spid="38" grpId="0" animBg="1"/>
      <p:bldP spid="39" grpId="0" animBg="1"/>
      <p:bldP spid="4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G$\Roger Images\Images\tapecuedited.JPG"/>
          <p:cNvPicPr>
            <a:picLocks noChangeAspect="1" noChangeArrowheads="1"/>
          </p:cNvPicPr>
          <p:nvPr/>
        </p:nvPicPr>
        <p:blipFill>
          <a:blip r:embed="rId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custDataLst>
              <p:tags r:id="rId1"/>
            </p:custDataLst>
          </p:nvPr>
        </p:nvSpPr>
        <p:spPr>
          <a:xfrm>
            <a:off x="1981200" y="188640"/>
            <a:ext cx="8229600" cy="562074"/>
          </a:xfrm>
        </p:spPr>
        <p:txBody>
          <a:bodyPr/>
          <a:lstStyle/>
          <a:p>
            <a:r>
              <a:rPr lang="en-GB" sz="3600" b="1" dirty="0">
                <a:latin typeface="Calibri" panose="020F0502020204030204" pitchFamily="34" charset="0"/>
                <a:ea typeface="Calibri" panose="020F0502020204030204" pitchFamily="34" charset="0"/>
                <a:cs typeface="Calibri" panose="020F0502020204030204" pitchFamily="34" charset="0"/>
              </a:rPr>
              <a:t>Analysing Intelligence</a:t>
            </a:r>
          </a:p>
        </p:txBody>
      </p:sp>
      <p:sp>
        <p:nvSpPr>
          <p:cNvPr id="3" name="Content Placeholder 2"/>
          <p:cNvSpPr>
            <a:spLocks noGrp="1"/>
          </p:cNvSpPr>
          <p:nvPr>
            <p:ph sz="half" idx="1"/>
            <p:custDataLst>
              <p:tags r:id="rId2"/>
            </p:custDataLst>
          </p:nvPr>
        </p:nvSpPr>
        <p:spPr>
          <a:xfrm>
            <a:off x="1981200" y="1052736"/>
            <a:ext cx="4038600" cy="2376264"/>
          </a:xfrm>
        </p:spPr>
        <p:txBody>
          <a:bodyPr/>
          <a:lstStyle/>
          <a:p>
            <a:r>
              <a:rPr lang="en-GB" b="1" u="sng" dirty="0">
                <a:solidFill>
                  <a:schemeClr val="tx1"/>
                </a:solidFill>
                <a:effectLst>
                  <a:outerShdw blurRad="38100" dist="38100" dir="2700000" algn="tl">
                    <a:srgbClr val="000000">
                      <a:alpha val="43137"/>
                    </a:srgbClr>
                  </a:outerShdw>
                </a:effectLst>
              </a:rPr>
              <a:t>Problem Profiling</a:t>
            </a:r>
          </a:p>
          <a:p>
            <a:r>
              <a:rPr lang="en-GB" b="1" dirty="0">
                <a:solidFill>
                  <a:schemeClr val="tx1"/>
                </a:solidFill>
                <a:effectLst>
                  <a:outerShdw blurRad="38100" dist="38100" dir="2700000" algn="tl">
                    <a:srgbClr val="000000">
                      <a:alpha val="43137"/>
                    </a:srgbClr>
                  </a:outerShdw>
                </a:effectLst>
              </a:rPr>
              <a:t>Crime Hotspots</a:t>
            </a:r>
          </a:p>
          <a:p>
            <a:r>
              <a:rPr lang="en-GB" b="1" dirty="0">
                <a:solidFill>
                  <a:schemeClr val="tx1"/>
                </a:solidFill>
                <a:effectLst>
                  <a:outerShdw blurRad="38100" dist="38100" dir="2700000" algn="tl">
                    <a:srgbClr val="000000">
                      <a:alpha val="43137"/>
                    </a:srgbClr>
                  </a:outerShdw>
                </a:effectLst>
              </a:rPr>
              <a:t>Crime series</a:t>
            </a:r>
          </a:p>
        </p:txBody>
      </p:sp>
      <p:sp>
        <p:nvSpPr>
          <p:cNvPr id="4" name="Content Placeholder 3"/>
          <p:cNvSpPr>
            <a:spLocks noGrp="1"/>
          </p:cNvSpPr>
          <p:nvPr>
            <p:ph sz="half" idx="2"/>
            <p:custDataLst>
              <p:tags r:id="rId3"/>
            </p:custDataLst>
          </p:nvPr>
        </p:nvSpPr>
        <p:spPr>
          <a:xfrm>
            <a:off x="6172200" y="1052736"/>
            <a:ext cx="4038600" cy="2376264"/>
          </a:xfrm>
        </p:spPr>
        <p:txBody>
          <a:bodyPr/>
          <a:lstStyle/>
          <a:p>
            <a:r>
              <a:rPr lang="en-GB" b="1" u="sng" dirty="0">
                <a:solidFill>
                  <a:schemeClr val="tx1"/>
                </a:solidFill>
                <a:effectLst>
                  <a:outerShdw blurRad="38100" dist="38100" dir="2700000" algn="tl">
                    <a:srgbClr val="000000">
                      <a:alpha val="43137"/>
                    </a:srgbClr>
                  </a:outerShdw>
                </a:effectLst>
              </a:rPr>
              <a:t>Subject Profiling</a:t>
            </a:r>
          </a:p>
          <a:p>
            <a:r>
              <a:rPr lang="en-GB" b="1" dirty="0">
                <a:solidFill>
                  <a:schemeClr val="tx1"/>
                </a:solidFill>
                <a:effectLst>
                  <a:outerShdw blurRad="38100" dist="38100" dir="2700000" algn="tl">
                    <a:srgbClr val="000000">
                      <a:alpha val="43137"/>
                    </a:srgbClr>
                  </a:outerShdw>
                </a:effectLst>
              </a:rPr>
              <a:t>Analysing the actions of criminals &amp; associates</a:t>
            </a:r>
          </a:p>
        </p:txBody>
      </p:sp>
      <p:sp>
        <p:nvSpPr>
          <p:cNvPr id="6" name="TextBox 5"/>
          <p:cNvSpPr txBox="1"/>
          <p:nvPr>
            <p:custDataLst>
              <p:tags r:id="rId4"/>
            </p:custDataLst>
          </p:nvPr>
        </p:nvSpPr>
        <p:spPr>
          <a:xfrm>
            <a:off x="3535844" y="4013775"/>
            <a:ext cx="5120312" cy="584775"/>
          </a:xfrm>
          <a:prstGeom prst="rect">
            <a:avLst/>
          </a:prstGeom>
          <a:noFill/>
        </p:spPr>
        <p:txBody>
          <a:bodyPr wrap="none" rtlCol="0">
            <a:spAutoFit/>
          </a:bodyPr>
          <a:lstStyle/>
          <a:p>
            <a:pPr algn="ctr" fontAlgn="base">
              <a:spcBef>
                <a:spcPct val="0"/>
              </a:spcBef>
              <a:spcAft>
                <a:spcPct val="0"/>
              </a:spcAft>
            </a:pPr>
            <a:r>
              <a:rPr lang="en-GB" sz="3200" b="1" dirty="0">
                <a:latin typeface="Verdana" pitchFamily="34" charset="0"/>
                <a:ea typeface="ＭＳ Ｐゴシック" pitchFamily="-112" charset="-128"/>
              </a:rPr>
              <a:t>Strategic assessment</a:t>
            </a:r>
          </a:p>
        </p:txBody>
      </p:sp>
      <p:sp>
        <p:nvSpPr>
          <p:cNvPr id="7" name="TextBox 6"/>
          <p:cNvSpPr txBox="1"/>
          <p:nvPr>
            <p:custDataLst>
              <p:tags r:id="rId5"/>
            </p:custDataLst>
          </p:nvPr>
        </p:nvSpPr>
        <p:spPr>
          <a:xfrm>
            <a:off x="3499768" y="5517233"/>
            <a:ext cx="4815742" cy="584775"/>
          </a:xfrm>
          <a:prstGeom prst="rect">
            <a:avLst/>
          </a:prstGeom>
          <a:noFill/>
        </p:spPr>
        <p:txBody>
          <a:bodyPr wrap="none" rtlCol="0">
            <a:spAutoFit/>
          </a:bodyPr>
          <a:lstStyle/>
          <a:p>
            <a:pPr algn="ctr" fontAlgn="base">
              <a:spcBef>
                <a:spcPct val="0"/>
              </a:spcBef>
              <a:spcAft>
                <a:spcPct val="0"/>
              </a:spcAft>
            </a:pPr>
            <a:r>
              <a:rPr lang="en-GB" sz="3200" b="1" dirty="0">
                <a:latin typeface="Verdana" pitchFamily="34" charset="0"/>
                <a:ea typeface="ＭＳ Ｐゴシック" pitchFamily="-112" charset="-128"/>
              </a:rPr>
              <a:t>Tactical assessment</a:t>
            </a:r>
          </a:p>
        </p:txBody>
      </p:sp>
    </p:spTree>
    <p:extLst>
      <p:ext uri="{BB962C8B-B14F-4D97-AF65-F5344CB8AC3E}">
        <p14:creationId xmlns:p14="http://schemas.microsoft.com/office/powerpoint/2010/main" val="36488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Roger Images\Images\text graphic\meeting_ethnic_mix_01.jpg"/>
          <p:cNvPicPr>
            <a:picLocks noChangeAspect="1" noChangeArrowheads="1"/>
          </p:cNvPicPr>
          <p:nvPr/>
        </p:nvPicPr>
        <p:blipFill>
          <a:blip r:embed="rId3">
            <a:duotone>
              <a:prstClr val="black"/>
              <a:schemeClr val="accent6">
                <a:tint val="45000"/>
                <a:satMod val="400000"/>
              </a:schemeClr>
            </a:duotone>
            <a:extLst>
              <a:ext uri="{BEBA8EAE-BF5A-486C-A8C5-ECC9F3942E4B}">
                <a14:imgProps xmlns:a14="http://schemas.microsoft.com/office/drawing/2010/main">
                  <a14:imgLayer r:embed="rId4">
                    <a14:imgEffect>
                      <a14:colorTemperature colorTemp="11200"/>
                    </a14:imgEffect>
                    <a14:imgEffect>
                      <a14:brightnessContrast bright="24000"/>
                    </a14:imgEffect>
                  </a14:imgLayer>
                </a14:imgProps>
              </a:ext>
              <a:ext uri="{28A0092B-C50C-407E-A947-70E740481C1C}">
                <a14:useLocalDpi xmlns:a14="http://schemas.microsoft.com/office/drawing/2010/main" val="0"/>
              </a:ext>
            </a:extLst>
          </a:blip>
          <a:srcRect/>
          <a:stretch>
            <a:fillRect/>
          </a:stretch>
        </p:blipFill>
        <p:spPr bwMode="auto">
          <a:xfrm>
            <a:off x="1524001" y="0"/>
            <a:ext cx="9143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063551" y="2825498"/>
            <a:ext cx="8064896" cy="584775"/>
          </a:xfrm>
          <a:prstGeom prst="rect">
            <a:avLst/>
          </a:prstGeom>
          <a:noFill/>
        </p:spPr>
        <p:txBody>
          <a:bodyPr wrap="square" rtlCol="0">
            <a:spAutoFit/>
          </a:bodyPr>
          <a:lstStyle/>
          <a:p>
            <a:pPr algn="ctr" fontAlgn="base">
              <a:spcBef>
                <a:spcPct val="0"/>
              </a:spcBef>
              <a:spcAft>
                <a:spcPct val="0"/>
              </a:spcAft>
            </a:pPr>
            <a:r>
              <a:rPr lang="en-GB" sz="3200" b="1" dirty="0">
                <a:solidFill>
                  <a:schemeClr val="bg1"/>
                </a:solidFill>
                <a:latin typeface="Verdana" pitchFamily="34" charset="0"/>
                <a:ea typeface="ＭＳ Ｐゴシック" pitchFamily="-112" charset="-128"/>
              </a:rPr>
              <a:t>Strategic Tasking &amp; Coordinating</a:t>
            </a:r>
          </a:p>
        </p:txBody>
      </p:sp>
    </p:spTree>
    <p:extLst>
      <p:ext uri="{BB962C8B-B14F-4D97-AF65-F5344CB8AC3E}">
        <p14:creationId xmlns:p14="http://schemas.microsoft.com/office/powerpoint/2010/main" val="499724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Roger Images\Images\Photos\DSCF8804.JPG"/>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39008" y="3167390"/>
            <a:ext cx="8928992" cy="523220"/>
          </a:xfrm>
          <a:prstGeom prst="rect">
            <a:avLst/>
          </a:prstGeom>
          <a:noFill/>
        </p:spPr>
        <p:txBody>
          <a:bodyPr wrap="square" rtlCol="0">
            <a:spAutoFit/>
          </a:bodyPr>
          <a:lstStyle/>
          <a:p>
            <a:pPr algn="ctr" fontAlgn="base">
              <a:spcBef>
                <a:spcPct val="0"/>
              </a:spcBef>
              <a:spcAft>
                <a:spcPct val="0"/>
              </a:spcAft>
            </a:pPr>
            <a:r>
              <a:rPr lang="en-GB" sz="2800" b="1" dirty="0">
                <a:latin typeface="Verdana" pitchFamily="34" charset="0"/>
                <a:ea typeface="ＭＳ Ｐゴシック" pitchFamily="-112" charset="-128"/>
              </a:rPr>
              <a:t>B.C.U. Tactical Tasking &amp; Co-ordinating</a:t>
            </a:r>
          </a:p>
        </p:txBody>
      </p:sp>
    </p:spTree>
    <p:extLst>
      <p:ext uri="{BB962C8B-B14F-4D97-AF65-F5344CB8AC3E}">
        <p14:creationId xmlns:p14="http://schemas.microsoft.com/office/powerpoint/2010/main" val="3457674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Client\G$\Roger Images\Images\Adam - Image Bank\Image Bank\Leadership\Leadership3.JPG"/>
          <p:cNvPicPr>
            <a:picLocks noChangeAspect="1" noChangeArrowheads="1"/>
          </p:cNvPicPr>
          <p:nvPr/>
        </p:nvPicPr>
        <p:blipFill>
          <a:blip r:embed="rId5" cstate="print">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16050" y="0"/>
            <a:ext cx="9251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extBox 3"/>
          <p:cNvSpPr txBox="1">
            <a:spLocks noChangeArrowheads="1"/>
          </p:cNvSpPr>
          <p:nvPr>
            <p:custDataLst>
              <p:tags r:id="rId1"/>
            </p:custDataLst>
          </p:nvPr>
        </p:nvSpPr>
        <p:spPr bwMode="auto">
          <a:xfrm>
            <a:off x="3575968" y="404814"/>
            <a:ext cx="50403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600" b="1" dirty="0">
                <a:solidFill>
                  <a:schemeClr val="tx1"/>
                </a:solidFill>
                <a:effectLst>
                  <a:outerShdw blurRad="38100" dist="38100" dir="2700000" algn="tl">
                    <a:srgbClr val="000000">
                      <a:alpha val="43137"/>
                    </a:srgbClr>
                  </a:outerShdw>
                </a:effectLst>
              </a:rPr>
              <a:t>Daily Briefing</a:t>
            </a:r>
          </a:p>
        </p:txBody>
      </p:sp>
      <p:sp>
        <p:nvSpPr>
          <p:cNvPr id="19460" name="TextBox 4"/>
          <p:cNvSpPr txBox="1">
            <a:spLocks noChangeArrowheads="1"/>
          </p:cNvSpPr>
          <p:nvPr>
            <p:custDataLst>
              <p:tags r:id="rId2"/>
            </p:custDataLst>
          </p:nvPr>
        </p:nvSpPr>
        <p:spPr bwMode="auto">
          <a:xfrm>
            <a:off x="2063552" y="1689770"/>
            <a:ext cx="7704856"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200" b="1" dirty="0">
                <a:solidFill>
                  <a:schemeClr val="tx1"/>
                </a:solidFill>
                <a:effectLst>
                  <a:outerShdw blurRad="38100" dist="38100" dir="2700000" algn="tl">
                    <a:srgbClr val="000000">
                      <a:alpha val="43137"/>
                    </a:srgbClr>
                  </a:outerShdw>
                </a:effectLst>
              </a:rPr>
              <a:t>Review previous 24 hours</a:t>
            </a:r>
          </a:p>
          <a:p>
            <a:pPr algn="ctr" eaLnBrk="1" fontAlgn="base" hangingPunct="1">
              <a:spcBef>
                <a:spcPct val="0"/>
              </a:spcBef>
              <a:spcAft>
                <a:spcPct val="0"/>
              </a:spcAft>
              <a:buNone/>
            </a:pPr>
            <a:endParaRPr lang="en-GB" altLang="en-US" sz="3200" b="1" dirty="0">
              <a:solidFill>
                <a:schemeClr val="tx1"/>
              </a:solidFill>
              <a:effectLst>
                <a:outerShdw blurRad="38100" dist="38100" dir="2700000" algn="tl">
                  <a:srgbClr val="000000">
                    <a:alpha val="43137"/>
                  </a:srgbClr>
                </a:outerShdw>
              </a:effectLst>
            </a:endParaRPr>
          </a:p>
          <a:p>
            <a:pPr algn="ctr" eaLnBrk="1" fontAlgn="base" hangingPunct="1">
              <a:spcBef>
                <a:spcPct val="0"/>
              </a:spcBef>
              <a:spcAft>
                <a:spcPct val="0"/>
              </a:spcAft>
              <a:buNone/>
            </a:pPr>
            <a:r>
              <a:rPr lang="en-GB" altLang="en-US" sz="3200" b="1" dirty="0">
                <a:solidFill>
                  <a:schemeClr val="tx1"/>
                </a:solidFill>
                <a:effectLst>
                  <a:outerShdw blurRad="38100" dist="38100" dir="2700000" algn="tl">
                    <a:srgbClr val="000000">
                      <a:alpha val="43137"/>
                    </a:srgbClr>
                  </a:outerShdw>
                </a:effectLst>
              </a:rPr>
              <a:t>Plan next 24 hours</a:t>
            </a:r>
          </a:p>
          <a:p>
            <a:pPr algn="ctr" eaLnBrk="1" fontAlgn="base" hangingPunct="1">
              <a:spcBef>
                <a:spcPct val="0"/>
              </a:spcBef>
              <a:spcAft>
                <a:spcPct val="0"/>
              </a:spcAft>
              <a:buNone/>
            </a:pPr>
            <a:endParaRPr lang="en-GB" altLang="en-US" sz="3200" b="1" dirty="0">
              <a:solidFill>
                <a:schemeClr val="tx1"/>
              </a:solidFill>
              <a:effectLst>
                <a:outerShdw blurRad="38100" dist="38100" dir="2700000" algn="tl">
                  <a:srgbClr val="000000">
                    <a:alpha val="43137"/>
                  </a:srgbClr>
                </a:outerShdw>
              </a:effectLst>
            </a:endParaRPr>
          </a:p>
          <a:p>
            <a:pPr algn="ctr" eaLnBrk="1" fontAlgn="base" hangingPunct="1">
              <a:spcBef>
                <a:spcPct val="0"/>
              </a:spcBef>
              <a:spcAft>
                <a:spcPct val="0"/>
              </a:spcAft>
              <a:buNone/>
            </a:pPr>
            <a:r>
              <a:rPr lang="en-GB" altLang="en-US" sz="3200" b="1" dirty="0">
                <a:solidFill>
                  <a:schemeClr val="tx1"/>
                </a:solidFill>
                <a:effectLst>
                  <a:outerShdw blurRad="38100" dist="38100" dir="2700000" algn="tl">
                    <a:srgbClr val="000000">
                      <a:alpha val="43137"/>
                    </a:srgbClr>
                  </a:outerShdw>
                </a:effectLst>
              </a:rPr>
              <a:t>Examine and review information</a:t>
            </a:r>
          </a:p>
          <a:p>
            <a:pPr algn="ctr" eaLnBrk="1" fontAlgn="base" hangingPunct="1">
              <a:spcBef>
                <a:spcPct val="0"/>
              </a:spcBef>
              <a:spcAft>
                <a:spcPct val="0"/>
              </a:spcAft>
              <a:buNone/>
            </a:pPr>
            <a:endParaRPr lang="en-GB" altLang="en-US" sz="3200" b="1" dirty="0">
              <a:solidFill>
                <a:schemeClr val="tx1"/>
              </a:solidFill>
              <a:effectLst>
                <a:outerShdw blurRad="38100" dist="38100" dir="2700000" algn="tl">
                  <a:srgbClr val="000000">
                    <a:alpha val="43137"/>
                  </a:srgbClr>
                </a:outerShdw>
              </a:effectLst>
            </a:endParaRPr>
          </a:p>
          <a:p>
            <a:pPr algn="ctr" eaLnBrk="1" fontAlgn="base" hangingPunct="1">
              <a:spcBef>
                <a:spcPct val="0"/>
              </a:spcBef>
              <a:spcAft>
                <a:spcPct val="0"/>
              </a:spcAft>
              <a:buNone/>
            </a:pPr>
            <a:r>
              <a:rPr lang="en-GB" altLang="en-US" sz="3200" b="1" dirty="0">
                <a:solidFill>
                  <a:schemeClr val="tx1"/>
                </a:solidFill>
                <a:effectLst>
                  <a:outerShdw blurRad="38100" dist="38100" dir="2700000" algn="tl">
                    <a:srgbClr val="000000">
                      <a:alpha val="43137"/>
                    </a:srgbClr>
                  </a:outerShdw>
                </a:effectLst>
              </a:rPr>
              <a:t>Tasking</a:t>
            </a:r>
          </a:p>
        </p:txBody>
      </p:sp>
    </p:spTree>
    <p:extLst>
      <p:ext uri="{BB962C8B-B14F-4D97-AF65-F5344CB8AC3E}">
        <p14:creationId xmlns:p14="http://schemas.microsoft.com/office/powerpoint/2010/main" val="29133953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animEffect transition="in" filter="fade">
                                      <p:cBhvr>
                                        <p:cTn id="7" dur="500"/>
                                        <p:tgtEl>
                                          <p:spTgt spid="194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60">
                                            <p:txEl>
                                              <p:pRg st="2" end="2"/>
                                            </p:txEl>
                                          </p:spTgt>
                                        </p:tgtEl>
                                        <p:attrNameLst>
                                          <p:attrName>style.visibility</p:attrName>
                                        </p:attrNameLst>
                                      </p:cBhvr>
                                      <p:to>
                                        <p:strVal val="visible"/>
                                      </p:to>
                                    </p:set>
                                    <p:animEffect transition="in" filter="fade">
                                      <p:cBhvr>
                                        <p:cTn id="12" dur="500"/>
                                        <p:tgtEl>
                                          <p:spTgt spid="1946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60">
                                            <p:txEl>
                                              <p:pRg st="4" end="4"/>
                                            </p:txEl>
                                          </p:spTgt>
                                        </p:tgtEl>
                                        <p:attrNameLst>
                                          <p:attrName>style.visibility</p:attrName>
                                        </p:attrNameLst>
                                      </p:cBhvr>
                                      <p:to>
                                        <p:strVal val="visible"/>
                                      </p:to>
                                    </p:set>
                                    <p:animEffect transition="in" filter="fade">
                                      <p:cBhvr>
                                        <p:cTn id="17" dur="500"/>
                                        <p:tgtEl>
                                          <p:spTgt spid="1946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60">
                                            <p:txEl>
                                              <p:pRg st="6" end="6"/>
                                            </p:txEl>
                                          </p:spTgt>
                                        </p:tgtEl>
                                        <p:attrNameLst>
                                          <p:attrName>style.visibility</p:attrName>
                                        </p:attrNameLst>
                                      </p:cBhvr>
                                      <p:to>
                                        <p:strVal val="visible"/>
                                      </p:to>
                                    </p:set>
                                    <p:animEffect transition="in" filter="fade">
                                      <p:cBhvr>
                                        <p:cTn id="22" dur="500"/>
                                        <p:tgtEl>
                                          <p:spTgt spid="1946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ext Box 11"/>
          <p:cNvSpPr txBox="1">
            <a:spLocks noChangeArrowheads="1"/>
          </p:cNvSpPr>
          <p:nvPr>
            <p:custDataLst>
              <p:tags r:id="rId1"/>
            </p:custDataLst>
          </p:nvPr>
        </p:nvSpPr>
        <p:spPr bwMode="auto">
          <a:xfrm>
            <a:off x="1991545" y="165332"/>
            <a:ext cx="8372475" cy="646331"/>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fontAlgn="base" hangingPunct="1">
              <a:spcBef>
                <a:spcPct val="0"/>
              </a:spcBef>
              <a:spcAft>
                <a:spcPct val="0"/>
              </a:spcAft>
              <a:buNone/>
            </a:pPr>
            <a:r>
              <a:rPr lang="en-GB" altLang="en-US" sz="3600" dirty="0">
                <a:solidFill>
                  <a:srgbClr val="000000"/>
                </a:solidFill>
              </a:rPr>
              <a:t>The Intelligence Cycle</a:t>
            </a:r>
          </a:p>
        </p:txBody>
      </p:sp>
      <p:sp>
        <p:nvSpPr>
          <p:cNvPr id="2" name="Curved Down Arrow 1"/>
          <p:cNvSpPr/>
          <p:nvPr>
            <p:custDataLst>
              <p:tags r:id="rId2"/>
            </p:custDataLst>
          </p:nvPr>
        </p:nvSpPr>
        <p:spPr>
          <a:xfrm>
            <a:off x="3935760" y="1628800"/>
            <a:ext cx="4104456"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GB" sz="3200" b="1" dirty="0">
              <a:solidFill>
                <a:srgbClr val="000000"/>
              </a:solidFill>
              <a:latin typeface="Verdana"/>
            </a:endParaRPr>
          </a:p>
        </p:txBody>
      </p:sp>
      <p:sp>
        <p:nvSpPr>
          <p:cNvPr id="3" name="Curved Up Arrow 2"/>
          <p:cNvSpPr/>
          <p:nvPr>
            <p:custDataLst>
              <p:tags r:id="rId3"/>
            </p:custDataLst>
          </p:nvPr>
        </p:nvSpPr>
        <p:spPr>
          <a:xfrm flipH="1">
            <a:off x="3719736" y="3717033"/>
            <a:ext cx="4051300" cy="1903909"/>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GB" sz="3200" b="1" dirty="0">
              <a:solidFill>
                <a:srgbClr val="000000"/>
              </a:solidFill>
              <a:latin typeface="Verdana"/>
            </a:endParaRPr>
          </a:p>
        </p:txBody>
      </p:sp>
      <p:sp>
        <p:nvSpPr>
          <p:cNvPr id="6" name="AutoShape 2"/>
          <p:cNvSpPr>
            <a:spLocks noChangeArrowheads="1"/>
          </p:cNvSpPr>
          <p:nvPr>
            <p:custDataLst>
              <p:tags r:id="rId4"/>
            </p:custDataLst>
          </p:nvPr>
        </p:nvSpPr>
        <p:spPr bwMode="auto">
          <a:xfrm>
            <a:off x="7392144" y="1450876"/>
            <a:ext cx="2072594" cy="1100708"/>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sz="2200" dirty="0">
                <a:solidFill>
                  <a:srgbClr val="000000"/>
                </a:solidFill>
              </a:rPr>
              <a:t>Direction</a:t>
            </a:r>
          </a:p>
        </p:txBody>
      </p:sp>
      <p:sp>
        <p:nvSpPr>
          <p:cNvPr id="7" name="AutoShape 5"/>
          <p:cNvSpPr>
            <a:spLocks noChangeArrowheads="1"/>
          </p:cNvSpPr>
          <p:nvPr>
            <p:custDataLst>
              <p:tags r:id="rId5"/>
            </p:custDataLst>
          </p:nvPr>
        </p:nvSpPr>
        <p:spPr bwMode="auto">
          <a:xfrm>
            <a:off x="7771036" y="4173686"/>
            <a:ext cx="1981200" cy="9906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sz="2200" dirty="0">
                <a:solidFill>
                  <a:srgbClr val="000000"/>
                </a:solidFill>
              </a:rPr>
              <a:t>Collection</a:t>
            </a:r>
          </a:p>
        </p:txBody>
      </p:sp>
      <p:sp>
        <p:nvSpPr>
          <p:cNvPr id="8" name="AutoShape 4"/>
          <p:cNvSpPr>
            <a:spLocks noChangeArrowheads="1"/>
          </p:cNvSpPr>
          <p:nvPr>
            <p:custDataLst>
              <p:tags r:id="rId6"/>
            </p:custDataLst>
          </p:nvPr>
        </p:nvSpPr>
        <p:spPr bwMode="auto">
          <a:xfrm>
            <a:off x="4871864" y="5703191"/>
            <a:ext cx="1981200" cy="9906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sz="2200" dirty="0">
                <a:solidFill>
                  <a:srgbClr val="000000"/>
                </a:solidFill>
              </a:rPr>
              <a:t>Evaluation</a:t>
            </a:r>
          </a:p>
        </p:txBody>
      </p:sp>
      <p:sp>
        <p:nvSpPr>
          <p:cNvPr id="9" name="AutoShape 3"/>
          <p:cNvSpPr>
            <a:spLocks noChangeArrowheads="1"/>
          </p:cNvSpPr>
          <p:nvPr>
            <p:custDataLst>
              <p:tags r:id="rId7"/>
            </p:custDataLst>
          </p:nvPr>
        </p:nvSpPr>
        <p:spPr bwMode="auto">
          <a:xfrm>
            <a:off x="1952576" y="4173686"/>
            <a:ext cx="1981200" cy="9906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sz="2200" dirty="0">
                <a:solidFill>
                  <a:srgbClr val="000000"/>
                </a:solidFill>
              </a:rPr>
              <a:t>Analysis</a:t>
            </a:r>
          </a:p>
        </p:txBody>
      </p:sp>
      <p:sp>
        <p:nvSpPr>
          <p:cNvPr id="10" name="AutoShape 6"/>
          <p:cNvSpPr>
            <a:spLocks noChangeArrowheads="1"/>
          </p:cNvSpPr>
          <p:nvPr>
            <p:custDataLst>
              <p:tags r:id="rId8"/>
            </p:custDataLst>
          </p:nvPr>
        </p:nvSpPr>
        <p:spPr bwMode="auto">
          <a:xfrm>
            <a:off x="1949352" y="1435809"/>
            <a:ext cx="2286000" cy="10668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fontAlgn="base">
              <a:spcBef>
                <a:spcPct val="0"/>
              </a:spcBef>
              <a:spcAft>
                <a:spcPct val="0"/>
              </a:spcAft>
              <a:buNone/>
            </a:pPr>
            <a:r>
              <a:rPr lang="en-GB" altLang="en-US" sz="2000" dirty="0">
                <a:solidFill>
                  <a:srgbClr val="000000"/>
                </a:solidFill>
              </a:rPr>
              <a:t>Dissemination</a:t>
            </a:r>
          </a:p>
        </p:txBody>
      </p:sp>
    </p:spTree>
    <p:extLst>
      <p:ext uri="{BB962C8B-B14F-4D97-AF65-F5344CB8AC3E}">
        <p14:creationId xmlns:p14="http://schemas.microsoft.com/office/powerpoint/2010/main" val="3081886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Client\G$\CKP Images\NIM\Informatio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1299950"/>
            <a:ext cx="5834187" cy="4258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0" y="548681"/>
            <a:ext cx="5514975" cy="4190314"/>
          </a:xfrm>
          <a:prstGeom prst="rect">
            <a:avLst/>
          </a:prstGeom>
        </p:spPr>
        <p:txBody>
          <a:bodyPr wrap="square">
            <a:spAutoFit/>
          </a:bodyPr>
          <a:lstStyle/>
          <a:p>
            <a:pPr fontAlgn="base">
              <a:lnSpc>
                <a:spcPct val="150000"/>
              </a:lnSpc>
              <a:spcBef>
                <a:spcPct val="0"/>
              </a:spcBef>
            </a:pPr>
            <a:r>
              <a:rPr lang="en-GB" altLang="en-US" sz="2000" dirty="0">
                <a:latin typeface="Arial" charset="0"/>
                <a:ea typeface="ＭＳ Ｐゴシック" pitchFamily="-112" charset="-128"/>
              </a:rPr>
              <a:t>When intelligence logs are submitted they should be entered so that the source of the information cannot be identified.</a:t>
            </a:r>
          </a:p>
          <a:p>
            <a:pPr fontAlgn="base">
              <a:lnSpc>
                <a:spcPct val="150000"/>
              </a:lnSpc>
              <a:spcBef>
                <a:spcPct val="0"/>
              </a:spcBef>
            </a:pPr>
            <a:endParaRPr lang="en-GB" altLang="en-US" sz="2000" dirty="0">
              <a:latin typeface="Arial" charset="0"/>
              <a:ea typeface="ＭＳ Ｐゴシック" pitchFamily="-112" charset="-128"/>
            </a:endParaRPr>
          </a:p>
          <a:p>
            <a:pPr fontAlgn="base">
              <a:lnSpc>
                <a:spcPct val="150000"/>
              </a:lnSpc>
              <a:spcBef>
                <a:spcPct val="0"/>
              </a:spcBef>
            </a:pPr>
            <a:r>
              <a:rPr lang="en-GB" altLang="en-US" sz="2000" dirty="0">
                <a:latin typeface="Arial" charset="0"/>
                <a:ea typeface="ＭＳ Ｐゴシック" pitchFamily="-112" charset="-128"/>
              </a:rPr>
              <a:t>In some forces the LIO carries out this prior to entering them into the forces intelligence database.</a:t>
            </a:r>
          </a:p>
          <a:p>
            <a:pPr fontAlgn="base">
              <a:lnSpc>
                <a:spcPct val="150000"/>
              </a:lnSpc>
              <a:spcBef>
                <a:spcPct val="0"/>
              </a:spcBef>
            </a:pPr>
            <a:endParaRPr lang="en-GB" altLang="en-US" sz="2000" dirty="0">
              <a:latin typeface="Arial" charset="0"/>
              <a:ea typeface="ＭＳ Ｐゴシック" pitchFamily="-112" charset="-128"/>
            </a:endParaRPr>
          </a:p>
          <a:p>
            <a:pPr fontAlgn="base">
              <a:lnSpc>
                <a:spcPct val="150000"/>
              </a:lnSpc>
              <a:spcBef>
                <a:spcPct val="0"/>
              </a:spcBef>
            </a:pPr>
            <a:r>
              <a:rPr lang="en-GB" altLang="en-US" sz="2000" dirty="0">
                <a:latin typeface="Arial" charset="0"/>
                <a:ea typeface="ＭＳ Ｐゴシック" pitchFamily="-112" charset="-128"/>
              </a:rPr>
              <a:t>This process is known as ‘sanitisation’</a:t>
            </a:r>
          </a:p>
        </p:txBody>
      </p:sp>
    </p:spTree>
    <p:extLst>
      <p:ext uri="{BB962C8B-B14F-4D97-AF65-F5344CB8AC3E}">
        <p14:creationId xmlns:p14="http://schemas.microsoft.com/office/powerpoint/2010/main" val="1809507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12192000" cy="615602"/>
          </a:xfrm>
          <a:solidFill>
            <a:schemeClr val="bg1">
              <a:lumMod val="95000"/>
              <a:lumOff val="5000"/>
            </a:schemeClr>
          </a:solidFill>
        </p:spPr>
        <p:txBody>
          <a:bodyPr>
            <a:noAutofit/>
          </a:bodyPr>
          <a:lstStyle/>
          <a:p>
            <a:pPr algn="ctr"/>
            <a:r>
              <a:rPr lang="en-GB" sz="4000" b="1" dirty="0"/>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marL="0" marR="0" lvl="0" indent="0" algn="l" defTabSz="457200" rtl="0" eaLnBrk="1" fontAlgn="auto" latinLnBrk="0" hangingPunct="1">
              <a:lnSpc>
                <a:spcPct val="90000"/>
              </a:lnSpc>
              <a:spcBef>
                <a:spcPct val="0"/>
              </a:spcBef>
              <a:spcAft>
                <a:spcPts val="600"/>
              </a:spcAft>
              <a:buClrTx/>
              <a:buSzTx/>
              <a:buFontTx/>
              <a:buNone/>
              <a:tabLst/>
              <a:defRPr/>
            </a:pPr>
            <a:endParaRPr kumimoji="0" lang="en-US" altLang="en-US" sz="20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endParaRPr>
          </a:p>
          <a:p>
            <a:pPr marL="0" marR="0" lvl="0" indent="0" algn="ctr" defTabSz="457200" rtl="0" eaLnBrk="1" fontAlgn="auto" latinLnBrk="0" hangingPunct="1">
              <a:lnSpc>
                <a:spcPct val="90000"/>
              </a:lnSpc>
              <a:spcBef>
                <a:spcPct val="0"/>
              </a:spcBef>
              <a:spcAft>
                <a:spcPts val="600"/>
              </a:spcAft>
              <a:buClrTx/>
              <a:buSzTx/>
              <a:buFontTx/>
              <a:buNone/>
              <a:tabLst/>
              <a:defRPr/>
            </a:pPr>
            <a:r>
              <a:rPr kumimoji="0" lang="en-US" altLang="en-US"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rPr>
              <a:t>The </a:t>
            </a:r>
            <a:br>
              <a:rPr kumimoji="0" lang="en-US" altLang="en-US"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rPr>
            </a:br>
            <a:r>
              <a:rPr kumimoji="0" lang="en-US" altLang="en-US" sz="6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ＭＳ Ｐゴシック" pitchFamily="-112" charset="-128"/>
                <a:cs typeface="+mn-cs"/>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6858004"/>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180474" y="617345"/>
          <a:ext cx="6340642" cy="5939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342902" y="324853"/>
          <a:ext cx="11685812" cy="6075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2" y="4012531"/>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896527"/>
            <a:ext cx="2644072" cy="5772832"/>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sng" strike="noStrike" kern="0" cap="none" spc="0" normalizeH="0" baseline="0" noProof="0" dirty="0">
                <a:ln>
                  <a:noFill/>
                </a:ln>
                <a:solidFill>
                  <a:srgbClr val="000000"/>
                </a:solidFill>
                <a:effectLst/>
                <a:uLnTx/>
                <a:uFillTx/>
                <a:latin typeface="Calibri" panose="020F0502020204030204"/>
                <a:ea typeface="+mn-ea"/>
                <a:cs typeface="+mn-cs"/>
              </a:rPr>
              <a:t>OFFICIAL </a:t>
            </a:r>
            <a:endParaRPr kumimoji="0" lang="en-GB" sz="2000" b="0" i="0" u="sng" strike="noStrike" kern="0" cap="none" spc="0" normalizeH="0" baseline="0" noProof="0" dirty="0">
              <a:ln>
                <a:noFill/>
              </a:ln>
              <a:solidFill>
                <a:srgbClr val="000000"/>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mn-ea"/>
                <a:cs typeface="+mn-cs"/>
              </a:rPr>
              <a:t>The majority of information that is created or processed by the public sector. This includes routine business operations and services, some of which could have damaging consequences if lost, stolen or published in the media, but are not subject to a heightened threat profile. </a:t>
            </a:r>
            <a:endParaRPr kumimoji="0" lang="en-GB" sz="2000" b="0" i="0" u="none" strike="noStrike" kern="0" cap="none" spc="0" normalizeH="0" baseline="0" noProof="0" dirty="0">
              <a:ln>
                <a:noFill/>
              </a:ln>
              <a:solidFill>
                <a:srgbClr val="000000"/>
              </a:solidFill>
              <a:effectLst/>
              <a:uLnTx/>
              <a:uFillTx/>
              <a:latin typeface="Arial" charset="0"/>
              <a:ea typeface="+mn-ea"/>
              <a:cs typeface="Arial" charset="0"/>
            </a:endParaRPr>
          </a:p>
        </p:txBody>
      </p:sp>
      <p:sp>
        <p:nvSpPr>
          <p:cNvPr id="4" name="Rounded Rectangle 3"/>
          <p:cNvSpPr/>
          <p:nvPr/>
        </p:nvSpPr>
        <p:spPr bwMode="auto">
          <a:xfrm>
            <a:off x="4655608" y="896526"/>
            <a:ext cx="2644072" cy="5772834"/>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sng" strike="noStrike" kern="0" cap="none" spc="0" normalizeH="0" baseline="0" noProof="0" dirty="0">
                <a:ln>
                  <a:noFill/>
                </a:ln>
                <a:solidFill>
                  <a:prstClr val="white"/>
                </a:solidFill>
                <a:effectLst/>
                <a:uLnTx/>
                <a:uFillTx/>
                <a:latin typeface="Calibri" panose="020F0502020204030204"/>
                <a:ea typeface="+mn-ea"/>
                <a:cs typeface="+mn-cs"/>
              </a:rPr>
              <a:t>SECRET</a:t>
            </a:r>
            <a:r>
              <a:rPr kumimoji="0" lang="en-GB" sz="2000" b="1" i="0" u="none" strike="noStrike" kern="0" cap="none" spc="0" normalizeH="0" baseline="0" noProof="0" dirty="0">
                <a:ln>
                  <a:noFill/>
                </a:ln>
                <a:solidFill>
                  <a:prstClr val="white"/>
                </a:solidFill>
                <a:effectLst/>
                <a:uLnTx/>
                <a:uFillTx/>
                <a:latin typeface="Calibri" panose="020F0502020204030204"/>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prstClr val="white"/>
                </a:solidFill>
                <a:effectLst/>
                <a:uLnTx/>
                <a:uFillTx/>
                <a:latin typeface="Calibri" panose="020F0502020204030204"/>
                <a:ea typeface="+mn-ea"/>
                <a:cs typeface="+mn-cs"/>
              </a:rPr>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kumimoji="0" lang="en-GB" sz="2000" b="0" i="0" u="none" strike="noStrike" kern="0" cap="none" spc="0" normalizeH="0" baseline="0" noProof="0" dirty="0">
              <a:ln>
                <a:noFill/>
              </a:ln>
              <a:solidFill>
                <a:prstClr val="white"/>
              </a:solidFill>
              <a:effectLst/>
              <a:uLnTx/>
              <a:uFillTx/>
              <a:latin typeface="Calibri" panose="020F0502020204030204"/>
              <a:ea typeface="+mn-ea"/>
              <a:cs typeface="Arial" charset="0"/>
            </a:endParaRPr>
          </a:p>
        </p:txBody>
      </p:sp>
      <p:sp>
        <p:nvSpPr>
          <p:cNvPr id="5" name="Rounded Rectangle 4"/>
          <p:cNvSpPr/>
          <p:nvPr/>
        </p:nvSpPr>
        <p:spPr bwMode="auto">
          <a:xfrm>
            <a:off x="7535696" y="896526"/>
            <a:ext cx="2644071" cy="5772834"/>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sng" strike="noStrike" kern="0" cap="none" spc="0" normalizeH="0" baseline="0" noProof="0" dirty="0">
                <a:ln>
                  <a:noFill/>
                </a:ln>
                <a:solidFill>
                  <a:srgbClr val="000000"/>
                </a:solidFill>
                <a:effectLst/>
                <a:uLnTx/>
                <a:uFillTx/>
                <a:latin typeface="Calibri" panose="020F0502020204030204"/>
                <a:ea typeface="+mn-ea"/>
                <a:cs typeface="+mn-cs"/>
              </a:rPr>
              <a:t>TOP SECRET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mn-ea"/>
                <a:cs typeface="+mn-cs"/>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kumimoji="0" lang="en-GB" sz="2000" b="0" i="0" u="none" strike="noStrike" kern="0" cap="none" spc="0" normalizeH="0" baseline="0" noProof="0" dirty="0">
              <a:ln>
                <a:noFill/>
              </a:ln>
              <a:solidFill>
                <a:srgbClr val="000000"/>
              </a:solidFill>
              <a:effectLst/>
              <a:uLnTx/>
              <a:uFillTx/>
              <a:latin typeface="Calibri" panose="020F0502020204030204"/>
              <a:ea typeface="+mn-ea"/>
              <a:cs typeface="Arial" charset="0"/>
            </a:endParaRPr>
          </a:p>
        </p:txBody>
      </p:sp>
      <p:sp>
        <p:nvSpPr>
          <p:cNvPr id="6" name="TextBox 5"/>
          <p:cNvSpPr txBox="1">
            <a:spLocks noChangeArrowheads="1"/>
          </p:cNvSpPr>
          <p:nvPr/>
        </p:nvSpPr>
        <p:spPr bwMode="auto">
          <a:xfrm>
            <a:off x="1497740" y="188640"/>
            <a:ext cx="8712968" cy="707886"/>
          </a:xfrm>
          <a:prstGeom prst="rect">
            <a:avLst/>
          </a:prstGeom>
          <a:solidFill>
            <a:schemeClr val="bg1">
              <a:lumMod val="95000"/>
              <a:lumOff val="5000"/>
              <a:alpha val="63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707886"/>
          </a:xfrm>
          <a:prstGeom prst="rect">
            <a:avLst/>
          </a:prstGeom>
          <a:solidFill>
            <a:schemeClr val="bg1">
              <a:alpha val="60368"/>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extLst>
              <p:ext uri="{D42A27DB-BD31-4B8C-83A1-F6EECF244321}">
                <p14:modId xmlns:p14="http://schemas.microsoft.com/office/powerpoint/2010/main" val="3631865848"/>
              </p:ext>
            </p:extLst>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71493" y="4195053"/>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C7EC5-893C-51DB-21F6-2CA12AB484E6}"/>
              </a:ext>
            </a:extLst>
          </p:cNvPr>
          <p:cNvPicPr>
            <a:picLocks noChangeAspect="1"/>
          </p:cNvPicPr>
          <p:nvPr/>
        </p:nvPicPr>
        <p:blipFill>
          <a:blip r:embed="rId2"/>
          <a:stretch>
            <a:fillRect/>
          </a:stretch>
        </p:blipFill>
        <p:spPr>
          <a:xfrm>
            <a:off x="57150" y="38100"/>
            <a:ext cx="12077700" cy="6781800"/>
          </a:xfrm>
          <a:prstGeom prst="rect">
            <a:avLst/>
          </a:prstGeom>
        </p:spPr>
      </p:pic>
    </p:spTree>
    <p:extLst>
      <p:ext uri="{BB962C8B-B14F-4D97-AF65-F5344CB8AC3E}">
        <p14:creationId xmlns:p14="http://schemas.microsoft.com/office/powerpoint/2010/main" val="3831019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white"/>
                </a:solidFill>
                <a:effectLst/>
                <a:uLnTx/>
                <a:uFillTx/>
                <a:latin typeface="Calibri" panose="020F0502020204030204"/>
                <a:ea typeface="+mn-ea"/>
                <a:cs typeface="+mn-cs"/>
              </a:rPr>
              <a:t>Research Task: What is ‘Management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chemeClr val="bg1"/>
          </a:solidFill>
        </p:spPr>
        <p:txBody>
          <a:bodyPr>
            <a:normAutofit/>
          </a:bodyPr>
          <a:lstStyle/>
          <a:p>
            <a:pPr algn="ctr"/>
            <a:r>
              <a:rPr lang="en-GB" sz="4000" b="1" dirty="0"/>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707886"/>
          </a:xfrm>
          <a:prstGeom prst="rect">
            <a:avLst/>
          </a:prstGeom>
          <a:solidFill>
            <a:schemeClr val="bg1">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Police National Database (PND)</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6100" y="2282680"/>
            <a:ext cx="4192661" cy="27543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1143070"/>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Calibri" panose="020F0502020204030204"/>
                <a:ea typeface="+mn-ea"/>
                <a:cs typeface="+mn-cs"/>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Witness data should </a:t>
            </a:r>
            <a:r>
              <a:rPr kumimoji="0" lang="en-GB" sz="2400" b="1" i="1" u="sng" strike="noStrike" kern="1200" cap="none" spc="0" normalizeH="0" baseline="0" noProof="0" dirty="0">
                <a:ln>
                  <a:noFill/>
                </a:ln>
                <a:solidFill>
                  <a:prstClr val="white"/>
                </a:solidFill>
                <a:effectLst/>
                <a:uLnTx/>
                <a:uFillTx/>
                <a:latin typeface="Calibri" panose="020F0502020204030204"/>
                <a:ea typeface="+mn-ea"/>
                <a:cs typeface="+mn-cs"/>
              </a:rPr>
              <a:t>not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POLE Searches: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13281" y="2098361"/>
            <a:ext cx="4882310" cy="3096953"/>
          </a:xfrm>
          <a:prstGeom prst="rect">
            <a:avLst/>
          </a:prstGeom>
        </p:spPr>
      </p:pic>
      <p:sp>
        <p:nvSpPr>
          <p:cNvPr id="4" name="TextBox 3"/>
          <p:cNvSpPr txBox="1">
            <a:spLocks noChangeArrowheads="1"/>
          </p:cNvSpPr>
          <p:nvPr/>
        </p:nvSpPr>
        <p:spPr bwMode="auto">
          <a:xfrm>
            <a:off x="0" y="260648"/>
            <a:ext cx="12192000" cy="707886"/>
          </a:xfrm>
          <a:prstGeom prst="rect">
            <a:avLst/>
          </a:prstGeom>
          <a:solidFill>
            <a:schemeClr val="bg1"/>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altLang="en-US" sz="4000" b="1" i="0" u="none" strike="noStrike" kern="1200" cap="none" spc="0" normalizeH="0" baseline="0" noProof="0" dirty="0">
                <a:ln>
                  <a:noFill/>
                </a:ln>
                <a:solidFill>
                  <a:prstClr val="white"/>
                </a:solidFill>
                <a:effectLst/>
                <a:uLnTx/>
                <a:uFillTx/>
                <a:latin typeface="Calibri Light" panose="020F0302020204030204"/>
                <a:ea typeface="+mn-ea"/>
                <a:cs typeface="+mn-cs"/>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628755" y="2026468"/>
            <a:ext cx="4882310" cy="2805063"/>
          </a:xfrm>
          <a:prstGeom prst="rect">
            <a:avLst/>
          </a:prstGeom>
          <a:noFill/>
        </p:spPr>
        <p:txBody>
          <a:bodyPr wrap="square">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4648A-98CC-C4C2-506B-E7545A374601}"/>
              </a:ext>
            </a:extLst>
          </p:cNvPr>
          <p:cNvSpPr txBox="1"/>
          <p:nvPr/>
        </p:nvSpPr>
        <p:spPr>
          <a:xfrm>
            <a:off x="1215189" y="938463"/>
            <a:ext cx="9396664" cy="70788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Light" panose="020F0302020204030204"/>
                <a:ea typeface="+mn-ea"/>
                <a:cs typeface="+mn-cs"/>
              </a:rPr>
              <a:t>The Bichard Enquiry – Task 30 mins</a:t>
            </a:r>
          </a:p>
        </p:txBody>
      </p:sp>
      <p:sp>
        <p:nvSpPr>
          <p:cNvPr id="3" name="TextBox 2">
            <a:extLst>
              <a:ext uri="{FF2B5EF4-FFF2-40B4-BE49-F238E27FC236}">
                <a16:creationId xmlns:a16="http://schemas.microsoft.com/office/drawing/2014/main" id="{EBDA6102-FD7B-6622-AED6-2F152338FE91}"/>
              </a:ext>
            </a:extLst>
          </p:cNvPr>
          <p:cNvSpPr txBox="1"/>
          <p:nvPr/>
        </p:nvSpPr>
        <p:spPr>
          <a:xfrm>
            <a:off x="1215189" y="2213811"/>
            <a:ext cx="10058400" cy="3359061"/>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rPr>
              <a:t>The Bichard Enquiry into the handling of the murders of Jessica Chapman and Holly Wells identified intelligence handling issues </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rPr>
              <a:t>What issues were identified?</a:t>
            </a:r>
          </a:p>
          <a:p>
            <a:pPr marL="0" marR="0" lvl="0" indent="0" algn="l" defTabSz="4572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Light" panose="020F0302020204030204"/>
                <a:ea typeface="+mn-ea"/>
                <a:cs typeface="+mn-cs"/>
              </a:rPr>
              <a:t>What remedies have been put in place to prevent reoccurrence?</a:t>
            </a:r>
          </a:p>
        </p:txBody>
      </p:sp>
    </p:spTree>
    <p:extLst>
      <p:ext uri="{BB962C8B-B14F-4D97-AF65-F5344CB8AC3E}">
        <p14:creationId xmlns:p14="http://schemas.microsoft.com/office/powerpoint/2010/main" val="18228619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580AC8B-8B4E-5C4B-B9BA-58E2839F54E3}"/>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Information sharing cont.</a:t>
            </a:r>
          </a:p>
        </p:txBody>
      </p:sp>
      <p:graphicFrame>
        <p:nvGraphicFramePr>
          <p:cNvPr id="12" name="Content Placeholder 2">
            <a:extLst>
              <a:ext uri="{FF2B5EF4-FFF2-40B4-BE49-F238E27FC236}">
                <a16:creationId xmlns:a16="http://schemas.microsoft.com/office/drawing/2014/main" id="{704A47F7-7A15-EC83-E22E-DD5040AF055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3375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D9D26E4-7787-E53F-625D-24A6F14E5970}"/>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Responsible Authorities</a:t>
            </a:r>
          </a:p>
        </p:txBody>
      </p:sp>
      <p:graphicFrame>
        <p:nvGraphicFramePr>
          <p:cNvPr id="5" name="Content Placeholder 2">
            <a:extLst>
              <a:ext uri="{FF2B5EF4-FFF2-40B4-BE49-F238E27FC236}">
                <a16:creationId xmlns:a16="http://schemas.microsoft.com/office/drawing/2014/main" id="{BAD5A0E6-0DA0-DDBE-CB65-3E43729F1C3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83809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E567300-C99D-8CD2-8FA0-C675A147FB61}"/>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Policing Purpose</a:t>
            </a:r>
          </a:p>
        </p:txBody>
      </p:sp>
      <p:graphicFrame>
        <p:nvGraphicFramePr>
          <p:cNvPr id="5" name="Content Placeholder 2">
            <a:extLst>
              <a:ext uri="{FF2B5EF4-FFF2-40B4-BE49-F238E27FC236}">
                <a16:creationId xmlns:a16="http://schemas.microsoft.com/office/drawing/2014/main" id="{0A622289-04DE-CD4D-2DF5-A3CAD966D31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4566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B190A9A-5247-C51E-19B0-08EF0501F259}"/>
              </a:ext>
            </a:extLst>
          </p:cNvPr>
          <p:cNvSpPr>
            <a:spLocks noGrp="1"/>
          </p:cNvSpPr>
          <p:nvPr>
            <p:ph type="title"/>
          </p:nvPr>
        </p:nvSpPr>
        <p:spPr>
          <a:xfrm>
            <a:off x="1136397" y="502020"/>
            <a:ext cx="5323715" cy="1642970"/>
          </a:xfrm>
        </p:spPr>
        <p:txBody>
          <a:bodyPr anchor="b">
            <a:normAutofit/>
          </a:bodyPr>
          <a:lstStyle/>
          <a:p>
            <a:r>
              <a:rPr lang="en-GB" sz="4000" dirty="0"/>
              <a:t>Barrier to information sharing</a:t>
            </a:r>
          </a:p>
        </p:txBody>
      </p:sp>
      <p:sp>
        <p:nvSpPr>
          <p:cNvPr id="3" name="Content Placeholder 2">
            <a:extLst>
              <a:ext uri="{FF2B5EF4-FFF2-40B4-BE49-F238E27FC236}">
                <a16:creationId xmlns:a16="http://schemas.microsoft.com/office/drawing/2014/main" id="{6DBB1122-1ECE-0DE2-687B-CE274E449463}"/>
              </a:ext>
            </a:extLst>
          </p:cNvPr>
          <p:cNvSpPr>
            <a:spLocks noGrp="1"/>
          </p:cNvSpPr>
          <p:nvPr>
            <p:ph idx="1"/>
          </p:nvPr>
        </p:nvSpPr>
        <p:spPr>
          <a:xfrm>
            <a:off x="1144923" y="2144990"/>
            <a:ext cx="5315189" cy="4390721"/>
          </a:xfrm>
        </p:spPr>
        <p:txBody>
          <a:bodyPr anchor="t">
            <a:normAutofit fontScale="92500"/>
          </a:bodyPr>
          <a:lstStyle/>
          <a:p>
            <a:pPr>
              <a:lnSpc>
                <a:spcPct val="150000"/>
              </a:lnSpc>
            </a:pPr>
            <a:r>
              <a:rPr lang="en-GB" sz="2000" dirty="0"/>
              <a:t>A lack of resources and skills in bringing partnership information together.</a:t>
            </a:r>
          </a:p>
          <a:p>
            <a:pPr>
              <a:lnSpc>
                <a:spcPct val="150000"/>
              </a:lnSpc>
            </a:pPr>
            <a:r>
              <a:rPr lang="en-GB" sz="2000" dirty="0"/>
              <a:t>The silo mentality – ‘it’s our data and you are not using it’.</a:t>
            </a:r>
          </a:p>
          <a:p>
            <a:pPr>
              <a:lnSpc>
                <a:spcPct val="150000"/>
              </a:lnSpc>
            </a:pPr>
            <a:r>
              <a:rPr lang="en-GB" sz="2000" dirty="0"/>
              <a:t>Poor communication between the ‘right’ people in agencies will often fail to break down the communication barriers in a partnership.</a:t>
            </a:r>
          </a:p>
          <a:p>
            <a:pPr>
              <a:lnSpc>
                <a:spcPct val="150000"/>
              </a:lnSpc>
            </a:pPr>
            <a:r>
              <a:rPr lang="en-GB" sz="2000" dirty="0"/>
              <a:t>Lack of understanding around legalisation, what they can and cannot share. </a:t>
            </a:r>
          </a:p>
          <a:p>
            <a:endParaRPr lang="en-GB" sz="2000" dirty="0"/>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Domino effect white cutouts and one blue cutout">
            <a:extLst>
              <a:ext uri="{FF2B5EF4-FFF2-40B4-BE49-F238E27FC236}">
                <a16:creationId xmlns:a16="http://schemas.microsoft.com/office/drawing/2014/main" id="{660B9013-A1B3-9F83-2D8A-9F5BE92D22C4}"/>
              </a:ext>
            </a:extLst>
          </p:cNvPr>
          <p:cNvPicPr>
            <a:picLocks noChangeAspect="1"/>
          </p:cNvPicPr>
          <p:nvPr/>
        </p:nvPicPr>
        <p:blipFill>
          <a:blip r:embed="rId2"/>
          <a:srcRect l="38476" r="2123" b="-2"/>
          <a:stretch/>
        </p:blipFill>
        <p:spPr>
          <a:xfrm>
            <a:off x="7075967" y="1101650"/>
            <a:ext cx="4170530" cy="4686593"/>
          </a:xfrm>
          <a:prstGeom prst="rect">
            <a:avLst/>
          </a:prstGeom>
        </p:spPr>
      </p:pic>
    </p:spTree>
    <p:extLst>
      <p:ext uri="{BB962C8B-B14F-4D97-AF65-F5344CB8AC3E}">
        <p14:creationId xmlns:p14="http://schemas.microsoft.com/office/powerpoint/2010/main" val="29961319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EBBDF9F-E071-5F7C-0815-4F049432C61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Five Key Principles of Information sharing</a:t>
            </a:r>
          </a:p>
        </p:txBody>
      </p:sp>
      <p:graphicFrame>
        <p:nvGraphicFramePr>
          <p:cNvPr id="5" name="Content Placeholder 2">
            <a:extLst>
              <a:ext uri="{FF2B5EF4-FFF2-40B4-BE49-F238E27FC236}">
                <a16:creationId xmlns:a16="http://schemas.microsoft.com/office/drawing/2014/main" id="{DD4BF0E4-CD12-7A89-7219-4B5A27FCA1F5}"/>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4461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B189176-BDF9-BB37-42BC-047C0B9D929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Statutory Obligations</a:t>
            </a:r>
          </a:p>
        </p:txBody>
      </p:sp>
      <p:graphicFrame>
        <p:nvGraphicFramePr>
          <p:cNvPr id="14" name="Content Placeholder 2">
            <a:extLst>
              <a:ext uri="{FF2B5EF4-FFF2-40B4-BE49-F238E27FC236}">
                <a16:creationId xmlns:a16="http://schemas.microsoft.com/office/drawing/2014/main" id="{D6F2DF21-540F-6AA1-08BA-FBBAC30DF9F6}"/>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82210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Yellow question mark">
            <a:extLst>
              <a:ext uri="{FF2B5EF4-FFF2-40B4-BE49-F238E27FC236}">
                <a16:creationId xmlns:a16="http://schemas.microsoft.com/office/drawing/2014/main" id="{C5B0F096-20B1-8E1C-7AC2-8A7880FC2475}"/>
              </a:ext>
            </a:extLst>
          </p:cNvPr>
          <p:cNvPicPr>
            <a:picLocks noChangeAspect="1"/>
          </p:cNvPicPr>
          <p:nvPr/>
        </p:nvPicPr>
        <p:blipFill>
          <a:blip r:embed="rId2">
            <a:alphaModFix amt="50000"/>
          </a:blip>
          <a:srcRect b="6250"/>
          <a:stretch/>
        </p:blipFill>
        <p:spPr>
          <a:xfrm>
            <a:off x="0" y="1"/>
            <a:ext cx="12191980" cy="6857999"/>
          </a:xfrm>
          <a:prstGeom prst="rect">
            <a:avLst/>
          </a:prstGeom>
        </p:spPr>
      </p:pic>
      <p:sp>
        <p:nvSpPr>
          <p:cNvPr id="2" name="Title 1">
            <a:extLst>
              <a:ext uri="{FF2B5EF4-FFF2-40B4-BE49-F238E27FC236}">
                <a16:creationId xmlns:a16="http://schemas.microsoft.com/office/drawing/2014/main" id="{D266C305-5F7C-97BC-E283-3AABCEA1145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247583600"/>
      </p:ext>
    </p:extLst>
  </p:cSld>
  <p:clrMapOvr>
    <a:overrideClrMapping bg1="dk1" tx1="lt1" bg2="dk2" tx2="lt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12&quot;/&gt;&lt;lineCharCount val=&quot;13&quot;/&gt;&lt;lineCharCount val=&quot;12&quot;/&gt;&lt;lineCharCount val=&quot;13&quot;/&gt;&lt;lineCharCount val=&quot;11&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12&quot;/&gt;&lt;lineCharCount val=&quot;13&quot;/&gt;&lt;lineCharCount val=&quot;12&quot;/&gt;&lt;lineCharCount val=&quot;13&quot;/&gt;&lt;lineCharCount val=&quot;11&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3&quot;/&gt;&lt;lineCharCount val=&quot;19&quot;/&gt;&lt;lineCharCount val=&quot;20&quot;/&gt;&lt;lineCharCount val=&quot;15&quot;/&gt;&lt;lineCharCount val=&quot;13&quot;/&gt;&lt;lineCharCount val=&quot;1&quot;/&gt;&lt;lineCharCount val=&quot;18&quot;/&gt;&lt;lineCharCount val=&quot;15&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23&quot;/&gt;&lt;lineCharCount val=&quot;17&quot;/&gt;&lt;lineCharCount val=&quot;7&quot;/&gt;&lt;lineCharCount val=&quot;1&quot;/&gt;&lt;lineCharCount val=&quot;19&quot;/&gt;&lt;lineCharCount val=&quot;9&quot;/&gt;&lt;lineCharCount val=&quot;1&quot;/&gt;&lt;lineCharCount val=&quot;18&quot;/&gt;&lt;lineCharCount val=&quot;19&quot;/&gt;&lt;lineCharCount val=&quot;7&quot;/&gt;&lt;lineCharCount val=&quot;1&quot;/&gt;&lt;lineCharCount val=&quot;17&quot;/&gt;&lt;lineCharCount val=&quot;19&quot;/&gt;&lt;lineCharCount val=&quot;20&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3&quot;/&gt;&lt;lineCharCount val=&quot;31&quot;/&gt;&lt;lineCharCount val=&quot;21&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7&quot;/&gt;&lt;lineCharCount val=&quot;22&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24&quot;/&gt;&lt;lineCharCount val=&quot;19&quot;/&gt;&lt;lineCharCount val=&quot;22&quot;/&gt;&lt;lineCharCount val=&quot;21&quot;/&gt;&lt;lineCharCount val=&quot;15&quot;/&gt;&lt;lineCharCount val=&quot;32&quot;/&gt;&lt;lineCharCount val=&quot;13&quot;/&gt;&lt;lineCharCount val=&quot;33&quot;/&gt;&lt;lineCharCount val=&quot;5&quot;/&gt;&lt;lineCharCount val=&quot;24&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6D8ACB3D-D5BD-47DA-A5ED-490015B8C869}&quot;/&gt;&lt;isInvalidForFieldText val=&quot;0&quot;/&gt;&lt;Image&gt;&lt;filename val=&quot;C:\DOCUME~1\swp54152\LOCALS~1\Temp\PR\data\asimages\{6D8ACB3D-D5BD-47DA-A5ED-490015B8C869}_14.png&quot;/&gt;&lt;left val=&quot;31&quot;/&gt;&lt;top val=&quot;345&quot;/&gt;&lt;width val=&quot;176&quot;/&gt;&lt;height val=&quot;76&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8&quot;/&gt;&lt;lineCharCount val=&quot;10&quot;/&gt;&lt;lineCharCount val=&quot;10&quot;/&gt;&lt;lineCharCount val=&quot;5&quot;/&gt;&lt;/TableIndex&gt;&lt;/ShapeTextInfo&gt;"/>
  <p:tag name="PRESENTER_SHAPEINFO" val="&lt;ThreeDShapeInfo&gt;&lt;uuid val=&quot;{83E2B98C-3C69-4FC0-A81F-D3F229205478}&quot;/&gt;&lt;isInvalidForFieldText val=&quot;0&quot;/&gt;&lt;Image&gt;&lt;filename val=&quot;C:\DOCUME~1\swp54152\LOCALS~1\Temp\PR\data\asimages\{83E2B98C-3C69-4FC0-A81F-D3F229205478}_14.png&quot;/&gt;&lt;left val=&quot;480&quot;/&gt;&lt;top val=&quot;222&quot;/&gt;&lt;width val=&quot;271&quot;/&gt;&lt;height val=&quot;155&quot;/&gt;&lt;hasText val=&quot;1&quot;/&gt;&lt;/Image&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2&quot;/&gt;&lt;/TableIndex&gt;&lt;/ShapeTextInfo&gt;"/>
  <p:tag name="PRESENTER_SHAPEINFO" val="&lt;ThreeDShapeInfo&gt;&lt;uuid val=&quot;{F70FC266-3E68-425E-AB6C-98403E89D9B2}&quot;/&gt;&lt;isInvalidForFieldText val=&quot;0&quot;/&gt;&lt;Image&gt;&lt;filename val=&quot;C:\DOCUME~1\swp54152\LOCALS~1\Temp\PR\data\asimages\{F70FC266-3E68-425E-AB6C-98403E89D9B2}_14.png&quot;/&gt;&lt;left val=&quot;487&quot;/&gt;&lt;top val=&quot;90&quot;/&gt;&lt;width val=&quot;209&quot;/&gt;&lt;height val=&quot;77&quot;/&gt;&lt;hasText val=&quot;1&quot;/&gt;&lt;/Image&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 name="PRESENTER_SHAPEINFO" val="&lt;ThreeDShapeInfo&gt;&lt;uuid val=&quot;{1BAB799C-381F-48CE-919A-67C23716DF16}&quot;/&gt;&lt;isInvalidForFieldText val=&quot;0&quot;/&gt;&lt;Image&gt;&lt;filename val=&quot;C:\DOCUME~1\swp54152\LOCALS~1\Temp\PR\data\asimages\{1BAB799C-381F-48CE-919A-67C23716DF16}_17.png&quot;/&gt;&lt;left val=&quot;35&quot;/&gt;&lt;top val=&quot;10&quot;/&gt;&lt;width val=&quot;650&quot;/&gt;&lt;height val=&quot;61&quot;/&gt;&lt;hasText val=&quot;1&quot;/&gt;&lt;/Image&gt;&lt;/ThreeDShape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8&quot;/&gt;&lt;lineCharCount val=&quot;15&quot;/&gt;&lt;lineCharCount val=&quot;12&quot;/&gt;&lt;/TableIndex&gt;&lt;/ShapeTextInfo&gt;"/>
  <p:tag name="PRESENTER_SHAPEINFO" val="&lt;TextEffect&gt;&lt;Image&gt;&lt;filename val=&quot;C:\DOCUME~1\swp54152\LOCALS~1\Temp\PR\data\asimages\{92FB42EB-7119-41CA-9832-75D60A2E582D}_1.png_crop.png&quot;/&gt;&lt;left val=&quot;42&quot;/&gt;&lt;top val=&quot;94&quot;/&gt;&lt;width val=&quot;236&quot;/&gt;&lt;height val=&quot;32&quot;/&gt;&lt;hasText val=&quot;1&quot;/&gt;&lt;paraId val=&quot;1&quot;/&gt;&lt;/Image&gt;&lt;Image&gt;&lt;filename val=&quot;C:\DOCUME~1\swp54152\LOCALS~1\Temp\PR\data\asimages\{1A3C7188-2462-4B98-B7B0-9EC17E232B91}_1.png_crop.png&quot;/&gt;&lt;left val=&quot;42&quot;/&gt;&lt;top val=&quot;141&quot;/&gt;&lt;width val=&quot;210&quot;/&gt;&lt;height val=&quot;31&quot;/&gt;&lt;hasText val=&quot;1&quot;/&gt;&lt;paraId val=&quot;2&quot;/&gt;&lt;/Image&gt;&lt;Image&gt;&lt;filename val=&quot;C:\DOCUME~1\swp54152\LOCALS~1\Temp\PR\data\asimages\{17B97E28-2679-449D-A53A-D8250219108E}_1.png_crop.png&quot;/&gt;&lt;left val=&quot;42&quot;/&gt;&lt;top val=&quot;187&quot;/&gt;&lt;width val=&quot;167&quot;/&gt;&lt;height val=&quot;31&quot;/&gt;&lt;hasText val=&quot;1&quot;/&gt;&lt;paraId val=&quot;3&quot;/&gt;&lt;/Image&gt;&lt;/TextEffect&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8&quot;/&gt;&lt;lineCharCount val=&quot;22&quot;/&gt;&lt;lineCharCount val=&quot;15&quot;/&gt;&lt;lineCharCount val=&quot;10&quot;/&gt;&lt;/TableIndex&gt;&lt;/ShapeTextInfo&gt;"/>
  <p:tag name="PRESENTER_SHAPEINFO" val="&lt;TextEffect&gt;&lt;Image&gt;&lt;filename val=&quot;C:\DOCUME~1\swp54152\LOCALS~1\Temp\PR\data\asimages\{E8D111EA-7DB9-470B-9655-B35907782CF3}_1.png_crop.png&quot;/&gt;&lt;left val=&quot;372&quot;/&gt;&lt;top val=&quot;94&quot;/&gt;&lt;width val=&quot;221&quot;/&gt;&lt;height val=&quot;32&quot;/&gt;&lt;hasText val=&quot;1&quot;/&gt;&lt;paraId val=&quot;1&quot;/&gt;&lt;/Image&gt;&lt;Image&gt;&lt;filename val=&quot;C:\DOCUME~1\swp54152\LOCALS~1\Temp\PR\data\asimages\{6E8A38D2-ADF9-4DA8-9442-E60DA1C492CF}_1.png_crop.png&quot;/&gt;&lt;left val=&quot;372&quot;/&gt;&lt;top val=&quot;140&quot;/&gt;&lt;width val=&quot;287&quot;/&gt;&lt;height val=&quot;108&quot;/&gt;&lt;hasText val=&quot;1&quot;/&gt;&lt;paraId val=&quot;2&quot;/&gt;&lt;/Image&gt;&lt;/TextEffect&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 name="PRESENTER_SHAPEINFO" val="&lt;ThreeDShapeInfo&gt;&lt;uuid val=&quot;{E850D21C-ED61-4DC5-AD21-3022D46A7255}&quot;/&gt;&lt;isInvalidForFieldText val=&quot;0&quot;/&gt;&lt;Image&gt;&lt;filename val=&quot;C:\DOCUME~1\swp54152\LOCALS~1\Temp\PR\data\asimages\{E850D21C-ED61-4DC5-AD21-3022D46A7255}_17.png&quot;/&gt;&lt;left val=&quot;154&quot;/&gt;&lt;top val=&quot;285&quot;/&gt;&lt;width val=&quot;407&quot;/&gt;&lt;height val=&quot;55&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 name="PRESENTER_SHAPEINFO" val="&lt;ThreeDShapeInfo&gt;&lt;uuid val=&quot;{0DD9CDC9-E03D-4A0F-9EE7-1A03E5BEA8B7}&quot;/&gt;&lt;isInvalidForFieldText val=&quot;0&quot;/&gt;&lt;Image&gt;&lt;filename val=&quot;C:\DOCUME~1\swp54152\LOCALS~1\Temp\PR\data\asimages\{0DD9CDC9-E03D-4A0F-9EE7-1A03E5BEA8B7}_17.png&quot;/&gt;&lt;left val=&quot;142&quot;/&gt;&lt;top val=&quot;380&quot;/&gt;&lt;width val=&quot;431&quot;/&gt;&lt;height val=&quot;55&quot;/&gt;&lt;hasText val=&quot;1&quot;/&gt;&lt;/Image&gt;&lt;/ThreeDShape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6478B2FB-073F-4D54-A0C6-380573CAAD6D}&quot;/&gt;&lt;isInvalidForFieldText val=&quot;0&quot;/&gt;&lt;Image&gt;&lt;filename val=&quot;C:\DOCUME~1\swp54152\LOCALS~1\Temp\PR\data\asimages\{6478B2FB-073F-4D54-A0C6-380573CAAD6D}_18.png&quot;/&gt;&lt;left val=&quot;160&quot;/&gt;&lt;top val=&quot;23&quot;/&gt;&lt;width val=&quot;400&quot;/&gt;&lt;height val=&quot;61&quot;/&gt;&lt;hasText val=&quot;1&quot;/&gt;&lt;/Image&gt;&lt;/ThreeDShapeInfo&gt;"/>
</p:tagLst>
</file>

<file path=ppt/tags/tag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5&quot;/&gt;&lt;lineCharCount val=&quot;1&quot;/&gt;&lt;lineCharCount val=&quot;19&quot;/&gt;&lt;lineCharCount val=&quot;1&quot;/&gt;&lt;lineCharCount val=&quot;31&quot;/&gt;&lt;lineCharCount val=&quot;1&quot;/&gt;&lt;lineCharCount val=&quot;7&quot;/&gt;&lt;/TableIndex&gt;&lt;/ShapeTextInfo&gt;"/>
  <p:tag name="PRESENTER_SHAPEINFO" val="&lt;TextEffect&gt;&lt;Image&gt;&lt;filename val=&quot;C:\DOCUME~1\swp54152\LOCALS~1\Temp\PR\data\asimages\{A4805295-9562-4E93-BE65-23DD9BE81E42}_1.png_crop.png&quot;/&gt;&lt;left val=&quot;51&quot;/&gt;&lt;top val=&quot;143&quot;/&gt;&lt;width val=&quot;466&quot;/&gt;&lt;height val=&quot;33&quot;/&gt;&lt;hasText val=&quot;1&quot;/&gt;&lt;paraId val=&quot;1&quot;/&gt;&lt;/Image&gt;&lt;Image&gt;&lt;filename val=&quot;C:\DOCUME~1\swp54152\LOCALS~1\Temp\PR\data\asimages\{06A12CE1-B6AB-45D6-8E32-9F8C2D472452}_1.png_crop.png&quot;/&gt;&lt;left val=&quot;651&quot;/&gt;&lt;top val=&quot;413&quot;/&gt;&lt;width val=&quot;0&quot;/&gt;&lt;height val=&quot;0&quot;/&gt;&lt;hasText val=&quot;1&quot;/&gt;&lt;paraId val=&quot;2&quot;/&gt;&lt;/Image&gt;&lt;Image&gt;&lt;filename val=&quot;C:\DOCUME~1\swp54152\LOCALS~1\Temp\PR\data\asimages\{4CBA5C26-39A7-4745-9DD2-D516E53EE8EC}_1.png_crop.png&quot;/&gt;&lt;left val=&quot;51&quot;/&gt;&lt;top val=&quot;220&quot;/&gt;&lt;width val=&quot;338&quot;/&gt;&lt;height val=&quot;27&quot;/&gt;&lt;hasText val=&quot;1&quot;/&gt;&lt;paraId val=&quot;3&quot;/&gt;&lt;/Image&gt;&lt;Image&gt;&lt;filename val=&quot;C:\DOCUME~1\swp54152\LOCALS~1\Temp\PR\data\asimages\{1C6CCC6F-29FF-400D-AB45-CC9ED92BC911}_1.png_crop.png&quot;/&gt;&lt;left val=&quot;651&quot;/&gt;&lt;top val=&quot;413&quot;/&gt;&lt;width val=&quot;0&quot;/&gt;&lt;height val=&quot;0&quot;/&gt;&lt;hasText val=&quot;1&quot;/&gt;&lt;paraId val=&quot;4&quot;/&gt;&lt;/Image&gt;&lt;Image&gt;&lt;filename val=&quot;C:\DOCUME~1\swp54152\LOCALS~1\Temp\PR\data\asimages\{5367DD23-856E-464D-8055-17C3DCB3B89B}_1.png_crop.png&quot;/&gt;&lt;left val=&quot;51&quot;/&gt;&lt;top val=&quot;297&quot;/&gt;&lt;width val=&quot;583&quot;/&gt;&lt;height val=&quot;28&quot;/&gt;&lt;hasText val=&quot;1&quot;/&gt;&lt;paraId val=&quot;5&quot;/&gt;&lt;/Image&gt;&lt;Image&gt;&lt;filename val=&quot;C:\DOCUME~1\swp54152\LOCALS~1\Temp\PR\data\asimages\{D880936E-490B-4D61-B8E0-AC9A647BEED1}_1.png_crop.png&quot;/&gt;&lt;left val=&quot;651&quot;/&gt;&lt;top val=&quot;413&quot;/&gt;&lt;width val=&quot;0&quot;/&gt;&lt;height val=&quot;0&quot;/&gt;&lt;hasText val=&quot;1&quot;/&gt;&lt;paraId val=&quot;6&quot;/&gt;&lt;/Image&gt;&lt;Image&gt;&lt;filename val=&quot;C:\DOCUME~1\swp54152\LOCALS~1\Temp\PR\data\asimages\{7B237065-35E5-4630-87A8-2867074F1A42}_1.png_crop.png&quot;/&gt;&lt;left val=&quot;49&quot;/&gt;&lt;top val=&quot;374&quot;/&gt;&lt;width val=&quot;139&quot;/&gt;&lt;height val=&quot;33&quot;/&gt;&lt;hasText val=&quot;1&quot;/&gt;&lt;paraId val=&quot;7&quot;/&gt;&lt;/Image&gt;&lt;/TextEffect&gt;"/>
</p:tagLst>
</file>

<file path=ppt/tags/tag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 name="PRESENTER_SHAPEINFO" val="&lt;ThreeDShapeInfo&gt;&lt;uuid val=&quot;{8C16C8CB-03CF-461B-A0D6-E236A581EA71}&quot;/&gt;&lt;isInvalidForFieldText val=&quot;0&quot;/&gt;&lt;Image&gt;&lt;filename val=&quot;C:\DOCUME~1\swp54152\LOCALS~1\Temp\PR\data\asimages\{8C16C8CB-03CF-461B-A0D6-E236A581EA71}_19.png&quot;/&gt;&lt;left val=&quot;444&quot;/&gt;&lt;top val=&quot;116&quot;/&gt;&lt;width val=&quot;174&quot;/&gt;&lt;height val=&quot;95&quot;/&gt;&lt;hasText val=&quot;1&quot;/&gt;&lt;/Image&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C7E643DD-C13D-446C-9E7D-F752A4C0F05A}&quot;/&gt;&lt;isInvalidForFieldText val=&quot;0&quot;/&gt;&lt;Image&gt;&lt;filename val=&quot;C:\DOCUME~1\swp54152\LOCALS~1\Temp\PR\data\asimages\{C7E643DD-C13D-446C-9E7D-F752A4C0F05A}_19.png&quot;/&gt;&lt;left val=&quot;480&quot;/&gt;&lt;top val=&quot;297&quot;/&gt;&lt;width val=&quot;166&quot;/&gt;&lt;height val=&quot;87&quot;/&gt;&lt;hasText val=&quot;1&quot;/&gt;&lt;/Image&gt;&lt;/ThreeDShape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7E4C9586-DDA1-4A9D-9655-32EDEE8234C1}&quot;/&gt;&lt;isInvalidForFieldText val=&quot;0&quot;/&gt;&lt;Image&gt;&lt;filename val=&quot;C:\DOCUME~1\swp54152\LOCALS~1\Temp\PR\data\asimages\{7E4C9586-DDA1-4A9D-9655-32EDEE8234C1}_19.png&quot;/&gt;&lt;left val=&quot;272&quot;/&gt;&lt;top val=&quot;444&quot;/&gt;&lt;width val=&quot;166&quot;/&gt;&lt;height val=&quot;87&quot;/&gt;&lt;hasText val=&quot;1&quot;/&gt;&lt;/Image&gt;&lt;/ThreeDShape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7C87DE49-D115-4135-89EF-C10ED4B9529C}&quot;/&gt;&lt;isInvalidForFieldText val=&quot;0&quot;/&gt;&lt;Image&gt;&lt;filename val=&quot;C:\DOCUME~1\swp54152\LOCALS~1\Temp\PR\data\asimages\{7C87DE49-D115-4135-89EF-C10ED4B9529C}_19.png&quot;/&gt;&lt;left val=&quot;35&quot;/&gt;&lt;top val=&quot;291&quot;/&gt;&lt;width val=&quot;166&quot;/&gt;&lt;height val=&quot;87&quot;/&gt;&lt;hasText val=&quot;1&quot;/&gt;&lt;/Image&gt;&lt;/ThreeDShape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 name="PRESENTER_SHAPEINFO" val="&lt;ThreeDShapeInfo&gt;&lt;uuid val=&quot;{C8E67C82-942F-42C6-92FF-30F427EEECC3}&quot;/&gt;&lt;isInvalidForFieldText val=&quot;0&quot;/&gt;&lt;Image&gt;&lt;filename val=&quot;C:\DOCUME~1\swp54152\LOCALS~1\Temp\PR\data\asimages\{C8E67C82-942F-42C6-92FF-30F427EEECC3}_19.png&quot;/&gt;&lt;left val=&quot;52&quot;/&gt;&lt;top val=&quot;116&quot;/&gt;&lt;width val=&quot;190&quot;/&gt;&lt;height val=&quot;93&quot;/&gt;&lt;hasText val=&quot;1&quot;/&gt;&lt;/Image&gt;&lt;/ThreeDShape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228</TotalTime>
  <Words>4225</Words>
  <Application>Microsoft Office PowerPoint</Application>
  <PresentationFormat>Widescreen</PresentationFormat>
  <Paragraphs>394</Paragraphs>
  <Slides>47</Slides>
  <Notes>40</Notes>
  <HiddenSlides>1</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47</vt:i4>
      </vt:variant>
    </vt:vector>
  </HeadingPairs>
  <TitlesOfParts>
    <vt:vector size="58" baseType="lpstr">
      <vt:lpstr>Aptos</vt:lpstr>
      <vt:lpstr>Aptos Display</vt:lpstr>
      <vt:lpstr>Arial</vt:lpstr>
      <vt:lpstr>Calibri</vt:lpstr>
      <vt:lpstr>Calibri Light</vt:lpstr>
      <vt:lpstr>Gotham</vt:lpstr>
      <vt:lpstr>Tahoma</vt:lpstr>
      <vt:lpstr>Verdana</vt:lpstr>
      <vt:lpstr>Office 2013 - 2022 Theme</vt:lpstr>
      <vt:lpstr>1_Office Theme</vt:lpstr>
      <vt:lpstr>Default Design</vt:lpstr>
      <vt:lpstr>Intelligence  </vt:lpstr>
      <vt:lpstr>Aims and learning outcomes </vt:lpstr>
      <vt:lpstr>PowerPoint Presentation</vt:lpstr>
      <vt:lpstr>PowerPoint Presentation</vt:lpstr>
      <vt:lpstr>PowerPoint Presentation</vt:lpstr>
      <vt:lpstr>PowerPoint Presentation</vt:lpstr>
      <vt:lpstr>PowerPoint Presentation</vt:lpstr>
      <vt:lpstr>The National Intelligence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Analysing Intelligence</vt:lpstr>
      <vt:lpstr>PowerPoint Presentation</vt:lpstr>
      <vt:lpstr>PowerPoint Presentation</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Information sharing cont.</vt:lpstr>
      <vt:lpstr>Responsible Authorities</vt:lpstr>
      <vt:lpstr>Policing Purpose</vt:lpstr>
      <vt:lpstr>Barrier to information sharing</vt:lpstr>
      <vt:lpstr>Five Key Principles of Information sharing</vt:lpstr>
      <vt:lpstr>Statutory Obligations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2</cp:revision>
  <dcterms:created xsi:type="dcterms:W3CDTF">2026-03-23T09:20:41Z</dcterms:created>
  <dcterms:modified xsi:type="dcterms:W3CDTF">2026-03-23T13:08:53Z</dcterms:modified>
</cp:coreProperties>
</file>