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6" r:id="rId2"/>
    <p:sldId id="257"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5B0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39"/>
    <p:restoredTop sz="94543"/>
  </p:normalViewPr>
  <p:slideViewPr>
    <p:cSldViewPr snapToGrid="0" snapToObjects="1">
      <p:cViewPr>
        <p:scale>
          <a:sx n="114" d="100"/>
          <a:sy n="114" d="100"/>
        </p:scale>
        <p:origin x="41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notesMaster" Target="notesMasters/notesMaster1.xml"/><Relationship Id="rId7" Type="http://schemas.openxmlformats.org/officeDocument/2006/relationships/presProps" Target="presProps.xml"/><Relationship Id="rId8" Type="http://schemas.openxmlformats.org/officeDocument/2006/relationships/viewProps" Target="viewProps.xml"/><Relationship Id="rId9" Type="http://schemas.openxmlformats.org/officeDocument/2006/relationships/theme" Target="theme/theme1.xml"/><Relationship Id="rId1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C95912-75DF-A148-AB18-9953F750F0DE}" type="datetimeFigureOut">
              <a:rPr lang="cy-GB" smtClean="0"/>
              <a:t>14/05/20</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979C90-61DA-E64D-B76D-DCD01C5A6CE2}" type="slidenum">
              <a:rPr lang="cy-GB" smtClean="0"/>
              <a:t>‹#›</a:t>
            </a:fld>
            <a:endParaRPr lang="cy-GB"/>
          </a:p>
        </p:txBody>
      </p:sp>
    </p:spTree>
    <p:extLst>
      <p:ext uri="{BB962C8B-B14F-4D97-AF65-F5344CB8AC3E}">
        <p14:creationId xmlns:p14="http://schemas.microsoft.com/office/powerpoint/2010/main" val="388835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EF979C90-61DA-E64D-B76D-DCD01C5A6CE2}" type="slidenum">
              <a:rPr lang="cy-GB" smtClean="0"/>
              <a:t>1</a:t>
            </a:fld>
            <a:endParaRPr lang="cy-GB"/>
          </a:p>
        </p:txBody>
      </p:sp>
    </p:spTree>
    <p:extLst>
      <p:ext uri="{BB962C8B-B14F-4D97-AF65-F5344CB8AC3E}">
        <p14:creationId xmlns:p14="http://schemas.microsoft.com/office/powerpoint/2010/main" val="357359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smtClean="0"/>
              <a:t>Click to edit Master title style</a:t>
            </a:r>
            <a:endParaRPr lang="cy-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cy-GB"/>
          </a:p>
        </p:txBody>
      </p:sp>
      <p:sp>
        <p:nvSpPr>
          <p:cNvPr id="4" name="Date Placeholder 3"/>
          <p:cNvSpPr>
            <a:spLocks noGrp="1"/>
          </p:cNvSpPr>
          <p:nvPr>
            <p:ph type="dt" sz="half" idx="10"/>
          </p:nvPr>
        </p:nvSpPr>
        <p:spPr/>
        <p:txBody>
          <a:bodyPr/>
          <a:lstStyle/>
          <a:p>
            <a:fld id="{3C55B239-9C3E-E848-8D34-07B1D991B5D5}" type="datetimeFigureOut">
              <a:rPr lang="cy-GB" smtClean="0"/>
              <a:t>14/05/20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780973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cy-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Date Placeholder 3"/>
          <p:cNvSpPr>
            <a:spLocks noGrp="1"/>
          </p:cNvSpPr>
          <p:nvPr>
            <p:ph type="dt" sz="half" idx="10"/>
          </p:nvPr>
        </p:nvSpPr>
        <p:spPr/>
        <p:txBody>
          <a:bodyPr/>
          <a:lstStyle/>
          <a:p>
            <a:fld id="{3C55B239-9C3E-E848-8D34-07B1D991B5D5}" type="datetimeFigureOut">
              <a:rPr lang="cy-GB" smtClean="0"/>
              <a:t>14/05/20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1104922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smtClean="0"/>
              <a:t>Click to edit Master title style</a:t>
            </a:r>
            <a:endParaRPr lang="cy-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C55B239-9C3E-E848-8D34-07B1D991B5D5}" type="datetimeFigureOut">
              <a:rPr lang="cy-GB" smtClean="0"/>
              <a:t>14/05/20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1140857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cy-GB"/>
          </a:p>
        </p:txBody>
      </p:sp>
      <p:sp>
        <p:nvSpPr>
          <p:cNvPr id="3" name="Content Placeholder 2"/>
          <p:cNvSpPr>
            <a:spLocks noGrp="1"/>
          </p:cNvSpPr>
          <p:nvPr>
            <p:ph sz="half" idx="1"/>
          </p:nvPr>
        </p:nvSpPr>
        <p:spPr>
          <a:xfrm>
            <a:off x="838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Content Placeholder 3"/>
          <p:cNvSpPr>
            <a:spLocks noGrp="1"/>
          </p:cNvSpPr>
          <p:nvPr>
            <p:ph sz="half" idx="2"/>
          </p:nvPr>
        </p:nvSpPr>
        <p:spPr>
          <a:xfrm>
            <a:off x="6172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5" name="Date Placeholder 4"/>
          <p:cNvSpPr>
            <a:spLocks noGrp="1"/>
          </p:cNvSpPr>
          <p:nvPr>
            <p:ph type="dt" sz="half" idx="10"/>
          </p:nvPr>
        </p:nvSpPr>
        <p:spPr/>
        <p:txBody>
          <a:bodyPr/>
          <a:lstStyle/>
          <a:p>
            <a:fld id="{3C55B239-9C3E-E848-8D34-07B1D991B5D5}" type="datetimeFigureOut">
              <a:rPr lang="cy-GB" smtClean="0"/>
              <a:t>14/05/20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1661044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smtClean="0"/>
              <a:t>Click to edit Master title style</a:t>
            </a:r>
            <a:endParaRPr lang="cy-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7" name="Date Placeholder 6"/>
          <p:cNvSpPr>
            <a:spLocks noGrp="1"/>
          </p:cNvSpPr>
          <p:nvPr>
            <p:ph type="dt" sz="half" idx="10"/>
          </p:nvPr>
        </p:nvSpPr>
        <p:spPr/>
        <p:txBody>
          <a:bodyPr/>
          <a:lstStyle/>
          <a:p>
            <a:fld id="{3C55B239-9C3E-E848-8D34-07B1D991B5D5}" type="datetimeFigureOut">
              <a:rPr lang="cy-GB" smtClean="0"/>
              <a:t>14/05/20</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202911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cy-GB"/>
          </a:p>
        </p:txBody>
      </p:sp>
      <p:sp>
        <p:nvSpPr>
          <p:cNvPr id="3" name="Date Placeholder 2"/>
          <p:cNvSpPr>
            <a:spLocks noGrp="1"/>
          </p:cNvSpPr>
          <p:nvPr>
            <p:ph type="dt" sz="half" idx="10"/>
          </p:nvPr>
        </p:nvSpPr>
        <p:spPr/>
        <p:txBody>
          <a:bodyPr/>
          <a:lstStyle/>
          <a:p>
            <a:fld id="{3C55B239-9C3E-E848-8D34-07B1D991B5D5}" type="datetimeFigureOut">
              <a:rPr lang="cy-GB" smtClean="0"/>
              <a:t>14/05/20</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1354382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55B239-9C3E-E848-8D34-07B1D991B5D5}" type="datetimeFigureOut">
              <a:rPr lang="cy-GB" smtClean="0"/>
              <a:t>14/05/20</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1925284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cy-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C55B239-9C3E-E848-8D34-07B1D991B5D5}" type="datetimeFigureOut">
              <a:rPr lang="cy-GB" smtClean="0"/>
              <a:t>14/05/20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2119188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cy-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C55B239-9C3E-E848-8D34-07B1D991B5D5}" type="datetimeFigureOut">
              <a:rPr lang="cy-GB" smtClean="0"/>
              <a:t>14/05/20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1176632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cy-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Date Placeholder 3"/>
          <p:cNvSpPr>
            <a:spLocks noGrp="1"/>
          </p:cNvSpPr>
          <p:nvPr>
            <p:ph type="dt" sz="half" idx="10"/>
          </p:nvPr>
        </p:nvSpPr>
        <p:spPr/>
        <p:txBody>
          <a:bodyPr/>
          <a:lstStyle/>
          <a:p>
            <a:fld id="{3C55B239-9C3E-E848-8D34-07B1D991B5D5}" type="datetimeFigureOut">
              <a:rPr lang="cy-GB" smtClean="0"/>
              <a:t>14/05/20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1627778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smtClean="0"/>
              <a:t>Click to edit Master title style</a:t>
            </a:r>
            <a:endParaRPr lang="cy-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Date Placeholder 3"/>
          <p:cNvSpPr>
            <a:spLocks noGrp="1"/>
          </p:cNvSpPr>
          <p:nvPr>
            <p:ph type="dt" sz="half" idx="10"/>
          </p:nvPr>
        </p:nvSpPr>
        <p:spPr/>
        <p:txBody>
          <a:bodyPr/>
          <a:lstStyle/>
          <a:p>
            <a:fld id="{3C55B239-9C3E-E848-8D34-07B1D991B5D5}" type="datetimeFigureOut">
              <a:rPr lang="cy-GB" smtClean="0"/>
              <a:t>14/05/20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2F2316B-A809-3C4D-9E9E-B88ADB8C2237}" type="slidenum">
              <a:rPr lang="cy-GB" smtClean="0"/>
              <a:t>‹#›</a:t>
            </a:fld>
            <a:endParaRPr lang="cy-GB"/>
          </a:p>
        </p:txBody>
      </p:sp>
    </p:spTree>
    <p:extLst>
      <p:ext uri="{BB962C8B-B14F-4D97-AF65-F5344CB8AC3E}">
        <p14:creationId xmlns:p14="http://schemas.microsoft.com/office/powerpoint/2010/main" val="128658309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smtClean="0"/>
              <a:t>Click to edit Master title style</a:t>
            </a:r>
            <a:endParaRPr lang="cy-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cy-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55B239-9C3E-E848-8D34-07B1D991B5D5}" type="datetimeFigureOut">
              <a:rPr lang="cy-GB" smtClean="0"/>
              <a:t>14/05/20</a:t>
            </a:fld>
            <a:endParaRPr lang="cy-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F2316B-A809-3C4D-9E9E-B88ADB8C2237}" type="slidenum">
              <a:rPr lang="cy-GB" smtClean="0"/>
              <a:t>‹#›</a:t>
            </a:fld>
            <a:endParaRPr lang="cy-GB"/>
          </a:p>
        </p:txBody>
      </p:sp>
    </p:spTree>
    <p:extLst>
      <p:ext uri="{BB962C8B-B14F-4D97-AF65-F5344CB8AC3E}">
        <p14:creationId xmlns:p14="http://schemas.microsoft.com/office/powerpoint/2010/main" val="6905326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 Id="rId3" Type="http://schemas.openxmlformats.org/officeDocument/2006/relationships/hyperlink" Target="http://theoccupiedtimes.co.uk/children-rights-need-fight/"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cypcs.org.uk/rights/uncrc/articles/article-19/" TargetMode="External"/><Relationship Id="rId4" Type="http://schemas.openxmlformats.org/officeDocument/2006/relationships/hyperlink" Target="https://cypcs.org.uk/rights/uncrc/articles/article-28/" TargetMode="External"/><Relationship Id="rId5" Type="http://schemas.openxmlformats.org/officeDocument/2006/relationships/hyperlink" Target="https://issuu.com/ccfw/docs/cpc_poster_hawliau_plant" TargetMode="External"/><Relationship Id="rId6" Type="http://schemas.openxmlformats.org/officeDocument/2006/relationships/hyperlink" Target="https://statswales.gov.wales/Catalogue/Education-and-Skills/Schools-and-Teachers/Schools-Census/Pupil-Level-Annual-School-Census/Pupils/pupils-by-agegroup-sex" TargetMode="External"/><Relationship Id="rId7" Type="http://schemas.openxmlformats.org/officeDocument/2006/relationships/hyperlink" Target="http://theoccupiedtimes.co.uk/children-rights-need-fight/" TargetMode="External"/><Relationship Id="rId8" Type="http://schemas.openxmlformats.org/officeDocument/2006/relationships/hyperlink" Target="https://www.ons.gov.uk/peoplepopulationandcommunity/culturalidentity/language/articles/languageinenglandandwales/2013-03-04" TargetMode="External"/><Relationship Id="rId1" Type="http://schemas.openxmlformats.org/officeDocument/2006/relationships/slideLayout" Target="../slideLayouts/slideLayout7.xml"/><Relationship Id="rId2" Type="http://schemas.openxmlformats.org/officeDocument/2006/relationships/hyperlink" Target="https://www.besa.org.uk/key-uk-education-statistic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ediatrics.aappublications.org/content/119/1/182" TargetMode="External"/><Relationship Id="rId4" Type="http://schemas.openxmlformats.org/officeDocument/2006/relationships/hyperlink" Target="https://www.unicef.org.uk/child-rights-partners/wp-content/uploads/sites/3/2016/08/CRC_summary_leaflet_Child_Rights_Partners_web_final.pdf" TargetMode="External"/><Relationship Id="rId5" Type="http://schemas.openxmlformats.org/officeDocument/2006/relationships/hyperlink" Target="https://welldoing.org/article/why-children-need-time-to-relax-too" TargetMode="External"/><Relationship Id="rId1" Type="http://schemas.openxmlformats.org/officeDocument/2006/relationships/slideLayout" Target="../slideLayouts/slideLayout7.xml"/><Relationship Id="rId2" Type="http://schemas.openxmlformats.org/officeDocument/2006/relationships/hyperlink" Target="https://www.ons.gov.uk/peoplepopulationandcommunity/crimeandjustice/articles/childneglectinenglandandwales/yearendingmarch20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5B0DD"/>
        </a:solidFill>
        <a:effectLst/>
      </p:bgPr>
    </p:bg>
    <p:spTree>
      <p:nvGrpSpPr>
        <p:cNvPr id="1" name=""/>
        <p:cNvGrpSpPr/>
        <p:nvPr/>
      </p:nvGrpSpPr>
      <p:grpSpPr>
        <a:xfrm>
          <a:off x="0" y="0"/>
          <a:ext cx="0" cy="0"/>
          <a:chOff x="0" y="0"/>
          <a:chExt cx="0" cy="0"/>
        </a:xfrm>
      </p:grpSpPr>
      <p:sp>
        <p:nvSpPr>
          <p:cNvPr id="4" name="TextBox 3"/>
          <p:cNvSpPr txBox="1"/>
          <p:nvPr/>
        </p:nvSpPr>
        <p:spPr>
          <a:xfrm>
            <a:off x="23752" y="23753"/>
            <a:ext cx="2420190" cy="307777"/>
          </a:xfrm>
          <a:prstGeom prst="rect">
            <a:avLst/>
          </a:prstGeom>
          <a:noFill/>
        </p:spPr>
        <p:txBody>
          <a:bodyPr wrap="square" rtlCol="0">
            <a:spAutoFit/>
          </a:bodyPr>
          <a:lstStyle/>
          <a:p>
            <a:r>
              <a:rPr lang="cy-GB" sz="1400" dirty="0" smtClean="0"/>
              <a:t>Papur </a:t>
            </a:r>
            <a:r>
              <a:rPr lang="cy-GB" sz="1400" dirty="0" smtClean="0"/>
              <a:t>Briffio </a:t>
            </a:r>
            <a:r>
              <a:rPr lang="mr-IN" sz="1400" dirty="0" smtClean="0"/>
              <a:t>–</a:t>
            </a:r>
            <a:r>
              <a:rPr lang="cy-GB" sz="1400" dirty="0" smtClean="0"/>
              <a:t> Hawliau Plant</a:t>
            </a:r>
            <a:endParaRPr lang="cy-GB" sz="1400" dirty="0"/>
          </a:p>
        </p:txBody>
      </p:sp>
      <p:sp>
        <p:nvSpPr>
          <p:cNvPr id="5" name="TextBox 4"/>
          <p:cNvSpPr txBox="1"/>
          <p:nvPr/>
        </p:nvSpPr>
        <p:spPr>
          <a:xfrm>
            <a:off x="23752" y="298077"/>
            <a:ext cx="3918856" cy="3662541"/>
          </a:xfrm>
          <a:prstGeom prst="rect">
            <a:avLst/>
          </a:prstGeom>
          <a:noFill/>
          <a:ln>
            <a:noFill/>
          </a:ln>
        </p:spPr>
        <p:txBody>
          <a:bodyPr wrap="square" rtlCol="0">
            <a:spAutoFit/>
          </a:bodyPr>
          <a:lstStyle/>
          <a:p>
            <a:pPr algn="just"/>
            <a:r>
              <a:rPr lang="cy-GB" sz="1600" b="1" dirty="0" smtClean="0"/>
              <a:t>Cyflwyniad:</a:t>
            </a:r>
          </a:p>
          <a:p>
            <a:pPr algn="just"/>
            <a:r>
              <a:rPr lang="cy-GB" sz="1200" dirty="0"/>
              <a:t>Mae yna 42 erthygl wahanol yn y CCUHP sydd yn nodi pob hawl sydd gan bob plentyn yn y byd. Rwyf wedi dewis pedwar erthygl wahanol i drafod sef erthygl 19, erthygl 28, erthygl 30 ac erthygl 31. penderfynais ddewis y pedwar yma i drafod oherwydd roeddwn yn meddwl ei fod yn berthnasol at y senario. </a:t>
            </a:r>
            <a:endParaRPr lang="cy-GB" sz="1200" dirty="0" smtClean="0"/>
          </a:p>
          <a:p>
            <a:pPr algn="just"/>
            <a:endParaRPr lang="cy-GB" sz="1200" dirty="0" smtClean="0"/>
          </a:p>
          <a:p>
            <a:pPr algn="just"/>
            <a:r>
              <a:rPr lang="cy-GB" sz="1200" dirty="0" smtClean="0"/>
              <a:t>Yn </a:t>
            </a:r>
            <a:r>
              <a:rPr lang="cy-GB" sz="1200" dirty="0"/>
              <a:t>y CCUHP mae yna 54 erthygl ond dim ond 42 sydd yn addas ac yn berthnasol i hawliau blant. </a:t>
            </a:r>
            <a:endParaRPr lang="cy-GB" sz="1200" dirty="0" smtClean="0"/>
          </a:p>
          <a:p>
            <a:pPr algn="just"/>
            <a:endParaRPr lang="cy-GB" sz="1200" dirty="0"/>
          </a:p>
          <a:p>
            <a:pPr algn="just"/>
            <a:r>
              <a:rPr lang="cy-GB" sz="1200" dirty="0" smtClean="0"/>
              <a:t>Yn </a:t>
            </a:r>
            <a:r>
              <a:rPr lang="cy-GB" sz="1200" dirty="0" smtClean="0"/>
              <a:t>1923, fe wnaeth Ddatganiad Drafft ar hawliau’r plentyn: “dylai’r ddyholiaeth sicrhau bod plant yn cael y gorau y gellid ei ddarparu”. (Gyngrair y Cenhedloedd, 1924). </a:t>
            </a:r>
            <a:endParaRPr lang="cy-GB" sz="1200" dirty="0" smtClean="0"/>
          </a:p>
          <a:p>
            <a:pPr algn="just"/>
            <a:endParaRPr lang="cy-GB" sz="1200" dirty="0"/>
          </a:p>
          <a:p>
            <a:pPr algn="just"/>
            <a:r>
              <a:rPr lang="cy-GB" sz="1200" dirty="0"/>
              <a:t>Mae yna bedwar categori bras ar gyfer y 54 erthygl, yn cynnwys yr hawl i fywyd, yr hawl i ddatblygu, yr hawl i gael ei amddiffyn ac yr hawl i gyfranogi. Mae'r CCUHP wedi cael ei mabwysiadu gan Lywodraeth Cymru. </a:t>
            </a:r>
            <a:endParaRPr lang="cy-GB" sz="1200" dirty="0" smtClean="0"/>
          </a:p>
        </p:txBody>
      </p:sp>
      <p:sp>
        <p:nvSpPr>
          <p:cNvPr id="10" name="TextBox 9"/>
          <p:cNvSpPr txBox="1"/>
          <p:nvPr/>
        </p:nvSpPr>
        <p:spPr>
          <a:xfrm>
            <a:off x="8169449" y="23753"/>
            <a:ext cx="3918856" cy="6863417"/>
          </a:xfrm>
          <a:prstGeom prst="rect">
            <a:avLst/>
          </a:prstGeom>
          <a:noFill/>
          <a:ln>
            <a:noFill/>
          </a:ln>
        </p:spPr>
        <p:txBody>
          <a:bodyPr wrap="square" rtlCol="0">
            <a:spAutoFit/>
          </a:bodyPr>
          <a:lstStyle/>
          <a:p>
            <a:pPr algn="just"/>
            <a:r>
              <a:rPr lang="cy-GB" sz="1600" b="1" dirty="0" smtClean="0"/>
              <a:t>Erthygl 28: “Eich hawl i ddysgu ac i fynd i’r ysgol” </a:t>
            </a:r>
          </a:p>
          <a:p>
            <a:pPr algn="just"/>
            <a:r>
              <a:rPr lang="cy-GB" sz="1200" dirty="0" smtClean="0"/>
              <a:t>Mae yr erthygl yma yn nodi pa mor bwysig yw addysg i plant a phobl ifanc. Dywed ar wefan yr erthyglau saesneg “</a:t>
            </a:r>
            <a:r>
              <a:rPr lang="cy-GB" sz="1200" dirty="0"/>
              <a:t>children and young people have the right to education no matter who they are: regardless of race, gender or disability; if they're in detention, or if they're a refugee</a:t>
            </a:r>
            <a:r>
              <a:rPr lang="cy-GB" sz="1200" dirty="0" smtClean="0"/>
              <a:t>.” (UNCRC, 2020). </a:t>
            </a:r>
            <a:r>
              <a:rPr lang="cy-GB" sz="1200" dirty="0"/>
              <a:t>Mae’r erthygl yn anelu at bob plentyn a phobl ifanc yn y byd er mwyn sicrhau bod pob un yn derbyn addysg ble bynnag yn y byd maent yn byw, heb feddwl am ei hîl, rhyw, anabledd neu unrhyw beth</a:t>
            </a:r>
            <a:r>
              <a:rPr lang="cy-GB" sz="1200" dirty="0" smtClean="0"/>
              <a:t>.</a:t>
            </a:r>
          </a:p>
          <a:p>
            <a:pPr algn="just"/>
            <a:r>
              <a:rPr lang="cy-GB" sz="1200" dirty="0" smtClean="0"/>
              <a:t> 	Yn </a:t>
            </a:r>
            <a:r>
              <a:rPr lang="cy-GB" sz="1200" dirty="0"/>
              <a:t>ôl yr un wefan, maent yn nodi dylai’r Llywodraeth cefnogi plant a phobl ifanc efo addysg er mwyn sicrhau bod pob plentyn yn derbyn addysg, a ddylid gwneud mwy o ymdrech er mwyn lleihau y nifer o blant sydd yn gadael yr ysgol ac yn bennu addysg, dylid gwneud yn siŵr nid yw athrawon yn gallu defnyddio unrhyw fath o drais tuag at y disgyblion sydd yn mynychu’r lle o addysg, gwneud yn siŵr nid yw athrawon yn gallu bychanu unrhyw blentyn yn gyhoeddus ac yn hefyd yn gwneud yn siŵr nid yw plant yn cael ei fwlio gan ei chyd-ddisgyblion neu athrawon. (</a:t>
            </a:r>
            <a:r>
              <a:rPr lang="cy-GB" sz="1200" dirty="0" smtClean="0"/>
              <a:t>CYPCS, 2020). </a:t>
            </a:r>
          </a:p>
          <a:p>
            <a:pPr algn="just"/>
            <a:endParaRPr lang="cy-GB" sz="1200" dirty="0" smtClean="0"/>
          </a:p>
          <a:p>
            <a:pPr algn="just"/>
            <a:r>
              <a:rPr lang="cy-GB" sz="1200" dirty="0"/>
              <a:t>Yn ôl ‘Theirword’, nodir bod dal 263 miliwn o blant a phobl ifanc dal i fod allan o addysg yn y byd, sydd yn swm enfawr a dylir cael ei newid, ac mae’n dod i lawr i Lywodraeth y wlad i wneud gwahaniaeth i’r sefyllfa</a:t>
            </a:r>
            <a:r>
              <a:rPr lang="cy-GB" sz="1200" dirty="0" smtClean="0"/>
              <a:t>.</a:t>
            </a:r>
          </a:p>
          <a:p>
            <a:pPr algn="just"/>
            <a:endParaRPr lang="cy-GB" sz="1200" dirty="0" smtClean="0"/>
          </a:p>
          <a:p>
            <a:pPr algn="just"/>
            <a:r>
              <a:rPr lang="cy-GB" sz="1200" dirty="0" smtClean="0"/>
              <a:t>Erbyn heddiw, yn Cymru mae yna 468,838 o blant yn fynychu ysgol sydd yn rhif dda. Yn 2011/2012, fe oedd 71,509 o disgyblion o dan 5 oed yn mynychu ryw fath o addysg yng Nghymru. Erbyn 2018/2019, roedd y nifer o plant o dan 5 oed wedi disgyn tipyn i fod yn 69,607. mae hyn yn newidiad enfawr ond gall fod wedi ei effeithio gan sawl peth gwahanol. Roedd y gwybodaeth wnaeth cael ei osod wedi cael ei rhoi gan Llywodraeth Cymru.</a:t>
            </a:r>
            <a:endParaRPr lang="cy-GB" sz="1200" dirty="0"/>
          </a:p>
        </p:txBody>
      </p:sp>
      <p:sp>
        <p:nvSpPr>
          <p:cNvPr id="11" name="TextBox 10"/>
          <p:cNvSpPr txBox="1"/>
          <p:nvPr/>
        </p:nvSpPr>
        <p:spPr>
          <a:xfrm>
            <a:off x="3968209" y="23753"/>
            <a:ext cx="4081509" cy="6032421"/>
          </a:xfrm>
          <a:prstGeom prst="rect">
            <a:avLst/>
          </a:prstGeom>
          <a:noFill/>
          <a:ln>
            <a:noFill/>
          </a:ln>
        </p:spPr>
        <p:txBody>
          <a:bodyPr wrap="square" rtlCol="0">
            <a:spAutoFit/>
          </a:bodyPr>
          <a:lstStyle/>
          <a:p>
            <a:pPr algn="just"/>
            <a:r>
              <a:rPr lang="cy-GB" sz="1600" b="1" dirty="0" smtClean="0"/>
              <a:t>Erthygl 19: “Dylech chi ddim cael eich niweidio a dylech dderbyn gofal a chael eich cadw’n s</a:t>
            </a:r>
            <a:r>
              <a:rPr lang="en-GB" sz="1600" b="1" dirty="0" err="1" smtClean="0"/>
              <a:t>âff</a:t>
            </a:r>
            <a:r>
              <a:rPr lang="en-GB" sz="1600" b="1" dirty="0" smtClean="0"/>
              <a:t>.”</a:t>
            </a:r>
            <a:endParaRPr lang="cy-GB" sz="1600" dirty="0" smtClean="0"/>
          </a:p>
          <a:p>
            <a:pPr algn="just"/>
            <a:r>
              <a:rPr lang="cy-GB" sz="1200" dirty="0"/>
              <a:t>Mae yr erthygl yma yn un sydd yn holl bwysig er lles pob plentyn. Maent yn gwneud yn siwr ei fod yn glir iawn i hawliau plant bod gan pob plentyn yr hawl i gallu cael ei rhyddhau o unrhyw trosedd er mwyn cael ei cadw’n s</a:t>
            </a:r>
            <a:r>
              <a:rPr lang="en-GB" sz="1200" dirty="0" err="1"/>
              <a:t>â</a:t>
            </a:r>
            <a:r>
              <a:rPr lang="cy-GB" sz="1200" dirty="0"/>
              <a:t>ff. Felly, os mae plentyn mewn sefyllfa ble maent yn teimlo fel maent yn cael ei niweidio a ddim yn cael ei cadw’n s</a:t>
            </a:r>
            <a:r>
              <a:rPr lang="en-GB" sz="1200" dirty="0" err="1"/>
              <a:t>â</a:t>
            </a:r>
            <a:r>
              <a:rPr lang="cy-GB" sz="1200" dirty="0"/>
              <a:t>ff, mae hawl gan y plentyn i derbyn well gofal. </a:t>
            </a:r>
          </a:p>
          <a:p>
            <a:pPr algn="just"/>
            <a:endParaRPr lang="cy-GB" sz="1200" dirty="0"/>
          </a:p>
          <a:p>
            <a:pPr algn="just"/>
            <a:r>
              <a:rPr lang="cy-GB" sz="1200" dirty="0"/>
              <a:t>Yn Cymru a Lloegr ar diwedd Mis Mawrth yn 2019, fe wnaeth yr heddlu recordio 18,706 o droseddi i blant a phobl ifanc dros y blwyddyn yna(ONS</a:t>
            </a:r>
            <a:r>
              <a:rPr lang="cy-GB" sz="1200" dirty="0" smtClean="0"/>
              <a:t>, 2020). </a:t>
            </a:r>
          </a:p>
          <a:p>
            <a:pPr algn="just"/>
            <a:endParaRPr lang="cy-GB" sz="1200" dirty="0" smtClean="0"/>
          </a:p>
          <a:p>
            <a:pPr algn="just"/>
            <a:r>
              <a:rPr lang="cy-GB" sz="1200" dirty="0" smtClean="0"/>
              <a:t>Yn ôl erthygl 19 yn y CCUHP, medd trosedd iddyn nhw “The UNCRC considers violence to happen when someone attacks a person’s mental state as well as when they attack a person’s body” </a:t>
            </a:r>
            <a:r>
              <a:rPr lang="cy-GB" sz="1200" dirty="0"/>
              <a:t>mae hyn yn dangos bod unrhyw fath o niwed i’r plentyn yn cynnwys unrhyw beth corfforol neu feddyliol. Maent hefyd yn cynnwys pob ffordd o ecsbloetio i’r plentyn, cam-drin yn rhywiol, esgeulustod neu dangos unrhyw ddelweddau treisgar. Os mae plentyn yn dangos unrhyw arwyddion o unrhyw un o’r camdriniaethau sydd wedi nodi pan yn y feithrinfa, mae gan y gweithwyr allweddol yn y feithrinfa yr hawl i gysylltu efo’r gwasanaethau cymdeithasol er mwyn helpu y plentyn, mae y broses yn hollol gyfrinachol i’r plentyn sydd yn y sefyllfa. Efallai un arwydd o gam-drin i’r plentyn yn y cartref yw os mae’r gweithwyr proffesiynol yn sylwi ar glais sydd ar y plentyn mewn lle sydd ddim yn hawdd cleisio, felly nid lle amlwg fel y pengliniau.</a:t>
            </a:r>
            <a:endParaRPr lang="cy-GB" sz="1400" dirty="0" smtClean="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05" y="3964136"/>
            <a:ext cx="3918856" cy="2235942"/>
          </a:xfrm>
          <a:prstGeom prst="rect">
            <a:avLst/>
          </a:prstGeom>
        </p:spPr>
      </p:pic>
      <p:sp>
        <p:nvSpPr>
          <p:cNvPr id="3" name="TextBox 2"/>
          <p:cNvSpPr txBox="1"/>
          <p:nvPr/>
        </p:nvSpPr>
        <p:spPr>
          <a:xfrm>
            <a:off x="57205" y="6289288"/>
            <a:ext cx="3885403" cy="461665"/>
          </a:xfrm>
          <a:prstGeom prst="rect">
            <a:avLst/>
          </a:prstGeom>
          <a:noFill/>
        </p:spPr>
        <p:txBody>
          <a:bodyPr wrap="square" rtlCol="0">
            <a:spAutoFit/>
          </a:bodyPr>
          <a:lstStyle/>
          <a:p>
            <a:r>
              <a:rPr lang="cy-GB" sz="1200" dirty="0" smtClean="0"/>
              <a:t>Dyma’r poster CCUHP, sydd yn nodi’r erthyglau. (ISSUU, 2013).</a:t>
            </a:r>
            <a:endParaRPr lang="cy-GB" sz="1200" dirty="0"/>
          </a:p>
        </p:txBody>
      </p:sp>
    </p:spTree>
    <p:extLst>
      <p:ext uri="{BB962C8B-B14F-4D97-AF65-F5344CB8AC3E}">
        <p14:creationId xmlns:p14="http://schemas.microsoft.com/office/powerpoint/2010/main" val="3949924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5B0DD"/>
        </a:solidFill>
        <a:effectLst/>
      </p:bgPr>
    </p:bg>
    <p:spTree>
      <p:nvGrpSpPr>
        <p:cNvPr id="1" name=""/>
        <p:cNvGrpSpPr/>
        <p:nvPr/>
      </p:nvGrpSpPr>
      <p:grpSpPr>
        <a:xfrm>
          <a:off x="0" y="0"/>
          <a:ext cx="0" cy="0"/>
          <a:chOff x="0" y="0"/>
          <a:chExt cx="0" cy="0"/>
        </a:xfrm>
      </p:grpSpPr>
      <p:sp>
        <p:nvSpPr>
          <p:cNvPr id="2" name="TextBox 1"/>
          <p:cNvSpPr txBox="1"/>
          <p:nvPr/>
        </p:nvSpPr>
        <p:spPr>
          <a:xfrm>
            <a:off x="4142511" y="118615"/>
            <a:ext cx="4053838" cy="6617196"/>
          </a:xfrm>
          <a:prstGeom prst="rect">
            <a:avLst/>
          </a:prstGeom>
          <a:noFill/>
          <a:ln>
            <a:noFill/>
          </a:ln>
        </p:spPr>
        <p:txBody>
          <a:bodyPr wrap="square" rtlCol="0">
            <a:spAutoFit/>
          </a:bodyPr>
          <a:lstStyle/>
          <a:p>
            <a:pPr algn="just"/>
            <a:r>
              <a:rPr lang="cy-GB" sz="1600" b="1" dirty="0" smtClean="0"/>
              <a:t>Erthygl 31: “Eich hawl i ymlacio ac i chwarae”</a:t>
            </a:r>
            <a:endParaRPr lang="cy-GB" sz="1600" dirty="0" smtClean="0"/>
          </a:p>
          <a:p>
            <a:pPr algn="just"/>
            <a:r>
              <a:rPr lang="cy-GB" sz="1200" dirty="0"/>
              <a:t>Mae yr erthygl yma yn nodi y pwysigrwydd i blant i gael yr hawl i ymlacio ac i chwarae ble bynnag maen nhw. Mae yn bwysig i wneud amser i’r ddwy, i allu ymlacio a hefyd i chwarae. </a:t>
            </a:r>
            <a:endParaRPr lang="cy-GB" sz="1200" dirty="0" smtClean="0"/>
          </a:p>
          <a:p>
            <a:pPr algn="just"/>
            <a:endParaRPr lang="cy-GB" sz="1200" dirty="0"/>
          </a:p>
          <a:p>
            <a:pPr algn="just"/>
            <a:r>
              <a:rPr lang="cy-GB" sz="1200" dirty="0" smtClean="0"/>
              <a:t>Mae </a:t>
            </a:r>
            <a:r>
              <a:rPr lang="cy-GB" sz="1200" dirty="0"/>
              <a:t>yn holl bwysig i barchu arferion y plentyn ac yn enwedig pan mae’n dod i ymlacio gan ei fyddent yn cydweithio yn well pan maent wedi cael yr amser i ymlacio maent eisiau. Wrth newid o fod yn y cartref ac yn ddechrau yn y feithrinfa, gall fod yn newidiad mawr i’r plentyn. Felly, rhaid parchu arferion y plentyn yn y modd yma os yw yn fel arfer yn cael amser i ymlacio ac yn gwneud rhywbeth yn benodol er mwyn ymlacio yn ystod y dydd, felly rhaid cyfathrebu efo rhieni y plentyn. Efallai mai y plentyn yn fel arfer yn cael cwsg yn y prynhawn felly rhaid dilyn trefn arferol y plentyn. </a:t>
            </a:r>
            <a:endParaRPr lang="cy-GB" sz="1200" dirty="0" smtClean="0"/>
          </a:p>
          <a:p>
            <a:pPr algn="just"/>
            <a:endParaRPr lang="cy-GB" sz="1200" dirty="0"/>
          </a:p>
          <a:p>
            <a:pPr algn="just"/>
            <a:r>
              <a:rPr lang="cy-GB" sz="1200" dirty="0" smtClean="0"/>
              <a:t>Yn ol y wefan ‘Welldoing.org’ dywed: “Without the ability to relax and decompress in an unstructured way, our kids have no outlets for relieving stress or anxiety or solving problems and they become conditioned to look to us to fill all their time” Felly</a:t>
            </a:r>
            <a:r>
              <a:rPr lang="cy-GB" sz="1200" dirty="0"/>
              <a:t>, profir hyn bod cael amser i ymlacio yn helpu plant mewn sawl ffordd wahanol gan gynnwys rhyddhau unrhyw bryderon meddyliol. </a:t>
            </a:r>
            <a:endParaRPr lang="cy-GB" sz="1200" dirty="0" smtClean="0"/>
          </a:p>
          <a:p>
            <a:pPr algn="just"/>
            <a:endParaRPr lang="cy-GB" sz="1200" dirty="0"/>
          </a:p>
          <a:p>
            <a:pPr algn="just"/>
            <a:r>
              <a:rPr lang="cy-GB" sz="1200" dirty="0" smtClean="0"/>
              <a:t>Mae </a:t>
            </a:r>
            <a:r>
              <a:rPr lang="cy-GB" sz="1200" dirty="0"/>
              <a:t>chwarae hefyd yn holl bwysig i blant ac yn enwedig plant ifanc. Er mwyn i blant i ddatblygu yn iachus, mae chwarae yn cyfrannu yn dda i helpu’r plentyn. Mae plant yn dysgu trwy chwarae ac mae chwarae yn galluogi i blant i ddefnyddio ei chreadigrwydd fel maent eisiau. Wrth i blant defnyddio ei chreadigrwydd, fydd hyn yn gwella ei sgiliau dychmygol nhw, yn datblygu yn gorfforol, gwybyddol ac yn emosiynol. Mae’n bwysig bod plant yn dechrau chwarae o oedran ifanc er mwyn ddatblygu ei sgiliau yn gyson. Wrth fod yn y feithrinfa hefyd, fe fydd y plentyn yn chwarae efo plant eraill ac felly bydd yn</a:t>
            </a:r>
            <a:endParaRPr lang="cy-GB" sz="1200" dirty="0" smtClean="0"/>
          </a:p>
        </p:txBody>
      </p:sp>
      <p:sp>
        <p:nvSpPr>
          <p:cNvPr id="3" name="TextBox 2"/>
          <p:cNvSpPr txBox="1"/>
          <p:nvPr/>
        </p:nvSpPr>
        <p:spPr>
          <a:xfrm>
            <a:off x="8196349" y="1430454"/>
            <a:ext cx="3918856" cy="2185214"/>
          </a:xfrm>
          <a:prstGeom prst="rect">
            <a:avLst/>
          </a:prstGeom>
          <a:noFill/>
          <a:ln>
            <a:noFill/>
          </a:ln>
        </p:spPr>
        <p:txBody>
          <a:bodyPr wrap="square" rtlCol="0">
            <a:spAutoFit/>
          </a:bodyPr>
          <a:lstStyle/>
          <a:p>
            <a:r>
              <a:rPr lang="cy-GB" sz="1600" b="1" dirty="0" smtClean="0"/>
              <a:t>Diweddglo </a:t>
            </a:r>
            <a:endParaRPr lang="cy-GB" sz="1600" dirty="0" smtClean="0"/>
          </a:p>
          <a:p>
            <a:pPr algn="just"/>
            <a:r>
              <a:rPr lang="cy-GB" sz="1200" dirty="0"/>
              <a:t>Erbyn diwedd yr ymchwil ar y sawl erthygl wahanol daw yn amlwg i mi fod nifer o hawliau gan blant, ac mae yn holl bwysig bod pob gweithwyr allweddol yn cynnwys pob oedolyn yn parchu hawliau y plant. Mae yr hawliau yma wedi cael ei rhoi yn lle am reswm a chredaf ei fod yn beth da ei fod nhw wedi cael ei rhoi yn lle oherwydd mae hyn yn meddwl bod pob plentyn yn y byd yn cael ei thrin yr un peth. Mae yn holl bwysig bod yr hawliau yma yn cael ei ddilyn ac yn cael ei pharchu er mwyn sicrhau bod pob plentyn yn y byd yn cael y cyfleoedd gorau posib. </a:t>
            </a:r>
            <a:endParaRPr lang="cy-GB" sz="1200" dirty="0" smtClean="0"/>
          </a:p>
        </p:txBody>
      </p:sp>
      <p:sp>
        <p:nvSpPr>
          <p:cNvPr id="4" name="TextBox 3"/>
          <p:cNvSpPr txBox="1"/>
          <p:nvPr/>
        </p:nvSpPr>
        <p:spPr>
          <a:xfrm>
            <a:off x="106881" y="118615"/>
            <a:ext cx="3918856" cy="6247864"/>
          </a:xfrm>
          <a:prstGeom prst="rect">
            <a:avLst/>
          </a:prstGeom>
          <a:noFill/>
          <a:ln>
            <a:noFill/>
          </a:ln>
        </p:spPr>
        <p:txBody>
          <a:bodyPr wrap="square" rtlCol="0">
            <a:spAutoFit/>
          </a:bodyPr>
          <a:lstStyle/>
          <a:p>
            <a:pPr algn="just"/>
            <a:r>
              <a:rPr lang="cy-GB" sz="1400" b="1" dirty="0" smtClean="0"/>
              <a:t>Erthygl 30: “Eich hawl i ddefnyddio eich iaith eich hun</a:t>
            </a:r>
            <a:r>
              <a:rPr lang="cy-GB" sz="1400" b="1" dirty="0" smtClean="0"/>
              <a:t>”</a:t>
            </a:r>
            <a:endParaRPr lang="cy-GB" sz="1200" dirty="0"/>
          </a:p>
          <a:p>
            <a:pPr algn="just"/>
            <a:r>
              <a:rPr lang="cy-GB" sz="1200" dirty="0"/>
              <a:t>Mae gan bob unigolyn yn cynnwys plant bach a phobl ifanc yr hawl i ddefnyddio ac i drafod mewn pa bynnag iaith maent eisiau trafod mewn, ei hawl nhw yw e i ddefnyddio ei iaith ei hun, yn cynnwys pan yn y feithrinfa neu ysgol. Nid oes gan y gweithwyr allweddol yn y feithrinfa yr hawl i ddweud i’r plentyn pa iaith mae ganddyn yr hawl i ddefnyddio. </a:t>
            </a:r>
            <a:endParaRPr lang="cy-GB" sz="1200" dirty="0" smtClean="0"/>
          </a:p>
          <a:p>
            <a:pPr algn="just"/>
            <a:endParaRPr lang="cy-GB" sz="1200" dirty="0" smtClean="0"/>
          </a:p>
          <a:p>
            <a:pPr algn="just"/>
            <a:r>
              <a:rPr lang="cy-GB" sz="1200" dirty="0" smtClean="0"/>
              <a:t>Yn </a:t>
            </a:r>
            <a:r>
              <a:rPr lang="en-GB" sz="1200" dirty="0" err="1" smtClean="0"/>
              <a:t>ô</a:t>
            </a:r>
            <a:r>
              <a:rPr lang="cy-GB" sz="1200" dirty="0" smtClean="0"/>
              <a:t>l </a:t>
            </a:r>
            <a:r>
              <a:rPr lang="cy-GB" sz="1200" dirty="0"/>
              <a:t>Unicef, mae Erthygl 30 yn nodi: </a:t>
            </a:r>
            <a:r>
              <a:rPr lang="cy-GB" sz="1200" dirty="0" smtClean="0"/>
              <a:t>“Every </a:t>
            </a:r>
            <a:r>
              <a:rPr lang="cy-GB" sz="1200" dirty="0"/>
              <a:t>child has the right to learn and use the language, customs and religion of their family, whether or not these are shared by the majority of the people in the country where they </a:t>
            </a:r>
            <a:r>
              <a:rPr lang="cy-GB" sz="1200" dirty="0" smtClean="0"/>
              <a:t>live”. </a:t>
            </a:r>
          </a:p>
          <a:p>
            <a:pPr algn="just"/>
            <a:endParaRPr lang="cy-GB" sz="1200" dirty="0" smtClean="0"/>
          </a:p>
          <a:p>
            <a:pPr algn="just"/>
            <a:r>
              <a:rPr lang="cy-GB" sz="1200" dirty="0" smtClean="0"/>
              <a:t>Yn y Deyrnas Unedig, yn </a:t>
            </a:r>
            <a:r>
              <a:rPr lang="en-GB" sz="1200" dirty="0" err="1" smtClean="0"/>
              <a:t>ô</a:t>
            </a:r>
            <a:r>
              <a:rPr lang="cy-GB" sz="1200" dirty="0" smtClean="0"/>
              <a:t>l Census, 2011, mae yna 20 prif iaith gwahanol yn cael ei siarad ar draws y wlad, ond, y tair prif iaith yw Saesneg (Saesneg neu Cymraeg yn Cymru) gyda 49,808,000 o siaradwyr, 546,000 o siaradwyr Polish a 273,000 o siaradwyr Punjabi</a:t>
            </a:r>
            <a:r>
              <a:rPr lang="cy-GB" sz="1200" dirty="0"/>
              <a:t>. Felly, daw yn amlwg iawn bod amryw o bobl o gefndiroedd gwahanol yn mynychu ysgolion a meithrinfeydd ar draws y wlad ac felly bydd gwahanol blant yn defnyddio iaith ei hun pan yn y cartref efo’i teulu, ac nid yw yn ddisgwyliedig i’r plentyn i ddefnyddio iaith sydd yn wahanol i beth maent yn arfer i, a bydd yn derbyn mwy o gymorth wrth weithwyr allweddol yn y lleoliad. </a:t>
            </a:r>
            <a:endParaRPr lang="cy-GB" sz="1200" dirty="0" smtClean="0"/>
          </a:p>
          <a:p>
            <a:pPr algn="just"/>
            <a:endParaRPr lang="cy-GB" sz="1200" dirty="0"/>
          </a:p>
          <a:p>
            <a:pPr algn="just"/>
            <a:r>
              <a:rPr lang="cy-GB" sz="1200" dirty="0"/>
              <a:t>Hyd yn oed taw dim ond dau brif iaith sydd yn swyddogol i Gymru, sef Cymraeg a Saesneg, mae yna sawl plentyn yn y wlad sydd wedi symud o wlad arall ac felly nid yw yn siarad unrhyw o’r ieithoedd yma felly bydd rhaid parchu hyn a pharchu unrhyw iaith mae’r plentyn eisiau siarad o fewn y dosbarth wrth drafod efo’i ffrindiau o fewn y feithrinfa. </a:t>
            </a:r>
            <a:endParaRPr lang="cy-GB" sz="1200" dirty="0" smtClean="0"/>
          </a:p>
        </p:txBody>
      </p:sp>
      <p:sp>
        <p:nvSpPr>
          <p:cNvPr id="5" name="TextBox 4"/>
          <p:cNvSpPr txBox="1"/>
          <p:nvPr/>
        </p:nvSpPr>
        <p:spPr>
          <a:xfrm>
            <a:off x="8177742" y="230125"/>
            <a:ext cx="3918856" cy="1200329"/>
          </a:xfrm>
          <a:prstGeom prst="rect">
            <a:avLst/>
          </a:prstGeom>
          <a:noFill/>
          <a:ln>
            <a:noFill/>
          </a:ln>
        </p:spPr>
        <p:txBody>
          <a:bodyPr wrap="square" rtlCol="0">
            <a:spAutoFit/>
          </a:bodyPr>
          <a:lstStyle/>
          <a:p>
            <a:pPr algn="just"/>
            <a:r>
              <a:rPr lang="cy-GB" sz="1200" dirty="0"/>
              <a:t>gwella ei sgiliau cymdeithasol wrth wneud gweithgareddau syml fel chwarae. </a:t>
            </a:r>
            <a:endParaRPr lang="cy-GB" sz="1200" dirty="0" smtClean="0"/>
          </a:p>
          <a:p>
            <a:pPr algn="just"/>
            <a:endParaRPr lang="cy-GB" sz="1200" dirty="0" smtClean="0"/>
          </a:p>
          <a:p>
            <a:pPr algn="just"/>
            <a:r>
              <a:rPr lang="cy-GB" sz="1200" dirty="0" smtClean="0"/>
              <a:t>“</a:t>
            </a:r>
            <a:r>
              <a:rPr lang="cy-GB" sz="1200" dirty="0"/>
              <a:t>Play is essential to development because it contributes to the cognitive, physical, social, and emotional well-being of children and youth</a:t>
            </a:r>
            <a:r>
              <a:rPr lang="cy-GB" sz="1200" dirty="0" smtClean="0"/>
              <a:t>.” (Pediatrics, 2007).</a:t>
            </a:r>
            <a:endParaRPr lang="cy-GB" sz="1200" dirty="0" smtClean="0"/>
          </a:p>
        </p:txBody>
      </p:sp>
      <p:pic>
        <p:nvPicPr>
          <p:cNvPr id="1026" name="Picture 2" descr="ights of childre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4323" y="3656375"/>
            <a:ext cx="3819865" cy="252543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8274323" y="6181813"/>
            <a:ext cx="3557121" cy="461665"/>
          </a:xfrm>
          <a:prstGeom prst="rect">
            <a:avLst/>
          </a:prstGeom>
          <a:noFill/>
        </p:spPr>
        <p:txBody>
          <a:bodyPr wrap="square" rtlCol="0">
            <a:spAutoFit/>
          </a:bodyPr>
          <a:lstStyle/>
          <a:p>
            <a:r>
              <a:rPr lang="en-US" sz="1200" dirty="0" smtClean="0">
                <a:hlinkClick r:id="rId3"/>
              </a:rPr>
              <a:t>(http</a:t>
            </a:r>
            <a:r>
              <a:rPr lang="en-US" sz="1200" dirty="0">
                <a:hlinkClick r:id="rId3"/>
              </a:rPr>
              <a:t>://theoccupiedtimes.co.uk/children-rights-need-fight</a:t>
            </a:r>
            <a:r>
              <a:rPr lang="en-US" sz="1200" dirty="0" smtClean="0">
                <a:hlinkClick r:id="rId3"/>
              </a:rPr>
              <a:t>/</a:t>
            </a:r>
            <a:r>
              <a:rPr lang="en-US" sz="1200" dirty="0" smtClean="0"/>
              <a:t>)</a:t>
            </a:r>
            <a:endParaRPr lang="cy-GB" sz="1200" dirty="0"/>
          </a:p>
        </p:txBody>
      </p:sp>
    </p:spTree>
    <p:extLst>
      <p:ext uri="{BB962C8B-B14F-4D97-AF65-F5344CB8AC3E}">
        <p14:creationId xmlns:p14="http://schemas.microsoft.com/office/powerpoint/2010/main" val="2662431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325082"/>
          </a:xfrm>
          <a:prstGeom prst="rect">
            <a:avLst/>
          </a:prstGeom>
          <a:noFill/>
        </p:spPr>
        <p:txBody>
          <a:bodyPr wrap="square" rtlCol="0">
            <a:spAutoFit/>
          </a:bodyPr>
          <a:lstStyle/>
          <a:p>
            <a:pPr lvl="0"/>
            <a:r>
              <a:rPr lang="en-GB" sz="2000" b="1" u="sng" dirty="0" err="1" smtClean="0"/>
              <a:t>Rhestr</a:t>
            </a:r>
            <a:r>
              <a:rPr lang="en-GB" sz="2000" b="1" u="sng" dirty="0" smtClean="0"/>
              <a:t> </a:t>
            </a:r>
            <a:r>
              <a:rPr lang="en-GB" sz="2000" b="1" u="sng" dirty="0" err="1" smtClean="0"/>
              <a:t>Cyfeirnodi</a:t>
            </a:r>
            <a:r>
              <a:rPr lang="en-GB" sz="2000" b="1" u="sng" dirty="0" smtClean="0"/>
              <a:t> </a:t>
            </a:r>
          </a:p>
          <a:p>
            <a:pPr lvl="0"/>
            <a:endParaRPr lang="en-GB" dirty="0" smtClean="0"/>
          </a:p>
          <a:p>
            <a:pPr lvl="0"/>
            <a:r>
              <a:rPr lang="en-GB" dirty="0" smtClean="0"/>
              <a:t>British </a:t>
            </a:r>
            <a:r>
              <a:rPr lang="en-GB" dirty="0"/>
              <a:t>Educational Suppliers Association. (2020). </a:t>
            </a:r>
            <a:r>
              <a:rPr lang="en-GB" i="1" dirty="0"/>
              <a:t>Key UK Education Statistics</a:t>
            </a:r>
            <a:r>
              <a:rPr lang="en-GB" dirty="0"/>
              <a:t>. </a:t>
            </a:r>
            <a:r>
              <a:rPr lang="en-GB" dirty="0" err="1"/>
              <a:t>Ar</a:t>
            </a:r>
            <a:r>
              <a:rPr lang="en-GB" dirty="0"/>
              <a:t> Gael </a:t>
            </a:r>
            <a:r>
              <a:rPr lang="en-GB" dirty="0" err="1"/>
              <a:t>Ar</a:t>
            </a:r>
            <a:r>
              <a:rPr lang="en-GB" dirty="0"/>
              <a:t>: </a:t>
            </a:r>
            <a:r>
              <a:rPr lang="cy-GB" u="sng" dirty="0">
                <a:hlinkClick r:id="rId2"/>
              </a:rPr>
              <a:t>https://www.besa.org.uk/key-uk-education-statistics/</a:t>
            </a:r>
            <a:r>
              <a:rPr lang="en-GB" dirty="0"/>
              <a:t>(</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30/4/20).</a:t>
            </a:r>
          </a:p>
          <a:p>
            <a:r>
              <a:rPr lang="en-GB" dirty="0"/>
              <a:t> </a:t>
            </a:r>
          </a:p>
          <a:p>
            <a:pPr lvl="0"/>
            <a:r>
              <a:rPr lang="en-GB" dirty="0"/>
              <a:t>Children &amp; Young people’s Commissioner Scotland. (2020). </a:t>
            </a:r>
            <a:r>
              <a:rPr lang="en-GB" i="1" dirty="0"/>
              <a:t>UNCRC Simplified Articles, Article 19. </a:t>
            </a:r>
            <a:r>
              <a:rPr lang="en-GB" dirty="0" err="1"/>
              <a:t>Ar</a:t>
            </a:r>
            <a:r>
              <a:rPr lang="en-GB" dirty="0"/>
              <a:t> Gael </a:t>
            </a:r>
            <a:r>
              <a:rPr lang="en-GB" dirty="0" err="1"/>
              <a:t>Ar</a:t>
            </a:r>
            <a:r>
              <a:rPr lang="en-GB" dirty="0"/>
              <a:t>:</a:t>
            </a:r>
            <a:r>
              <a:rPr lang="cy-GB" u="sng" dirty="0">
                <a:hlinkClick r:id="rId3"/>
              </a:rPr>
              <a:t>https://cypcs.org.uk/rights/uncrc/articles/article-19/</a:t>
            </a:r>
            <a:r>
              <a:rPr lang="en-GB" dirty="0"/>
              <a:t>(</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27/4/20).</a:t>
            </a:r>
          </a:p>
          <a:p>
            <a:r>
              <a:rPr lang="en-GB" dirty="0"/>
              <a:t> </a:t>
            </a:r>
          </a:p>
          <a:p>
            <a:pPr lvl="0"/>
            <a:r>
              <a:rPr lang="en-GB" dirty="0"/>
              <a:t>Children &amp; Young people’s Commissioner Scotland. (2020). </a:t>
            </a:r>
            <a:r>
              <a:rPr lang="en-GB" i="1" dirty="0"/>
              <a:t>UNCRC Simplified Articles, Article 28. </a:t>
            </a:r>
            <a:r>
              <a:rPr lang="en-GB" dirty="0" err="1"/>
              <a:t>Ar</a:t>
            </a:r>
            <a:r>
              <a:rPr lang="en-GB" dirty="0"/>
              <a:t> Gael </a:t>
            </a:r>
            <a:r>
              <a:rPr lang="en-GB" dirty="0" err="1"/>
              <a:t>Ar</a:t>
            </a:r>
            <a:r>
              <a:rPr lang="en-GB" dirty="0"/>
              <a:t>:</a:t>
            </a:r>
            <a:r>
              <a:rPr lang="cy-GB" u="sng" dirty="0">
                <a:hlinkClick r:id="rId4"/>
              </a:rPr>
              <a:t>https://cypcs.org.uk/rights/uncrc/articles/article-28/</a:t>
            </a:r>
            <a:r>
              <a:rPr lang="en-GB" dirty="0"/>
              <a:t>(</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29/4/20).</a:t>
            </a:r>
          </a:p>
          <a:p>
            <a:r>
              <a:rPr lang="en-GB" dirty="0"/>
              <a:t> </a:t>
            </a:r>
          </a:p>
          <a:p>
            <a:pPr lvl="0"/>
            <a:r>
              <a:rPr lang="en-GB" dirty="0"/>
              <a:t>ISSUU. (2013). </a:t>
            </a:r>
            <a:r>
              <a:rPr lang="en-GB" i="1" dirty="0" err="1"/>
              <a:t>Cpc</a:t>
            </a:r>
            <a:r>
              <a:rPr lang="en-GB" i="1" dirty="0"/>
              <a:t> poster </a:t>
            </a:r>
            <a:r>
              <a:rPr lang="en-GB" i="1" dirty="0" err="1"/>
              <a:t>hawliau</a:t>
            </a:r>
            <a:r>
              <a:rPr lang="en-GB" i="1" dirty="0"/>
              <a:t> plant. </a:t>
            </a:r>
            <a:r>
              <a:rPr lang="en-GB" dirty="0" err="1"/>
              <a:t>Ar</a:t>
            </a:r>
            <a:r>
              <a:rPr lang="en-GB" dirty="0"/>
              <a:t> Gael </a:t>
            </a:r>
            <a:r>
              <a:rPr lang="en-GB" dirty="0" err="1"/>
              <a:t>Ar</a:t>
            </a:r>
            <a:r>
              <a:rPr lang="en-GB" dirty="0"/>
              <a:t>:</a:t>
            </a:r>
            <a:r>
              <a:rPr lang="cy-GB" u="sng" dirty="0">
                <a:hlinkClick r:id="rId5"/>
              </a:rPr>
              <a:t>https://issuu.com/ccfw/docs/cpc_poster_hawliau_plant</a:t>
            </a:r>
            <a:r>
              <a:rPr lang="en-GB" dirty="0"/>
              <a:t>(</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5/5/20).</a:t>
            </a:r>
          </a:p>
          <a:p>
            <a:r>
              <a:rPr lang="en-GB" dirty="0"/>
              <a:t> </a:t>
            </a:r>
          </a:p>
          <a:p>
            <a:pPr lvl="0"/>
            <a:r>
              <a:rPr lang="en-GB" dirty="0" err="1"/>
              <a:t>Llywodraeth</a:t>
            </a:r>
            <a:r>
              <a:rPr lang="en-GB" dirty="0"/>
              <a:t> </a:t>
            </a:r>
            <a:r>
              <a:rPr lang="en-GB" dirty="0" err="1"/>
              <a:t>Cymru</a:t>
            </a:r>
            <a:r>
              <a:rPr lang="en-GB" dirty="0"/>
              <a:t> </a:t>
            </a:r>
            <a:r>
              <a:rPr lang="en-GB" dirty="0" err="1"/>
              <a:t>StatsWales</a:t>
            </a:r>
            <a:r>
              <a:rPr lang="en-GB" dirty="0"/>
              <a:t>. (2015). </a:t>
            </a:r>
            <a:r>
              <a:rPr lang="en-GB" i="1" dirty="0"/>
              <a:t>Pupils by age group and sex</a:t>
            </a:r>
            <a:r>
              <a:rPr lang="en-GB" dirty="0"/>
              <a:t>. </a:t>
            </a:r>
            <a:r>
              <a:rPr lang="en-GB" dirty="0" err="1"/>
              <a:t>Ar</a:t>
            </a:r>
            <a:r>
              <a:rPr lang="en-GB" dirty="0"/>
              <a:t> Gael </a:t>
            </a:r>
            <a:r>
              <a:rPr lang="en-GB" dirty="0" err="1"/>
              <a:t>Ar</a:t>
            </a:r>
            <a:r>
              <a:rPr lang="en-GB" dirty="0"/>
              <a:t>:</a:t>
            </a:r>
            <a:r>
              <a:rPr lang="cy-GB" u="sng" dirty="0">
                <a:hlinkClick r:id="rId6"/>
              </a:rPr>
              <a:t>https://statswales.gov.wales/Catalogue/Education-and-Skills/Schools-and-Teachers/Schools-Census/Pupil-Level-Annual-School-Census/Pupils/pupils-by-agegroup-sex</a:t>
            </a:r>
            <a:r>
              <a:rPr lang="en-GB" dirty="0"/>
              <a:t>(</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27/4/20).</a:t>
            </a:r>
          </a:p>
          <a:p>
            <a:r>
              <a:rPr lang="en-GB" dirty="0"/>
              <a:t> </a:t>
            </a:r>
          </a:p>
          <a:p>
            <a:pPr lvl="0"/>
            <a:r>
              <a:rPr lang="en-GB" dirty="0"/>
              <a:t>Occupied. (2019). </a:t>
            </a:r>
            <a:r>
              <a:rPr lang="en-GB" i="1" dirty="0"/>
              <a:t>Children Rights and The Need to Fight For Them.</a:t>
            </a:r>
            <a:r>
              <a:rPr lang="en-GB" dirty="0"/>
              <a:t> </a:t>
            </a:r>
            <a:r>
              <a:rPr lang="en-GB" dirty="0" err="1"/>
              <a:t>Ar</a:t>
            </a:r>
            <a:r>
              <a:rPr lang="en-GB" dirty="0"/>
              <a:t> Gael </a:t>
            </a:r>
            <a:r>
              <a:rPr lang="en-GB" dirty="0" err="1"/>
              <a:t>Ar</a:t>
            </a:r>
            <a:r>
              <a:rPr lang="en-GB" dirty="0"/>
              <a:t>:</a:t>
            </a:r>
            <a:r>
              <a:rPr lang="cy-GB" u="sng" dirty="0">
                <a:hlinkClick r:id="rId7"/>
              </a:rPr>
              <a:t>http://theoccupiedtimes.co.uk/children-rights-need-fight/</a:t>
            </a:r>
            <a:r>
              <a:rPr lang="en-GB" dirty="0"/>
              <a:t>(</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7/5/20).</a:t>
            </a:r>
          </a:p>
          <a:p>
            <a:r>
              <a:rPr lang="cy-GB" dirty="0"/>
              <a:t> </a:t>
            </a:r>
            <a:endParaRPr lang="en-GB" dirty="0"/>
          </a:p>
          <a:p>
            <a:pPr lvl="0"/>
            <a:r>
              <a:rPr lang="en-GB" dirty="0"/>
              <a:t>Office for National Statistics. (2013). </a:t>
            </a:r>
            <a:r>
              <a:rPr lang="en-GB" i="1" dirty="0"/>
              <a:t>Language in England and Wales: 2011. </a:t>
            </a:r>
            <a:r>
              <a:rPr lang="en-GB" dirty="0" err="1"/>
              <a:t>Ar</a:t>
            </a:r>
            <a:r>
              <a:rPr lang="en-GB" dirty="0"/>
              <a:t> Gael </a:t>
            </a:r>
            <a:r>
              <a:rPr lang="en-GB" dirty="0" err="1"/>
              <a:t>Ar</a:t>
            </a:r>
            <a:r>
              <a:rPr lang="en-GB" dirty="0"/>
              <a:t>:</a:t>
            </a:r>
            <a:r>
              <a:rPr lang="cy-GB" u="sng" dirty="0">
                <a:hlinkClick r:id="rId8"/>
              </a:rPr>
              <a:t>https://www.ons.gov.uk/peoplepopulationandcommunity/culturalidentity/language/articles/languageinenglandandwales/2013-03-04</a:t>
            </a:r>
            <a:r>
              <a:rPr lang="en-GB" dirty="0"/>
              <a:t>(</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7/5/20).</a:t>
            </a:r>
          </a:p>
          <a:p>
            <a:r>
              <a:rPr lang="en-GB" dirty="0"/>
              <a:t> </a:t>
            </a:r>
          </a:p>
          <a:p>
            <a:endParaRPr lang="cy-GB" dirty="0"/>
          </a:p>
        </p:txBody>
      </p:sp>
    </p:spTree>
    <p:extLst>
      <p:ext uri="{BB962C8B-B14F-4D97-AF65-F5344CB8AC3E}">
        <p14:creationId xmlns:p14="http://schemas.microsoft.com/office/powerpoint/2010/main" val="1661822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5230" y="373983"/>
            <a:ext cx="11994994" cy="3693319"/>
          </a:xfrm>
          <a:prstGeom prst="rect">
            <a:avLst/>
          </a:prstGeom>
        </p:spPr>
        <p:txBody>
          <a:bodyPr wrap="square">
            <a:spAutoFit/>
          </a:bodyPr>
          <a:lstStyle/>
          <a:p>
            <a:pPr lvl="0"/>
            <a:r>
              <a:rPr lang="en-GB" dirty="0"/>
              <a:t>Office for National Statistics. (2020). </a:t>
            </a:r>
            <a:r>
              <a:rPr lang="en-GB" i="1" dirty="0"/>
              <a:t>Child neglect in England and Wales: year ending March 2019.</a:t>
            </a:r>
            <a:r>
              <a:rPr lang="en-GB" dirty="0"/>
              <a:t> </a:t>
            </a:r>
            <a:r>
              <a:rPr lang="en-GB" dirty="0" err="1"/>
              <a:t>Ar</a:t>
            </a:r>
            <a:r>
              <a:rPr lang="en-GB" dirty="0"/>
              <a:t> Gael </a:t>
            </a:r>
            <a:r>
              <a:rPr lang="en-GB" dirty="0" err="1"/>
              <a:t>Ar</a:t>
            </a:r>
            <a:r>
              <a:rPr lang="en-GB" dirty="0"/>
              <a:t>:</a:t>
            </a:r>
            <a:r>
              <a:rPr lang="cy-GB" u="sng" dirty="0">
                <a:hlinkClick r:id="rId2"/>
              </a:rPr>
              <a:t>https://www.ons.gov.uk/peoplepopulationandcommunity/crimeandjustice/articles/childneglectinenglandandwales/yearendingmarch2019</a:t>
            </a:r>
            <a:r>
              <a:rPr lang="en-GB" dirty="0"/>
              <a:t> (</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27/4/20).</a:t>
            </a:r>
          </a:p>
          <a:p>
            <a:r>
              <a:rPr lang="en-GB" dirty="0"/>
              <a:t> </a:t>
            </a:r>
          </a:p>
          <a:p>
            <a:pPr lvl="0"/>
            <a:r>
              <a:rPr lang="en-GB" dirty="0" err="1"/>
              <a:t>Pediatrics</a:t>
            </a:r>
            <a:r>
              <a:rPr lang="en-GB" dirty="0"/>
              <a:t>. (2007). </a:t>
            </a:r>
            <a:r>
              <a:rPr lang="en-GB" i="1" dirty="0"/>
              <a:t>The importance of Play in Promoting Healthy Child Development and Maintaining Strong Parent-Child Bonds.</a:t>
            </a:r>
            <a:r>
              <a:rPr lang="en-GB" dirty="0"/>
              <a:t> </a:t>
            </a:r>
            <a:r>
              <a:rPr lang="en-GB" dirty="0" err="1"/>
              <a:t>Ar</a:t>
            </a:r>
            <a:r>
              <a:rPr lang="en-GB" dirty="0"/>
              <a:t> Gael </a:t>
            </a:r>
            <a:r>
              <a:rPr lang="en-GB" dirty="0" err="1"/>
              <a:t>Ar</a:t>
            </a:r>
            <a:r>
              <a:rPr lang="en-GB" dirty="0"/>
              <a:t>:</a:t>
            </a:r>
            <a:r>
              <a:rPr lang="cy-GB" u="sng" dirty="0">
                <a:hlinkClick r:id="rId3"/>
              </a:rPr>
              <a:t>https://pediatrics.aappublications.org/content/119/1/182</a:t>
            </a:r>
            <a:r>
              <a:rPr lang="en-GB" dirty="0"/>
              <a:t>(</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5/5/20).</a:t>
            </a:r>
          </a:p>
          <a:p>
            <a:r>
              <a:rPr lang="en-GB" dirty="0"/>
              <a:t> </a:t>
            </a:r>
          </a:p>
          <a:p>
            <a:pPr lvl="0"/>
            <a:r>
              <a:rPr lang="en-GB" dirty="0" err="1"/>
              <a:t>Unicef</a:t>
            </a:r>
            <a:r>
              <a:rPr lang="en-GB" dirty="0"/>
              <a:t>. (No date). </a:t>
            </a:r>
            <a:r>
              <a:rPr lang="en-GB" i="1" dirty="0"/>
              <a:t>The Rights of Every Child: A Summary of The United Nations Convention on the Rights of the Child.</a:t>
            </a:r>
            <a:r>
              <a:rPr lang="en-GB" dirty="0"/>
              <a:t> </a:t>
            </a:r>
            <a:r>
              <a:rPr lang="en-GB" dirty="0" err="1"/>
              <a:t>Ar</a:t>
            </a:r>
            <a:r>
              <a:rPr lang="en-GB" dirty="0"/>
              <a:t> Gael </a:t>
            </a:r>
            <a:r>
              <a:rPr lang="en-GB" dirty="0" err="1"/>
              <a:t>Ar</a:t>
            </a:r>
            <a:r>
              <a:rPr lang="en-GB" dirty="0"/>
              <a:t>:</a:t>
            </a:r>
            <a:r>
              <a:rPr lang="cy-GB" u="sng" dirty="0">
                <a:hlinkClick r:id="rId4"/>
              </a:rPr>
              <a:t>https://www.unicef.org.uk/child-rights-partners/wp-content/uploads/sites/3/2016/08/CRC_summary_leaflet_Child_Rights_Partners_web_final.pdf</a:t>
            </a:r>
            <a:r>
              <a:rPr lang="en-GB" dirty="0"/>
              <a:t>(</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3/5/20).</a:t>
            </a:r>
          </a:p>
          <a:p>
            <a:r>
              <a:rPr lang="en-GB" dirty="0"/>
              <a:t> </a:t>
            </a:r>
          </a:p>
          <a:p>
            <a:pPr lvl="0"/>
            <a:r>
              <a:rPr lang="en-GB" dirty="0" err="1"/>
              <a:t>Welldoing.org</a:t>
            </a:r>
            <a:r>
              <a:rPr lang="en-GB" dirty="0"/>
              <a:t>. (2017). </a:t>
            </a:r>
            <a:r>
              <a:rPr lang="en-GB" i="1" dirty="0"/>
              <a:t>Why Children Need Time to relax Too.</a:t>
            </a:r>
            <a:r>
              <a:rPr lang="en-GB" dirty="0"/>
              <a:t> </a:t>
            </a:r>
            <a:r>
              <a:rPr lang="en-GB" dirty="0" err="1"/>
              <a:t>Ar</a:t>
            </a:r>
            <a:r>
              <a:rPr lang="en-GB" dirty="0"/>
              <a:t> Gael </a:t>
            </a:r>
            <a:r>
              <a:rPr lang="en-GB" dirty="0" err="1"/>
              <a:t>Ar</a:t>
            </a:r>
            <a:r>
              <a:rPr lang="en-GB" dirty="0"/>
              <a:t>:</a:t>
            </a:r>
            <a:r>
              <a:rPr lang="cy-GB" u="sng" dirty="0">
                <a:hlinkClick r:id="rId5"/>
              </a:rPr>
              <a:t>https://welldoing.org/article/why-children-need-time-to-relax-too</a:t>
            </a:r>
            <a:r>
              <a:rPr lang="en-GB" dirty="0"/>
              <a:t>(</a:t>
            </a:r>
            <a:r>
              <a:rPr lang="en-GB" dirty="0" err="1"/>
              <a:t>Dod</a:t>
            </a:r>
            <a:r>
              <a:rPr lang="en-GB" dirty="0"/>
              <a:t> o </a:t>
            </a:r>
            <a:r>
              <a:rPr lang="en-GB" dirty="0" err="1"/>
              <a:t>hyd</a:t>
            </a:r>
            <a:r>
              <a:rPr lang="en-GB" dirty="0"/>
              <a:t> </a:t>
            </a:r>
            <a:r>
              <a:rPr lang="en-GB" dirty="0" err="1"/>
              <a:t>i</a:t>
            </a:r>
            <a:r>
              <a:rPr lang="en-GB" dirty="0"/>
              <a:t> </a:t>
            </a:r>
            <a:r>
              <a:rPr lang="en-GB" dirty="0" err="1"/>
              <a:t>ar</a:t>
            </a:r>
            <a:r>
              <a:rPr lang="en-GB" dirty="0"/>
              <a:t>: 5/5/20).</a:t>
            </a:r>
            <a:endParaRPr lang="en-GB" dirty="0"/>
          </a:p>
        </p:txBody>
      </p:sp>
    </p:spTree>
    <p:extLst>
      <p:ext uri="{BB962C8B-B14F-4D97-AF65-F5344CB8AC3E}">
        <p14:creationId xmlns:p14="http://schemas.microsoft.com/office/powerpoint/2010/main" val="1287337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2284</TotalTime>
  <Words>1463</Words>
  <Application>Microsoft Macintosh PowerPoint</Application>
  <PresentationFormat>Widescreen</PresentationFormat>
  <Paragraphs>69</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Calibri</vt:lpstr>
      <vt:lpstr>Calibri Light</vt:lpstr>
      <vt:lpstr>Mangal</vt:lpstr>
      <vt:lpstr>Arial</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51</cp:revision>
  <dcterms:created xsi:type="dcterms:W3CDTF">2020-05-12T12:00:03Z</dcterms:created>
  <dcterms:modified xsi:type="dcterms:W3CDTF">2020-05-14T18:31:36Z</dcterms:modified>
</cp:coreProperties>
</file>