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omments/comment1.xml" ContentType="application/vnd.openxmlformats-officedocument.presentationml.comments+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4"/>
  </p:notesMasterIdLst>
  <p:sldIdLst>
    <p:sldId id="256" r:id="rId2"/>
    <p:sldId id="294" r:id="rId3"/>
    <p:sldId id="274" r:id="rId4"/>
    <p:sldId id="275" r:id="rId5"/>
    <p:sldId id="293" r:id="rId6"/>
    <p:sldId id="276" r:id="rId7"/>
    <p:sldId id="295" r:id="rId8"/>
    <p:sldId id="296" r:id="rId9"/>
    <p:sldId id="297" r:id="rId10"/>
    <p:sldId id="287" r:id="rId11"/>
    <p:sldId id="298" r:id="rId12"/>
    <p:sldId id="299" r:id="rId13"/>
    <p:sldId id="300" r:id="rId14"/>
    <p:sldId id="301" r:id="rId15"/>
    <p:sldId id="277" r:id="rId16"/>
    <p:sldId id="285" r:id="rId17"/>
    <p:sldId id="286" r:id="rId18"/>
    <p:sldId id="302" r:id="rId19"/>
    <p:sldId id="284" r:id="rId20"/>
    <p:sldId id="288" r:id="rId21"/>
    <p:sldId id="268" r:id="rId22"/>
    <p:sldId id="269"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6"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FA0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9"/>
    <p:restoredTop sz="81671"/>
  </p:normalViewPr>
  <p:slideViewPr>
    <p:cSldViewPr snapToGrid="0" snapToObjects="1">
      <p:cViewPr varScale="1">
        <p:scale>
          <a:sx n="93" d="100"/>
          <a:sy n="93" d="100"/>
        </p:scale>
        <p:origin x="12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12-13T13:02:48.903" idx="3">
    <p:pos x="10" y="10"/>
    <p:text>Eto, beth am rannu'r pethau hyn allan - sleid i explicit, sleid i implicit, ag ati?</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3F1E5DB-9AB1-4B5C-88F5-D573AB5BA7DD}">
      <dgm:prSet phldrT="[Text]"/>
      <dgm:spPr/>
      <dgm:t>
        <a:bodyPr/>
        <a:lstStyle/>
        <a:p>
          <a:r>
            <a:rPr lang="cy-GB" dirty="0"/>
            <a:t>“The curriculum is a framework for what students should know, understand, and be able to do” </a:t>
          </a:r>
        </a:p>
        <a:p>
          <a:r>
            <a:rPr lang="cy-GB" dirty="0"/>
            <a:t>Ken Robinson (2015) </a:t>
          </a:r>
          <a:r>
            <a:rPr lang="cy-GB" i="1" dirty="0"/>
            <a:t>Creative Schools</a:t>
          </a:r>
          <a:endParaRPr lang="en-GB" dirty="0"/>
        </a:p>
      </dgm:t>
    </dgm:pt>
    <dgm:pt modelId="{32800B26-7003-4E89-A710-CE41D8880CAA}" type="parTrans" cxnId="{70790D03-58F9-445E-8CB8-41B1CA8EA24C}">
      <dgm:prSet/>
      <dgm:spPr/>
      <dgm:t>
        <a:bodyPr/>
        <a:lstStyle/>
        <a:p>
          <a:endParaRPr lang="en-GB"/>
        </a:p>
      </dgm:t>
    </dgm:pt>
    <dgm:pt modelId="{1D37910F-E61C-4BBA-A517-8A9CC559A632}" type="sibTrans" cxnId="{70790D03-58F9-445E-8CB8-41B1CA8EA24C}">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pt>
    <dgm:pt modelId="{049C37F0-49F6-4934-B1C5-881AB63935AD}" type="pres">
      <dgm:prSet presAssocID="{B3F1E5DB-9AB1-4B5C-88F5-D573AB5BA7DD}" presName="node" presStyleLbl="node1" presStyleIdx="0" presStyleCnt="1">
        <dgm:presLayoutVars>
          <dgm:bulletEnabled val="1"/>
        </dgm:presLayoutVars>
      </dgm:prSet>
      <dgm:spPr/>
    </dgm:pt>
  </dgm:ptLst>
  <dgm:cxnLst>
    <dgm:cxn modelId="{70790D03-58F9-445E-8CB8-41B1CA8EA24C}" srcId="{E841EB7A-BCB3-4F7D-BAF0-559F43BE26B8}" destId="{B3F1E5DB-9AB1-4B5C-88F5-D573AB5BA7DD}" srcOrd="0" destOrd="0" parTransId="{32800B26-7003-4E89-A710-CE41D8880CAA}" sibTransId="{1D37910F-E61C-4BBA-A517-8A9CC559A632}"/>
    <dgm:cxn modelId="{F3192415-FD7C-4453-9686-6A171551EA6A}" type="presOf" srcId="{E841EB7A-BCB3-4F7D-BAF0-559F43BE26B8}" destId="{FE171AC9-0725-4214-848C-9D42F532E00E}" srcOrd="0" destOrd="0" presId="urn:microsoft.com/office/officeart/2005/8/layout/default"/>
    <dgm:cxn modelId="{D5A1E8EE-D941-4FA5-BAA6-1A460731F10F}" type="presOf" srcId="{B3F1E5DB-9AB1-4B5C-88F5-D573AB5BA7DD}" destId="{049C37F0-49F6-4934-B1C5-881AB63935AD}" srcOrd="0" destOrd="0" presId="urn:microsoft.com/office/officeart/2005/8/layout/default"/>
    <dgm:cxn modelId="{D46305B6-1E93-4C7D-98D0-C1E06D30030E}" type="presParOf" srcId="{FE171AC9-0725-4214-848C-9D42F532E00E}" destId="{049C37F0-49F6-4934-B1C5-881AB63935AD}"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B3F1E5DB-9AB1-4B5C-88F5-D573AB5BA7DD}">
      <dgm:prSet phldrT="[Text]"/>
      <dgm:spPr/>
      <dgm:t>
        <a:bodyPr/>
        <a:lstStyle/>
        <a:p>
          <a:r>
            <a:rPr lang="cy-GB" dirty="0"/>
            <a:t>“The planned and guided learning experiences of knowledge and intended outcomes, formulated through the systematic reconstruction of knowledge and experiences under the auspices of the school, for the learners’ continuous and wilful growth in personal social competence” Tanner (1980) p. 13</a:t>
          </a:r>
          <a:endParaRPr lang="en-GB" dirty="0"/>
        </a:p>
      </dgm:t>
    </dgm:pt>
    <dgm:pt modelId="{32800B26-7003-4E89-A710-CE41D8880CAA}" type="parTrans" cxnId="{70790D03-58F9-445E-8CB8-41B1CA8EA24C}">
      <dgm:prSet/>
      <dgm:spPr/>
      <dgm:t>
        <a:bodyPr/>
        <a:lstStyle/>
        <a:p>
          <a:endParaRPr lang="en-GB"/>
        </a:p>
      </dgm:t>
    </dgm:pt>
    <dgm:pt modelId="{1D37910F-E61C-4BBA-A517-8A9CC559A632}" type="sibTrans" cxnId="{70790D03-58F9-445E-8CB8-41B1CA8EA24C}">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pt>
    <dgm:pt modelId="{049C37F0-49F6-4934-B1C5-881AB63935AD}" type="pres">
      <dgm:prSet presAssocID="{B3F1E5DB-9AB1-4B5C-88F5-D573AB5BA7DD}" presName="node" presStyleLbl="node1" presStyleIdx="0" presStyleCnt="1">
        <dgm:presLayoutVars>
          <dgm:bulletEnabled val="1"/>
        </dgm:presLayoutVars>
      </dgm:prSet>
      <dgm:spPr/>
    </dgm:pt>
  </dgm:ptLst>
  <dgm:cxnLst>
    <dgm:cxn modelId="{70790D03-58F9-445E-8CB8-41B1CA8EA24C}" srcId="{E841EB7A-BCB3-4F7D-BAF0-559F43BE26B8}" destId="{B3F1E5DB-9AB1-4B5C-88F5-D573AB5BA7DD}" srcOrd="0" destOrd="0" parTransId="{32800B26-7003-4E89-A710-CE41D8880CAA}" sibTransId="{1D37910F-E61C-4BBA-A517-8A9CC559A632}"/>
    <dgm:cxn modelId="{F3192415-FD7C-4453-9686-6A171551EA6A}" type="presOf" srcId="{E841EB7A-BCB3-4F7D-BAF0-559F43BE26B8}" destId="{FE171AC9-0725-4214-848C-9D42F532E00E}" srcOrd="0" destOrd="0" presId="urn:microsoft.com/office/officeart/2005/8/layout/default"/>
    <dgm:cxn modelId="{D5A1E8EE-D941-4FA5-BAA6-1A460731F10F}" type="presOf" srcId="{B3F1E5DB-9AB1-4B5C-88F5-D573AB5BA7DD}" destId="{049C37F0-49F6-4934-B1C5-881AB63935AD}" srcOrd="0" destOrd="0" presId="urn:microsoft.com/office/officeart/2005/8/layout/default"/>
    <dgm:cxn modelId="{D46305B6-1E93-4C7D-98D0-C1E06D30030E}" type="presParOf" srcId="{FE171AC9-0725-4214-848C-9D42F532E00E}" destId="{049C37F0-49F6-4934-B1C5-881AB63935AD}"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B3F1E5DB-9AB1-4B5C-88F5-D573AB5BA7DD}">
      <dgm:prSet phldrT="[Text]"/>
      <dgm:spPr/>
      <dgm:t>
        <a:bodyPr/>
        <a:lstStyle/>
        <a:p>
          <a:r>
            <a:rPr lang="cy-GB" dirty="0"/>
            <a:t>“The contents of a subject, concepts and tasks to be aquired, planned activities, the desired learning outcomes and experiences, product of culture and an agenda to reform society” Schubert (1987)</a:t>
          </a:r>
          <a:endParaRPr lang="en-GB" dirty="0"/>
        </a:p>
      </dgm:t>
    </dgm:pt>
    <dgm:pt modelId="{32800B26-7003-4E89-A710-CE41D8880CAA}" type="parTrans" cxnId="{70790D03-58F9-445E-8CB8-41B1CA8EA24C}">
      <dgm:prSet/>
      <dgm:spPr/>
      <dgm:t>
        <a:bodyPr/>
        <a:lstStyle/>
        <a:p>
          <a:endParaRPr lang="en-GB"/>
        </a:p>
      </dgm:t>
    </dgm:pt>
    <dgm:pt modelId="{1D37910F-E61C-4BBA-A517-8A9CC559A632}" type="sibTrans" cxnId="{70790D03-58F9-445E-8CB8-41B1CA8EA24C}">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pt>
    <dgm:pt modelId="{049C37F0-49F6-4934-B1C5-881AB63935AD}" type="pres">
      <dgm:prSet presAssocID="{B3F1E5DB-9AB1-4B5C-88F5-D573AB5BA7DD}" presName="node" presStyleLbl="node1" presStyleIdx="0" presStyleCnt="1">
        <dgm:presLayoutVars>
          <dgm:bulletEnabled val="1"/>
        </dgm:presLayoutVars>
      </dgm:prSet>
      <dgm:spPr/>
    </dgm:pt>
  </dgm:ptLst>
  <dgm:cxnLst>
    <dgm:cxn modelId="{70790D03-58F9-445E-8CB8-41B1CA8EA24C}" srcId="{E841EB7A-BCB3-4F7D-BAF0-559F43BE26B8}" destId="{B3F1E5DB-9AB1-4B5C-88F5-D573AB5BA7DD}" srcOrd="0" destOrd="0" parTransId="{32800B26-7003-4E89-A710-CE41D8880CAA}" sibTransId="{1D37910F-E61C-4BBA-A517-8A9CC559A632}"/>
    <dgm:cxn modelId="{F3192415-FD7C-4453-9686-6A171551EA6A}" type="presOf" srcId="{E841EB7A-BCB3-4F7D-BAF0-559F43BE26B8}" destId="{FE171AC9-0725-4214-848C-9D42F532E00E}" srcOrd="0" destOrd="0" presId="urn:microsoft.com/office/officeart/2005/8/layout/default"/>
    <dgm:cxn modelId="{D5A1E8EE-D941-4FA5-BAA6-1A460731F10F}" type="presOf" srcId="{B3F1E5DB-9AB1-4B5C-88F5-D573AB5BA7DD}" destId="{049C37F0-49F6-4934-B1C5-881AB63935AD}" srcOrd="0" destOrd="0" presId="urn:microsoft.com/office/officeart/2005/8/layout/default"/>
    <dgm:cxn modelId="{D46305B6-1E93-4C7D-98D0-C1E06D30030E}" type="presParOf" srcId="{FE171AC9-0725-4214-848C-9D42F532E00E}" destId="{049C37F0-49F6-4934-B1C5-881AB63935AD}"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41EB7A-BCB3-4F7D-BAF0-559F43BE26B8}"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52255523-77F6-4F38-8496-A5304C4CA3A3}">
      <dgm:prSet phldrT="[Text]"/>
      <dgm:spPr>
        <a:solidFill>
          <a:schemeClr val="accent2">
            <a:lumMod val="75000"/>
          </a:schemeClr>
        </a:solidFill>
      </dgm:spPr>
      <dgm:t>
        <a:bodyPr/>
        <a:lstStyle/>
        <a:p>
          <a:r>
            <a:rPr lang="cy-GB" dirty="0"/>
            <a:t>“The planned and guided learning experiences of knowledge and intended outcomes, formulated through the systematic reconstruction of knowledge and experiences under the auspices of the school, for the learners’ continuous and wilful growth in personal social competence” Tanner (1980) p. 13</a:t>
          </a:r>
          <a:endParaRPr lang="en-GB" dirty="0"/>
        </a:p>
      </dgm:t>
    </dgm:pt>
    <dgm:pt modelId="{B18AEC3F-7D4F-4641-9484-601B37207EE8}" type="parTrans" cxnId="{699B34B0-94DF-455B-908D-2B39417C25D6}">
      <dgm:prSet/>
      <dgm:spPr/>
      <dgm:t>
        <a:bodyPr/>
        <a:lstStyle/>
        <a:p>
          <a:endParaRPr lang="en-GB"/>
        </a:p>
      </dgm:t>
    </dgm:pt>
    <dgm:pt modelId="{99F23BF6-30EC-4A94-980E-F08E35646ADC}" type="sibTrans" cxnId="{699B34B0-94DF-455B-908D-2B39417C25D6}">
      <dgm:prSet/>
      <dgm:spPr/>
      <dgm:t>
        <a:bodyPr/>
        <a:lstStyle/>
        <a:p>
          <a:endParaRPr lang="en-GB"/>
        </a:p>
      </dgm:t>
    </dgm:pt>
    <dgm:pt modelId="{E8B578CC-E464-4796-830E-53F994D181B4}">
      <dgm:prSet phldrT="[Text]"/>
      <dgm:spPr>
        <a:solidFill>
          <a:srgbClr val="FFC000"/>
        </a:solidFill>
      </dgm:spPr>
      <dgm:t>
        <a:bodyPr/>
        <a:lstStyle/>
        <a:p>
          <a:r>
            <a:rPr lang="cy-GB" dirty="0"/>
            <a:t>“The contents of a subject, concepts and tasks to be aquired, planned activities, the desired learning outcomes and experiences, product of culture and an agenda to reform society” Schubert (1987)</a:t>
          </a:r>
        </a:p>
      </dgm:t>
    </dgm:pt>
    <dgm:pt modelId="{42999DF9-D3D0-41A2-B0E2-B4024E7DCE7B}" type="parTrans" cxnId="{A0EA4A24-D5FE-4F40-B52F-D5077A9C8D63}">
      <dgm:prSet/>
      <dgm:spPr/>
      <dgm:t>
        <a:bodyPr/>
        <a:lstStyle/>
        <a:p>
          <a:endParaRPr lang="en-GB"/>
        </a:p>
      </dgm:t>
    </dgm:pt>
    <dgm:pt modelId="{4EF2A2F2-23E7-4C0E-B653-550E03482493}" type="sibTrans" cxnId="{A0EA4A24-D5FE-4F40-B52F-D5077A9C8D63}">
      <dgm:prSet/>
      <dgm:spPr/>
      <dgm:t>
        <a:bodyPr/>
        <a:lstStyle/>
        <a:p>
          <a:endParaRPr lang="en-GB"/>
        </a:p>
      </dgm:t>
    </dgm:pt>
    <dgm:pt modelId="{16EC6A30-5353-47D6-834E-C3A66B60D16C}">
      <dgm:prSet/>
      <dgm:spPr>
        <a:solidFill>
          <a:schemeClr val="accent1"/>
        </a:solidFill>
      </dgm:spPr>
      <dgm:t>
        <a:bodyPr/>
        <a:lstStyle/>
        <a:p>
          <a:r>
            <a:rPr lang="cy-GB" dirty="0"/>
            <a:t>“The curriculum is a framework for what students should know, understand, and be able to do” Ken Robinson (2015) </a:t>
          </a:r>
          <a:r>
            <a:rPr lang="cy-GB" i="1" dirty="0"/>
            <a:t>Creative Schools</a:t>
          </a:r>
          <a:endParaRPr lang="en-GB" dirty="0"/>
        </a:p>
      </dgm:t>
    </dgm:pt>
    <dgm:pt modelId="{997D2CD4-A6D7-4DB4-BECF-9B791F05E7CE}" type="parTrans" cxnId="{99A05FC1-5CC3-4233-95EB-0B32F00EE28A}">
      <dgm:prSet/>
      <dgm:spPr/>
      <dgm:t>
        <a:bodyPr/>
        <a:lstStyle/>
        <a:p>
          <a:endParaRPr lang="en-GB"/>
        </a:p>
      </dgm:t>
    </dgm:pt>
    <dgm:pt modelId="{1FFA26AE-017A-4DD3-828D-6876D7CCDE29}" type="sibTrans" cxnId="{99A05FC1-5CC3-4233-95EB-0B32F00EE28A}">
      <dgm:prSet/>
      <dgm:spPr/>
      <dgm:t>
        <a:bodyPr/>
        <a:lstStyle/>
        <a:p>
          <a:endParaRPr lang="en-GB"/>
        </a:p>
      </dgm:t>
    </dgm:pt>
    <dgm:pt modelId="{FE171AC9-0725-4214-848C-9D42F532E00E}" type="pres">
      <dgm:prSet presAssocID="{E841EB7A-BCB3-4F7D-BAF0-559F43BE26B8}" presName="diagram" presStyleCnt="0">
        <dgm:presLayoutVars>
          <dgm:dir/>
          <dgm:resizeHandles val="exact"/>
        </dgm:presLayoutVars>
      </dgm:prSet>
      <dgm:spPr/>
    </dgm:pt>
    <dgm:pt modelId="{7CFC80C3-2241-40A3-8399-AE95251DCD79}" type="pres">
      <dgm:prSet presAssocID="{16EC6A30-5353-47D6-834E-C3A66B60D16C}" presName="node" presStyleLbl="node1" presStyleIdx="0" presStyleCnt="3">
        <dgm:presLayoutVars>
          <dgm:bulletEnabled val="1"/>
        </dgm:presLayoutVars>
      </dgm:prSet>
      <dgm:spPr/>
    </dgm:pt>
    <dgm:pt modelId="{18DBEAD8-DA3B-4AA0-A7DF-823F970F12A3}" type="pres">
      <dgm:prSet presAssocID="{1FFA26AE-017A-4DD3-828D-6876D7CCDE29}" presName="sibTrans" presStyleCnt="0"/>
      <dgm:spPr/>
    </dgm:pt>
    <dgm:pt modelId="{4D340F67-AF07-455A-8C1A-B8BCC0D69D0C}" type="pres">
      <dgm:prSet presAssocID="{52255523-77F6-4F38-8496-A5304C4CA3A3}" presName="node" presStyleLbl="node1" presStyleIdx="1" presStyleCnt="3">
        <dgm:presLayoutVars>
          <dgm:bulletEnabled val="1"/>
        </dgm:presLayoutVars>
      </dgm:prSet>
      <dgm:spPr/>
    </dgm:pt>
    <dgm:pt modelId="{87C1BF7A-BA87-40D1-9DBC-F57A550DD0A8}" type="pres">
      <dgm:prSet presAssocID="{99F23BF6-30EC-4A94-980E-F08E35646ADC}" presName="sibTrans" presStyleCnt="0"/>
      <dgm:spPr/>
    </dgm:pt>
    <dgm:pt modelId="{DA2C6845-2914-493A-AC61-2DFB9BF20233}" type="pres">
      <dgm:prSet presAssocID="{E8B578CC-E464-4796-830E-53F994D181B4}" presName="node" presStyleLbl="node1" presStyleIdx="2" presStyleCnt="3">
        <dgm:presLayoutVars>
          <dgm:bulletEnabled val="1"/>
        </dgm:presLayoutVars>
      </dgm:prSet>
      <dgm:spPr/>
    </dgm:pt>
  </dgm:ptLst>
  <dgm:cxnLst>
    <dgm:cxn modelId="{C14CD309-61B2-49B8-A21E-1003295E7C61}" type="presOf" srcId="{16EC6A30-5353-47D6-834E-C3A66B60D16C}" destId="{7CFC80C3-2241-40A3-8399-AE95251DCD79}" srcOrd="0" destOrd="0" presId="urn:microsoft.com/office/officeart/2005/8/layout/default"/>
    <dgm:cxn modelId="{F3192415-FD7C-4453-9686-6A171551EA6A}" type="presOf" srcId="{E841EB7A-BCB3-4F7D-BAF0-559F43BE26B8}" destId="{FE171AC9-0725-4214-848C-9D42F532E00E}" srcOrd="0" destOrd="0" presId="urn:microsoft.com/office/officeart/2005/8/layout/default"/>
    <dgm:cxn modelId="{A0EA4A24-D5FE-4F40-B52F-D5077A9C8D63}" srcId="{E841EB7A-BCB3-4F7D-BAF0-559F43BE26B8}" destId="{E8B578CC-E464-4796-830E-53F994D181B4}" srcOrd="2" destOrd="0" parTransId="{42999DF9-D3D0-41A2-B0E2-B4024E7DCE7B}" sibTransId="{4EF2A2F2-23E7-4C0E-B653-550E03482493}"/>
    <dgm:cxn modelId="{699B34B0-94DF-455B-908D-2B39417C25D6}" srcId="{E841EB7A-BCB3-4F7D-BAF0-559F43BE26B8}" destId="{52255523-77F6-4F38-8496-A5304C4CA3A3}" srcOrd="1" destOrd="0" parTransId="{B18AEC3F-7D4F-4641-9484-601B37207EE8}" sibTransId="{99F23BF6-30EC-4A94-980E-F08E35646ADC}"/>
    <dgm:cxn modelId="{99A05FC1-5CC3-4233-95EB-0B32F00EE28A}" srcId="{E841EB7A-BCB3-4F7D-BAF0-559F43BE26B8}" destId="{16EC6A30-5353-47D6-834E-C3A66B60D16C}" srcOrd="0" destOrd="0" parTransId="{997D2CD4-A6D7-4DB4-BECF-9B791F05E7CE}" sibTransId="{1FFA26AE-017A-4DD3-828D-6876D7CCDE29}"/>
    <dgm:cxn modelId="{F521F8CC-0299-4B21-955B-199848E1FF3B}" type="presOf" srcId="{E8B578CC-E464-4796-830E-53F994D181B4}" destId="{DA2C6845-2914-493A-AC61-2DFB9BF20233}" srcOrd="0" destOrd="0" presId="urn:microsoft.com/office/officeart/2005/8/layout/default"/>
    <dgm:cxn modelId="{F91D11D9-8F19-4B4F-B5BC-163167ED8301}" type="presOf" srcId="{52255523-77F6-4F38-8496-A5304C4CA3A3}" destId="{4D340F67-AF07-455A-8C1A-B8BCC0D69D0C}" srcOrd="0" destOrd="0" presId="urn:microsoft.com/office/officeart/2005/8/layout/default"/>
    <dgm:cxn modelId="{AE553D3E-B8C2-4396-8A6A-7D1CC15D364D}" type="presParOf" srcId="{FE171AC9-0725-4214-848C-9D42F532E00E}" destId="{7CFC80C3-2241-40A3-8399-AE95251DCD79}" srcOrd="0" destOrd="0" presId="urn:microsoft.com/office/officeart/2005/8/layout/default"/>
    <dgm:cxn modelId="{2C0A869C-7FE7-41C2-8BBE-684C5D0AC921}" type="presParOf" srcId="{FE171AC9-0725-4214-848C-9D42F532E00E}" destId="{18DBEAD8-DA3B-4AA0-A7DF-823F970F12A3}" srcOrd="1" destOrd="0" presId="urn:microsoft.com/office/officeart/2005/8/layout/default"/>
    <dgm:cxn modelId="{642AC1CF-8A37-4516-A6A9-480B224FED0F}" type="presParOf" srcId="{FE171AC9-0725-4214-848C-9D42F532E00E}" destId="{4D340F67-AF07-455A-8C1A-B8BCC0D69D0C}" srcOrd="2" destOrd="0" presId="urn:microsoft.com/office/officeart/2005/8/layout/default"/>
    <dgm:cxn modelId="{59DA6863-4287-40A8-BB52-1753E66806B1}" type="presParOf" srcId="{FE171AC9-0725-4214-848C-9D42F532E00E}" destId="{87C1BF7A-BA87-40D1-9DBC-F57A550DD0A8}" srcOrd="3" destOrd="0" presId="urn:microsoft.com/office/officeart/2005/8/layout/default"/>
    <dgm:cxn modelId="{5F6EDE69-FFA3-4E2F-AE49-91E43B1737E8}" type="presParOf" srcId="{FE171AC9-0725-4214-848C-9D42F532E00E}" destId="{DA2C6845-2914-493A-AC61-2DFB9BF20233}"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980320-FC02-405C-A41C-14BB0992C0DF}"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5E125D6A-9B02-4A1F-9DBE-2B045D9454D9}">
      <dgm:prSet/>
      <dgm:spPr/>
      <dgm:t>
        <a:bodyPr/>
        <a:lstStyle/>
        <a:p>
          <a:r>
            <a:rPr lang="cy-GB" dirty="0"/>
            <a:t>Penodol</a:t>
          </a:r>
          <a:endParaRPr lang="en-GB" dirty="0"/>
        </a:p>
      </dgm:t>
    </dgm:pt>
    <dgm:pt modelId="{94F9C0C8-0BE9-4A61-AD40-65DAB0A11C7A}" type="parTrans" cxnId="{3474059F-29C8-4C3D-A0E6-9F3924E37561}">
      <dgm:prSet/>
      <dgm:spPr/>
      <dgm:t>
        <a:bodyPr/>
        <a:lstStyle/>
        <a:p>
          <a:endParaRPr lang="en-GB"/>
        </a:p>
      </dgm:t>
    </dgm:pt>
    <dgm:pt modelId="{C7D0F235-9052-45B5-BF10-16C32A7467C8}" type="sibTrans" cxnId="{3474059F-29C8-4C3D-A0E6-9F3924E37561}">
      <dgm:prSet/>
      <dgm:spPr/>
      <dgm:t>
        <a:bodyPr/>
        <a:lstStyle/>
        <a:p>
          <a:endParaRPr lang="en-GB"/>
        </a:p>
      </dgm:t>
    </dgm:pt>
    <dgm:pt modelId="{A1C0FE8D-B941-4A28-9CE6-23D58E17C59D}">
      <dgm:prSet/>
      <dgm:spPr/>
      <dgm:t>
        <a:bodyPr/>
        <a:lstStyle/>
        <a:p>
          <a:r>
            <a:rPr lang="cy-GB" dirty="0"/>
            <a:t>Amhenodol</a:t>
          </a:r>
          <a:endParaRPr lang="en-GB" dirty="0"/>
        </a:p>
      </dgm:t>
    </dgm:pt>
    <dgm:pt modelId="{D0142DEB-AFB2-41BF-8711-E0EA4F4A6130}" type="parTrans" cxnId="{D9636717-9D89-473F-B38B-1E286202EAF5}">
      <dgm:prSet/>
      <dgm:spPr/>
      <dgm:t>
        <a:bodyPr/>
        <a:lstStyle/>
        <a:p>
          <a:endParaRPr lang="en-GB"/>
        </a:p>
      </dgm:t>
    </dgm:pt>
    <dgm:pt modelId="{7C917BE1-75A9-47CD-BF21-BDDA965B6D0B}" type="sibTrans" cxnId="{D9636717-9D89-473F-B38B-1E286202EAF5}">
      <dgm:prSet/>
      <dgm:spPr/>
      <dgm:t>
        <a:bodyPr/>
        <a:lstStyle/>
        <a:p>
          <a:endParaRPr lang="en-GB"/>
        </a:p>
      </dgm:t>
    </dgm:pt>
    <dgm:pt modelId="{84E9585F-F282-4547-A7F2-AE6A5547CBCB}">
      <dgm:prSet/>
      <dgm:spPr/>
      <dgm:t>
        <a:bodyPr/>
        <a:lstStyle/>
        <a:p>
          <a:r>
            <a:rPr lang="cy-GB"/>
            <a:t>Cudd</a:t>
          </a:r>
          <a:endParaRPr lang="en-GB"/>
        </a:p>
      </dgm:t>
    </dgm:pt>
    <dgm:pt modelId="{7BCDADEB-9AFE-486A-A639-4A2372AC377B}" type="parTrans" cxnId="{CB5C0D05-8BFA-43C7-9AA0-B8D181709C2F}">
      <dgm:prSet/>
      <dgm:spPr/>
      <dgm:t>
        <a:bodyPr/>
        <a:lstStyle/>
        <a:p>
          <a:endParaRPr lang="en-GB"/>
        </a:p>
      </dgm:t>
    </dgm:pt>
    <dgm:pt modelId="{397BEF9D-44F8-48AF-B1FE-319CFFF2A10C}" type="sibTrans" cxnId="{CB5C0D05-8BFA-43C7-9AA0-B8D181709C2F}">
      <dgm:prSet/>
      <dgm:spPr/>
      <dgm:t>
        <a:bodyPr/>
        <a:lstStyle/>
        <a:p>
          <a:endParaRPr lang="en-GB"/>
        </a:p>
      </dgm:t>
    </dgm:pt>
    <dgm:pt modelId="{453B28F7-63DF-4C42-989B-0780A380648A}">
      <dgm:prSet/>
      <dgm:spPr/>
      <dgm:t>
        <a:bodyPr/>
        <a:lstStyle/>
        <a:p>
          <a:r>
            <a:rPr lang="cy-GB"/>
            <a:t>Gwaharddiedig</a:t>
          </a:r>
          <a:endParaRPr lang="en-GB"/>
        </a:p>
      </dgm:t>
    </dgm:pt>
    <dgm:pt modelId="{D89757D9-9032-4E48-9065-450C6930921C}" type="parTrans" cxnId="{84D91B12-E1C7-4EB1-A43E-1F3495345A2A}">
      <dgm:prSet/>
      <dgm:spPr/>
      <dgm:t>
        <a:bodyPr/>
        <a:lstStyle/>
        <a:p>
          <a:endParaRPr lang="en-GB"/>
        </a:p>
      </dgm:t>
    </dgm:pt>
    <dgm:pt modelId="{1AAE1A46-A77F-4487-B946-3A700C9CE11D}" type="sibTrans" cxnId="{84D91B12-E1C7-4EB1-A43E-1F3495345A2A}">
      <dgm:prSet/>
      <dgm:spPr/>
      <dgm:t>
        <a:bodyPr/>
        <a:lstStyle/>
        <a:p>
          <a:endParaRPr lang="en-GB"/>
        </a:p>
      </dgm:t>
    </dgm:pt>
    <dgm:pt modelId="{91E92881-A6B8-4564-88F2-3371AEE8E670}" type="pres">
      <dgm:prSet presAssocID="{8F980320-FC02-405C-A41C-14BB0992C0DF}" presName="linear" presStyleCnt="0">
        <dgm:presLayoutVars>
          <dgm:animLvl val="lvl"/>
          <dgm:resizeHandles val="exact"/>
        </dgm:presLayoutVars>
      </dgm:prSet>
      <dgm:spPr/>
    </dgm:pt>
    <dgm:pt modelId="{7940ED08-18F6-4882-AB95-8142C4BD8ACA}" type="pres">
      <dgm:prSet presAssocID="{5E125D6A-9B02-4A1F-9DBE-2B045D9454D9}" presName="parentText" presStyleLbl="node1" presStyleIdx="0" presStyleCnt="4" custLinFactNeighborX="3400" custLinFactNeighborY="-40020">
        <dgm:presLayoutVars>
          <dgm:chMax val="0"/>
          <dgm:bulletEnabled val="1"/>
        </dgm:presLayoutVars>
      </dgm:prSet>
      <dgm:spPr/>
    </dgm:pt>
    <dgm:pt modelId="{5A091ED9-F3EC-47DD-92CE-9BFB92376C15}" type="pres">
      <dgm:prSet presAssocID="{C7D0F235-9052-45B5-BF10-16C32A7467C8}" presName="spacer" presStyleCnt="0"/>
      <dgm:spPr/>
    </dgm:pt>
    <dgm:pt modelId="{7A5AFF35-64AC-4DC0-A3CF-B9C3F3E551FD}" type="pres">
      <dgm:prSet presAssocID="{A1C0FE8D-B941-4A28-9CE6-23D58E17C59D}" presName="parentText" presStyleLbl="node1" presStyleIdx="1" presStyleCnt="4">
        <dgm:presLayoutVars>
          <dgm:chMax val="0"/>
          <dgm:bulletEnabled val="1"/>
        </dgm:presLayoutVars>
      </dgm:prSet>
      <dgm:spPr/>
    </dgm:pt>
    <dgm:pt modelId="{4F6EB46D-5908-4C27-BB07-D9220C69F80F}" type="pres">
      <dgm:prSet presAssocID="{7C917BE1-75A9-47CD-BF21-BDDA965B6D0B}" presName="spacer" presStyleCnt="0"/>
      <dgm:spPr/>
    </dgm:pt>
    <dgm:pt modelId="{700AA9FC-E606-4469-8960-EF178C301B94}" type="pres">
      <dgm:prSet presAssocID="{84E9585F-F282-4547-A7F2-AE6A5547CBCB}" presName="parentText" presStyleLbl="node1" presStyleIdx="2" presStyleCnt="4">
        <dgm:presLayoutVars>
          <dgm:chMax val="0"/>
          <dgm:bulletEnabled val="1"/>
        </dgm:presLayoutVars>
      </dgm:prSet>
      <dgm:spPr/>
    </dgm:pt>
    <dgm:pt modelId="{7DE08A96-B8E0-4EBD-B487-64CC79577ED2}" type="pres">
      <dgm:prSet presAssocID="{397BEF9D-44F8-48AF-B1FE-319CFFF2A10C}" presName="spacer" presStyleCnt="0"/>
      <dgm:spPr/>
    </dgm:pt>
    <dgm:pt modelId="{22F6A3B0-9D82-4871-A6E6-989DE1DF608F}" type="pres">
      <dgm:prSet presAssocID="{453B28F7-63DF-4C42-989B-0780A380648A}" presName="parentText" presStyleLbl="node1" presStyleIdx="3" presStyleCnt="4">
        <dgm:presLayoutVars>
          <dgm:chMax val="0"/>
          <dgm:bulletEnabled val="1"/>
        </dgm:presLayoutVars>
      </dgm:prSet>
      <dgm:spPr/>
    </dgm:pt>
  </dgm:ptLst>
  <dgm:cxnLst>
    <dgm:cxn modelId="{CB5C0D05-8BFA-43C7-9AA0-B8D181709C2F}" srcId="{8F980320-FC02-405C-A41C-14BB0992C0DF}" destId="{84E9585F-F282-4547-A7F2-AE6A5547CBCB}" srcOrd="2" destOrd="0" parTransId="{7BCDADEB-9AFE-486A-A639-4A2372AC377B}" sibTransId="{397BEF9D-44F8-48AF-B1FE-319CFFF2A10C}"/>
    <dgm:cxn modelId="{84D91B12-E1C7-4EB1-A43E-1F3495345A2A}" srcId="{8F980320-FC02-405C-A41C-14BB0992C0DF}" destId="{453B28F7-63DF-4C42-989B-0780A380648A}" srcOrd="3" destOrd="0" parTransId="{D89757D9-9032-4E48-9065-450C6930921C}" sibTransId="{1AAE1A46-A77F-4487-B946-3A700C9CE11D}"/>
    <dgm:cxn modelId="{D9636717-9D89-473F-B38B-1E286202EAF5}" srcId="{8F980320-FC02-405C-A41C-14BB0992C0DF}" destId="{A1C0FE8D-B941-4A28-9CE6-23D58E17C59D}" srcOrd="1" destOrd="0" parTransId="{D0142DEB-AFB2-41BF-8711-E0EA4F4A6130}" sibTransId="{7C917BE1-75A9-47CD-BF21-BDDA965B6D0B}"/>
    <dgm:cxn modelId="{368FF948-B68A-41C7-9178-3AE5F7C2C68C}" type="presOf" srcId="{5E125D6A-9B02-4A1F-9DBE-2B045D9454D9}" destId="{7940ED08-18F6-4882-AB95-8142C4BD8ACA}" srcOrd="0" destOrd="0" presId="urn:microsoft.com/office/officeart/2005/8/layout/vList2"/>
    <dgm:cxn modelId="{4413C977-1C42-481A-ABA8-4CCE6A63E97A}" type="presOf" srcId="{8F980320-FC02-405C-A41C-14BB0992C0DF}" destId="{91E92881-A6B8-4564-88F2-3371AEE8E670}" srcOrd="0" destOrd="0" presId="urn:microsoft.com/office/officeart/2005/8/layout/vList2"/>
    <dgm:cxn modelId="{3474059F-29C8-4C3D-A0E6-9F3924E37561}" srcId="{8F980320-FC02-405C-A41C-14BB0992C0DF}" destId="{5E125D6A-9B02-4A1F-9DBE-2B045D9454D9}" srcOrd="0" destOrd="0" parTransId="{94F9C0C8-0BE9-4A61-AD40-65DAB0A11C7A}" sibTransId="{C7D0F235-9052-45B5-BF10-16C32A7467C8}"/>
    <dgm:cxn modelId="{254F16AE-3DFA-46B5-A8A8-0EC7C3B5F6AF}" type="presOf" srcId="{84E9585F-F282-4547-A7F2-AE6A5547CBCB}" destId="{700AA9FC-E606-4469-8960-EF178C301B94}" srcOrd="0" destOrd="0" presId="urn:microsoft.com/office/officeart/2005/8/layout/vList2"/>
    <dgm:cxn modelId="{218DDFDC-3B6C-486D-B55C-9BF42323A484}" type="presOf" srcId="{453B28F7-63DF-4C42-989B-0780A380648A}" destId="{22F6A3B0-9D82-4871-A6E6-989DE1DF608F}" srcOrd="0" destOrd="0" presId="urn:microsoft.com/office/officeart/2005/8/layout/vList2"/>
    <dgm:cxn modelId="{CD13E2FF-81B6-4021-9E71-6A85EF94FA59}" type="presOf" srcId="{A1C0FE8D-B941-4A28-9CE6-23D58E17C59D}" destId="{7A5AFF35-64AC-4DC0-A3CF-B9C3F3E551FD}" srcOrd="0" destOrd="0" presId="urn:microsoft.com/office/officeart/2005/8/layout/vList2"/>
    <dgm:cxn modelId="{968B87FF-ED30-49A5-9261-51D15EE3ECE5}" type="presParOf" srcId="{91E92881-A6B8-4564-88F2-3371AEE8E670}" destId="{7940ED08-18F6-4882-AB95-8142C4BD8ACA}" srcOrd="0" destOrd="0" presId="urn:microsoft.com/office/officeart/2005/8/layout/vList2"/>
    <dgm:cxn modelId="{606B2147-950D-476B-A19A-BC2A70653F08}" type="presParOf" srcId="{91E92881-A6B8-4564-88F2-3371AEE8E670}" destId="{5A091ED9-F3EC-47DD-92CE-9BFB92376C15}" srcOrd="1" destOrd="0" presId="urn:microsoft.com/office/officeart/2005/8/layout/vList2"/>
    <dgm:cxn modelId="{63A045DF-562C-4709-B008-49546A0F8DA6}" type="presParOf" srcId="{91E92881-A6B8-4564-88F2-3371AEE8E670}" destId="{7A5AFF35-64AC-4DC0-A3CF-B9C3F3E551FD}" srcOrd="2" destOrd="0" presId="urn:microsoft.com/office/officeart/2005/8/layout/vList2"/>
    <dgm:cxn modelId="{26E7C163-00DE-4429-9C0C-6C8D0BE17FB7}" type="presParOf" srcId="{91E92881-A6B8-4564-88F2-3371AEE8E670}" destId="{4F6EB46D-5908-4C27-BB07-D9220C69F80F}" srcOrd="3" destOrd="0" presId="urn:microsoft.com/office/officeart/2005/8/layout/vList2"/>
    <dgm:cxn modelId="{918344F4-DAC2-4D69-9282-A8ADB4762C0E}" type="presParOf" srcId="{91E92881-A6B8-4564-88F2-3371AEE8E670}" destId="{700AA9FC-E606-4469-8960-EF178C301B94}" srcOrd="4" destOrd="0" presId="urn:microsoft.com/office/officeart/2005/8/layout/vList2"/>
    <dgm:cxn modelId="{4182A440-580F-452F-97B2-8D5F86F8BF49}" type="presParOf" srcId="{91E92881-A6B8-4564-88F2-3371AEE8E670}" destId="{7DE08A96-B8E0-4EBD-B487-64CC79577ED2}" srcOrd="5" destOrd="0" presId="urn:microsoft.com/office/officeart/2005/8/layout/vList2"/>
    <dgm:cxn modelId="{D5452242-0765-4B70-9FCC-72627D3E7458}" type="presParOf" srcId="{91E92881-A6B8-4564-88F2-3371AEE8E670}" destId="{22F6A3B0-9D82-4871-A6E6-989DE1DF608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392676-6EEF-4610-B946-5BBF0619A98D}"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7386E042-3EBD-4DE3-9FFA-B7EB9A904791}">
      <dgm:prSet/>
      <dgm:spPr/>
      <dgm:t>
        <a:bodyPr/>
        <a:lstStyle/>
        <a:p>
          <a:r>
            <a:rPr lang="cy-GB" i="1" dirty="0"/>
            <a:t>Explicit</a:t>
          </a:r>
          <a:endParaRPr lang="en-GB" i="1" dirty="0"/>
        </a:p>
      </dgm:t>
    </dgm:pt>
    <dgm:pt modelId="{47C2D94C-7615-4977-BC88-8223E14EE439}" type="parTrans" cxnId="{E985CD01-029B-4B09-B0CF-BDE7D0430223}">
      <dgm:prSet/>
      <dgm:spPr/>
      <dgm:t>
        <a:bodyPr/>
        <a:lstStyle/>
        <a:p>
          <a:endParaRPr lang="en-GB"/>
        </a:p>
      </dgm:t>
    </dgm:pt>
    <dgm:pt modelId="{99435BA1-1E3A-49D7-BFAF-A407B4686EF0}" type="sibTrans" cxnId="{E985CD01-029B-4B09-B0CF-BDE7D0430223}">
      <dgm:prSet/>
      <dgm:spPr/>
      <dgm:t>
        <a:bodyPr/>
        <a:lstStyle/>
        <a:p>
          <a:endParaRPr lang="en-GB"/>
        </a:p>
      </dgm:t>
    </dgm:pt>
    <dgm:pt modelId="{F17EBDF1-7321-49C1-82B1-281D25C53B21}">
      <dgm:prSet/>
      <dgm:spPr/>
      <dgm:t>
        <a:bodyPr/>
        <a:lstStyle/>
        <a:p>
          <a:r>
            <a:rPr lang="cy-GB" i="1" dirty="0"/>
            <a:t>Implicit</a:t>
          </a:r>
          <a:endParaRPr lang="en-GB" i="1" dirty="0"/>
        </a:p>
      </dgm:t>
    </dgm:pt>
    <dgm:pt modelId="{18450DB6-6935-42CD-AD20-7199B7744435}" type="parTrans" cxnId="{D2EAC62A-9E5F-4D53-9330-5386FEB775F9}">
      <dgm:prSet/>
      <dgm:spPr/>
      <dgm:t>
        <a:bodyPr/>
        <a:lstStyle/>
        <a:p>
          <a:endParaRPr lang="en-GB"/>
        </a:p>
      </dgm:t>
    </dgm:pt>
    <dgm:pt modelId="{B7CCAFD9-87B2-4D68-98BA-5A2DFFB60419}" type="sibTrans" cxnId="{D2EAC62A-9E5F-4D53-9330-5386FEB775F9}">
      <dgm:prSet/>
      <dgm:spPr/>
      <dgm:t>
        <a:bodyPr/>
        <a:lstStyle/>
        <a:p>
          <a:endParaRPr lang="en-GB"/>
        </a:p>
      </dgm:t>
    </dgm:pt>
    <dgm:pt modelId="{E193E046-7A54-4C82-BAD8-60C5DC6729DB}">
      <dgm:prSet/>
      <dgm:spPr/>
      <dgm:t>
        <a:bodyPr/>
        <a:lstStyle/>
        <a:p>
          <a:r>
            <a:rPr lang="en-GB" i="1" dirty="0"/>
            <a:t>Hidden</a:t>
          </a:r>
        </a:p>
      </dgm:t>
    </dgm:pt>
    <dgm:pt modelId="{8AC480DF-D43C-42C3-A735-11151D998001}" type="parTrans" cxnId="{66157683-786A-45F6-8FDD-45B3750D82E1}">
      <dgm:prSet/>
      <dgm:spPr/>
      <dgm:t>
        <a:bodyPr/>
        <a:lstStyle/>
        <a:p>
          <a:endParaRPr lang="en-GB"/>
        </a:p>
      </dgm:t>
    </dgm:pt>
    <dgm:pt modelId="{0CDB50C3-2954-4379-B228-65DA9F163687}" type="sibTrans" cxnId="{66157683-786A-45F6-8FDD-45B3750D82E1}">
      <dgm:prSet/>
      <dgm:spPr/>
      <dgm:t>
        <a:bodyPr/>
        <a:lstStyle/>
        <a:p>
          <a:endParaRPr lang="en-GB"/>
        </a:p>
      </dgm:t>
    </dgm:pt>
    <dgm:pt modelId="{4E433E72-17B0-405E-9258-7A6E09430DF0}">
      <dgm:prSet/>
      <dgm:spPr/>
      <dgm:t>
        <a:bodyPr/>
        <a:lstStyle/>
        <a:p>
          <a:r>
            <a:rPr lang="en-GB" i="1" dirty="0"/>
            <a:t>Excluded</a:t>
          </a:r>
        </a:p>
      </dgm:t>
    </dgm:pt>
    <dgm:pt modelId="{DB6DA136-47AF-45A6-8075-E8B6E9F6AEA3}" type="parTrans" cxnId="{9D9CA3CE-A2FC-40EF-B66A-6BBF4010A727}">
      <dgm:prSet/>
      <dgm:spPr/>
      <dgm:t>
        <a:bodyPr/>
        <a:lstStyle/>
        <a:p>
          <a:endParaRPr lang="en-GB"/>
        </a:p>
      </dgm:t>
    </dgm:pt>
    <dgm:pt modelId="{FB7F2C4D-DC25-4FC2-A74D-5DC6A339CB7B}" type="sibTrans" cxnId="{9D9CA3CE-A2FC-40EF-B66A-6BBF4010A727}">
      <dgm:prSet/>
      <dgm:spPr/>
      <dgm:t>
        <a:bodyPr/>
        <a:lstStyle/>
        <a:p>
          <a:endParaRPr lang="en-GB"/>
        </a:p>
      </dgm:t>
    </dgm:pt>
    <dgm:pt modelId="{78CCBD9E-095F-434F-B2C1-4A6957921951}" type="pres">
      <dgm:prSet presAssocID="{73392676-6EEF-4610-B946-5BBF0619A98D}" presName="linear" presStyleCnt="0">
        <dgm:presLayoutVars>
          <dgm:animLvl val="lvl"/>
          <dgm:resizeHandles val="exact"/>
        </dgm:presLayoutVars>
      </dgm:prSet>
      <dgm:spPr/>
    </dgm:pt>
    <dgm:pt modelId="{8ECE5C45-FA20-425D-B6AC-3EAA74ABB78E}" type="pres">
      <dgm:prSet presAssocID="{7386E042-3EBD-4DE3-9FFA-B7EB9A904791}" presName="parentText" presStyleLbl="node1" presStyleIdx="0" presStyleCnt="4">
        <dgm:presLayoutVars>
          <dgm:chMax val="0"/>
          <dgm:bulletEnabled val="1"/>
        </dgm:presLayoutVars>
      </dgm:prSet>
      <dgm:spPr/>
    </dgm:pt>
    <dgm:pt modelId="{1C18B0FE-43D3-4E0C-897F-9A30D0E44281}" type="pres">
      <dgm:prSet presAssocID="{99435BA1-1E3A-49D7-BFAF-A407B4686EF0}" presName="spacer" presStyleCnt="0"/>
      <dgm:spPr/>
    </dgm:pt>
    <dgm:pt modelId="{907C44D1-A098-476F-8E17-9D955F1E7BE3}" type="pres">
      <dgm:prSet presAssocID="{F17EBDF1-7321-49C1-82B1-281D25C53B21}" presName="parentText" presStyleLbl="node1" presStyleIdx="1" presStyleCnt="4">
        <dgm:presLayoutVars>
          <dgm:chMax val="0"/>
          <dgm:bulletEnabled val="1"/>
        </dgm:presLayoutVars>
      </dgm:prSet>
      <dgm:spPr/>
    </dgm:pt>
    <dgm:pt modelId="{53EFA452-6AC8-45FF-8703-6B6ABE3E9CAF}" type="pres">
      <dgm:prSet presAssocID="{B7CCAFD9-87B2-4D68-98BA-5A2DFFB60419}" presName="spacer" presStyleCnt="0"/>
      <dgm:spPr/>
    </dgm:pt>
    <dgm:pt modelId="{65458EF4-6076-4610-B6CF-D9EFD9E80A50}" type="pres">
      <dgm:prSet presAssocID="{E193E046-7A54-4C82-BAD8-60C5DC6729DB}" presName="parentText" presStyleLbl="node1" presStyleIdx="2" presStyleCnt="4">
        <dgm:presLayoutVars>
          <dgm:chMax val="0"/>
          <dgm:bulletEnabled val="1"/>
        </dgm:presLayoutVars>
      </dgm:prSet>
      <dgm:spPr/>
    </dgm:pt>
    <dgm:pt modelId="{82696D9C-1FE6-4A96-97A7-FC0C5E44E8E3}" type="pres">
      <dgm:prSet presAssocID="{0CDB50C3-2954-4379-B228-65DA9F163687}" presName="spacer" presStyleCnt="0"/>
      <dgm:spPr/>
    </dgm:pt>
    <dgm:pt modelId="{5D02E1B4-6D2D-4DE3-8F6A-79D10623CBE7}" type="pres">
      <dgm:prSet presAssocID="{4E433E72-17B0-405E-9258-7A6E09430DF0}" presName="parentText" presStyleLbl="node1" presStyleIdx="3" presStyleCnt="4">
        <dgm:presLayoutVars>
          <dgm:chMax val="0"/>
          <dgm:bulletEnabled val="1"/>
        </dgm:presLayoutVars>
      </dgm:prSet>
      <dgm:spPr/>
    </dgm:pt>
  </dgm:ptLst>
  <dgm:cxnLst>
    <dgm:cxn modelId="{E985CD01-029B-4B09-B0CF-BDE7D0430223}" srcId="{73392676-6EEF-4610-B946-5BBF0619A98D}" destId="{7386E042-3EBD-4DE3-9FFA-B7EB9A904791}" srcOrd="0" destOrd="0" parTransId="{47C2D94C-7615-4977-BC88-8223E14EE439}" sibTransId="{99435BA1-1E3A-49D7-BFAF-A407B4686EF0}"/>
    <dgm:cxn modelId="{FE339810-94D0-443A-8551-1FE7B049BE53}" type="presOf" srcId="{F17EBDF1-7321-49C1-82B1-281D25C53B21}" destId="{907C44D1-A098-476F-8E17-9D955F1E7BE3}" srcOrd="0" destOrd="0" presId="urn:microsoft.com/office/officeart/2005/8/layout/vList2"/>
    <dgm:cxn modelId="{D2EAC62A-9E5F-4D53-9330-5386FEB775F9}" srcId="{73392676-6EEF-4610-B946-5BBF0619A98D}" destId="{F17EBDF1-7321-49C1-82B1-281D25C53B21}" srcOrd="1" destOrd="0" parTransId="{18450DB6-6935-42CD-AD20-7199B7744435}" sibTransId="{B7CCAFD9-87B2-4D68-98BA-5A2DFFB60419}"/>
    <dgm:cxn modelId="{66157683-786A-45F6-8FDD-45B3750D82E1}" srcId="{73392676-6EEF-4610-B946-5BBF0619A98D}" destId="{E193E046-7A54-4C82-BAD8-60C5DC6729DB}" srcOrd="2" destOrd="0" parTransId="{8AC480DF-D43C-42C3-A735-11151D998001}" sibTransId="{0CDB50C3-2954-4379-B228-65DA9F163687}"/>
    <dgm:cxn modelId="{C382FC85-A76F-4899-B53C-59F19F68DE35}" type="presOf" srcId="{4E433E72-17B0-405E-9258-7A6E09430DF0}" destId="{5D02E1B4-6D2D-4DE3-8F6A-79D10623CBE7}" srcOrd="0" destOrd="0" presId="urn:microsoft.com/office/officeart/2005/8/layout/vList2"/>
    <dgm:cxn modelId="{5315C087-0A94-4DCE-9B83-A39D8B0D0599}" type="presOf" srcId="{7386E042-3EBD-4DE3-9FFA-B7EB9A904791}" destId="{8ECE5C45-FA20-425D-B6AC-3EAA74ABB78E}" srcOrd="0" destOrd="0" presId="urn:microsoft.com/office/officeart/2005/8/layout/vList2"/>
    <dgm:cxn modelId="{DEE0F095-9F52-442C-BD71-CF159AA4E7AF}" type="presOf" srcId="{73392676-6EEF-4610-B946-5BBF0619A98D}" destId="{78CCBD9E-095F-434F-B2C1-4A6957921951}" srcOrd="0" destOrd="0" presId="urn:microsoft.com/office/officeart/2005/8/layout/vList2"/>
    <dgm:cxn modelId="{3A9752B5-AC5C-4DE7-92DD-51764C2E9E20}" type="presOf" srcId="{E193E046-7A54-4C82-BAD8-60C5DC6729DB}" destId="{65458EF4-6076-4610-B6CF-D9EFD9E80A50}" srcOrd="0" destOrd="0" presId="urn:microsoft.com/office/officeart/2005/8/layout/vList2"/>
    <dgm:cxn modelId="{9D9CA3CE-A2FC-40EF-B66A-6BBF4010A727}" srcId="{73392676-6EEF-4610-B946-5BBF0619A98D}" destId="{4E433E72-17B0-405E-9258-7A6E09430DF0}" srcOrd="3" destOrd="0" parTransId="{DB6DA136-47AF-45A6-8075-E8B6E9F6AEA3}" sibTransId="{FB7F2C4D-DC25-4FC2-A74D-5DC6A339CB7B}"/>
    <dgm:cxn modelId="{84C935B8-756F-45A0-B502-34A4123B78E2}" type="presParOf" srcId="{78CCBD9E-095F-434F-B2C1-4A6957921951}" destId="{8ECE5C45-FA20-425D-B6AC-3EAA74ABB78E}" srcOrd="0" destOrd="0" presId="urn:microsoft.com/office/officeart/2005/8/layout/vList2"/>
    <dgm:cxn modelId="{ADA25FDD-7594-4569-860F-BA2ED9DFDBC5}" type="presParOf" srcId="{78CCBD9E-095F-434F-B2C1-4A6957921951}" destId="{1C18B0FE-43D3-4E0C-897F-9A30D0E44281}" srcOrd="1" destOrd="0" presId="urn:microsoft.com/office/officeart/2005/8/layout/vList2"/>
    <dgm:cxn modelId="{E2B3344E-ACAA-4C16-ABEE-CE1296E16189}" type="presParOf" srcId="{78CCBD9E-095F-434F-B2C1-4A6957921951}" destId="{907C44D1-A098-476F-8E17-9D955F1E7BE3}" srcOrd="2" destOrd="0" presId="urn:microsoft.com/office/officeart/2005/8/layout/vList2"/>
    <dgm:cxn modelId="{445F92A2-CEDF-471B-980D-39BF7C813B23}" type="presParOf" srcId="{78CCBD9E-095F-434F-B2C1-4A6957921951}" destId="{53EFA452-6AC8-45FF-8703-6B6ABE3E9CAF}" srcOrd="3" destOrd="0" presId="urn:microsoft.com/office/officeart/2005/8/layout/vList2"/>
    <dgm:cxn modelId="{5522A025-F2D8-406C-92DA-33E1DB5D4B86}" type="presParOf" srcId="{78CCBD9E-095F-434F-B2C1-4A6957921951}" destId="{65458EF4-6076-4610-B6CF-D9EFD9E80A50}" srcOrd="4" destOrd="0" presId="urn:microsoft.com/office/officeart/2005/8/layout/vList2"/>
    <dgm:cxn modelId="{9997DBDC-479B-456C-892D-9D054F5D0C27}" type="presParOf" srcId="{78CCBD9E-095F-434F-B2C1-4A6957921951}" destId="{82696D9C-1FE6-4A96-97A7-FC0C5E44E8E3}" srcOrd="5" destOrd="0" presId="urn:microsoft.com/office/officeart/2005/8/layout/vList2"/>
    <dgm:cxn modelId="{8496DCAB-241A-406D-BAC9-5AAAFC04D942}" type="presParOf" srcId="{78CCBD9E-095F-434F-B2C1-4A6957921951}" destId="{5D02E1B4-6D2D-4DE3-8F6A-79D10623CBE7}"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rgbClr val="29FA06"/>
        </a:solidFill>
      </dgm:spPr>
      <dgm:t>
        <a:bodyPr/>
        <a:lstStyle/>
        <a:p>
          <a:r>
            <a:rPr lang="cy-GB" i="1" dirty="0"/>
            <a:t>Implicit</a:t>
          </a:r>
          <a:endParaRPr lang="en-GB" i="1"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rgbClr val="29FA06"/>
        </a:solidFill>
      </dgm:spPr>
      <dgm:t>
        <a:bodyPr/>
        <a:lstStyle/>
        <a:p>
          <a:r>
            <a:rPr lang="cy-GB" dirty="0"/>
            <a:t>Amhenodol</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dgm:t>
        <a:bodyPr/>
        <a:lstStyle/>
        <a:p>
          <a:r>
            <a:rPr lang="cy-GB" i="1" dirty="0"/>
            <a:t>Explicit</a:t>
          </a:r>
          <a:endParaRPr lang="en-GB" i="1"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dgm:t>
        <a:bodyPr/>
        <a:lstStyle/>
        <a:p>
          <a:r>
            <a:rPr lang="cy-GB" dirty="0"/>
            <a:t>Penodol</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chemeClr val="accent6">
            <a:lumMod val="60000"/>
            <a:lumOff val="40000"/>
          </a:schemeClr>
        </a:solidFill>
      </dgm:spPr>
      <dgm:t>
        <a:bodyPr/>
        <a:lstStyle/>
        <a:p>
          <a:r>
            <a:rPr lang="cy-GB" i="1" dirty="0"/>
            <a:t>Hidden</a:t>
          </a:r>
          <a:endParaRPr lang="en-GB" i="1"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chemeClr val="accent6">
            <a:lumMod val="60000"/>
            <a:lumOff val="40000"/>
          </a:schemeClr>
        </a:solidFill>
      </dgm:spPr>
      <dgm:t>
        <a:bodyPr/>
        <a:lstStyle/>
        <a:p>
          <a:r>
            <a:rPr lang="cy-GB" dirty="0"/>
            <a:t>Cudd</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chemeClr val="accent1">
            <a:lumMod val="75000"/>
          </a:schemeClr>
        </a:solidFill>
      </dgm:spPr>
      <dgm:t>
        <a:bodyPr/>
        <a:lstStyle/>
        <a:p>
          <a:r>
            <a:rPr lang="cy-GB" i="1" dirty="0"/>
            <a:t>Excluded</a:t>
          </a:r>
          <a:endParaRPr lang="en-GB" i="1"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chemeClr val="accent1">
            <a:lumMod val="75000"/>
          </a:schemeClr>
        </a:solidFill>
      </dgm:spPr>
      <dgm:t>
        <a:bodyPr/>
        <a:lstStyle/>
        <a:p>
          <a:r>
            <a:rPr lang="cy-GB" dirty="0"/>
            <a:t>Gwaharddiedig</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C37F0-49F6-4934-B1C5-881AB63935AD}">
      <dsp:nvSpPr>
        <dsp:cNvPr id="0" name=""/>
        <dsp:cNvSpPr/>
      </dsp:nvSpPr>
      <dsp:spPr>
        <a:xfrm>
          <a:off x="399101" y="216"/>
          <a:ext cx="6986183" cy="41917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cy-GB" sz="4300" kern="1200" dirty="0"/>
            <a:t>“The curriculum is a framework for what students should know, understand, and be able to do” </a:t>
          </a:r>
        </a:p>
        <a:p>
          <a:pPr marL="0" lvl="0" indent="0" algn="ctr" defTabSz="1911350">
            <a:lnSpc>
              <a:spcPct val="90000"/>
            </a:lnSpc>
            <a:spcBef>
              <a:spcPct val="0"/>
            </a:spcBef>
            <a:spcAft>
              <a:spcPct val="35000"/>
            </a:spcAft>
            <a:buNone/>
          </a:pPr>
          <a:r>
            <a:rPr lang="cy-GB" sz="4300" kern="1200" dirty="0"/>
            <a:t>Ken Robinson (2015) </a:t>
          </a:r>
          <a:r>
            <a:rPr lang="cy-GB" sz="4300" i="1" kern="1200" dirty="0"/>
            <a:t>Creative Schools</a:t>
          </a:r>
          <a:endParaRPr lang="en-GB" sz="4300" kern="1200" dirty="0"/>
        </a:p>
      </dsp:txBody>
      <dsp:txXfrm>
        <a:off x="399101" y="216"/>
        <a:ext cx="6986183" cy="41917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C37F0-49F6-4934-B1C5-881AB63935AD}">
      <dsp:nvSpPr>
        <dsp:cNvPr id="0" name=""/>
        <dsp:cNvSpPr/>
      </dsp:nvSpPr>
      <dsp:spPr>
        <a:xfrm>
          <a:off x="321706" y="1039"/>
          <a:ext cx="7017684" cy="421061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“The planned and guided learning experiences of knowledge and intended outcomes, formulated through the systematic reconstruction of knowledge and experiences under the auspices of the school, for the learners’ continuous and wilful growth in personal social competence” Tanner (1980) p. 13</a:t>
          </a:r>
          <a:endParaRPr lang="en-GB" sz="3200" kern="1200" dirty="0"/>
        </a:p>
      </dsp:txBody>
      <dsp:txXfrm>
        <a:off x="321706" y="1039"/>
        <a:ext cx="7017684" cy="42106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C37F0-49F6-4934-B1C5-881AB63935AD}">
      <dsp:nvSpPr>
        <dsp:cNvPr id="0" name=""/>
        <dsp:cNvSpPr/>
      </dsp:nvSpPr>
      <dsp:spPr>
        <a:xfrm>
          <a:off x="321706" y="1039"/>
          <a:ext cx="7017684" cy="421061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cy-GB" sz="3900" kern="1200" dirty="0"/>
            <a:t>“The contents of a subject, concepts and tasks to be aquired, planned activities, the desired learning outcomes and experiences, product of culture and an agenda to reform society” Schubert (1987)</a:t>
          </a:r>
          <a:endParaRPr lang="en-GB" sz="3900" kern="1200" dirty="0"/>
        </a:p>
      </dsp:txBody>
      <dsp:txXfrm>
        <a:off x="321706" y="1039"/>
        <a:ext cx="7017684" cy="42106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C80C3-2241-40A3-8399-AE95251DCD79}">
      <dsp:nvSpPr>
        <dsp:cNvPr id="0" name=""/>
        <dsp:cNvSpPr/>
      </dsp:nvSpPr>
      <dsp:spPr>
        <a:xfrm>
          <a:off x="429066" y="665"/>
          <a:ext cx="3239506" cy="1943704"/>
        </a:xfrm>
        <a:prstGeom prst="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cy-GB" sz="1500" kern="1200" dirty="0"/>
            <a:t>“The curriculum is a framework for what students should know, understand, and be able to do” Ken Robinson (2015) </a:t>
          </a:r>
          <a:r>
            <a:rPr lang="cy-GB" sz="1500" i="1" kern="1200" dirty="0"/>
            <a:t>Creative Schools</a:t>
          </a:r>
          <a:endParaRPr lang="en-GB" sz="1500" kern="1200" dirty="0"/>
        </a:p>
      </dsp:txBody>
      <dsp:txXfrm>
        <a:off x="429066" y="665"/>
        <a:ext cx="3239506" cy="1943704"/>
      </dsp:txXfrm>
    </dsp:sp>
    <dsp:sp modelId="{4D340F67-AF07-455A-8C1A-B8BCC0D69D0C}">
      <dsp:nvSpPr>
        <dsp:cNvPr id="0" name=""/>
        <dsp:cNvSpPr/>
      </dsp:nvSpPr>
      <dsp:spPr>
        <a:xfrm>
          <a:off x="3992523" y="665"/>
          <a:ext cx="3239506" cy="194370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cy-GB" sz="1500" kern="1200" dirty="0"/>
            <a:t>“The planned and guided learning experiences of knowledge and intended outcomes, formulated through the systematic reconstruction of knowledge and experiences under the auspices of the school, for the learners’ continuous and wilful growth in personal social competence” Tanner (1980) p. 13</a:t>
          </a:r>
          <a:endParaRPr lang="en-GB" sz="1500" kern="1200" dirty="0"/>
        </a:p>
      </dsp:txBody>
      <dsp:txXfrm>
        <a:off x="3992523" y="665"/>
        <a:ext cx="3239506" cy="1943704"/>
      </dsp:txXfrm>
    </dsp:sp>
    <dsp:sp modelId="{DA2C6845-2914-493A-AC61-2DFB9BF20233}">
      <dsp:nvSpPr>
        <dsp:cNvPr id="0" name=""/>
        <dsp:cNvSpPr/>
      </dsp:nvSpPr>
      <dsp:spPr>
        <a:xfrm>
          <a:off x="2210795" y="2268320"/>
          <a:ext cx="3239506" cy="1943704"/>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cy-GB" sz="1500" kern="1200" dirty="0"/>
            <a:t>“The contents of a subject, concepts and tasks to be aquired, planned activities, the desired learning outcomes and experiences, product of culture and an agenda to reform society” Schubert (1987)</a:t>
          </a:r>
        </a:p>
      </dsp:txBody>
      <dsp:txXfrm>
        <a:off x="2210795" y="2268320"/>
        <a:ext cx="3239506" cy="19437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0ED08-18F6-4882-AB95-8142C4BD8ACA}">
      <dsp:nvSpPr>
        <dsp:cNvPr id="0" name=""/>
        <dsp:cNvSpPr/>
      </dsp:nvSpPr>
      <dsp:spPr>
        <a:xfrm>
          <a:off x="0" y="0"/>
          <a:ext cx="3758415" cy="7915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dirty="0"/>
            <a:t>Penodol</a:t>
          </a:r>
          <a:endParaRPr lang="en-GB" sz="3300" kern="1200" dirty="0"/>
        </a:p>
      </dsp:txBody>
      <dsp:txXfrm>
        <a:off x="38638" y="38638"/>
        <a:ext cx="3681139" cy="714229"/>
      </dsp:txXfrm>
    </dsp:sp>
    <dsp:sp modelId="{7A5AFF35-64AC-4DC0-A3CF-B9C3F3E551FD}">
      <dsp:nvSpPr>
        <dsp:cNvPr id="0" name=""/>
        <dsp:cNvSpPr/>
      </dsp:nvSpPr>
      <dsp:spPr>
        <a:xfrm>
          <a:off x="0" y="924580"/>
          <a:ext cx="3758415" cy="791505"/>
        </a:xfrm>
        <a:prstGeom prst="roundRect">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dirty="0"/>
            <a:t>Amhenodol</a:t>
          </a:r>
          <a:endParaRPr lang="en-GB" sz="3300" kern="1200" dirty="0"/>
        </a:p>
      </dsp:txBody>
      <dsp:txXfrm>
        <a:off x="38638" y="963218"/>
        <a:ext cx="3681139" cy="714229"/>
      </dsp:txXfrm>
    </dsp:sp>
    <dsp:sp modelId="{700AA9FC-E606-4469-8960-EF178C301B94}">
      <dsp:nvSpPr>
        <dsp:cNvPr id="0" name=""/>
        <dsp:cNvSpPr/>
      </dsp:nvSpPr>
      <dsp:spPr>
        <a:xfrm>
          <a:off x="0" y="1811125"/>
          <a:ext cx="3758415" cy="791505"/>
        </a:xfrm>
        <a:prstGeom prst="roundRect">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a:t>Cudd</a:t>
          </a:r>
          <a:endParaRPr lang="en-GB" sz="3300" kern="1200"/>
        </a:p>
      </dsp:txBody>
      <dsp:txXfrm>
        <a:off x="38638" y="1849763"/>
        <a:ext cx="3681139" cy="714229"/>
      </dsp:txXfrm>
    </dsp:sp>
    <dsp:sp modelId="{22F6A3B0-9D82-4871-A6E6-989DE1DF608F}">
      <dsp:nvSpPr>
        <dsp:cNvPr id="0" name=""/>
        <dsp:cNvSpPr/>
      </dsp:nvSpPr>
      <dsp:spPr>
        <a:xfrm>
          <a:off x="0" y="2697670"/>
          <a:ext cx="3758415" cy="791505"/>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a:t>Gwaharddiedig</a:t>
          </a:r>
          <a:endParaRPr lang="en-GB" sz="3300" kern="1200"/>
        </a:p>
      </dsp:txBody>
      <dsp:txXfrm>
        <a:off x="38638" y="2736308"/>
        <a:ext cx="3681139" cy="7142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E5C45-FA20-425D-B6AC-3EAA74ABB78E}">
      <dsp:nvSpPr>
        <dsp:cNvPr id="0" name=""/>
        <dsp:cNvSpPr/>
      </dsp:nvSpPr>
      <dsp:spPr>
        <a:xfrm>
          <a:off x="0" y="38035"/>
          <a:ext cx="3960046" cy="7915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i="1" kern="1200" dirty="0"/>
            <a:t>Explicit</a:t>
          </a:r>
          <a:endParaRPr lang="en-GB" sz="3300" i="1" kern="1200" dirty="0"/>
        </a:p>
      </dsp:txBody>
      <dsp:txXfrm>
        <a:off x="38638" y="76673"/>
        <a:ext cx="3882770" cy="714229"/>
      </dsp:txXfrm>
    </dsp:sp>
    <dsp:sp modelId="{907C44D1-A098-476F-8E17-9D955F1E7BE3}">
      <dsp:nvSpPr>
        <dsp:cNvPr id="0" name=""/>
        <dsp:cNvSpPr/>
      </dsp:nvSpPr>
      <dsp:spPr>
        <a:xfrm>
          <a:off x="0" y="924580"/>
          <a:ext cx="3960046" cy="791505"/>
        </a:xfrm>
        <a:prstGeom prst="roundRect">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i="1" kern="1200" dirty="0"/>
            <a:t>Implicit</a:t>
          </a:r>
          <a:endParaRPr lang="en-GB" sz="3300" i="1" kern="1200" dirty="0"/>
        </a:p>
      </dsp:txBody>
      <dsp:txXfrm>
        <a:off x="38638" y="963218"/>
        <a:ext cx="3882770" cy="714229"/>
      </dsp:txXfrm>
    </dsp:sp>
    <dsp:sp modelId="{65458EF4-6076-4610-B6CF-D9EFD9E80A50}">
      <dsp:nvSpPr>
        <dsp:cNvPr id="0" name=""/>
        <dsp:cNvSpPr/>
      </dsp:nvSpPr>
      <dsp:spPr>
        <a:xfrm>
          <a:off x="0" y="1811125"/>
          <a:ext cx="3960046" cy="791505"/>
        </a:xfrm>
        <a:prstGeom prst="roundRect">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i="1" kern="1200" dirty="0"/>
            <a:t>Hidden</a:t>
          </a:r>
        </a:p>
      </dsp:txBody>
      <dsp:txXfrm>
        <a:off x="38638" y="1849763"/>
        <a:ext cx="3882770" cy="714229"/>
      </dsp:txXfrm>
    </dsp:sp>
    <dsp:sp modelId="{5D02E1B4-6D2D-4DE3-8F6A-79D10623CBE7}">
      <dsp:nvSpPr>
        <dsp:cNvPr id="0" name=""/>
        <dsp:cNvSpPr/>
      </dsp:nvSpPr>
      <dsp:spPr>
        <a:xfrm>
          <a:off x="0" y="2697670"/>
          <a:ext cx="3960046" cy="791505"/>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i="1" kern="1200" dirty="0"/>
            <a:t>Excluded</a:t>
          </a:r>
        </a:p>
      </dsp:txBody>
      <dsp:txXfrm>
        <a:off x="38638" y="2736308"/>
        <a:ext cx="3882770" cy="7142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rgbClr val="29FA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1" kern="1200" dirty="0"/>
            <a:t>Implicit</a:t>
          </a:r>
          <a:endParaRPr lang="en-GB" sz="3200" i="1" kern="1200" dirty="0"/>
        </a:p>
      </dsp:txBody>
      <dsp:txXfrm>
        <a:off x="0" y="0"/>
        <a:ext cx="3886200" cy="7098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rgbClr val="29FA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Amhenodol</a:t>
          </a:r>
          <a:endParaRPr lang="en-GB" sz="3200" kern="1200" dirty="0"/>
        </a:p>
      </dsp:txBody>
      <dsp:txXfrm>
        <a:off x="0" y="0"/>
        <a:ext cx="3886200" cy="7099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1" kern="1200" dirty="0"/>
            <a:t>Explicit</a:t>
          </a:r>
          <a:endParaRPr lang="en-GB" sz="3200" i="1" kern="1200" dirty="0"/>
        </a:p>
      </dsp:txBody>
      <dsp:txXfrm>
        <a:off x="0" y="0"/>
        <a:ext cx="3886200" cy="7098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Penodol</a:t>
          </a:r>
          <a:endParaRPr lang="en-GB" sz="3200" kern="1200" dirty="0"/>
        </a:p>
      </dsp:txBody>
      <dsp:txXfrm>
        <a:off x="0" y="0"/>
        <a:ext cx="3886200" cy="7099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1" kern="1200" dirty="0"/>
            <a:t>Hidden</a:t>
          </a:r>
          <a:endParaRPr lang="en-GB" sz="3200" i="1" kern="1200" dirty="0"/>
        </a:p>
      </dsp:txBody>
      <dsp:txXfrm>
        <a:off x="0" y="0"/>
        <a:ext cx="3886200" cy="70989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Cudd</a:t>
          </a:r>
          <a:endParaRPr lang="en-GB" sz="3200" kern="1200" dirty="0"/>
        </a:p>
      </dsp:txBody>
      <dsp:txXfrm>
        <a:off x="0" y="0"/>
        <a:ext cx="3886200" cy="70991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1" kern="1200" dirty="0"/>
            <a:t>Excluded</a:t>
          </a:r>
          <a:endParaRPr lang="en-GB" sz="3200" i="1" kern="1200" dirty="0"/>
        </a:p>
      </dsp:txBody>
      <dsp:txXfrm>
        <a:off x="0" y="0"/>
        <a:ext cx="3886200" cy="7098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Gwaharddiedig</a:t>
          </a:r>
          <a:endParaRPr lang="en-GB" sz="3200" kern="1200" dirty="0"/>
        </a:p>
      </dsp:txBody>
      <dsp:txXfrm>
        <a:off x="0" y="0"/>
        <a:ext cx="3886200" cy="7099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1/9/2020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2964514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Tasg i’r myfyrwyr nodi brawddeg o ddiffiniad ar post-it</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591657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Ar ol y tri diffiniad, myfyrwyr i ddewis pa un yw’r diffiniad gorau yn eu barn nhw...gan roi rhesymau.</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165228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Llawer yn debygol o fynd am y cyntaf am ei fod yn ddiffiniad mwy cryno</a:t>
            </a:r>
          </a:p>
          <a:p>
            <a:r>
              <a:rPr lang="cy-GB" dirty="0"/>
              <a:t>Yr ail (Tanner) yn dechrau cyfeirio at asesu a chanlyniadau dysgu (learning outcomes) ac yn ffocysu ar ‘wilful grwowth’ – angen i ddisgyblion fod ‘eisiau’ dysgu</a:t>
            </a:r>
          </a:p>
          <a:p>
            <a:r>
              <a:rPr lang="en-GB" dirty="0"/>
              <a:t>Schubert </a:t>
            </a:r>
            <a:r>
              <a:rPr lang="en-GB" dirty="0" err="1"/>
              <a:t>yn</a:t>
            </a:r>
            <a:r>
              <a:rPr lang="en-GB" dirty="0"/>
              <a:t> son am </a:t>
            </a:r>
            <a:r>
              <a:rPr lang="en-GB" dirty="0" err="1"/>
              <a:t>ddefnyddio</a:t>
            </a:r>
            <a:r>
              <a:rPr lang="en-GB" dirty="0"/>
              <a:t> </a:t>
            </a:r>
            <a:r>
              <a:rPr lang="en-GB" dirty="0" err="1"/>
              <a:t>cwricwlwm</a:t>
            </a:r>
            <a:r>
              <a:rPr lang="en-GB" dirty="0"/>
              <a:t> I </a:t>
            </a:r>
            <a:r>
              <a:rPr lang="en-GB" dirty="0" err="1"/>
              <a:t>newid</a:t>
            </a:r>
            <a:r>
              <a:rPr lang="en-GB" dirty="0"/>
              <a:t> </a:t>
            </a:r>
            <a:r>
              <a:rPr lang="en-GB" dirty="0" err="1"/>
              <a:t>cymdeithas</a:t>
            </a:r>
            <a:r>
              <a:rPr lang="en-GB" dirty="0"/>
              <a:t> - ;;</a:t>
            </a:r>
            <a:r>
              <a:rPr lang="en-GB" dirty="0" err="1"/>
              <a:t>awer</a:t>
            </a:r>
            <a:r>
              <a:rPr lang="en-GB" dirty="0"/>
              <a:t> o </a:t>
            </a:r>
            <a:r>
              <a:rPr lang="en-GB" dirty="0" err="1"/>
              <a:t>hyn</a:t>
            </a:r>
            <a:r>
              <a:rPr lang="en-GB" dirty="0"/>
              <a:t> </a:t>
            </a:r>
            <a:r>
              <a:rPr lang="en-GB" dirty="0" err="1"/>
              <a:t>yn</a:t>
            </a:r>
            <a:r>
              <a:rPr lang="en-GB" dirty="0"/>
              <a:t> </a:t>
            </a:r>
            <a:r>
              <a:rPr lang="en-GB" dirty="0" err="1"/>
              <a:t>digwydd</a:t>
            </a:r>
            <a:r>
              <a:rPr lang="en-GB" dirty="0"/>
              <a:t> </a:t>
            </a:r>
            <a:r>
              <a:rPr lang="en-GB" dirty="0" err="1"/>
              <a:t>gyda</a:t>
            </a:r>
            <a:r>
              <a:rPr lang="en-GB" dirty="0"/>
              <a:t> </a:t>
            </a:r>
            <a:r>
              <a:rPr lang="en-GB" dirty="0" err="1"/>
              <a:t>gwleidyddion</a:t>
            </a:r>
            <a:r>
              <a:rPr lang="en-GB" dirty="0"/>
              <a:t> </a:t>
            </a:r>
            <a:r>
              <a:rPr lang="en-GB" dirty="0" err="1"/>
              <a:t>yn</a:t>
            </a:r>
            <a:r>
              <a:rPr lang="en-GB" dirty="0"/>
              <a:t> </a:t>
            </a:r>
            <a:r>
              <a:rPr lang="en-GB" dirty="0" err="1"/>
              <a:t>ymyrryd</a:t>
            </a:r>
            <a:r>
              <a:rPr lang="en-GB" dirty="0"/>
              <a:t> </a:t>
            </a:r>
            <a:r>
              <a:rPr lang="en-GB" dirty="0" err="1"/>
              <a:t>mewn</a:t>
            </a:r>
            <a:r>
              <a:rPr lang="en-GB" dirty="0"/>
              <a:t> </a:t>
            </a:r>
            <a:r>
              <a:rPr lang="en-GB" dirty="0" err="1"/>
              <a:t>cwricwlwm</a:t>
            </a:r>
            <a:r>
              <a:rPr lang="en-GB" dirty="0"/>
              <a:t> (</a:t>
            </a:r>
            <a:r>
              <a:rPr lang="en-GB" dirty="0" err="1"/>
              <a:t>e.e.</a:t>
            </a:r>
            <a:r>
              <a:rPr lang="en-GB" dirty="0"/>
              <a:t> </a:t>
            </a:r>
            <a:r>
              <a:rPr lang="en-GB" dirty="0" err="1"/>
              <a:t>hanes</a:t>
            </a:r>
            <a:r>
              <a:rPr lang="en-GB" dirty="0"/>
              <a:t> </a:t>
            </a:r>
            <a:r>
              <a:rPr lang="en-GB" dirty="0" err="1"/>
              <a:t>yng</a:t>
            </a:r>
            <a:r>
              <a:rPr lang="en-GB" dirty="0"/>
              <a:t> </a:t>
            </a:r>
            <a:r>
              <a:rPr lang="en-GB" dirty="0" err="1"/>
              <a:t>Nghymru</a:t>
            </a:r>
            <a:r>
              <a:rPr lang="en-GB" dirty="0"/>
              <a:t> – </a:t>
            </a:r>
            <a:r>
              <a:rPr lang="en-GB" dirty="0" err="1"/>
              <a:t>prin</a:t>
            </a:r>
            <a:r>
              <a:rPr lang="en-GB" dirty="0"/>
              <a:t> dim </a:t>
            </a:r>
            <a:r>
              <a:rPr lang="en-GB" dirty="0" err="1"/>
              <a:t>ffocws</a:t>
            </a:r>
            <a:r>
              <a:rPr lang="en-GB" dirty="0"/>
              <a:t> </a:t>
            </a:r>
            <a:r>
              <a:rPr lang="en-GB" dirty="0" err="1"/>
              <a:t>ar</a:t>
            </a:r>
            <a:r>
              <a:rPr lang="en-GB" dirty="0"/>
              <a:t> </a:t>
            </a:r>
            <a:r>
              <a:rPr lang="en-GB" dirty="0" err="1"/>
              <a:t>hanes</a:t>
            </a:r>
            <a:r>
              <a:rPr lang="en-GB" dirty="0"/>
              <a:t> Cymru – </a:t>
            </a:r>
            <a:r>
              <a:rPr lang="en-GB" dirty="0" err="1"/>
              <a:t>Harri</a:t>
            </a:r>
            <a:r>
              <a:rPr lang="en-GB" dirty="0"/>
              <a:t> VIII, </a:t>
            </a:r>
            <a:r>
              <a:rPr lang="en-GB" dirty="0" err="1"/>
              <a:t>Brwydr</a:t>
            </a:r>
            <a:r>
              <a:rPr lang="en-GB" dirty="0"/>
              <a:t> Hastings, Ail </a:t>
            </a:r>
            <a:r>
              <a:rPr lang="en-GB" dirty="0" err="1"/>
              <a:t>Ryfel</a:t>
            </a:r>
            <a:r>
              <a:rPr lang="en-GB" dirty="0"/>
              <a:t> </a:t>
            </a:r>
            <a:r>
              <a:rPr lang="en-GB" dirty="0" err="1"/>
              <a:t>Byd</a:t>
            </a:r>
            <a:r>
              <a:rPr lang="en-GB" dirty="0"/>
              <a:t>…)</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565881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amgylchiadau’r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hoywon”/2the intentional promotion of homosexuality”</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5882180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amgylchiadau’r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hoywon”/2the intentional promotion of homosexuality”</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594182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amgylchiadau’r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hoywon”/2the intentional promotion of homosexuality”</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1101878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amgylchiadau’r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hoywon”/2the intentional promotion of homosexuality”</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588313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amgylchiadau’r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hoywon”/2the intentional promotion of homosexuality”</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6743553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Myfyrwyr i labelu ar eu llinell amser pa fath o gynnwys fydd yn y cwricwlwm yn y dyfodol</a:t>
            </a:r>
          </a:p>
          <a:p>
            <a:r>
              <a:rPr lang="cy-GB" dirty="0"/>
              <a:t>e.e. Sgiliau digidol, symud oddi wrth wybodaeth at sgiliau</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499738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Rhannu’r dosbarth yn bedwar grwp a rhoi un o’r pedwar yr un iddyn nhw. Y grwpiau wedyn yn ffurfio dadleuon i berswadio pawb mai nhw ddylai ffurfio’r cwricwlwm</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610117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Myfyrywr i ymchwilio ar gyfrifiaduron/dyfeisiau i ddarganfod beth oedd y dylanwadau</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7668678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1/9/2020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5643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1/9/2020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comments" Target="../comments/comment1.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eur01.safelinks.protection.outlook.com/?url=https%3A%2F%2Fwww.ted.com%2Ftalks%2Fken_robinson_changing_education_paradigms&amp;data=02%7C01%7C%7Cc64fcd08661a4861dab708d7950c78ca%7C4e0f11f9046e45059cb8db2152311e21%7C0%7C0%7C637141753107437324&amp;sdata=9J4MjwcyJG4UfK3GQB1AO9H3%2BKsZgehlYCgxQvZA5HY%3D&amp;reserved=0"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7B3FCD-8581-4526-B127-F5697BBC7014}"/>
              </a:ext>
            </a:extLst>
          </p:cNvPr>
          <p:cNvSpPr txBox="1"/>
          <p:nvPr/>
        </p:nvSpPr>
        <p:spPr>
          <a:xfrm>
            <a:off x="1097922" y="663671"/>
            <a:ext cx="7105475" cy="4031873"/>
          </a:xfrm>
          <a:prstGeom prst="rect">
            <a:avLst/>
          </a:prstGeom>
          <a:solidFill>
            <a:schemeClr val="tx1"/>
          </a:solidFill>
        </p:spPr>
        <p:txBody>
          <a:bodyPr wrap="square" rtlCol="0">
            <a:spAutoFit/>
          </a:bodyPr>
          <a:lstStyle/>
          <a:p>
            <a:r>
              <a:rPr lang="cy-GB" sz="3200" dirty="0">
                <a:solidFill>
                  <a:schemeClr val="bg1"/>
                </a:solidFill>
              </a:rPr>
              <a:t>ECAD4009 – </a:t>
            </a:r>
          </a:p>
          <a:p>
            <a:r>
              <a:rPr lang="cy-GB" sz="3200" dirty="0">
                <a:solidFill>
                  <a:schemeClr val="bg1"/>
                </a:solidFill>
              </a:rPr>
              <a:t>Ble ydyn ni’n dysgu / </a:t>
            </a:r>
          </a:p>
          <a:p>
            <a:r>
              <a:rPr lang="cy-GB" sz="3200" i="1" dirty="0">
                <a:solidFill>
                  <a:schemeClr val="bg1"/>
                </a:solidFill>
              </a:rPr>
              <a:t>Where am I teaching?</a:t>
            </a:r>
          </a:p>
          <a:p>
            <a:endParaRPr lang="cy-GB" sz="4000" dirty="0">
              <a:solidFill>
                <a:schemeClr val="bg1"/>
              </a:solidFill>
            </a:endParaRPr>
          </a:p>
          <a:p>
            <a:r>
              <a:rPr lang="cy-GB" sz="4000" dirty="0">
                <a:solidFill>
                  <a:schemeClr val="bg1"/>
                </a:solidFill>
              </a:rPr>
              <a:t>Beth yw ‘cwricwlwm’?</a:t>
            </a:r>
          </a:p>
          <a:p>
            <a:endParaRPr lang="cy-GB" sz="4000" dirty="0">
              <a:solidFill>
                <a:schemeClr val="bg1"/>
              </a:solidFill>
            </a:endParaRPr>
          </a:p>
          <a:p>
            <a:r>
              <a:rPr lang="cy-GB" sz="4000" i="1" dirty="0">
                <a:solidFill>
                  <a:schemeClr val="bg1"/>
                </a:solidFill>
              </a:rPr>
              <a:t>What is a ‘curriculum’?</a:t>
            </a:r>
            <a:endParaRPr lang="en-GB" sz="4000" i="1" dirty="0">
              <a:solidFill>
                <a:schemeClr val="bg1"/>
              </a:solidFill>
            </a:endParaRPr>
          </a:p>
        </p:txBody>
      </p:sp>
    </p:spTree>
    <p:extLst>
      <p:ext uri="{BB962C8B-B14F-4D97-AF65-F5344CB8AC3E}">
        <p14:creationId xmlns:p14="http://schemas.microsoft.com/office/powerpoint/2010/main" val="2575780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651A3-D323-4379-A93C-6B45200FD793}"/>
              </a:ext>
            </a:extLst>
          </p:cNvPr>
          <p:cNvSpPr>
            <a:spLocks noGrp="1"/>
          </p:cNvSpPr>
          <p:nvPr>
            <p:ph type="title"/>
          </p:nvPr>
        </p:nvSpPr>
        <p:spPr/>
        <p:txBody>
          <a:bodyPr>
            <a:normAutofit/>
          </a:bodyPr>
          <a:lstStyle/>
          <a:p>
            <a:r>
              <a:rPr lang="cy-GB" dirty="0"/>
              <a:t>Beth yw ‘cwricwlwm’? / What is a ‘curriculum’?</a:t>
            </a:r>
            <a:endParaRPr lang="en-GB" dirty="0"/>
          </a:p>
        </p:txBody>
      </p:sp>
      <p:sp>
        <p:nvSpPr>
          <p:cNvPr id="4" name="Content Placeholder 3">
            <a:extLst>
              <a:ext uri="{FF2B5EF4-FFF2-40B4-BE49-F238E27FC236}">
                <a16:creationId xmlns:a16="http://schemas.microsoft.com/office/drawing/2014/main" id="{D1571448-E0C4-49ED-B57D-DCDF171C8279}"/>
              </a:ext>
            </a:extLst>
          </p:cNvPr>
          <p:cNvSpPr>
            <a:spLocks noGrp="1"/>
          </p:cNvSpPr>
          <p:nvPr>
            <p:ph sz="half" idx="1"/>
          </p:nvPr>
        </p:nvSpPr>
        <p:spPr/>
        <p:txBody>
          <a:bodyPr/>
          <a:lstStyle/>
          <a:p>
            <a:r>
              <a:rPr lang="cy-GB" dirty="0"/>
              <a:t>Mae’n siwr eich bod chi wedi clywed y gair ‘cwricwlwm’ sawl gwaith yn ystod eich taith addysg? Ond beth yw ei ystyr e?</a:t>
            </a:r>
            <a:endParaRPr lang="en-GB" dirty="0"/>
          </a:p>
        </p:txBody>
      </p:sp>
      <p:sp>
        <p:nvSpPr>
          <p:cNvPr id="5" name="Content Placeholder 4">
            <a:extLst>
              <a:ext uri="{FF2B5EF4-FFF2-40B4-BE49-F238E27FC236}">
                <a16:creationId xmlns:a16="http://schemas.microsoft.com/office/drawing/2014/main" id="{FD3BBDAB-77D7-41AC-BB6C-E46B4F20697B}"/>
              </a:ext>
            </a:extLst>
          </p:cNvPr>
          <p:cNvSpPr>
            <a:spLocks noGrp="1"/>
          </p:cNvSpPr>
          <p:nvPr>
            <p:ph sz="half" idx="2"/>
          </p:nvPr>
        </p:nvSpPr>
        <p:spPr/>
        <p:txBody>
          <a:bodyPr/>
          <a:lstStyle/>
          <a:p>
            <a:r>
              <a:rPr lang="cy-GB" dirty="0"/>
              <a:t>You must have heard the word ‘curriculum’ many </a:t>
            </a:r>
            <a:r>
              <a:rPr lang="cy-GB" dirty="0" err="1"/>
              <a:t>times</a:t>
            </a:r>
            <a:r>
              <a:rPr lang="cy-GB" dirty="0"/>
              <a:t> </a:t>
            </a:r>
            <a:r>
              <a:rPr lang="cy-GB" dirty="0" err="1"/>
              <a:t>throughout</a:t>
            </a:r>
            <a:r>
              <a:rPr lang="cy-GB" dirty="0"/>
              <a:t> your educational journey. But what does it mean?</a:t>
            </a:r>
            <a:endParaRPr lang="en-GB" dirty="0"/>
          </a:p>
        </p:txBody>
      </p:sp>
    </p:spTree>
    <p:extLst>
      <p:ext uri="{BB962C8B-B14F-4D97-AF65-F5344CB8AC3E}">
        <p14:creationId xmlns:p14="http://schemas.microsoft.com/office/powerpoint/2010/main" val="1476143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2F278D9-D514-45D1-97FC-9318C4CCA5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6500" y="1288732"/>
            <a:ext cx="4038600" cy="4212928"/>
          </a:xfrm>
          <a:prstGeom prst="rect">
            <a:avLst/>
          </a:prstGeom>
        </p:spPr>
      </p:pic>
      <p:sp>
        <p:nvSpPr>
          <p:cNvPr id="2" name="Title 1">
            <a:extLst>
              <a:ext uri="{FF2B5EF4-FFF2-40B4-BE49-F238E27FC236}">
                <a16:creationId xmlns:a16="http://schemas.microsoft.com/office/drawing/2014/main" id="{EED651A3-D323-4379-A93C-6B45200FD793}"/>
              </a:ext>
            </a:extLst>
          </p:cNvPr>
          <p:cNvSpPr>
            <a:spLocks noGrp="1"/>
          </p:cNvSpPr>
          <p:nvPr>
            <p:ph type="title"/>
          </p:nvPr>
        </p:nvSpPr>
        <p:spPr/>
        <p:txBody>
          <a:bodyPr>
            <a:normAutofit/>
          </a:bodyPr>
          <a:lstStyle/>
          <a:p>
            <a:r>
              <a:rPr lang="cy-GB" dirty="0"/>
              <a:t>Beth yw ‘cwricwlwm’? / What is a ‘curriculum’?</a:t>
            </a:r>
            <a:endParaRPr lang="en-GB" dirty="0"/>
          </a:p>
        </p:txBody>
      </p:sp>
      <p:sp>
        <p:nvSpPr>
          <p:cNvPr id="4" name="Content Placeholder 3">
            <a:extLst>
              <a:ext uri="{FF2B5EF4-FFF2-40B4-BE49-F238E27FC236}">
                <a16:creationId xmlns:a16="http://schemas.microsoft.com/office/drawing/2014/main" id="{D1571448-E0C4-49ED-B57D-DCDF171C8279}"/>
              </a:ext>
            </a:extLst>
          </p:cNvPr>
          <p:cNvSpPr>
            <a:spLocks noGrp="1"/>
          </p:cNvSpPr>
          <p:nvPr>
            <p:ph sz="half" idx="1"/>
          </p:nvPr>
        </p:nvSpPr>
        <p:spPr>
          <a:xfrm>
            <a:off x="457200" y="1600201"/>
            <a:ext cx="4038600" cy="3989040"/>
          </a:xfrm>
        </p:spPr>
        <p:txBody>
          <a:bodyPr/>
          <a:lstStyle/>
          <a:p>
            <a:r>
              <a:rPr lang="cy-GB" dirty="0"/>
              <a:t>Ceisiwch ysgrifennu brawddeg sy’n esbonio beth yw ystyr cwricwlwm</a:t>
            </a:r>
          </a:p>
          <a:p>
            <a:r>
              <a:rPr lang="cy-GB" dirty="0"/>
              <a:t>(peidiwch poeni...atebion yn dod ar y sleidiau nesaf...!)</a:t>
            </a:r>
            <a:endParaRPr lang="en-GB" dirty="0"/>
          </a:p>
        </p:txBody>
      </p:sp>
      <p:sp>
        <p:nvSpPr>
          <p:cNvPr id="5" name="Content Placeholder 4">
            <a:extLst>
              <a:ext uri="{FF2B5EF4-FFF2-40B4-BE49-F238E27FC236}">
                <a16:creationId xmlns:a16="http://schemas.microsoft.com/office/drawing/2014/main" id="{FD3BBDAB-77D7-41AC-BB6C-E46B4F20697B}"/>
              </a:ext>
            </a:extLst>
          </p:cNvPr>
          <p:cNvSpPr>
            <a:spLocks noGrp="1"/>
          </p:cNvSpPr>
          <p:nvPr>
            <p:ph sz="half" idx="2"/>
          </p:nvPr>
        </p:nvSpPr>
        <p:spPr>
          <a:xfrm>
            <a:off x="4648200" y="1600201"/>
            <a:ext cx="4038600" cy="3989040"/>
          </a:xfrm>
        </p:spPr>
        <p:txBody>
          <a:bodyPr/>
          <a:lstStyle/>
          <a:p>
            <a:r>
              <a:rPr lang="cy-GB" dirty="0"/>
              <a:t>Try and write a sentence that explains what ‘curriculum’ means</a:t>
            </a:r>
          </a:p>
          <a:p>
            <a:endParaRPr lang="cy-GB" dirty="0"/>
          </a:p>
          <a:p>
            <a:r>
              <a:rPr lang="cy-GB" dirty="0"/>
              <a:t>(don’t worry...answers coming on the next slides!)</a:t>
            </a:r>
            <a:endParaRPr lang="en-GB" dirty="0"/>
          </a:p>
        </p:txBody>
      </p:sp>
    </p:spTree>
    <p:extLst>
      <p:ext uri="{BB962C8B-B14F-4D97-AF65-F5344CB8AC3E}">
        <p14:creationId xmlns:p14="http://schemas.microsoft.com/office/powerpoint/2010/main" val="3185539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Beth </a:t>
            </a:r>
            <a:r>
              <a:rPr lang="en-GB" dirty="0" err="1"/>
              <a:t>yw</a:t>
            </a:r>
            <a:r>
              <a:rPr lang="en-GB" dirty="0"/>
              <a:t> </a:t>
            </a:r>
            <a:r>
              <a:rPr lang="en-GB" dirty="0" err="1"/>
              <a:t>ystyr</a:t>
            </a:r>
            <a:r>
              <a:rPr lang="en-GB" dirty="0"/>
              <a:t> ‘</a:t>
            </a:r>
            <a:r>
              <a:rPr lang="en-GB" dirty="0" err="1"/>
              <a:t>cwricwlwm</a:t>
            </a:r>
            <a:r>
              <a:rPr lang="en-GB" dirty="0"/>
              <a:t>’?</a:t>
            </a:r>
            <a:br>
              <a:rPr lang="en-GB" dirty="0"/>
            </a:br>
            <a:r>
              <a:rPr lang="en-GB" i="1" dirty="0"/>
              <a:t>What is the meaning of ‘curriculum’?</a:t>
            </a:r>
            <a:br>
              <a:rPr lang="en-GB" dirty="0"/>
            </a:br>
            <a:endParaRPr lang="en-GB" dirty="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3814034723"/>
              </p:ext>
            </p:extLst>
          </p:nvPr>
        </p:nvGraphicFramePr>
        <p:xfrm>
          <a:off x="457200" y="1600200"/>
          <a:ext cx="3898776" cy="3383280"/>
        </p:xfrm>
        <a:graphic>
          <a:graphicData uri="http://schemas.openxmlformats.org/drawingml/2006/table">
            <a:tbl>
              <a:tblPr firstRow="1" bandRow="1">
                <a:tableStyleId>{2D5ABB26-0587-4C30-8999-92F81FD0307C}</a:tableStyleId>
              </a:tblPr>
              <a:tblGrid>
                <a:gridCol w="3898776">
                  <a:extLst>
                    <a:ext uri="{9D8B030D-6E8A-4147-A177-3AD203B41FA5}">
                      <a16:colId xmlns:a16="http://schemas.microsoft.com/office/drawing/2014/main" val="20000"/>
                    </a:ext>
                  </a:extLst>
                </a:gridCol>
              </a:tblGrid>
              <a:tr h="370840">
                <a:tc>
                  <a:txBody>
                    <a:bodyPr/>
                    <a:lstStyle/>
                    <a:p>
                      <a:r>
                        <a:rPr lang="en-GB" sz="2400" b="1" dirty="0" err="1"/>
                        <a:t>Gwraidd</a:t>
                      </a:r>
                      <a:r>
                        <a:rPr lang="en-GB" sz="2400" b="1" dirty="0"/>
                        <a:t>:</a:t>
                      </a:r>
                    </a:p>
                    <a:p>
                      <a:endParaRPr lang="en-GB" sz="2400" dirty="0"/>
                    </a:p>
                    <a:p>
                      <a:r>
                        <a:rPr lang="en-GB" sz="2400" dirty="0" err="1"/>
                        <a:t>O’r</a:t>
                      </a:r>
                      <a:r>
                        <a:rPr lang="en-GB" sz="2400" dirty="0"/>
                        <a:t> </a:t>
                      </a:r>
                      <a:r>
                        <a:rPr lang="en-GB" sz="2400" dirty="0" err="1"/>
                        <a:t>Lladin</a:t>
                      </a:r>
                      <a:r>
                        <a:rPr lang="en-GB" sz="2400" dirty="0"/>
                        <a:t> ‘</a:t>
                      </a:r>
                      <a:r>
                        <a:rPr lang="en-GB" sz="2400" i="1" dirty="0" err="1"/>
                        <a:t>currere</a:t>
                      </a:r>
                      <a:r>
                        <a:rPr lang="en-GB" sz="2400" i="1" dirty="0"/>
                        <a:t>’</a:t>
                      </a:r>
                      <a:r>
                        <a:rPr lang="en-GB" sz="2400" dirty="0"/>
                        <a:t>, </a:t>
                      </a:r>
                      <a:r>
                        <a:rPr lang="en-GB" sz="2400" dirty="0" err="1"/>
                        <a:t>sy’n</a:t>
                      </a:r>
                      <a:r>
                        <a:rPr lang="en-GB" sz="2400" dirty="0"/>
                        <a:t> </a:t>
                      </a:r>
                      <a:r>
                        <a:rPr lang="en-GB" sz="2400" dirty="0" err="1"/>
                        <a:t>golygu</a:t>
                      </a:r>
                      <a:r>
                        <a:rPr lang="en-GB" sz="2400" dirty="0"/>
                        <a:t>  ‘</a:t>
                      </a:r>
                      <a:r>
                        <a:rPr lang="en-GB" sz="2400" i="1" dirty="0"/>
                        <a:t>y</a:t>
                      </a:r>
                      <a:r>
                        <a:rPr lang="en-GB" sz="2400" i="1" baseline="0" dirty="0"/>
                        <a:t> </a:t>
                      </a:r>
                      <a:r>
                        <a:rPr lang="en-GB" sz="2400" i="1" baseline="0" dirty="0" err="1"/>
                        <a:t>weithred</a:t>
                      </a:r>
                      <a:r>
                        <a:rPr lang="en-GB" sz="2400" i="1" baseline="0" dirty="0"/>
                        <a:t> o </a:t>
                      </a:r>
                      <a:r>
                        <a:rPr lang="en-GB" sz="2400" i="1" baseline="0" dirty="0" err="1"/>
                        <a:t>redeg</a:t>
                      </a:r>
                      <a:r>
                        <a:rPr lang="en-GB" sz="2400" i="1" dirty="0"/>
                        <a:t>,  </a:t>
                      </a:r>
                      <a:r>
                        <a:rPr lang="en-GB" sz="2400" i="1" dirty="0" err="1"/>
                        <a:t>ffordd</a:t>
                      </a:r>
                      <a:r>
                        <a:rPr lang="en-GB" sz="2400" i="1" dirty="0"/>
                        <a:t> o </a:t>
                      </a:r>
                      <a:r>
                        <a:rPr lang="en-GB" sz="2400" i="1" dirty="0" err="1"/>
                        <a:t>weithredu</a:t>
                      </a:r>
                      <a:r>
                        <a:rPr lang="en-GB" sz="2400" dirty="0"/>
                        <a:t>’.</a:t>
                      </a:r>
                    </a:p>
                    <a:p>
                      <a:endParaRPr lang="en-GB" sz="2400" dirty="0"/>
                    </a:p>
                    <a:p>
                      <a:r>
                        <a:rPr lang="en-GB" sz="2400" dirty="0" err="1"/>
                        <a:t>Mae’n</a:t>
                      </a:r>
                      <a:r>
                        <a:rPr lang="en-GB" sz="2400" dirty="0"/>
                        <a:t> </a:t>
                      </a:r>
                      <a:r>
                        <a:rPr lang="en-GB" sz="2400" dirty="0" err="1"/>
                        <a:t>disgrifio</a:t>
                      </a:r>
                      <a:r>
                        <a:rPr lang="en-GB" sz="2400" dirty="0"/>
                        <a:t> </a:t>
                      </a:r>
                      <a:r>
                        <a:rPr lang="en-GB" sz="2400" dirty="0" err="1"/>
                        <a:t>taith</a:t>
                      </a:r>
                      <a:r>
                        <a:rPr lang="en-GB" sz="2400" dirty="0"/>
                        <a:t> </a:t>
                      </a:r>
                      <a:r>
                        <a:rPr lang="en-GB" sz="2400" dirty="0" err="1"/>
                        <a:t>ddysgu</a:t>
                      </a:r>
                      <a:r>
                        <a:rPr lang="en-GB" sz="2400" dirty="0"/>
                        <a:t> </a:t>
                      </a:r>
                      <a:r>
                        <a:rPr lang="en-GB" sz="2400" dirty="0" err="1"/>
                        <a:t>rhywun</a:t>
                      </a:r>
                      <a:r>
                        <a:rPr lang="en-GB" sz="2400" dirty="0"/>
                        <a:t>.</a:t>
                      </a:r>
                    </a:p>
                    <a:p>
                      <a:endParaRPr lang="en-GB" sz="2400" dirty="0"/>
                    </a:p>
                  </a:txBody>
                  <a:tcPr marL="46376" marR="46376"/>
                </a:tc>
                <a:extLst>
                  <a:ext uri="{0D108BD9-81ED-4DB2-BD59-A6C34878D82A}">
                    <a16:rowId xmlns:a16="http://schemas.microsoft.com/office/drawing/2014/main" val="10000"/>
                  </a:ext>
                </a:extLst>
              </a:tr>
            </a:tbl>
          </a:graphicData>
        </a:graphic>
      </p:graphicFrame>
      <p:sp>
        <p:nvSpPr>
          <p:cNvPr id="3" name="Content Placeholder 2">
            <a:extLst>
              <a:ext uri="{FF2B5EF4-FFF2-40B4-BE49-F238E27FC236}">
                <a16:creationId xmlns:a16="http://schemas.microsoft.com/office/drawing/2014/main" id="{303F90FD-0BC2-4548-8C8B-7B36429CDA85}"/>
              </a:ext>
            </a:extLst>
          </p:cNvPr>
          <p:cNvSpPr>
            <a:spLocks noGrp="1"/>
          </p:cNvSpPr>
          <p:nvPr>
            <p:ph sz="half" idx="2"/>
          </p:nvPr>
        </p:nvSpPr>
        <p:spPr>
          <a:xfrm>
            <a:off x="4648200" y="1600201"/>
            <a:ext cx="4100264" cy="3989040"/>
          </a:xfrm>
        </p:spPr>
        <p:txBody>
          <a:bodyPr/>
          <a:lstStyle/>
          <a:p>
            <a:pPr marL="0" indent="0">
              <a:buNone/>
            </a:pPr>
            <a:r>
              <a:rPr lang="en-GB" sz="2400" b="1" i="1" dirty="0"/>
              <a:t>Origin:</a:t>
            </a:r>
          </a:p>
          <a:p>
            <a:pPr marL="0" indent="0">
              <a:buNone/>
            </a:pPr>
            <a:endParaRPr lang="en-GB" sz="2400" b="1" i="1" dirty="0"/>
          </a:p>
          <a:p>
            <a:pPr marL="0" indent="0">
              <a:buNone/>
            </a:pPr>
            <a:r>
              <a:rPr lang="en-GB" sz="2400" i="1" dirty="0"/>
              <a:t>From the Latin ‘</a:t>
            </a:r>
            <a:r>
              <a:rPr lang="en-GB" sz="2400" i="1" dirty="0" err="1"/>
              <a:t>currere</a:t>
            </a:r>
            <a:r>
              <a:rPr lang="en-GB" sz="2400" i="1" dirty="0"/>
              <a:t>’, which means ‘action of running, course of action’.</a:t>
            </a:r>
          </a:p>
          <a:p>
            <a:pPr marL="0" indent="0">
              <a:buNone/>
            </a:pPr>
            <a:endParaRPr lang="en-GB" sz="2400" i="1" dirty="0"/>
          </a:p>
          <a:p>
            <a:pPr marL="0" indent="0">
              <a:buNone/>
            </a:pPr>
            <a:r>
              <a:rPr lang="en-GB" sz="2400" i="1" dirty="0"/>
              <a:t>It describes someone’s learning journey.</a:t>
            </a:r>
          </a:p>
          <a:p>
            <a:endParaRPr lang="en-GB" dirty="0"/>
          </a:p>
        </p:txBody>
      </p:sp>
    </p:spTree>
    <p:extLst>
      <p:ext uri="{BB962C8B-B14F-4D97-AF65-F5344CB8AC3E}">
        <p14:creationId xmlns:p14="http://schemas.microsoft.com/office/powerpoint/2010/main" val="2773877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p:txBody>
          <a:bodyPr/>
          <a:lstStyle/>
          <a:p>
            <a:r>
              <a:rPr lang="cy-GB" dirty="0"/>
              <a:t>Diffiniad 1 / </a:t>
            </a:r>
            <a:r>
              <a:rPr lang="cy-GB" i="1" dirty="0"/>
              <a:t>Definition 1</a:t>
            </a:r>
            <a:endParaRPr lang="en-GB" i="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3126361387"/>
              </p:ext>
            </p:extLst>
          </p:nvPr>
        </p:nvGraphicFramePr>
        <p:xfrm>
          <a:off x="679806" y="1397000"/>
          <a:ext cx="7784387" cy="41921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023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p:txBody>
          <a:bodyPr/>
          <a:lstStyle/>
          <a:p>
            <a:r>
              <a:rPr lang="cy-GB" dirty="0"/>
              <a:t>Diffiniad 2 / </a:t>
            </a:r>
            <a:r>
              <a:rPr lang="cy-GB" i="1" dirty="0"/>
              <a:t>Definition 2</a:t>
            </a:r>
            <a:endParaRPr lang="en-GB" i="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2757785535"/>
              </p:ext>
            </p:extLst>
          </p:nvPr>
        </p:nvGraphicFramePr>
        <p:xfrm>
          <a:off x="741451" y="1322655"/>
          <a:ext cx="7661097" cy="4212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0806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p:txBody>
          <a:bodyPr/>
          <a:lstStyle/>
          <a:p>
            <a:r>
              <a:rPr lang="cy-GB" dirty="0"/>
              <a:t>Diffiniad 3 / </a:t>
            </a:r>
            <a:r>
              <a:rPr lang="cy-GB" i="1" dirty="0"/>
              <a:t>Definition 3</a:t>
            </a:r>
            <a:endParaRPr lang="en-GB" i="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2830580542"/>
              </p:ext>
            </p:extLst>
          </p:nvPr>
        </p:nvGraphicFramePr>
        <p:xfrm>
          <a:off x="741451" y="1322655"/>
          <a:ext cx="7661097" cy="4212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2549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014C-0210-405F-BDF1-8DF43A661B5C}"/>
              </a:ext>
            </a:extLst>
          </p:cNvPr>
          <p:cNvSpPr>
            <a:spLocks noGrp="1"/>
          </p:cNvSpPr>
          <p:nvPr>
            <p:ph type="title"/>
          </p:nvPr>
        </p:nvSpPr>
        <p:spPr>
          <a:xfrm>
            <a:off x="328773" y="139094"/>
            <a:ext cx="8691937" cy="1325563"/>
          </a:xfrm>
        </p:spPr>
        <p:txBody>
          <a:bodyPr/>
          <a:lstStyle/>
          <a:p>
            <a:r>
              <a:rPr lang="cy-GB" dirty="0"/>
              <a:t>Pa un sydd orau? / </a:t>
            </a:r>
            <a:r>
              <a:rPr lang="cy-GB" i="1" dirty="0"/>
              <a:t>Which is the best?</a:t>
            </a:r>
            <a:endParaRPr lang="en-GB" i="1" dirty="0"/>
          </a:p>
        </p:txBody>
      </p:sp>
      <p:graphicFrame>
        <p:nvGraphicFramePr>
          <p:cNvPr id="3" name="Diagram 2">
            <a:extLst>
              <a:ext uri="{FF2B5EF4-FFF2-40B4-BE49-F238E27FC236}">
                <a16:creationId xmlns:a16="http://schemas.microsoft.com/office/drawing/2014/main" id="{8A9D0F35-7540-4AEA-AF8E-1753CB31E91F}"/>
              </a:ext>
            </a:extLst>
          </p:cNvPr>
          <p:cNvGraphicFramePr/>
          <p:nvPr>
            <p:extLst>
              <p:ext uri="{D42A27DB-BD31-4B8C-83A1-F6EECF244321}">
                <p14:modId xmlns:p14="http://schemas.microsoft.com/office/powerpoint/2010/main" val="1232299560"/>
              </p:ext>
            </p:extLst>
          </p:nvPr>
        </p:nvGraphicFramePr>
        <p:xfrm>
          <a:off x="741451" y="1322655"/>
          <a:ext cx="7661097" cy="42126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9549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dirty="0"/>
              <a:t>Mathau o gwricwlwm</a:t>
            </a:r>
            <a:br>
              <a:rPr lang="cy-GB" dirty="0"/>
            </a:br>
            <a:r>
              <a:rPr lang="cy-GB" i="1" dirty="0"/>
              <a:t>Types of curriculum</a:t>
            </a:r>
            <a:endParaRPr lang="en-GB" i="1" dirty="0"/>
          </a:p>
        </p:txBody>
      </p:sp>
      <p:graphicFrame>
        <p:nvGraphicFramePr>
          <p:cNvPr id="3" name="Content Placeholder 2">
            <a:extLst>
              <a:ext uri="{FF2B5EF4-FFF2-40B4-BE49-F238E27FC236}">
                <a16:creationId xmlns:a16="http://schemas.microsoft.com/office/drawing/2014/main" id="{341CDD4F-9AE6-4235-AEB2-2C56A607AA96}"/>
              </a:ext>
            </a:extLst>
          </p:cNvPr>
          <p:cNvGraphicFramePr>
            <a:graphicFrameLocks noGrp="1"/>
          </p:cNvGraphicFramePr>
          <p:nvPr>
            <p:ph sz="half" idx="1"/>
            <p:extLst>
              <p:ext uri="{D42A27DB-BD31-4B8C-83A1-F6EECF244321}">
                <p14:modId xmlns:p14="http://schemas.microsoft.com/office/powerpoint/2010/main" val="3898003583"/>
              </p:ext>
            </p:extLst>
          </p:nvPr>
        </p:nvGraphicFramePr>
        <p:xfrm>
          <a:off x="628650" y="1825625"/>
          <a:ext cx="3758415" cy="3527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a:extLst>
              <a:ext uri="{FF2B5EF4-FFF2-40B4-BE49-F238E27FC236}">
                <a16:creationId xmlns:a16="http://schemas.microsoft.com/office/drawing/2014/main" id="{830FD22E-42FD-4005-BF93-43DD84C2A644}"/>
              </a:ext>
            </a:extLst>
          </p:cNvPr>
          <p:cNvGraphicFramePr>
            <a:graphicFrameLocks noGrp="1"/>
          </p:cNvGraphicFramePr>
          <p:nvPr>
            <p:ph sz="half" idx="2"/>
            <p:extLst>
              <p:ext uri="{D42A27DB-BD31-4B8C-83A1-F6EECF244321}">
                <p14:modId xmlns:p14="http://schemas.microsoft.com/office/powerpoint/2010/main" val="2977295015"/>
              </p:ext>
            </p:extLst>
          </p:nvPr>
        </p:nvGraphicFramePr>
        <p:xfrm>
          <a:off x="4629150" y="1825625"/>
          <a:ext cx="3960046" cy="35272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516735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dirty="0"/>
              <a:t>Mathau o gwricwlwm</a:t>
            </a:r>
            <a:br>
              <a:rPr lang="cy-GB" dirty="0"/>
            </a:br>
            <a:r>
              <a:rPr lang="cy-GB" i="1" dirty="0"/>
              <a:t>Types of curriculum</a:t>
            </a:r>
            <a:endParaRPr lang="en-GB" i="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extLst>
              <p:ext uri="{D42A27DB-BD31-4B8C-83A1-F6EECF244321}">
                <p14:modId xmlns:p14="http://schemas.microsoft.com/office/powerpoint/2010/main" val="547509314"/>
              </p:ext>
            </p:extLst>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extLst>
              <p:ext uri="{D42A27DB-BD31-4B8C-83A1-F6EECF244321}">
                <p14:modId xmlns:p14="http://schemas.microsoft.com/office/powerpoint/2010/main" val="488334939"/>
              </p:ext>
            </p:extLst>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708917" y="2578813"/>
            <a:ext cx="3678148"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t>Yr hyn mae disgyblion yn dysgu o agweddau athrawon ac amgylchiadau’r ysgol e.e.</a:t>
            </a:r>
          </a:p>
          <a:p>
            <a:pPr marL="800100" lvl="1" indent="-342900">
              <a:buFont typeface="Courier New" panose="02070309020205020404" pitchFamily="49" charset="0"/>
              <a:buChar char="o"/>
            </a:pPr>
            <a:r>
              <a:rPr lang="cy-GB" sz="2400" dirty="0"/>
              <a:t>Brwdfrydedd at ddysgu</a:t>
            </a:r>
          </a:p>
          <a:p>
            <a:pPr marL="800100" lvl="1" indent="-342900">
              <a:buFont typeface="Courier New" panose="02070309020205020404" pitchFamily="49" charset="0"/>
              <a:buChar char="o"/>
            </a:pPr>
            <a:r>
              <a:rPr lang="cy-GB" sz="2400" dirty="0"/>
              <a:t>Awyrgych gefnogol</a:t>
            </a:r>
          </a:p>
          <a:p>
            <a:r>
              <a:rPr lang="cy-GB" sz="2400" dirty="0"/>
              <a:t>(y cwricwlwm anfwriadol)</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896474" cy="3046988"/>
          </a:xfrm>
          <a:prstGeom prst="rect">
            <a:avLst/>
          </a:prstGeom>
          <a:noFill/>
        </p:spPr>
        <p:txBody>
          <a:bodyPr wrap="square" rtlCol="0">
            <a:spAutoFit/>
          </a:bodyPr>
          <a:lstStyle/>
          <a:p>
            <a:pPr marL="285750" indent="-285750">
              <a:buFont typeface="Arial" panose="020B0604020202020204" pitchFamily="34" charset="0"/>
              <a:buChar char="•"/>
            </a:pPr>
            <a:r>
              <a:rPr lang="cy-GB" sz="2400" i="1" dirty="0"/>
              <a:t>Pupils learn from the attitudes of teachers and the school environment e.g.</a:t>
            </a:r>
          </a:p>
          <a:p>
            <a:pPr marL="800100" lvl="1" indent="-342900">
              <a:buFont typeface="Courier New" panose="02070309020205020404" pitchFamily="49" charset="0"/>
              <a:buChar char="o"/>
            </a:pPr>
            <a:r>
              <a:rPr lang="cy-GB" sz="2400" i="1" dirty="0"/>
              <a:t>Enthusiasm for learning</a:t>
            </a:r>
          </a:p>
          <a:p>
            <a:pPr marL="800100" lvl="1" indent="-342900">
              <a:buFont typeface="Courier New" panose="02070309020205020404" pitchFamily="49" charset="0"/>
              <a:buChar char="o"/>
            </a:pPr>
            <a:r>
              <a:rPr lang="cy-GB" sz="2400" i="1" dirty="0"/>
              <a:t>Supportive environment</a:t>
            </a:r>
          </a:p>
          <a:p>
            <a:r>
              <a:rPr lang="cy-GB" sz="2400" i="1" dirty="0"/>
              <a:t>(the unintended curriculum)</a:t>
            </a:r>
            <a:endParaRPr lang="en-GB" sz="2400" i="1" dirty="0"/>
          </a:p>
        </p:txBody>
      </p:sp>
    </p:spTree>
    <p:extLst>
      <p:ext uri="{BB962C8B-B14F-4D97-AF65-F5344CB8AC3E}">
        <p14:creationId xmlns:p14="http://schemas.microsoft.com/office/powerpoint/2010/main" val="68108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dirty="0"/>
              <a:t>Mathau o gwricwlwm</a:t>
            </a:r>
            <a:br>
              <a:rPr lang="cy-GB" dirty="0"/>
            </a:br>
            <a:r>
              <a:rPr lang="cy-GB" i="1" dirty="0"/>
              <a:t>Types of curriculum</a:t>
            </a:r>
            <a:endParaRPr lang="en-GB" i="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708917"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dirty="0"/>
              <a:t>Yr hyn sydd angen dysgu yn ôl dogfennau’r llywodraeth </a:t>
            </a:r>
          </a:p>
          <a:p>
            <a:pPr marL="800100" lvl="1" indent="-342900">
              <a:buFont typeface="Courier New" panose="02070309020205020404" pitchFamily="49" charset="0"/>
              <a:buChar char="o"/>
            </a:pPr>
            <a:r>
              <a:rPr lang="cy-GB" sz="2400" dirty="0"/>
              <a:t>Sgiliau e.e. llythrennedd, rhifedd </a:t>
            </a:r>
          </a:p>
          <a:p>
            <a:pPr marL="800100" lvl="1" indent="-342900">
              <a:buFont typeface="Courier New" panose="02070309020205020404" pitchFamily="49" charset="0"/>
              <a:buChar char="o"/>
            </a:pPr>
            <a:r>
              <a:rPr lang="cy-GB" sz="2400" dirty="0"/>
              <a:t>Gwybodaeth e.e. Hanes, Mathemateg</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678148" cy="3046988"/>
          </a:xfrm>
          <a:prstGeom prst="rect">
            <a:avLst/>
          </a:prstGeom>
          <a:noFill/>
        </p:spPr>
        <p:txBody>
          <a:bodyPr wrap="square" rtlCol="0">
            <a:spAutoFit/>
          </a:bodyPr>
          <a:lstStyle/>
          <a:p>
            <a:pPr marL="285750" indent="-285750">
              <a:buFont typeface="Arial" panose="020B0604020202020204" pitchFamily="34" charset="0"/>
              <a:buChar char="•"/>
            </a:pPr>
            <a:r>
              <a:rPr lang="cy-GB" sz="2400" i="1" dirty="0"/>
              <a:t>The content thas has to be taught according to government documents i.e.  </a:t>
            </a:r>
          </a:p>
          <a:p>
            <a:pPr marL="800100" lvl="1" indent="-342900">
              <a:buFont typeface="Courier New" panose="02070309020205020404" pitchFamily="49" charset="0"/>
              <a:buChar char="o"/>
            </a:pPr>
            <a:r>
              <a:rPr lang="cy-GB" sz="2400" i="1" dirty="0"/>
              <a:t>Skills e.g. literacy and numeracy</a:t>
            </a:r>
          </a:p>
          <a:p>
            <a:pPr marL="800100" lvl="1" indent="-342900">
              <a:buFont typeface="Courier New" panose="02070309020205020404" pitchFamily="49" charset="0"/>
              <a:buChar char="o"/>
            </a:pPr>
            <a:r>
              <a:rPr lang="cy-GB" sz="2400" i="1" dirty="0"/>
              <a:t>Knowledge e.g. History, Maths</a:t>
            </a:r>
            <a:endParaRPr lang="en-GB" sz="2400" i="1" dirty="0"/>
          </a:p>
        </p:txBody>
      </p:sp>
    </p:spTree>
    <p:extLst>
      <p:ext uri="{BB962C8B-B14F-4D97-AF65-F5344CB8AC3E}">
        <p14:creationId xmlns:p14="http://schemas.microsoft.com/office/powerpoint/2010/main" val="3036350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dirty="0"/>
              <a:t>Mathau o gwricwlwm</a:t>
            </a:r>
            <a:br>
              <a:rPr lang="cy-GB" dirty="0"/>
            </a:br>
            <a:r>
              <a:rPr lang="cy-GB" i="1" dirty="0"/>
              <a:t>Types of curriculum</a:t>
            </a:r>
            <a:endParaRPr lang="en-GB" i="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extLst>
              <p:ext uri="{D42A27DB-BD31-4B8C-83A1-F6EECF244321}">
                <p14:modId xmlns:p14="http://schemas.microsoft.com/office/powerpoint/2010/main" val="2864175304"/>
              </p:ext>
            </p:extLst>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extLst>
              <p:ext uri="{D42A27DB-BD31-4B8C-83A1-F6EECF244321}">
                <p14:modId xmlns:p14="http://schemas.microsoft.com/office/powerpoint/2010/main" val="2116969200"/>
              </p:ext>
            </p:extLst>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708917"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dirty="0"/>
              <a:t>Egwyddorion sy’n cael eu dysgu e.e.</a:t>
            </a:r>
          </a:p>
          <a:p>
            <a:pPr marL="800100" lvl="1" indent="-342900">
              <a:buFont typeface="Courier New" panose="02070309020205020404" pitchFamily="49" charset="0"/>
              <a:buChar char="o"/>
            </a:pPr>
            <a:r>
              <a:rPr lang="cy-GB" sz="2400" dirty="0"/>
              <a:t>ymddygiad</a:t>
            </a:r>
          </a:p>
          <a:p>
            <a:pPr marL="800100" lvl="1" indent="-342900">
              <a:buFont typeface="Courier New" panose="02070309020205020404" pitchFamily="49" charset="0"/>
              <a:buChar char="o"/>
            </a:pPr>
            <a:r>
              <a:rPr lang="cy-GB" sz="2400" dirty="0"/>
              <a:t>ymdrech</a:t>
            </a:r>
          </a:p>
          <a:p>
            <a:pPr marL="800100" lvl="1" indent="-342900">
              <a:buFont typeface="Courier New" panose="02070309020205020404" pitchFamily="49" charset="0"/>
              <a:buChar char="o"/>
            </a:pPr>
            <a:r>
              <a:rPr lang="cy-GB" sz="2400" dirty="0"/>
              <a:t>cwblhau tasgau</a:t>
            </a:r>
          </a:p>
          <a:p>
            <a:pPr marL="800100" lvl="1" indent="-342900">
              <a:buFont typeface="Courier New" panose="02070309020205020404" pitchFamily="49" charset="0"/>
              <a:buChar char="o"/>
            </a:pPr>
            <a:r>
              <a:rPr lang="cy-GB" sz="2400" dirty="0"/>
              <a:t>cydweithio</a:t>
            </a:r>
          </a:p>
          <a:p>
            <a:pPr marL="800100" lvl="1" indent="-342900">
              <a:buFont typeface="Courier New" panose="02070309020205020404" pitchFamily="49" charset="0"/>
              <a:buChar char="o"/>
            </a:pPr>
            <a:r>
              <a:rPr lang="cy-GB" sz="2400" dirty="0"/>
              <a:t>prydlondeb </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i="1" dirty="0"/>
              <a:t>Principles learnt through the teaching e.g.</a:t>
            </a:r>
          </a:p>
          <a:p>
            <a:pPr marL="800100" lvl="1" indent="-342900">
              <a:buFont typeface="Courier New" panose="02070309020205020404" pitchFamily="49" charset="0"/>
              <a:buChar char="o"/>
            </a:pPr>
            <a:r>
              <a:rPr lang="cy-GB" sz="2400" i="1" dirty="0"/>
              <a:t>behaviour</a:t>
            </a:r>
          </a:p>
          <a:p>
            <a:pPr marL="800100" lvl="1" indent="-342900">
              <a:buFont typeface="Courier New" panose="02070309020205020404" pitchFamily="49" charset="0"/>
              <a:buChar char="o"/>
            </a:pPr>
            <a:r>
              <a:rPr lang="cy-GB" sz="2400" i="1" dirty="0"/>
              <a:t>effort</a:t>
            </a:r>
          </a:p>
          <a:p>
            <a:pPr marL="800100" lvl="1" indent="-342900">
              <a:buFont typeface="Courier New" panose="02070309020205020404" pitchFamily="49" charset="0"/>
              <a:buChar char="o"/>
            </a:pPr>
            <a:r>
              <a:rPr lang="cy-GB" sz="2400" i="1" dirty="0"/>
              <a:t>completing tasks</a:t>
            </a:r>
          </a:p>
          <a:p>
            <a:pPr marL="800100" lvl="1" indent="-342900">
              <a:buFont typeface="Courier New" panose="02070309020205020404" pitchFamily="49" charset="0"/>
              <a:buChar char="o"/>
            </a:pPr>
            <a:r>
              <a:rPr lang="cy-GB" sz="2400" i="1" dirty="0"/>
              <a:t>working together</a:t>
            </a:r>
          </a:p>
          <a:p>
            <a:pPr marL="800100" lvl="1" indent="-342900">
              <a:buFont typeface="Courier New" panose="02070309020205020404" pitchFamily="49" charset="0"/>
              <a:buChar char="o"/>
            </a:pPr>
            <a:r>
              <a:rPr lang="cy-GB" sz="2400" i="1" dirty="0"/>
              <a:t>punctuality</a:t>
            </a:r>
            <a:endParaRPr lang="en-GB" sz="2400" i="1" dirty="0"/>
          </a:p>
        </p:txBody>
      </p:sp>
    </p:spTree>
    <p:extLst>
      <p:ext uri="{BB962C8B-B14F-4D97-AF65-F5344CB8AC3E}">
        <p14:creationId xmlns:p14="http://schemas.microsoft.com/office/powerpoint/2010/main" val="1783910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dirty="0"/>
              <a:t>Mathau o gwricwlwm</a:t>
            </a:r>
            <a:br>
              <a:rPr lang="cy-GB" dirty="0"/>
            </a:br>
            <a:r>
              <a:rPr lang="cy-GB" i="1" dirty="0"/>
              <a:t>Types of curriculum</a:t>
            </a:r>
            <a:endParaRPr lang="en-GB" i="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extLst>
              <p:ext uri="{D42A27DB-BD31-4B8C-83A1-F6EECF244321}">
                <p14:modId xmlns:p14="http://schemas.microsoft.com/office/powerpoint/2010/main" val="2064461652"/>
              </p:ext>
            </p:extLst>
          </p:nvPr>
        </p:nvGraphicFramePr>
        <p:xfrm>
          <a:off x="4629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extLst>
              <p:ext uri="{D42A27DB-BD31-4B8C-83A1-F6EECF244321}">
                <p14:modId xmlns:p14="http://schemas.microsoft.com/office/powerpoint/2010/main" val="1075436947"/>
              </p:ext>
            </p:extLst>
          </p:nvPr>
        </p:nvGraphicFramePr>
        <p:xfrm>
          <a:off x="628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369870" y="2578813"/>
            <a:ext cx="4017195"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t>Testunau neu agweddau sydd wedi cael eu gwahardd rhag eu dysgu</a:t>
            </a:r>
          </a:p>
          <a:p>
            <a:pPr marL="800100" lvl="1" indent="-342900">
              <a:buFont typeface="Courier New" panose="02070309020205020404" pitchFamily="49" charset="0"/>
              <a:buChar char="o"/>
            </a:pPr>
            <a:r>
              <a:rPr lang="cy-GB" sz="2400" dirty="0"/>
              <a:t>esblygiad v ‘Y Ffrwydrad fawr’ (gwyddoniaeth v crefydd)</a:t>
            </a:r>
          </a:p>
          <a:p>
            <a:pPr marL="800100" lvl="1" indent="-342900">
              <a:buFont typeface="Courier New" panose="02070309020205020404" pitchFamily="49" charset="0"/>
              <a:buChar char="o"/>
            </a:pPr>
            <a:r>
              <a:rPr lang="cy-GB" sz="2400" dirty="0"/>
              <a:t>Hawliau hoywon (adran 28, 1986-2003)</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4733176" y="2578813"/>
            <a:ext cx="3886200" cy="3046988"/>
          </a:xfrm>
          <a:prstGeom prst="rect">
            <a:avLst/>
          </a:prstGeom>
          <a:noFill/>
        </p:spPr>
        <p:txBody>
          <a:bodyPr wrap="square" rtlCol="0">
            <a:spAutoFit/>
          </a:bodyPr>
          <a:lstStyle/>
          <a:p>
            <a:pPr marL="285750" indent="-285750">
              <a:buFont typeface="Arial" panose="020B0604020202020204" pitchFamily="34" charset="0"/>
              <a:buChar char="•"/>
            </a:pPr>
            <a:r>
              <a:rPr lang="cy-GB" sz="2400" i="1" dirty="0"/>
              <a:t>Topics or attitudes that are exclluded from being taught e.g.</a:t>
            </a:r>
          </a:p>
          <a:p>
            <a:pPr marL="800100" lvl="1" indent="-342900">
              <a:buFont typeface="Courier New" panose="02070309020205020404" pitchFamily="49" charset="0"/>
              <a:buChar char="o"/>
            </a:pPr>
            <a:r>
              <a:rPr lang="cy-GB" sz="2400" i="1" dirty="0"/>
              <a:t>evolution v Big Bang theory (science v religion)</a:t>
            </a:r>
          </a:p>
          <a:p>
            <a:pPr marL="800100" lvl="1" indent="-342900">
              <a:buFont typeface="Courier New" panose="02070309020205020404" pitchFamily="49" charset="0"/>
              <a:buChar char="o"/>
            </a:pPr>
            <a:r>
              <a:rPr lang="cy-GB" sz="2400" i="1" dirty="0"/>
              <a:t>Homosexuality (section 28, 1986-2003)</a:t>
            </a:r>
            <a:endParaRPr lang="en-GB" sz="2400" i="1" dirty="0"/>
          </a:p>
        </p:txBody>
      </p:sp>
    </p:spTree>
    <p:extLst>
      <p:ext uri="{BB962C8B-B14F-4D97-AF65-F5344CB8AC3E}">
        <p14:creationId xmlns:p14="http://schemas.microsoft.com/office/powerpoint/2010/main" val="2750743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C6BF3-2800-4385-B6DA-8EF2F08AC066}"/>
              </a:ext>
            </a:extLst>
          </p:cNvPr>
          <p:cNvSpPr>
            <a:spLocks noGrp="1"/>
          </p:cNvSpPr>
          <p:nvPr>
            <p:ph type="title"/>
          </p:nvPr>
        </p:nvSpPr>
        <p:spPr/>
        <p:txBody>
          <a:bodyPr>
            <a:normAutofit fontScale="90000"/>
          </a:bodyPr>
          <a:lstStyle/>
          <a:p>
            <a:r>
              <a:rPr lang="cy-GB" dirty="0"/>
              <a:t>Hanes cwricwlwm yn Ewrop </a:t>
            </a:r>
            <a:br>
              <a:rPr lang="cy-GB" dirty="0"/>
            </a:br>
            <a:r>
              <a:rPr lang="cy-GB" i="1" dirty="0"/>
              <a:t>The history of curriculum in Europe</a:t>
            </a:r>
            <a:endParaRPr lang="en-GB" i="1" dirty="0"/>
          </a:p>
        </p:txBody>
      </p:sp>
      <p:sp>
        <p:nvSpPr>
          <p:cNvPr id="3" name="Content Placeholder 2">
            <a:extLst>
              <a:ext uri="{FF2B5EF4-FFF2-40B4-BE49-F238E27FC236}">
                <a16:creationId xmlns:a16="http://schemas.microsoft.com/office/drawing/2014/main" id="{D20991C3-8DD3-45B4-AB10-DD116D489FCF}"/>
              </a:ext>
            </a:extLst>
          </p:cNvPr>
          <p:cNvSpPr>
            <a:spLocks noGrp="1"/>
          </p:cNvSpPr>
          <p:nvPr>
            <p:ph sz="half" idx="1"/>
          </p:nvPr>
        </p:nvSpPr>
        <p:spPr/>
        <p:txBody>
          <a:bodyPr>
            <a:normAutofit fontScale="85000" lnSpcReduction="10000"/>
          </a:bodyPr>
          <a:lstStyle/>
          <a:p>
            <a:r>
              <a:rPr lang="cy-GB" dirty="0"/>
              <a:t>Sut mae’r cwricwlwm wedi newid yn Ewrop dros 2,000 o flynyddoedd?</a:t>
            </a:r>
          </a:p>
          <a:p>
            <a:r>
              <a:rPr lang="cy-GB" dirty="0"/>
              <a:t>TASG: Defnyddiwch y wybodaeth yn y darlleniad gan Ken Robinson i dynnu llinell amser o newidiadau y cwricwlwm...</a:t>
            </a:r>
          </a:p>
          <a:p>
            <a:endParaRPr lang="cy-GB" dirty="0"/>
          </a:p>
          <a:p>
            <a:endParaRPr lang="en-GB" dirty="0"/>
          </a:p>
        </p:txBody>
      </p:sp>
      <p:sp>
        <p:nvSpPr>
          <p:cNvPr id="4" name="Content Placeholder 3">
            <a:extLst>
              <a:ext uri="{FF2B5EF4-FFF2-40B4-BE49-F238E27FC236}">
                <a16:creationId xmlns:a16="http://schemas.microsoft.com/office/drawing/2014/main" id="{B72CF4C6-27E0-4441-97E1-8E9A857648A5}"/>
              </a:ext>
            </a:extLst>
          </p:cNvPr>
          <p:cNvSpPr>
            <a:spLocks noGrp="1"/>
          </p:cNvSpPr>
          <p:nvPr>
            <p:ph sz="half" idx="2"/>
          </p:nvPr>
        </p:nvSpPr>
        <p:spPr>
          <a:xfrm>
            <a:off x="4629150" y="1825625"/>
            <a:ext cx="3886200" cy="2695004"/>
          </a:xfrm>
        </p:spPr>
        <p:txBody>
          <a:bodyPr>
            <a:normAutofit fontScale="85000" lnSpcReduction="10000"/>
          </a:bodyPr>
          <a:lstStyle/>
          <a:p>
            <a:r>
              <a:rPr lang="cy-GB" i="1" dirty="0"/>
              <a:t>How has the curriculum changed in Europe over 2,000 years?</a:t>
            </a:r>
          </a:p>
          <a:p>
            <a:r>
              <a:rPr lang="cy-GB" i="1" dirty="0"/>
              <a:t>TASK: Using the information in Ken Robinson’s reading , compose a timeline of the curriculum changes in Europe... </a:t>
            </a:r>
            <a:endParaRPr lang="en-GB" i="1" dirty="0"/>
          </a:p>
        </p:txBody>
      </p:sp>
      <p:cxnSp>
        <p:nvCxnSpPr>
          <p:cNvPr id="6" name="Straight Connector 5">
            <a:extLst>
              <a:ext uri="{FF2B5EF4-FFF2-40B4-BE49-F238E27FC236}">
                <a16:creationId xmlns:a16="http://schemas.microsoft.com/office/drawing/2014/main" id="{81976859-420C-4825-9BED-574E2700C1D6}"/>
              </a:ext>
            </a:extLst>
          </p:cNvPr>
          <p:cNvCxnSpPr/>
          <p:nvPr/>
        </p:nvCxnSpPr>
        <p:spPr>
          <a:xfrm>
            <a:off x="628650" y="4921321"/>
            <a:ext cx="7683143"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DC0B550-489C-4207-A37D-D2C7F5907BCB}"/>
              </a:ext>
            </a:extLst>
          </p:cNvPr>
          <p:cNvCxnSpPr>
            <a:cxnSpLocks/>
          </p:cNvCxnSpPr>
          <p:nvPr/>
        </p:nvCxnSpPr>
        <p:spPr>
          <a:xfrm>
            <a:off x="649198" y="4633645"/>
            <a:ext cx="0" cy="30822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A03F003-A632-4DF5-8C7A-E851A0A505F5}"/>
              </a:ext>
            </a:extLst>
          </p:cNvPr>
          <p:cNvCxnSpPr>
            <a:cxnSpLocks/>
          </p:cNvCxnSpPr>
          <p:nvPr/>
        </p:nvCxnSpPr>
        <p:spPr>
          <a:xfrm>
            <a:off x="4037958" y="4631933"/>
            <a:ext cx="0" cy="30822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744AEA0-7738-4D25-B306-BD31E0C3A5C7}"/>
              </a:ext>
            </a:extLst>
          </p:cNvPr>
          <p:cNvCxnSpPr>
            <a:cxnSpLocks/>
          </p:cNvCxnSpPr>
          <p:nvPr/>
        </p:nvCxnSpPr>
        <p:spPr>
          <a:xfrm>
            <a:off x="5330789" y="4941869"/>
            <a:ext cx="0" cy="308224"/>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8352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C6BF3-2800-4385-B6DA-8EF2F08AC066}"/>
              </a:ext>
            </a:extLst>
          </p:cNvPr>
          <p:cNvSpPr>
            <a:spLocks noGrp="1"/>
          </p:cNvSpPr>
          <p:nvPr>
            <p:ph type="title"/>
          </p:nvPr>
        </p:nvSpPr>
        <p:spPr/>
        <p:txBody>
          <a:bodyPr>
            <a:normAutofit/>
          </a:bodyPr>
          <a:lstStyle/>
          <a:p>
            <a:r>
              <a:rPr lang="cy-GB" dirty="0"/>
              <a:t>Tasg grwp / </a:t>
            </a:r>
            <a:r>
              <a:rPr lang="cy-GB" i="1" dirty="0"/>
              <a:t>Group discussion</a:t>
            </a:r>
            <a:endParaRPr lang="en-GB" i="1" dirty="0"/>
          </a:p>
        </p:txBody>
      </p:sp>
      <p:sp>
        <p:nvSpPr>
          <p:cNvPr id="3" name="Content Placeholder 2">
            <a:extLst>
              <a:ext uri="{FF2B5EF4-FFF2-40B4-BE49-F238E27FC236}">
                <a16:creationId xmlns:a16="http://schemas.microsoft.com/office/drawing/2014/main" id="{D20991C3-8DD3-45B4-AB10-DD116D489FCF}"/>
              </a:ext>
            </a:extLst>
          </p:cNvPr>
          <p:cNvSpPr>
            <a:spLocks noGrp="1"/>
          </p:cNvSpPr>
          <p:nvPr>
            <p:ph sz="half" idx="1"/>
          </p:nvPr>
        </p:nvSpPr>
        <p:spPr/>
        <p:txBody>
          <a:bodyPr>
            <a:normAutofit/>
          </a:bodyPr>
          <a:lstStyle/>
          <a:p>
            <a:pPr marL="0" indent="0">
              <a:buNone/>
            </a:pPr>
            <a:r>
              <a:rPr lang="cy-GB" dirty="0"/>
              <a:t>Yr 21ain ganrif</a:t>
            </a:r>
          </a:p>
          <a:p>
            <a:r>
              <a:rPr lang="cy-GB" dirty="0"/>
              <a:t>Beth fydd yn dylanwadu ar y cwricwlwm?</a:t>
            </a:r>
          </a:p>
          <a:p>
            <a:r>
              <a:rPr lang="cy-GB" dirty="0"/>
              <a:t>Beth sydd angen addysgu i blant yn yr 21ain ganrif?</a:t>
            </a:r>
          </a:p>
          <a:p>
            <a:endParaRPr lang="cy-GB" dirty="0"/>
          </a:p>
          <a:p>
            <a:endParaRPr lang="en-GB" dirty="0"/>
          </a:p>
        </p:txBody>
      </p:sp>
      <p:sp>
        <p:nvSpPr>
          <p:cNvPr id="4" name="Content Placeholder 3">
            <a:extLst>
              <a:ext uri="{FF2B5EF4-FFF2-40B4-BE49-F238E27FC236}">
                <a16:creationId xmlns:a16="http://schemas.microsoft.com/office/drawing/2014/main" id="{B72CF4C6-27E0-4441-97E1-8E9A857648A5}"/>
              </a:ext>
            </a:extLst>
          </p:cNvPr>
          <p:cNvSpPr>
            <a:spLocks noGrp="1"/>
          </p:cNvSpPr>
          <p:nvPr>
            <p:ph sz="half" idx="2"/>
          </p:nvPr>
        </p:nvSpPr>
        <p:spPr/>
        <p:txBody>
          <a:bodyPr>
            <a:normAutofit/>
          </a:bodyPr>
          <a:lstStyle/>
          <a:p>
            <a:pPr marL="0" indent="0">
              <a:buNone/>
            </a:pPr>
            <a:r>
              <a:rPr lang="cy-GB" i="1" dirty="0"/>
              <a:t>21st century</a:t>
            </a:r>
          </a:p>
          <a:p>
            <a:r>
              <a:rPr lang="cy-GB" i="1" dirty="0"/>
              <a:t>What will be the dominant forces affecting curriculum?</a:t>
            </a:r>
          </a:p>
          <a:p>
            <a:r>
              <a:rPr lang="cy-GB" i="1" dirty="0"/>
              <a:t>What do we need to teach children in the 21st century?</a:t>
            </a:r>
            <a:endParaRPr lang="en-GB" i="1" dirty="0"/>
          </a:p>
        </p:txBody>
      </p:sp>
    </p:spTree>
    <p:extLst>
      <p:ext uri="{BB962C8B-B14F-4D97-AF65-F5344CB8AC3E}">
        <p14:creationId xmlns:p14="http://schemas.microsoft.com/office/powerpoint/2010/main" val="2827626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C6BF3-2800-4385-B6DA-8EF2F08AC066}"/>
              </a:ext>
            </a:extLst>
          </p:cNvPr>
          <p:cNvSpPr>
            <a:spLocks noGrp="1"/>
          </p:cNvSpPr>
          <p:nvPr>
            <p:ph type="title"/>
          </p:nvPr>
        </p:nvSpPr>
        <p:spPr/>
        <p:txBody>
          <a:bodyPr>
            <a:normAutofit/>
          </a:bodyPr>
          <a:lstStyle/>
          <a:p>
            <a:r>
              <a:rPr lang="cy-GB" dirty="0"/>
              <a:t>Crynhoi / </a:t>
            </a:r>
            <a:r>
              <a:rPr lang="cy-GB" i="1" dirty="0"/>
              <a:t>Summary</a:t>
            </a:r>
            <a:endParaRPr lang="en-GB" i="1" dirty="0"/>
          </a:p>
        </p:txBody>
      </p:sp>
      <p:sp>
        <p:nvSpPr>
          <p:cNvPr id="3" name="Content Placeholder 2">
            <a:extLst>
              <a:ext uri="{FF2B5EF4-FFF2-40B4-BE49-F238E27FC236}">
                <a16:creationId xmlns:a16="http://schemas.microsoft.com/office/drawing/2014/main" id="{D20991C3-8DD3-45B4-AB10-DD116D489FCF}"/>
              </a:ext>
            </a:extLst>
          </p:cNvPr>
          <p:cNvSpPr>
            <a:spLocks noGrp="1"/>
          </p:cNvSpPr>
          <p:nvPr>
            <p:ph sz="half" idx="1"/>
          </p:nvPr>
        </p:nvSpPr>
        <p:spPr/>
        <p:txBody>
          <a:bodyPr>
            <a:normAutofit/>
          </a:bodyPr>
          <a:lstStyle/>
          <a:p>
            <a:r>
              <a:rPr lang="cy-GB" dirty="0"/>
              <a:t>Rydyn ni’n paratoi plant am swyddi sydd ddim yn bodoli</a:t>
            </a:r>
          </a:p>
          <a:p>
            <a:endParaRPr lang="cy-GB" dirty="0"/>
          </a:p>
          <a:p>
            <a:endParaRPr lang="en-GB" dirty="0"/>
          </a:p>
        </p:txBody>
      </p:sp>
      <p:sp>
        <p:nvSpPr>
          <p:cNvPr id="4" name="Content Placeholder 3">
            <a:extLst>
              <a:ext uri="{FF2B5EF4-FFF2-40B4-BE49-F238E27FC236}">
                <a16:creationId xmlns:a16="http://schemas.microsoft.com/office/drawing/2014/main" id="{B72CF4C6-27E0-4441-97E1-8E9A857648A5}"/>
              </a:ext>
            </a:extLst>
          </p:cNvPr>
          <p:cNvSpPr>
            <a:spLocks noGrp="1"/>
          </p:cNvSpPr>
          <p:nvPr>
            <p:ph sz="half" idx="2"/>
          </p:nvPr>
        </p:nvSpPr>
        <p:spPr/>
        <p:txBody>
          <a:bodyPr>
            <a:normAutofit/>
          </a:bodyPr>
          <a:lstStyle/>
          <a:p>
            <a:r>
              <a:rPr lang="cy-GB" i="1" dirty="0"/>
              <a:t>We are preparing children for jobs that do not currently exist</a:t>
            </a:r>
            <a:endParaRPr lang="en-GB" i="1" dirty="0"/>
          </a:p>
        </p:txBody>
      </p:sp>
    </p:spTree>
    <p:extLst>
      <p:ext uri="{BB962C8B-B14F-4D97-AF65-F5344CB8AC3E}">
        <p14:creationId xmlns:p14="http://schemas.microsoft.com/office/powerpoint/2010/main" val="1681707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575E1-C05B-40A4-A284-C8DF77E96E4D}"/>
              </a:ext>
            </a:extLst>
          </p:cNvPr>
          <p:cNvSpPr>
            <a:spLocks noGrp="1"/>
          </p:cNvSpPr>
          <p:nvPr>
            <p:ph type="title"/>
          </p:nvPr>
        </p:nvSpPr>
        <p:spPr/>
        <p:txBody>
          <a:bodyPr>
            <a:noAutofit/>
          </a:bodyPr>
          <a:lstStyle/>
          <a:p>
            <a:r>
              <a:rPr lang="cy-GB" sz="2800" dirty="0"/>
              <a:t>Ken Robinson – oes angen newid y cwricwlwm</a:t>
            </a:r>
            <a:br>
              <a:rPr lang="cy-GB" sz="2800" dirty="0"/>
            </a:br>
            <a:r>
              <a:rPr lang="cy-GB" sz="2800" i="1" dirty="0"/>
              <a:t>Ken Robinson – do we need to change the curriculum?</a:t>
            </a:r>
            <a:endParaRPr lang="en-GB" sz="2800" i="1" dirty="0"/>
          </a:p>
        </p:txBody>
      </p:sp>
      <p:sp>
        <p:nvSpPr>
          <p:cNvPr id="3" name="Content Placeholder 2">
            <a:extLst>
              <a:ext uri="{FF2B5EF4-FFF2-40B4-BE49-F238E27FC236}">
                <a16:creationId xmlns:a16="http://schemas.microsoft.com/office/drawing/2014/main" id="{25AA3F3C-2AE9-420A-A985-6D0C8940A00B}"/>
              </a:ext>
            </a:extLst>
          </p:cNvPr>
          <p:cNvSpPr>
            <a:spLocks noGrp="1"/>
          </p:cNvSpPr>
          <p:nvPr>
            <p:ph sz="half" idx="1"/>
          </p:nvPr>
        </p:nvSpPr>
        <p:spPr>
          <a:xfrm>
            <a:off x="628649" y="1825625"/>
            <a:ext cx="8032465" cy="2777197"/>
          </a:xfrm>
        </p:spPr>
        <p:txBody>
          <a:bodyPr>
            <a:normAutofit/>
          </a:bodyPr>
          <a:lstStyle/>
          <a:p>
            <a:pPr marL="0" indent="0">
              <a:buNone/>
            </a:pPr>
            <a:endParaRPr lang="en-GB" u="sng" dirty="0">
              <a:hlinkClick r:id="rId2" tooltip="Original URL: https://www.ted.com/talks/ken_robinson_changing_education_paradigms. Click or tap if you trust this link."/>
            </a:endParaRPr>
          </a:p>
          <a:p>
            <a:endParaRPr lang="en-GB" u="sng" dirty="0">
              <a:hlinkClick r:id="rId2" tooltip="Original URL: https://www.ted.com/talks/ken_robinson_changing_education_paradigms. Click or tap if you trust this link."/>
            </a:endParaRPr>
          </a:p>
          <a:p>
            <a:r>
              <a:rPr lang="en-GB" u="sng" dirty="0">
                <a:hlinkClick r:id="rId2" tooltip="Original URL: https://www.ted.com/talks/ken_robinson_changing_education_paradigms. Click or tap if you trust this link."/>
              </a:rPr>
              <a:t>https://www.ted.com/talks/ken_robinson_changing_education_paradigms</a:t>
            </a:r>
            <a:endParaRPr lang="en-GB" dirty="0"/>
          </a:p>
        </p:txBody>
      </p:sp>
    </p:spTree>
    <p:extLst>
      <p:ext uri="{BB962C8B-B14F-4D97-AF65-F5344CB8AC3E}">
        <p14:creationId xmlns:p14="http://schemas.microsoft.com/office/powerpoint/2010/main" val="1264095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A777-02B8-41C8-8834-1D7C40ABDDB2}"/>
              </a:ext>
            </a:extLst>
          </p:cNvPr>
          <p:cNvSpPr>
            <a:spLocks noGrp="1"/>
          </p:cNvSpPr>
          <p:nvPr>
            <p:ph type="title"/>
          </p:nvPr>
        </p:nvSpPr>
        <p:spPr/>
        <p:txBody>
          <a:bodyPr>
            <a:noAutofit/>
          </a:bodyPr>
          <a:lstStyle/>
          <a:p>
            <a:r>
              <a:rPr lang="cy-GB" sz="2800" dirty="0"/>
              <a:t>Pwy ddylai greu/ddewis cynnwys y cwricwlwm?</a:t>
            </a:r>
            <a:br>
              <a:rPr lang="cy-GB" sz="2800" dirty="0"/>
            </a:br>
            <a:r>
              <a:rPr lang="cy-GB" sz="2800" i="1" dirty="0"/>
              <a:t>Who should create/choose the content of the curriculum?</a:t>
            </a:r>
            <a:endParaRPr lang="en-GB" sz="2800" i="1" dirty="0"/>
          </a:p>
        </p:txBody>
      </p:sp>
      <p:sp>
        <p:nvSpPr>
          <p:cNvPr id="3" name="Content Placeholder 2">
            <a:extLst>
              <a:ext uri="{FF2B5EF4-FFF2-40B4-BE49-F238E27FC236}">
                <a16:creationId xmlns:a16="http://schemas.microsoft.com/office/drawing/2014/main" id="{A22C59C6-6723-478D-ADB6-5B467C54D00A}"/>
              </a:ext>
            </a:extLst>
          </p:cNvPr>
          <p:cNvSpPr>
            <a:spLocks noGrp="1"/>
          </p:cNvSpPr>
          <p:nvPr>
            <p:ph sz="half" idx="1"/>
          </p:nvPr>
        </p:nvSpPr>
        <p:spPr/>
        <p:txBody>
          <a:bodyPr>
            <a:normAutofit/>
          </a:bodyPr>
          <a:lstStyle/>
          <a:p>
            <a:pPr marL="0" indent="0">
              <a:buNone/>
            </a:pPr>
            <a:r>
              <a:rPr lang="cy-GB" dirty="0"/>
              <a:t>Dewiswch un a meddyliwch am y dadleuon pam mai nhw ddylai ddewis:</a:t>
            </a:r>
          </a:p>
          <a:p>
            <a:pPr marL="514350" indent="-514350">
              <a:buFont typeface="+mj-lt"/>
              <a:buAutoNum type="arabicPeriod"/>
            </a:pPr>
            <a:r>
              <a:rPr lang="cy-GB" dirty="0"/>
              <a:t>Llywodraeth</a:t>
            </a:r>
          </a:p>
          <a:p>
            <a:pPr marL="514350" indent="-514350">
              <a:buFont typeface="+mj-lt"/>
              <a:buAutoNum type="arabicPeriod"/>
            </a:pPr>
            <a:r>
              <a:rPr lang="cy-GB" dirty="0"/>
              <a:t>Athrawon</a:t>
            </a:r>
          </a:p>
          <a:p>
            <a:pPr marL="514350" indent="-514350">
              <a:buFont typeface="+mj-lt"/>
              <a:buAutoNum type="arabicPeriod"/>
            </a:pPr>
            <a:r>
              <a:rPr lang="cy-GB" dirty="0"/>
              <a:t>Disgyblion</a:t>
            </a:r>
          </a:p>
          <a:p>
            <a:pPr marL="514350" indent="-514350">
              <a:buFont typeface="+mj-lt"/>
              <a:buAutoNum type="arabicPeriod"/>
            </a:pPr>
            <a:r>
              <a:rPr lang="cy-GB" dirty="0"/>
              <a:t>Rhieni</a:t>
            </a:r>
          </a:p>
          <a:p>
            <a:endParaRPr lang="en-GB" dirty="0"/>
          </a:p>
        </p:txBody>
      </p:sp>
      <p:sp>
        <p:nvSpPr>
          <p:cNvPr id="4" name="Content Placeholder 3">
            <a:extLst>
              <a:ext uri="{FF2B5EF4-FFF2-40B4-BE49-F238E27FC236}">
                <a16:creationId xmlns:a16="http://schemas.microsoft.com/office/drawing/2014/main" id="{758C3611-8782-40ED-9BEF-681643A82765}"/>
              </a:ext>
            </a:extLst>
          </p:cNvPr>
          <p:cNvSpPr>
            <a:spLocks noGrp="1"/>
          </p:cNvSpPr>
          <p:nvPr>
            <p:ph sz="half" idx="2"/>
          </p:nvPr>
        </p:nvSpPr>
        <p:spPr/>
        <p:txBody>
          <a:bodyPr>
            <a:normAutofit/>
          </a:bodyPr>
          <a:lstStyle/>
          <a:p>
            <a:pPr marL="0" indent="0">
              <a:buNone/>
            </a:pPr>
            <a:r>
              <a:rPr lang="cy-GB" i="1" dirty="0"/>
              <a:t>Choose one and think of the arguments why they should be in control:</a:t>
            </a:r>
          </a:p>
          <a:p>
            <a:pPr marL="514350" indent="-514350">
              <a:buFont typeface="+mj-lt"/>
              <a:buAutoNum type="arabicPeriod"/>
            </a:pPr>
            <a:r>
              <a:rPr lang="cy-GB" i="1" dirty="0"/>
              <a:t>Government</a:t>
            </a:r>
          </a:p>
          <a:p>
            <a:pPr marL="514350" indent="-514350">
              <a:buFont typeface="+mj-lt"/>
              <a:buAutoNum type="arabicPeriod"/>
            </a:pPr>
            <a:r>
              <a:rPr lang="cy-GB" i="1" dirty="0"/>
              <a:t>Teachers</a:t>
            </a:r>
          </a:p>
          <a:p>
            <a:pPr marL="514350" indent="-514350">
              <a:buFont typeface="+mj-lt"/>
              <a:buAutoNum type="arabicPeriod"/>
            </a:pPr>
            <a:r>
              <a:rPr lang="cy-GB" i="1" dirty="0"/>
              <a:t>Pupils</a:t>
            </a:r>
          </a:p>
          <a:p>
            <a:pPr marL="514350" indent="-514350">
              <a:buFont typeface="+mj-lt"/>
              <a:buAutoNum type="arabicPeriod"/>
            </a:pPr>
            <a:r>
              <a:rPr lang="cy-GB" i="1" dirty="0"/>
              <a:t>Parents</a:t>
            </a:r>
          </a:p>
          <a:p>
            <a:endParaRPr lang="en-GB" dirty="0"/>
          </a:p>
        </p:txBody>
      </p:sp>
    </p:spTree>
    <p:extLst>
      <p:ext uri="{BB962C8B-B14F-4D97-AF65-F5344CB8AC3E}">
        <p14:creationId xmlns:p14="http://schemas.microsoft.com/office/powerpoint/2010/main" val="19416506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A777-02B8-41C8-8834-1D7C40ABDDB2}"/>
              </a:ext>
            </a:extLst>
          </p:cNvPr>
          <p:cNvSpPr>
            <a:spLocks noGrp="1"/>
          </p:cNvSpPr>
          <p:nvPr>
            <p:ph type="title"/>
          </p:nvPr>
        </p:nvSpPr>
        <p:spPr/>
        <p:txBody>
          <a:bodyPr>
            <a:noAutofit/>
          </a:bodyPr>
          <a:lstStyle/>
          <a:p>
            <a:r>
              <a:rPr lang="cy-GB" sz="2800" dirty="0"/>
              <a:t>Pwy ddylai greu/dewis cynnwys y cwricwlwm?</a:t>
            </a:r>
            <a:br>
              <a:rPr lang="cy-GB" sz="2800" dirty="0"/>
            </a:br>
            <a:r>
              <a:rPr lang="cy-GB" sz="2800" i="1" dirty="0"/>
              <a:t>Who should create/choose the curriculum content?</a:t>
            </a:r>
            <a:endParaRPr lang="en-GB" sz="2800" i="1" dirty="0"/>
          </a:p>
        </p:txBody>
      </p:sp>
      <p:sp>
        <p:nvSpPr>
          <p:cNvPr id="3" name="Content Placeholder 2">
            <a:extLst>
              <a:ext uri="{FF2B5EF4-FFF2-40B4-BE49-F238E27FC236}">
                <a16:creationId xmlns:a16="http://schemas.microsoft.com/office/drawing/2014/main" id="{A22C59C6-6723-478D-ADB6-5B467C54D00A}"/>
              </a:ext>
            </a:extLst>
          </p:cNvPr>
          <p:cNvSpPr>
            <a:spLocks noGrp="1"/>
          </p:cNvSpPr>
          <p:nvPr>
            <p:ph sz="half" idx="1"/>
          </p:nvPr>
        </p:nvSpPr>
        <p:spPr/>
        <p:txBody>
          <a:bodyPr>
            <a:normAutofit fontScale="92500"/>
          </a:bodyPr>
          <a:lstStyle/>
          <a:p>
            <a:pPr marL="0" indent="0">
              <a:buNone/>
            </a:pPr>
            <a:r>
              <a:rPr lang="cy-GB" dirty="0"/>
              <a:t>Defnyddiwch sgiliau o gwricwlwm yr Hen Rufain sef </a:t>
            </a:r>
            <a:r>
              <a:rPr lang="cy-GB" dirty="0">
                <a:highlight>
                  <a:srgbClr val="FFFF00"/>
                </a:highlight>
              </a:rPr>
              <a:t>‘paratoi a chyflwyno dadl’</a:t>
            </a:r>
            <a:r>
              <a:rPr lang="cy-GB" dirty="0"/>
              <a:t>... </a:t>
            </a:r>
          </a:p>
          <a:p>
            <a:pPr marL="0" indent="0">
              <a:buNone/>
            </a:pPr>
            <a:r>
              <a:rPr lang="cy-GB" dirty="0"/>
              <a:t>Cyflwynwch mewn grwp o flaen y dosbarth pam mai chi ddylai drefnu’r cwricwlwm. Croeso i chi feirniadu y tri grwp arall!</a:t>
            </a:r>
          </a:p>
          <a:p>
            <a:endParaRPr lang="en-GB" dirty="0"/>
          </a:p>
        </p:txBody>
      </p:sp>
      <p:sp>
        <p:nvSpPr>
          <p:cNvPr id="4" name="Content Placeholder 3">
            <a:extLst>
              <a:ext uri="{FF2B5EF4-FFF2-40B4-BE49-F238E27FC236}">
                <a16:creationId xmlns:a16="http://schemas.microsoft.com/office/drawing/2014/main" id="{758C3611-8782-40ED-9BEF-681643A82765}"/>
              </a:ext>
            </a:extLst>
          </p:cNvPr>
          <p:cNvSpPr>
            <a:spLocks noGrp="1"/>
          </p:cNvSpPr>
          <p:nvPr>
            <p:ph sz="half" idx="2"/>
          </p:nvPr>
        </p:nvSpPr>
        <p:spPr>
          <a:xfrm>
            <a:off x="4629149" y="1825625"/>
            <a:ext cx="4083335" cy="3629953"/>
          </a:xfrm>
        </p:spPr>
        <p:txBody>
          <a:bodyPr>
            <a:normAutofit fontScale="92500"/>
          </a:bodyPr>
          <a:lstStyle/>
          <a:p>
            <a:pPr marL="0" indent="0">
              <a:buNone/>
            </a:pPr>
            <a:r>
              <a:rPr lang="cy-GB" i="1" dirty="0"/>
              <a:t>Use the Ancient Roman curriculum skill of </a:t>
            </a:r>
            <a:r>
              <a:rPr lang="cy-GB" i="1" dirty="0">
                <a:highlight>
                  <a:srgbClr val="FFFF00"/>
                </a:highlight>
              </a:rPr>
              <a:t>‘composing and presenting an argument’</a:t>
            </a:r>
            <a:r>
              <a:rPr lang="cy-GB" i="1" dirty="0"/>
              <a:t>....</a:t>
            </a:r>
          </a:p>
          <a:p>
            <a:pPr marL="0" indent="0">
              <a:buNone/>
            </a:pPr>
            <a:r>
              <a:rPr lang="cy-GB" i="1" dirty="0"/>
              <a:t>TASK: Present as a group in front of the class why you should create the curriculum. You are welcome to criticise the other three groups!</a:t>
            </a:r>
          </a:p>
          <a:p>
            <a:endParaRPr lang="en-GB" dirty="0"/>
          </a:p>
        </p:txBody>
      </p:sp>
    </p:spTree>
    <p:extLst>
      <p:ext uri="{BB962C8B-B14F-4D97-AF65-F5344CB8AC3E}">
        <p14:creationId xmlns:p14="http://schemas.microsoft.com/office/powerpoint/2010/main" val="39726837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7522"/>
            <a:ext cx="7886700" cy="1005652"/>
          </a:xfrm>
        </p:spPr>
        <p:txBody>
          <a:bodyPr>
            <a:normAutofit/>
          </a:bodyPr>
          <a:lstStyle/>
          <a:p>
            <a:r>
              <a:rPr lang="en-GB" sz="2400" dirty="0" err="1"/>
              <a:t>Dyddiadau</a:t>
            </a:r>
            <a:r>
              <a:rPr lang="en-GB" sz="2400" dirty="0"/>
              <a:t> </a:t>
            </a:r>
            <a:r>
              <a:rPr lang="en-GB" sz="2400" dirty="0" err="1"/>
              <a:t>allweddol</a:t>
            </a:r>
            <a:r>
              <a:rPr lang="en-GB" sz="2400" dirty="0"/>
              <a:t> </a:t>
            </a:r>
            <a:r>
              <a:rPr lang="en-GB" sz="2400" dirty="0" err="1"/>
              <a:t>wrth</a:t>
            </a:r>
            <a:r>
              <a:rPr lang="en-GB" sz="2400" dirty="0"/>
              <a:t> </a:t>
            </a:r>
            <a:r>
              <a:rPr lang="en-GB" sz="2400" dirty="0" err="1"/>
              <a:t>arwain</a:t>
            </a:r>
            <a:r>
              <a:rPr lang="en-GB" sz="2400" dirty="0"/>
              <a:t> at </a:t>
            </a:r>
            <a:r>
              <a:rPr lang="en-GB" sz="2400" dirty="0" err="1"/>
              <a:t>gwricwlwm</a:t>
            </a:r>
            <a:r>
              <a:rPr lang="en-GB" sz="2400" dirty="0"/>
              <a:t> </a:t>
            </a:r>
            <a:r>
              <a:rPr lang="en-GB" sz="2400" dirty="0" err="1"/>
              <a:t>heddiw</a:t>
            </a:r>
            <a:br>
              <a:rPr lang="en-GB" sz="2400" dirty="0"/>
            </a:br>
            <a:r>
              <a:rPr lang="en-GB" sz="2400" i="1" dirty="0"/>
              <a:t>Key dates in the cultivation of today’s curriculum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81887622"/>
              </p:ext>
            </p:extLst>
          </p:nvPr>
        </p:nvGraphicFramePr>
        <p:xfrm>
          <a:off x="534255" y="1120902"/>
          <a:ext cx="8178228" cy="4433316"/>
        </p:xfrm>
        <a:graphic>
          <a:graphicData uri="http://schemas.openxmlformats.org/drawingml/2006/table">
            <a:tbl>
              <a:tblPr firstRow="1" bandRow="1">
                <a:tableStyleId>{2D5ABB26-0587-4C30-8999-92F81FD0307C}</a:tableStyleId>
              </a:tblPr>
              <a:tblGrid>
                <a:gridCol w="4089114">
                  <a:extLst>
                    <a:ext uri="{9D8B030D-6E8A-4147-A177-3AD203B41FA5}">
                      <a16:colId xmlns:a16="http://schemas.microsoft.com/office/drawing/2014/main" val="20000"/>
                    </a:ext>
                  </a:extLst>
                </a:gridCol>
                <a:gridCol w="4089114">
                  <a:extLst>
                    <a:ext uri="{9D8B030D-6E8A-4147-A177-3AD203B41FA5}">
                      <a16:colId xmlns:a16="http://schemas.microsoft.com/office/drawing/2014/main" val="20001"/>
                    </a:ext>
                  </a:extLst>
                </a:gridCol>
              </a:tblGrid>
              <a:tr h="2942527">
                <a:tc>
                  <a:txBody>
                    <a:bodyPr/>
                    <a:lstStyle/>
                    <a:p>
                      <a:pPr marL="285750" indent="-285750">
                        <a:lnSpc>
                          <a:spcPct val="150000"/>
                        </a:lnSpc>
                        <a:buFont typeface="Wingdings" panose="05000000000000000000" pitchFamily="2" charset="2"/>
                        <a:buChar char="§"/>
                      </a:pPr>
                      <a:r>
                        <a:rPr lang="en-GB" sz="2000" dirty="0" err="1"/>
                        <a:t>Deddf</a:t>
                      </a:r>
                      <a:r>
                        <a:rPr lang="en-GB" sz="2000" dirty="0"/>
                        <a:t> </a:t>
                      </a:r>
                      <a:r>
                        <a:rPr lang="en-GB" sz="2000" dirty="0" err="1"/>
                        <a:t>Addysg</a:t>
                      </a:r>
                      <a:r>
                        <a:rPr lang="en-GB" sz="2000" dirty="0"/>
                        <a:t> 1944</a:t>
                      </a:r>
                    </a:p>
                    <a:p>
                      <a:pPr marL="285750" indent="-285750">
                        <a:lnSpc>
                          <a:spcPct val="150000"/>
                        </a:lnSpc>
                        <a:buFont typeface="Wingdings" panose="05000000000000000000" pitchFamily="2" charset="2"/>
                        <a:buChar char="§"/>
                      </a:pPr>
                      <a:r>
                        <a:rPr lang="en-GB" sz="2000" dirty="0"/>
                        <a:t>1976 – Y </a:t>
                      </a:r>
                      <a:r>
                        <a:rPr lang="en-GB" sz="2000" dirty="0" err="1"/>
                        <a:t>Ddadl</a:t>
                      </a:r>
                      <a:r>
                        <a:rPr lang="en-GB" sz="2000" dirty="0"/>
                        <a:t> </a:t>
                      </a:r>
                      <a:r>
                        <a:rPr lang="en-GB" sz="2000" dirty="0" err="1"/>
                        <a:t>Fawr</a:t>
                      </a:r>
                      <a:endParaRPr lang="en-GB" sz="2000" dirty="0"/>
                    </a:p>
                    <a:p>
                      <a:pPr marL="285750" indent="-285750">
                        <a:lnSpc>
                          <a:spcPct val="150000"/>
                        </a:lnSpc>
                        <a:buFont typeface="Wingdings" panose="05000000000000000000" pitchFamily="2" charset="2"/>
                        <a:buChar char="§"/>
                      </a:pPr>
                      <a:r>
                        <a:rPr lang="en-GB" sz="2000" dirty="0"/>
                        <a:t>1988 – </a:t>
                      </a:r>
                      <a:r>
                        <a:rPr lang="en-GB" sz="2000" dirty="0" err="1"/>
                        <a:t>Deddf</a:t>
                      </a:r>
                      <a:r>
                        <a:rPr lang="en-GB" sz="2000" dirty="0"/>
                        <a:t> </a:t>
                      </a:r>
                      <a:r>
                        <a:rPr lang="en-GB" sz="2000" dirty="0" err="1"/>
                        <a:t>Diwygio</a:t>
                      </a:r>
                      <a:r>
                        <a:rPr lang="en-GB" sz="2000" dirty="0"/>
                        <a:t> </a:t>
                      </a:r>
                      <a:r>
                        <a:rPr lang="en-GB" sz="2000" dirty="0" err="1"/>
                        <a:t>Addysg</a:t>
                      </a:r>
                      <a:endParaRPr lang="en-GB" sz="2000" dirty="0"/>
                    </a:p>
                    <a:p>
                      <a:pPr marL="285750" indent="-285750">
                        <a:lnSpc>
                          <a:spcPct val="150000"/>
                        </a:lnSpc>
                        <a:buFont typeface="Wingdings" panose="05000000000000000000" pitchFamily="2" charset="2"/>
                        <a:buChar char="§"/>
                      </a:pPr>
                      <a:r>
                        <a:rPr lang="en-GB" sz="2000" dirty="0"/>
                        <a:t>1993-4 – </a:t>
                      </a:r>
                      <a:r>
                        <a:rPr lang="en-GB" sz="2000" dirty="0" err="1"/>
                        <a:t>Adolygiad</a:t>
                      </a:r>
                      <a:r>
                        <a:rPr lang="en-GB" sz="2000" dirty="0"/>
                        <a:t> Dearing</a:t>
                      </a:r>
                    </a:p>
                    <a:p>
                      <a:pPr marL="285750" indent="-285750">
                        <a:lnSpc>
                          <a:spcPct val="150000"/>
                        </a:lnSpc>
                        <a:buFont typeface="Wingdings" panose="05000000000000000000" pitchFamily="2" charset="2"/>
                        <a:buChar char="§"/>
                      </a:pPr>
                      <a:r>
                        <a:rPr lang="en-GB" sz="2000" dirty="0"/>
                        <a:t>1999 – </a:t>
                      </a:r>
                      <a:r>
                        <a:rPr lang="en-GB" sz="2000" dirty="0" err="1"/>
                        <a:t>sefydlu</a:t>
                      </a:r>
                      <a:r>
                        <a:rPr lang="en-GB" sz="2000" dirty="0"/>
                        <a:t> </a:t>
                      </a:r>
                      <a:r>
                        <a:rPr lang="en-GB" sz="2000" dirty="0" err="1"/>
                        <a:t>Cynulliad</a:t>
                      </a:r>
                      <a:r>
                        <a:rPr lang="en-GB" sz="2000" dirty="0"/>
                        <a:t> </a:t>
                      </a:r>
                      <a:r>
                        <a:rPr lang="en-GB" sz="2000" dirty="0" err="1"/>
                        <a:t>Cenedlaethol</a:t>
                      </a:r>
                      <a:r>
                        <a:rPr lang="en-GB" sz="2000" dirty="0"/>
                        <a:t> Cymru</a:t>
                      </a:r>
                    </a:p>
                    <a:p>
                      <a:pPr marL="285750" indent="-285750">
                        <a:lnSpc>
                          <a:spcPct val="150000"/>
                        </a:lnSpc>
                        <a:buFont typeface="Wingdings" panose="05000000000000000000" pitchFamily="2" charset="2"/>
                        <a:buChar char="§"/>
                      </a:pPr>
                      <a:endParaRPr lang="en-GB" sz="1200" dirty="0"/>
                    </a:p>
                    <a:p>
                      <a:pPr marL="285750" indent="-285750">
                        <a:lnSpc>
                          <a:spcPct val="150000"/>
                        </a:lnSpc>
                        <a:buFont typeface="Wingdings" panose="05000000000000000000" pitchFamily="2" charset="2"/>
                        <a:buChar char="§"/>
                      </a:pPr>
                      <a:r>
                        <a:rPr lang="en-GB" sz="2000" b="1" dirty="0"/>
                        <a:t>TASG: </a:t>
                      </a:r>
                      <a:r>
                        <a:rPr lang="en-GB" sz="2000" b="1" dirty="0" err="1"/>
                        <a:t>Ymchwiliwch</a:t>
                      </a:r>
                      <a:r>
                        <a:rPr lang="en-GB" sz="2000" b="1" dirty="0"/>
                        <a:t> </a:t>
                      </a:r>
                      <a:r>
                        <a:rPr lang="en-GB" sz="2000" b="1" dirty="0" err="1"/>
                        <a:t>i’r</a:t>
                      </a:r>
                      <a:r>
                        <a:rPr lang="en-GB" sz="2000" b="1" dirty="0"/>
                        <a:t> </a:t>
                      </a:r>
                      <a:r>
                        <a:rPr lang="en-GB" sz="2000" b="1" dirty="0" err="1"/>
                        <a:t>digwyddiadau</a:t>
                      </a:r>
                      <a:r>
                        <a:rPr lang="en-GB" sz="2000" b="1" dirty="0"/>
                        <a:t> </a:t>
                      </a:r>
                      <a:r>
                        <a:rPr lang="en-GB" sz="2000" b="1" dirty="0" err="1"/>
                        <a:t>yma</a:t>
                      </a:r>
                      <a:r>
                        <a:rPr lang="en-GB" sz="2000" b="1" dirty="0"/>
                        <a:t> a </a:t>
                      </a:r>
                      <a:r>
                        <a:rPr lang="en-GB" sz="2000" b="1" dirty="0" err="1"/>
                        <a:t>gwnewch</a:t>
                      </a:r>
                      <a:r>
                        <a:rPr lang="en-GB" sz="2000" b="1" dirty="0"/>
                        <a:t> </a:t>
                      </a:r>
                      <a:r>
                        <a:rPr lang="en-GB" sz="2000" b="1" dirty="0" err="1"/>
                        <a:t>nodiadau</a:t>
                      </a:r>
                      <a:r>
                        <a:rPr lang="en-GB" sz="2000" b="1" dirty="0"/>
                        <a:t> o </a:t>
                      </a:r>
                      <a:r>
                        <a:rPr lang="en-GB" sz="2000" b="1" dirty="0" err="1"/>
                        <a:t>newidiadau</a:t>
                      </a:r>
                      <a:r>
                        <a:rPr lang="en-GB" sz="2000" b="1" dirty="0"/>
                        <a:t> </a:t>
                      </a:r>
                      <a:r>
                        <a:rPr lang="en-GB" sz="2000" b="1" dirty="0" err="1"/>
                        <a:t>allweddol</a:t>
                      </a:r>
                      <a:endParaRPr lang="en-GB" sz="2000" b="1" dirty="0"/>
                    </a:p>
                  </a:txBody>
                  <a:tcPr/>
                </a:tc>
                <a:tc>
                  <a:txBody>
                    <a:bodyPr/>
                    <a:lstStyle/>
                    <a:p>
                      <a:pPr marL="285750" indent="-285750">
                        <a:lnSpc>
                          <a:spcPct val="150000"/>
                        </a:lnSpc>
                        <a:buFont typeface="Wingdings" panose="05000000000000000000" pitchFamily="2" charset="2"/>
                        <a:buChar char="§"/>
                      </a:pPr>
                      <a:r>
                        <a:rPr lang="en-GB" sz="2000" i="1" dirty="0"/>
                        <a:t>Education Act 1944</a:t>
                      </a:r>
                    </a:p>
                    <a:p>
                      <a:pPr marL="285750" indent="-285750">
                        <a:lnSpc>
                          <a:spcPct val="150000"/>
                        </a:lnSpc>
                        <a:buFont typeface="Wingdings" panose="05000000000000000000" pitchFamily="2" charset="2"/>
                        <a:buChar char="§"/>
                      </a:pPr>
                      <a:r>
                        <a:rPr lang="en-GB" sz="2000" i="1" dirty="0"/>
                        <a:t>1976 – The</a:t>
                      </a:r>
                      <a:r>
                        <a:rPr lang="en-GB" sz="2000" i="1" baseline="0" dirty="0"/>
                        <a:t> Great Debate</a:t>
                      </a:r>
                    </a:p>
                    <a:p>
                      <a:pPr marL="285750" indent="-285750">
                        <a:lnSpc>
                          <a:spcPct val="150000"/>
                        </a:lnSpc>
                        <a:buFont typeface="Wingdings" panose="05000000000000000000" pitchFamily="2" charset="2"/>
                        <a:buChar char="§"/>
                      </a:pPr>
                      <a:r>
                        <a:rPr lang="en-GB" sz="2000" i="1" baseline="0" dirty="0"/>
                        <a:t>1988 – Education Reform Act</a:t>
                      </a:r>
                    </a:p>
                    <a:p>
                      <a:pPr marL="285750" indent="-285750">
                        <a:lnSpc>
                          <a:spcPct val="150000"/>
                        </a:lnSpc>
                        <a:buFont typeface="Wingdings" panose="05000000000000000000" pitchFamily="2" charset="2"/>
                        <a:buChar char="§"/>
                      </a:pPr>
                      <a:r>
                        <a:rPr lang="en-GB" sz="2000" i="1" baseline="0" dirty="0"/>
                        <a:t>1993-4 – The Dearing Review</a:t>
                      </a:r>
                    </a:p>
                    <a:p>
                      <a:pPr marL="285750" indent="-285750">
                        <a:lnSpc>
                          <a:spcPct val="150000"/>
                        </a:lnSpc>
                        <a:buFont typeface="Wingdings" panose="05000000000000000000" pitchFamily="2" charset="2"/>
                        <a:buChar char="§"/>
                      </a:pPr>
                      <a:r>
                        <a:rPr lang="en-GB" sz="2000" i="1" baseline="0" dirty="0"/>
                        <a:t>1999 – Welsh National Assembly established </a:t>
                      </a:r>
                    </a:p>
                    <a:p>
                      <a:pPr marL="285750" indent="-285750">
                        <a:lnSpc>
                          <a:spcPct val="150000"/>
                        </a:lnSpc>
                        <a:buFont typeface="Wingdings" panose="05000000000000000000" pitchFamily="2" charset="2"/>
                        <a:buChar char="§"/>
                      </a:pPr>
                      <a:endParaRPr lang="en-GB" sz="1200" i="1" baseline="0" dirty="0"/>
                    </a:p>
                    <a:p>
                      <a:pPr marL="285750" indent="-285750">
                        <a:lnSpc>
                          <a:spcPct val="150000"/>
                        </a:lnSpc>
                        <a:buFont typeface="Wingdings" panose="05000000000000000000" pitchFamily="2" charset="2"/>
                        <a:buChar char="§"/>
                      </a:pPr>
                      <a:r>
                        <a:rPr lang="en-GB" sz="2000" b="1" i="1" baseline="0" dirty="0"/>
                        <a:t>TASK: Research these events online and make a note of significant changes</a:t>
                      </a:r>
                    </a:p>
                  </a:txBody>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390124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a:t>Newidiadau</a:t>
            </a:r>
            <a:r>
              <a:rPr lang="en-GB" sz="3200" dirty="0"/>
              <a:t> </a:t>
            </a:r>
            <a:r>
              <a:rPr lang="en-GB" sz="3200" dirty="0" err="1"/>
              <a:t>yng</a:t>
            </a:r>
            <a:r>
              <a:rPr lang="en-GB" sz="3200" dirty="0"/>
              <a:t> </a:t>
            </a:r>
            <a:r>
              <a:rPr lang="en-GB" sz="3200" dirty="0" err="1"/>
              <a:t>Nghymru</a:t>
            </a:r>
            <a:br>
              <a:rPr lang="en-GB" sz="3200" dirty="0"/>
            </a:br>
            <a:r>
              <a:rPr lang="en-GB" sz="3200" i="1" dirty="0"/>
              <a:t>Changes in Wales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23549524"/>
              </p:ext>
            </p:extLst>
          </p:nvPr>
        </p:nvGraphicFramePr>
        <p:xfrm>
          <a:off x="714212" y="1690689"/>
          <a:ext cx="7535936" cy="4024630"/>
        </p:xfrm>
        <a:graphic>
          <a:graphicData uri="http://schemas.openxmlformats.org/drawingml/2006/table">
            <a:tbl>
              <a:tblPr firstRow="1" bandRow="1">
                <a:tableStyleId>{2D5ABB26-0587-4C30-8999-92F81FD0307C}</a:tableStyleId>
              </a:tblPr>
              <a:tblGrid>
                <a:gridCol w="3767968">
                  <a:extLst>
                    <a:ext uri="{9D8B030D-6E8A-4147-A177-3AD203B41FA5}">
                      <a16:colId xmlns:a16="http://schemas.microsoft.com/office/drawing/2014/main" val="20000"/>
                    </a:ext>
                  </a:extLst>
                </a:gridCol>
                <a:gridCol w="3767968">
                  <a:extLst>
                    <a:ext uri="{9D8B030D-6E8A-4147-A177-3AD203B41FA5}">
                      <a16:colId xmlns:a16="http://schemas.microsoft.com/office/drawing/2014/main" val="20001"/>
                    </a:ext>
                  </a:extLst>
                </a:gridCol>
              </a:tblGrid>
              <a:tr h="4024630">
                <a:tc>
                  <a:txBody>
                    <a:bodyPr/>
                    <a:lstStyle/>
                    <a:p>
                      <a:pPr marL="0" indent="0">
                        <a:lnSpc>
                          <a:spcPct val="150000"/>
                        </a:lnSpc>
                        <a:buFont typeface="Arial" panose="020B0604020202020204" pitchFamily="34" charset="0"/>
                        <a:buNone/>
                      </a:pPr>
                      <a:r>
                        <a:rPr lang="en-GB" sz="1800" dirty="0"/>
                        <a:t>1999 </a:t>
                      </a:r>
                      <a:r>
                        <a:rPr lang="en-GB" sz="1800" dirty="0" err="1"/>
                        <a:t>Datganoli</a:t>
                      </a:r>
                      <a:r>
                        <a:rPr lang="en-GB" sz="1800" dirty="0"/>
                        <a:t> </a:t>
                      </a:r>
                      <a:r>
                        <a:rPr lang="en-GB" sz="1800" dirty="0" err="1"/>
                        <a:t>Addysg</a:t>
                      </a:r>
                      <a:r>
                        <a:rPr lang="en-GB" sz="1800" dirty="0"/>
                        <a:t> </a:t>
                      </a:r>
                      <a:r>
                        <a:rPr lang="en-GB" sz="1800" dirty="0" err="1"/>
                        <a:t>i</a:t>
                      </a:r>
                      <a:r>
                        <a:rPr lang="en-GB" sz="1800" dirty="0"/>
                        <a:t> </a:t>
                      </a:r>
                      <a:r>
                        <a:rPr lang="en-GB" sz="1800" dirty="0" err="1"/>
                        <a:t>Gymru</a:t>
                      </a:r>
                      <a:endParaRPr lang="en-GB" sz="1800" dirty="0"/>
                    </a:p>
                    <a:p>
                      <a:pPr marL="285750" indent="-285750">
                        <a:lnSpc>
                          <a:spcPct val="150000"/>
                        </a:lnSpc>
                        <a:buFont typeface="Arial" panose="020B0604020202020204" pitchFamily="34" charset="0"/>
                        <a:buChar char="•"/>
                      </a:pPr>
                      <a:r>
                        <a:rPr lang="en-GB" sz="1800" dirty="0"/>
                        <a:t>Y </a:t>
                      </a:r>
                      <a:r>
                        <a:rPr lang="en-GB" sz="1800" dirty="0" err="1"/>
                        <a:t>Cwricwlwm</a:t>
                      </a:r>
                      <a:r>
                        <a:rPr lang="en-GB" sz="1800" dirty="0"/>
                        <a:t> </a:t>
                      </a:r>
                      <a:r>
                        <a:rPr lang="en-GB" sz="1800" dirty="0" err="1"/>
                        <a:t>Cymreig</a:t>
                      </a:r>
                      <a:endParaRPr lang="en-GB" sz="1800" dirty="0"/>
                    </a:p>
                    <a:p>
                      <a:pPr marL="285750" indent="-285750">
                        <a:lnSpc>
                          <a:spcPct val="150000"/>
                        </a:lnSpc>
                        <a:buFont typeface="Arial" panose="020B0604020202020204" pitchFamily="34" charset="0"/>
                        <a:buChar char="•"/>
                      </a:pPr>
                      <a:r>
                        <a:rPr lang="en-GB" sz="1800" dirty="0"/>
                        <a:t>Y</a:t>
                      </a:r>
                      <a:r>
                        <a:rPr lang="en-GB" sz="1800" baseline="0" dirty="0"/>
                        <a:t> </a:t>
                      </a:r>
                      <a:r>
                        <a:rPr lang="en-GB" sz="1800" baseline="0" dirty="0" err="1"/>
                        <a:t>Wlad</a:t>
                      </a:r>
                      <a:r>
                        <a:rPr lang="en-GB" sz="1800" baseline="0" dirty="0"/>
                        <a:t> </a:t>
                      </a:r>
                      <a:r>
                        <a:rPr lang="en-GB" sz="1800" baseline="0" dirty="0" err="1"/>
                        <a:t>sy’n</a:t>
                      </a:r>
                      <a:r>
                        <a:rPr lang="en-GB" sz="1800" baseline="0" dirty="0"/>
                        <a:t> </a:t>
                      </a:r>
                      <a:r>
                        <a:rPr lang="en-GB" sz="1800" baseline="0" dirty="0" err="1"/>
                        <a:t>Dysgu</a:t>
                      </a:r>
                      <a:endParaRPr lang="en-GB" sz="1800" baseline="0" dirty="0"/>
                    </a:p>
                    <a:p>
                      <a:pPr marL="285750" indent="-285750">
                        <a:lnSpc>
                          <a:spcPct val="150000"/>
                        </a:lnSpc>
                        <a:buFont typeface="Arial" panose="020B0604020202020204" pitchFamily="34" charset="0"/>
                        <a:buChar char="•"/>
                      </a:pPr>
                      <a:r>
                        <a:rPr lang="en-GB" sz="1800" baseline="0" dirty="0"/>
                        <a:t>ADCDF</a:t>
                      </a:r>
                    </a:p>
                    <a:p>
                      <a:pPr marL="285750" indent="-285750">
                        <a:lnSpc>
                          <a:spcPct val="150000"/>
                        </a:lnSpc>
                        <a:buFont typeface="Arial" panose="020B0604020202020204" pitchFamily="34" charset="0"/>
                        <a:buChar char="•"/>
                      </a:pPr>
                      <a:r>
                        <a:rPr lang="en-GB" sz="1800" baseline="0" dirty="0"/>
                        <a:t>Y </a:t>
                      </a:r>
                      <a:r>
                        <a:rPr lang="en-GB" sz="1800" baseline="0" dirty="0" err="1"/>
                        <a:t>Cyfnod</a:t>
                      </a:r>
                      <a:r>
                        <a:rPr lang="en-GB" sz="1800" baseline="0" dirty="0"/>
                        <a:t> Sylfaen</a:t>
                      </a:r>
                    </a:p>
                    <a:p>
                      <a:pPr marL="285750" indent="-285750">
                        <a:lnSpc>
                          <a:spcPct val="150000"/>
                        </a:lnSpc>
                        <a:buFont typeface="Arial" panose="020B0604020202020204" pitchFamily="34" charset="0"/>
                        <a:buChar char="•"/>
                      </a:pPr>
                      <a:r>
                        <a:rPr lang="en-GB" sz="1800" baseline="0" dirty="0" err="1"/>
                        <a:t>Cymhwyster</a:t>
                      </a:r>
                      <a:r>
                        <a:rPr lang="en-GB" sz="1800" baseline="0" dirty="0"/>
                        <a:t> </a:t>
                      </a:r>
                      <a:r>
                        <a:rPr lang="en-GB" sz="1800" baseline="0" dirty="0" err="1"/>
                        <a:t>Bagloriaeth</a:t>
                      </a:r>
                      <a:r>
                        <a:rPr lang="en-GB" sz="1800" baseline="0" dirty="0"/>
                        <a:t> Cymru</a:t>
                      </a:r>
                    </a:p>
                    <a:p>
                      <a:pPr marL="285750" indent="-285750">
                        <a:lnSpc>
                          <a:spcPct val="150000"/>
                        </a:lnSpc>
                        <a:buFont typeface="Arial" panose="020B0604020202020204" pitchFamily="34" charset="0"/>
                        <a:buChar char="•"/>
                      </a:pPr>
                      <a:r>
                        <a:rPr lang="en-GB" sz="1800" baseline="0" dirty="0" err="1"/>
                        <a:t>Cwricwlwm</a:t>
                      </a:r>
                      <a:r>
                        <a:rPr lang="en-GB" sz="1800" baseline="0" dirty="0"/>
                        <a:t> Newydd </a:t>
                      </a:r>
                      <a:r>
                        <a:rPr lang="en-GB" sz="1800" baseline="0" dirty="0" err="1"/>
                        <a:t>i</a:t>
                      </a:r>
                      <a:r>
                        <a:rPr lang="en-GB" sz="1800" baseline="0" dirty="0"/>
                        <a:t> </a:t>
                      </a:r>
                      <a:r>
                        <a:rPr lang="en-GB" sz="1800" baseline="0" dirty="0" err="1"/>
                        <a:t>Gymru</a:t>
                      </a:r>
                      <a:r>
                        <a:rPr lang="en-GB" sz="1800" baseline="0" dirty="0"/>
                        <a:t> (Donaldson)</a:t>
                      </a:r>
                    </a:p>
                  </a:txBody>
                  <a:tcPr/>
                </a:tc>
                <a:tc>
                  <a:txBody>
                    <a:bodyPr/>
                    <a:lstStyle/>
                    <a:p>
                      <a:pPr marL="0" indent="0">
                        <a:lnSpc>
                          <a:spcPct val="150000"/>
                        </a:lnSpc>
                        <a:buFont typeface="Arial" panose="020B0604020202020204" pitchFamily="34" charset="0"/>
                        <a:buNone/>
                      </a:pPr>
                      <a:r>
                        <a:rPr lang="en-GB" sz="1800" i="1" u="none" dirty="0"/>
                        <a:t>1999 Education devolved to Wales</a:t>
                      </a:r>
                    </a:p>
                    <a:p>
                      <a:pPr marL="285750" indent="-285750">
                        <a:lnSpc>
                          <a:spcPct val="150000"/>
                        </a:lnSpc>
                        <a:buFont typeface="Arial" panose="020B0604020202020204" pitchFamily="34" charset="0"/>
                        <a:buChar char="•"/>
                      </a:pPr>
                      <a:r>
                        <a:rPr lang="en-GB" sz="1800" i="1" u="none" dirty="0"/>
                        <a:t>The </a:t>
                      </a:r>
                      <a:r>
                        <a:rPr lang="en-GB" sz="1800" i="1" u="none" dirty="0" err="1"/>
                        <a:t>Cwricwlwm</a:t>
                      </a:r>
                      <a:r>
                        <a:rPr lang="en-GB" sz="1800" i="1" u="none" dirty="0"/>
                        <a:t> </a:t>
                      </a:r>
                      <a:r>
                        <a:rPr lang="en-GB" sz="1800" i="1" u="none" dirty="0" err="1"/>
                        <a:t>Cymreig</a:t>
                      </a:r>
                      <a:endParaRPr lang="en-GB" sz="1800" i="1" u="none" dirty="0"/>
                    </a:p>
                    <a:p>
                      <a:pPr marL="285750" indent="-285750">
                        <a:lnSpc>
                          <a:spcPct val="150000"/>
                        </a:lnSpc>
                        <a:buFont typeface="Arial" panose="020B0604020202020204" pitchFamily="34" charset="0"/>
                        <a:buChar char="•"/>
                      </a:pPr>
                      <a:r>
                        <a:rPr lang="en-GB" sz="1800" i="1" u="none" dirty="0"/>
                        <a:t>The Learning Country</a:t>
                      </a:r>
                    </a:p>
                    <a:p>
                      <a:pPr marL="285750" indent="-285750">
                        <a:lnSpc>
                          <a:spcPct val="150000"/>
                        </a:lnSpc>
                        <a:buFont typeface="Arial" panose="020B0604020202020204" pitchFamily="34" charset="0"/>
                        <a:buChar char="•"/>
                      </a:pPr>
                      <a:r>
                        <a:rPr lang="en-GB" sz="1800" i="1" u="none" dirty="0"/>
                        <a:t>ESDGC</a:t>
                      </a:r>
                    </a:p>
                    <a:p>
                      <a:pPr marL="285750" indent="-285750">
                        <a:lnSpc>
                          <a:spcPct val="150000"/>
                        </a:lnSpc>
                        <a:buFont typeface="Arial" panose="020B0604020202020204" pitchFamily="34" charset="0"/>
                        <a:buChar char="•"/>
                      </a:pPr>
                      <a:r>
                        <a:rPr lang="en-GB" sz="1800" i="1" u="none" baseline="0" dirty="0"/>
                        <a:t>Foundation Phase</a:t>
                      </a:r>
                    </a:p>
                    <a:p>
                      <a:pPr marL="285750" indent="-285750">
                        <a:lnSpc>
                          <a:spcPct val="150000"/>
                        </a:lnSpc>
                        <a:buFont typeface="Arial" panose="020B0604020202020204" pitchFamily="34" charset="0"/>
                        <a:buChar char="•"/>
                      </a:pPr>
                      <a:r>
                        <a:rPr lang="en-GB" sz="1800" i="1" u="none" baseline="0" dirty="0"/>
                        <a:t>Welsh Baccalaureate Qualification</a:t>
                      </a:r>
                    </a:p>
                    <a:p>
                      <a:pPr marL="285750" indent="-285750">
                        <a:lnSpc>
                          <a:spcPct val="150000"/>
                        </a:lnSpc>
                        <a:buFont typeface="Arial" panose="020B0604020202020204" pitchFamily="34" charset="0"/>
                        <a:buChar char="•"/>
                      </a:pPr>
                      <a:r>
                        <a:rPr lang="en-GB" sz="1800" i="1" u="none" baseline="0" dirty="0"/>
                        <a:t>New curriculum for Wales (Donaldson)</a:t>
                      </a:r>
                    </a:p>
                  </a:txBody>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3435054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308</TotalTime>
  <Words>2071</Words>
  <Application>Microsoft Office PowerPoint</Application>
  <PresentationFormat>On-screen Show (4:3)</PresentationFormat>
  <Paragraphs>198</Paragraphs>
  <Slides>22</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Courier New</vt:lpstr>
      <vt:lpstr>Wingdings</vt:lpstr>
      <vt:lpstr>Office Theme</vt:lpstr>
      <vt:lpstr>PowerPoint Presentation</vt:lpstr>
      <vt:lpstr>PowerPoint Presentation</vt:lpstr>
      <vt:lpstr>Beth yw ‘cwricwlwm’? / What is a ‘curriculum’?</vt:lpstr>
      <vt:lpstr>Beth yw ‘cwricwlwm’? / What is a ‘curriculum’?</vt:lpstr>
      <vt:lpstr>Beth yw ystyr ‘cwricwlwm’? What is the meaning of ‘curriculum’? </vt:lpstr>
      <vt:lpstr>Diffiniad 1 / Definition 1</vt:lpstr>
      <vt:lpstr>Diffiniad 2 / Definition 2</vt:lpstr>
      <vt:lpstr>Diffiniad 3 / Definition 3</vt:lpstr>
      <vt:lpstr>Pa un sydd orau? / Which is the best?</vt:lpstr>
      <vt:lpstr>Mathau o gwricwlwm Types of curriculum</vt:lpstr>
      <vt:lpstr>Mathau o gwricwlwm Types of curriculum</vt:lpstr>
      <vt:lpstr>Mathau o gwricwlwm Types of curriculum</vt:lpstr>
      <vt:lpstr>Mathau o gwricwlwm Types of curriculum</vt:lpstr>
      <vt:lpstr>Mathau o gwricwlwm Types of curriculum</vt:lpstr>
      <vt:lpstr>Hanes cwricwlwm yn Ewrop  The history of curriculum in Europe</vt:lpstr>
      <vt:lpstr>Tasg grwp / Group discussion</vt:lpstr>
      <vt:lpstr>Crynhoi / Summary</vt:lpstr>
      <vt:lpstr>Ken Robinson – oes angen newid y cwricwlwm Ken Robinson – do we need to change the curriculum?</vt:lpstr>
      <vt:lpstr>Pwy ddylai greu/ddewis cynnwys y cwricwlwm? Who should create/choose the content of the curriculum?</vt:lpstr>
      <vt:lpstr>Pwy ddylai greu/dewis cynnwys y cwricwlwm? Who should create/choose the curriculum content?</vt:lpstr>
      <vt:lpstr>Dyddiadau allweddol wrth arwain at gwricwlwm heddiw Key dates in the cultivation of today’s curriculum</vt:lpstr>
      <vt:lpstr>Newidiadau yng Nghymru Changes in Wales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Aled Williams</cp:lastModifiedBy>
  <cp:revision>26</cp:revision>
  <dcterms:created xsi:type="dcterms:W3CDTF">2017-02-08T11:33:06Z</dcterms:created>
  <dcterms:modified xsi:type="dcterms:W3CDTF">2020-01-09T21:31:08Z</dcterms:modified>
</cp:coreProperties>
</file>