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0" autoAdjust="0"/>
    <p:restoredTop sz="94660"/>
  </p:normalViewPr>
  <p:slideViewPr>
    <p:cSldViewPr snapToGrid="0">
      <p:cViewPr varScale="1">
        <p:scale>
          <a:sx n="91" d="100"/>
          <a:sy n="91" d="100"/>
        </p:scale>
        <p:origin x="8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18397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851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279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833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20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40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242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4033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776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830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109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2/24/23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88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svg"/><Relationship Id="rId10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6">
            <a:extLst>
              <a:ext uri="{FF2B5EF4-FFF2-40B4-BE49-F238E27FC236}">
                <a16:creationId xmlns:a16="http://schemas.microsoft.com/office/drawing/2014/main" id="{89E4B0A6-2FF5-451B-95FE-5A5DC1455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" descr="Colorful patterns on the sky">
            <a:extLst>
              <a:ext uri="{FF2B5EF4-FFF2-40B4-BE49-F238E27FC236}">
                <a16:creationId xmlns:a16="http://schemas.microsoft.com/office/drawing/2014/main" id="{917D4E4D-7F52-6549-97C2-A54F05E596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855" b="13510"/>
          <a:stretch/>
        </p:blipFill>
        <p:spPr>
          <a:xfrm>
            <a:off x="2065" y="20324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8F56580-2EEE-A378-63AC-B6B429D97B36}"/>
              </a:ext>
            </a:extLst>
          </p:cNvPr>
          <p:cNvSpPr/>
          <p:nvPr/>
        </p:nvSpPr>
        <p:spPr>
          <a:xfrm>
            <a:off x="5337110" y="-20324"/>
            <a:ext cx="6854869" cy="803777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600" b="1" i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CENA DE SAN VALENTIN </a:t>
            </a:r>
            <a:r>
              <a:rPr lang="en-US" sz="1200" b="1" i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</a:p>
        </p:txBody>
      </p:sp>
      <p:pic>
        <p:nvPicPr>
          <p:cNvPr id="1034" name="Picture 10" descr="Happy Valentine's Day – Here are a few Tips to Party!">
            <a:extLst>
              <a:ext uri="{FF2B5EF4-FFF2-40B4-BE49-F238E27FC236}">
                <a16:creationId xmlns:a16="http://schemas.microsoft.com/office/drawing/2014/main" id="{908B2964-A511-4DB9-8954-CC93B0D39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" y="2022088"/>
            <a:ext cx="4408160" cy="485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Heart 30">
            <a:extLst>
              <a:ext uri="{FF2B5EF4-FFF2-40B4-BE49-F238E27FC236}">
                <a16:creationId xmlns:a16="http://schemas.microsoft.com/office/drawing/2014/main" id="{BBB3A991-1643-C8D4-7417-E01E7E3BA93E}"/>
              </a:ext>
            </a:extLst>
          </p:cNvPr>
          <p:cNvSpPr/>
          <p:nvPr/>
        </p:nvSpPr>
        <p:spPr>
          <a:xfrm rot="913870">
            <a:off x="-132673" y="3736462"/>
            <a:ext cx="3995648" cy="3142330"/>
          </a:xfrm>
          <a:prstGeom prst="hear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Two Hearts outline">
            <a:extLst>
              <a:ext uri="{FF2B5EF4-FFF2-40B4-BE49-F238E27FC236}">
                <a16:creationId xmlns:a16="http://schemas.microsoft.com/office/drawing/2014/main" id="{677523EB-2018-A04E-6908-CFE7C58736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99740">
            <a:off x="456936" y="3778859"/>
            <a:ext cx="3671076" cy="350013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A05D97F-6CE4-32FB-003E-494EC59FF034}"/>
              </a:ext>
            </a:extLst>
          </p:cNvPr>
          <p:cNvSpPr txBox="1"/>
          <p:nvPr/>
        </p:nvSpPr>
        <p:spPr>
          <a:xfrm rot="849041">
            <a:off x="874328" y="5355369"/>
            <a:ext cx="2005971" cy="52322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89€ pareja</a:t>
            </a:r>
            <a:r>
              <a:rPr lang="en-US" sz="1400" b="1" dirty="0">
                <a:solidFill>
                  <a:srgbClr val="C000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D1B4393-905B-A4D5-75B6-E2E91FF077BC}"/>
              </a:ext>
            </a:extLst>
          </p:cNvPr>
          <p:cNvSpPr txBox="1"/>
          <p:nvPr/>
        </p:nvSpPr>
        <p:spPr>
          <a:xfrm>
            <a:off x="-2068" y="2012487"/>
            <a:ext cx="440816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Bef>
                <a:spcPts val="1200"/>
              </a:spcBef>
              <a:spcAft>
                <a:spcPts val="1200"/>
              </a:spcAft>
            </a:pPr>
            <a:r>
              <a:rPr lang="en-US" sz="2000" i="1" dirty="0" err="1">
                <a:solidFill>
                  <a:schemeClr val="bg1"/>
                </a:solidFill>
                <a:highlight>
                  <a:srgbClr val="FF0000"/>
                </a:highlight>
                <a:latin typeface="Britannic Bold" panose="020B0903060703020204" pitchFamily="34" charset="77"/>
                <a:ea typeface="Times New Roman" panose="02020603050405020304" pitchFamily="18" charset="0"/>
              </a:rPr>
              <a:t>Disfruta</a:t>
            </a:r>
            <a:r>
              <a:rPr lang="en-US" sz="2000" i="1" dirty="0">
                <a:solidFill>
                  <a:schemeClr val="bg1"/>
                </a:solidFill>
                <a:highlight>
                  <a:srgbClr val="FF0000"/>
                </a:highlight>
                <a:latin typeface="Britannic Bold" panose="020B0903060703020204" pitchFamily="34" charset="77"/>
                <a:ea typeface="Times New Roman" panose="02020603050405020304" pitchFamily="18" charset="0"/>
              </a:rPr>
              <a:t> de </a:t>
            </a:r>
            <a:r>
              <a:rPr lang="en-US" sz="2000" i="1" dirty="0" err="1">
                <a:solidFill>
                  <a:schemeClr val="bg1"/>
                </a:solidFill>
                <a:highlight>
                  <a:srgbClr val="FF0000"/>
                </a:highlight>
                <a:latin typeface="Britannic Bold" panose="020B0903060703020204" pitchFamily="34" charset="77"/>
                <a:ea typeface="Times New Roman" panose="02020603050405020304" pitchFamily="18" charset="0"/>
              </a:rPr>
              <a:t>nuestra</a:t>
            </a:r>
            <a:r>
              <a:rPr lang="en-US" sz="2000" i="1" dirty="0">
                <a:solidFill>
                  <a:schemeClr val="bg1"/>
                </a:solidFill>
                <a:highlight>
                  <a:srgbClr val="FF0000"/>
                </a:highlight>
                <a:latin typeface="Britannic Bold" panose="020B0903060703020204" pitchFamily="34" charset="77"/>
                <a:ea typeface="Times New Roman" panose="02020603050405020304" pitchFamily="18" charset="0"/>
              </a:rPr>
              <a:t> </a:t>
            </a:r>
            <a:r>
              <a:rPr lang="en-US" sz="2000" i="1" dirty="0" err="1">
                <a:solidFill>
                  <a:schemeClr val="bg1"/>
                </a:solidFill>
                <a:highlight>
                  <a:srgbClr val="FF0000"/>
                </a:highlight>
                <a:latin typeface="Britannic Bold" panose="020B0903060703020204" pitchFamily="34" charset="77"/>
                <a:ea typeface="Times New Roman" panose="02020603050405020304" pitchFamily="18" charset="0"/>
              </a:rPr>
              <a:t>oferta</a:t>
            </a:r>
            <a:r>
              <a:rPr lang="en-US" sz="2000" i="1" dirty="0">
                <a:solidFill>
                  <a:schemeClr val="bg1"/>
                </a:solidFill>
                <a:highlight>
                  <a:srgbClr val="FF0000"/>
                </a:highlight>
                <a:latin typeface="Britannic Bold" panose="020B0903060703020204" pitchFamily="34" charset="77"/>
                <a:ea typeface="Times New Roman" panose="02020603050405020304" pitchFamily="18" charset="0"/>
              </a:rPr>
              <a:t> especial</a:t>
            </a:r>
            <a:endParaRPr lang="en-US" sz="2000" i="1" dirty="0">
              <a:solidFill>
                <a:schemeClr val="bg1"/>
              </a:solidFill>
              <a:effectLst/>
              <a:highlight>
                <a:srgbClr val="FF0000"/>
              </a:highlight>
              <a:latin typeface="Britannic Bold" panose="020B0903060703020204" pitchFamily="34" charset="77"/>
              <a:ea typeface="Times New Roman" panose="02020603050405020304" pitchFamily="18" charset="0"/>
            </a:endParaRPr>
          </a:p>
          <a:p>
            <a:pPr marL="0" marR="0" algn="just">
              <a:spcBef>
                <a:spcPts val="1200"/>
              </a:spcBef>
              <a:spcAft>
                <a:spcPts val="1200"/>
              </a:spcAft>
            </a:pPr>
            <a:endParaRPr lang="en-US" sz="1400" i="1" dirty="0">
              <a:solidFill>
                <a:schemeClr val="bg1"/>
              </a:solidFill>
              <a:effectLst/>
              <a:highlight>
                <a:srgbClr val="FF00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Bef>
                <a:spcPts val="1200"/>
              </a:spcBef>
              <a:spcAft>
                <a:spcPts val="1200"/>
              </a:spcAft>
            </a:pPr>
            <a:endParaRPr lang="en-US" sz="1400" i="1" dirty="0">
              <a:solidFill>
                <a:schemeClr val="bg1"/>
              </a:solidFill>
              <a:effectLst/>
              <a:highlight>
                <a:srgbClr val="FF00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2DA5D409-D3EB-D7C9-0FB0-A72B49FD74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3192" y="783453"/>
            <a:ext cx="4848808" cy="3098594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F22CEDAE-B3B8-BBE4-486A-7FB5E3BB14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32041" y="2558781"/>
            <a:ext cx="2893202" cy="1334851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9AD47F2B-173C-7B71-D92C-D0F03C7F671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60" y="20325"/>
            <a:ext cx="5330950" cy="1115886"/>
          </a:xfrm>
          <a:prstGeom prst="rect">
            <a:avLst/>
          </a:prstGeom>
        </p:spPr>
      </p:pic>
      <p:pic>
        <p:nvPicPr>
          <p:cNvPr id="1040" name="Picture 16" descr="Best Hong Kong hotel packages for Valentine's Day">
            <a:extLst>
              <a:ext uri="{FF2B5EF4-FFF2-40B4-BE49-F238E27FC236}">
                <a16:creationId xmlns:a16="http://schemas.microsoft.com/office/drawing/2014/main" id="{4F85143C-F11D-90C6-387D-83A37C191A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040" y="3902369"/>
            <a:ext cx="7759960" cy="293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32496ED2-59C6-6A38-719A-090BA6745D2C}"/>
              </a:ext>
            </a:extLst>
          </p:cNvPr>
          <p:cNvSpPr/>
          <p:nvPr/>
        </p:nvSpPr>
        <p:spPr>
          <a:xfrm>
            <a:off x="4396825" y="5894533"/>
            <a:ext cx="7778686" cy="97106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A5EBD2D-4A45-AE12-5E17-F42047DE1011}"/>
              </a:ext>
            </a:extLst>
          </p:cNvPr>
          <p:cNvSpPr txBox="1"/>
          <p:nvPr/>
        </p:nvSpPr>
        <p:spPr>
          <a:xfrm>
            <a:off x="4400032" y="5822013"/>
            <a:ext cx="2788559" cy="1015663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>
            <a:spAutoFit/>
          </a:bodyPr>
          <a:lstStyle/>
          <a:p>
            <a:r>
              <a:rPr lang="en-US" sz="1200" i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Habitaciones</a:t>
            </a:r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i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la </a:t>
            </a:r>
            <a:r>
              <a:rPr lang="en-US" sz="1200" i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noche</a:t>
            </a:r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de San Valentin</a:t>
            </a:r>
          </a:p>
          <a:p>
            <a:r>
              <a:rPr lang="en-US" sz="1200" i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Deoble</a:t>
            </a:r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simple:        149€  </a:t>
            </a:r>
          </a:p>
          <a:p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Doble </a:t>
            </a:r>
            <a:r>
              <a:rPr lang="en-US" sz="1200" i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delux</a:t>
            </a:r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:           169€</a:t>
            </a:r>
          </a:p>
          <a:p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Doble suite junior: 199€</a:t>
            </a:r>
          </a:p>
          <a:p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Doble suite </a:t>
            </a:r>
            <a:r>
              <a:rPr lang="en-US" sz="1200" i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delux</a:t>
            </a:r>
            <a:r>
              <a:rPr lang="en-US" sz="1200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:  219€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C54CD3-A5E5-D302-22F1-DA50286AEE9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32040" y="792190"/>
            <a:ext cx="2893202" cy="31101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DA929B-752F-D4E1-C05A-CC9703697D8A}"/>
              </a:ext>
            </a:extLst>
          </p:cNvPr>
          <p:cNvSpPr txBox="1"/>
          <p:nvPr/>
        </p:nvSpPr>
        <p:spPr>
          <a:xfrm>
            <a:off x="-11792" y="1136210"/>
            <a:ext cx="44520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Algerian" pitchFamily="82" charset="77"/>
              </a:rPr>
              <a:t>HOTEL PALACE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5BDB3E-7506-AA72-87A8-B30C4D9B4909}"/>
              </a:ext>
            </a:extLst>
          </p:cNvPr>
          <p:cNvSpPr txBox="1"/>
          <p:nvPr/>
        </p:nvSpPr>
        <p:spPr>
          <a:xfrm>
            <a:off x="7351191" y="824101"/>
            <a:ext cx="30026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Primer </a:t>
            </a:r>
            <a:r>
              <a:rPr lang="en-US" sz="1200" dirty="0" err="1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plato</a:t>
            </a:r>
            <a:r>
              <a:rPr lang="en-US" sz="1200" dirty="0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 a </a:t>
            </a:r>
            <a:r>
              <a:rPr lang="en-US" sz="1200" dirty="0" err="1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eligir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77"/>
              <a:cs typeface="Apple Chancery" panose="03020702040506060504" pitchFamily="66" charset="-79"/>
            </a:endParaRPr>
          </a:p>
          <a:p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-Ensalada de queso de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cabra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con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frutos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secos</a:t>
            </a:r>
            <a:endParaRPr lang="en-US" sz="1200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-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Sopa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de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maroscos</a:t>
            </a:r>
            <a:endParaRPr lang="en-US" sz="1200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Segundo </a:t>
            </a:r>
            <a:r>
              <a:rPr lang="en-US" sz="1200" dirty="0" err="1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plato</a:t>
            </a:r>
            <a:r>
              <a:rPr lang="en-US" sz="1200" dirty="0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 a </a:t>
            </a:r>
            <a:r>
              <a:rPr lang="en-US" sz="1200" dirty="0" err="1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eligir</a:t>
            </a:r>
            <a:r>
              <a:rPr lang="en-US" sz="1200" dirty="0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:</a:t>
            </a:r>
          </a:p>
          <a:p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-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Pechuga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de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pato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</a:p>
          <a:p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-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Somomillo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de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ternera</a:t>
            </a:r>
            <a:endParaRPr lang="en-US" sz="1200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1200" dirty="0" err="1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Postre</a:t>
            </a:r>
            <a:r>
              <a:rPr lang="en-US" sz="1200" dirty="0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 a </a:t>
            </a:r>
            <a:r>
              <a:rPr lang="en-US" sz="1200" dirty="0" err="1">
                <a:solidFill>
                  <a:schemeClr val="bg1"/>
                </a:solidFill>
                <a:latin typeface="Arial Rounded MT Bold" panose="020F0704030504030204" pitchFamily="34" charset="77"/>
                <a:cs typeface="Apple Chancery" panose="03020702040506060504" pitchFamily="66" charset="-79"/>
              </a:rPr>
              <a:t>eligir</a:t>
            </a:r>
            <a:endParaRPr lang="en-US" sz="1200" dirty="0">
              <a:solidFill>
                <a:schemeClr val="bg1"/>
              </a:solidFill>
              <a:latin typeface="Arial Rounded MT Bold" panose="020F0704030504030204" pitchFamily="34" charset="77"/>
              <a:cs typeface="Apple Chancery" panose="03020702040506060504" pitchFamily="66" charset="-79"/>
            </a:endParaRPr>
          </a:p>
          <a:p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-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Tarta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de queso con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fresas</a:t>
            </a:r>
            <a:endParaRPr lang="en-US" sz="1200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-Brownie con </a:t>
            </a:r>
            <a:r>
              <a:rPr lang="en-US" sz="12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helado</a:t>
            </a:r>
            <a:r>
              <a:rPr lang="en-US" sz="12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de vanilla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A6F643-4555-959A-0CC2-7166F64E9CD8}"/>
              </a:ext>
            </a:extLst>
          </p:cNvPr>
          <p:cNvSpPr txBox="1"/>
          <p:nvPr/>
        </p:nvSpPr>
        <p:spPr>
          <a:xfrm>
            <a:off x="9467557" y="1364567"/>
            <a:ext cx="2707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Britannic Bold" panose="020B0903060703020204" pitchFamily="34" charset="77"/>
              </a:rPr>
              <a:t>Bara libre</a:t>
            </a:r>
          </a:p>
        </p:txBody>
      </p:sp>
    </p:spTree>
    <p:extLst>
      <p:ext uri="{BB962C8B-B14F-4D97-AF65-F5344CB8AC3E}">
        <p14:creationId xmlns:p14="http://schemas.microsoft.com/office/powerpoint/2010/main" val="3746049444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AnalogousFromLightSeedRightStep">
      <a:dk1>
        <a:srgbClr val="000000"/>
      </a:dk1>
      <a:lt1>
        <a:srgbClr val="FFFFFF"/>
      </a:lt1>
      <a:dk2>
        <a:srgbClr val="243341"/>
      </a:dk2>
      <a:lt2>
        <a:srgbClr val="E8E2E7"/>
      </a:lt2>
      <a:accent1>
        <a:srgbClr val="7DAD88"/>
      </a:accent1>
      <a:accent2>
        <a:srgbClr val="6FAC96"/>
      </a:accent2>
      <a:accent3>
        <a:srgbClr val="7DA9AC"/>
      </a:accent3>
      <a:accent4>
        <a:srgbClr val="7B9EBE"/>
      </a:accent4>
      <a:accent5>
        <a:srgbClr val="9399CA"/>
      </a:accent5>
      <a:accent6>
        <a:srgbClr val="8F7BBE"/>
      </a:accent6>
      <a:hlink>
        <a:srgbClr val="AE699F"/>
      </a:hlink>
      <a:folHlink>
        <a:srgbClr val="7F7F7F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398</TotalTime>
  <Words>90</Words>
  <Application>Microsoft Macintosh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Algerian</vt:lpstr>
      <vt:lpstr>Apple Chancery</vt:lpstr>
      <vt:lpstr>Arial</vt:lpstr>
      <vt:lpstr>Arial Rounded MT Bold</vt:lpstr>
      <vt:lpstr>Avenir Next LT Pro</vt:lpstr>
      <vt:lpstr>Britannic Bold</vt:lpstr>
      <vt:lpstr>Goudy Old Style</vt:lpstr>
      <vt:lpstr>Times New Roman</vt:lpstr>
      <vt:lpstr>Wingdings</vt:lpstr>
      <vt:lpstr>FrostyVTI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11367</dc:creator>
  <cp:lastModifiedBy>Marcela Manole (2111927)</cp:lastModifiedBy>
  <cp:revision>11</cp:revision>
  <dcterms:created xsi:type="dcterms:W3CDTF">2023-02-23T06:51:54Z</dcterms:created>
  <dcterms:modified xsi:type="dcterms:W3CDTF">2023-02-24T09:29:42Z</dcterms:modified>
</cp:coreProperties>
</file>