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media/image4.jpg" ContentType="image/jpeg"/>
  <Override PartName="/ppt/media/image5.jpg" ContentType="image/jpe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handoutMasterIdLst>
    <p:handoutMasterId r:id="rId44"/>
  </p:handoutMasterIdLst>
  <p:sldIdLst>
    <p:sldId id="256" r:id="rId2"/>
    <p:sldId id="311" r:id="rId3"/>
    <p:sldId id="312" r:id="rId4"/>
    <p:sldId id="313" r:id="rId5"/>
    <p:sldId id="314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303" r:id="rId15"/>
    <p:sldId id="265" r:id="rId16"/>
    <p:sldId id="266" r:id="rId17"/>
    <p:sldId id="267" r:id="rId18"/>
    <p:sldId id="268" r:id="rId19"/>
    <p:sldId id="269" r:id="rId20"/>
    <p:sldId id="304" r:id="rId21"/>
    <p:sldId id="270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305" r:id="rId31"/>
    <p:sldId id="306" r:id="rId32"/>
    <p:sldId id="283" r:id="rId33"/>
    <p:sldId id="315" r:id="rId34"/>
    <p:sldId id="286" r:id="rId35"/>
    <p:sldId id="309" r:id="rId36"/>
    <p:sldId id="310" r:id="rId37"/>
    <p:sldId id="289" r:id="rId38"/>
    <p:sldId id="290" r:id="rId39"/>
    <p:sldId id="291" r:id="rId40"/>
    <p:sldId id="316" r:id="rId41"/>
    <p:sldId id="302" r:id="rId4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474" y="4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6058" cy="49841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530" y="1"/>
            <a:ext cx="2946058" cy="49841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D6DB44-2090-4F92-8C98-6C9763E8B976}" type="datetimeFigureOut">
              <a:rPr lang="en-GB" smtClean="0"/>
              <a:t>22/09/2017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220"/>
            <a:ext cx="2946058" cy="49841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530" y="9428220"/>
            <a:ext cx="2946058" cy="49841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DC9381-56C6-4119-B2DF-CF9CB056B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24475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836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167716-6112-49CC-8EA4-7DE7E8E4550B}" type="datetimeFigureOut">
              <a:rPr lang="en-GB" smtClean="0"/>
              <a:t>22/09/2017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009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836" y="9428009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ABE278-6625-4C6B-AA59-56F54521A8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841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ardian.co.uk/environment/2012/jan/24/eu-electronic-waste-recycling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ABE278-6625-4C6B-AA59-56F54521A88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382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currently 80% of the municipal solid waste in Europe is recyclable or compostable and if the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ecodesign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directive is boosted in the way the EP asks for in point 5, it is likely that non-recyclable, non-compostable products by 2020 will be less than 5% of total MSW. Hence, this practically means the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 end of waste disposal in Europe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ABE278-6625-4C6B-AA59-56F54521A88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3897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ABE278-6625-4C6B-AA59-56F54521A88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343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9/22/2017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Times New Roman"/>
                <a:cs typeface="Times New Roman"/>
              </a:defRPr>
            </a:lvl1pPr>
          </a:lstStyle>
          <a:p>
            <a:pPr marL="101600">
              <a:lnSpc>
                <a:spcPts val="130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9/22/2017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Times New Roman"/>
                <a:cs typeface="Times New Roman"/>
              </a:defRPr>
            </a:lvl1pPr>
          </a:lstStyle>
          <a:p>
            <a:pPr marL="101600">
              <a:lnSpc>
                <a:spcPts val="130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865614" y="2004194"/>
            <a:ext cx="1878329" cy="37579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9/22/2017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Times New Roman"/>
                <a:cs typeface="Times New Roman"/>
              </a:defRPr>
            </a:lvl1pPr>
          </a:lstStyle>
          <a:p>
            <a:pPr marL="101600">
              <a:lnSpc>
                <a:spcPts val="130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9/22/2017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Times New Roman"/>
                <a:cs typeface="Times New Roman"/>
              </a:defRPr>
            </a:lvl1pPr>
          </a:lstStyle>
          <a:p>
            <a:pPr marL="101600">
              <a:lnSpc>
                <a:spcPts val="130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1043609" y="1628800"/>
            <a:ext cx="6896100" cy="43910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9/22/2017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Times New Roman"/>
                <a:cs typeface="Times New Roman"/>
              </a:defRPr>
            </a:lvl1pPr>
          </a:lstStyle>
          <a:p>
            <a:pPr marL="101600">
              <a:lnSpc>
                <a:spcPts val="130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21640" y="448817"/>
            <a:ext cx="8300719" cy="15716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50519" y="1542542"/>
            <a:ext cx="8442960" cy="36112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9/22/2017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417559" y="6461454"/>
            <a:ext cx="203200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Times New Roman"/>
                <a:cs typeface="Times New Roman"/>
              </a:defRPr>
            </a:lvl1pPr>
          </a:lstStyle>
          <a:p>
            <a:pPr marL="101600">
              <a:lnSpc>
                <a:spcPts val="130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topics/environmentcountryside/epq/waste_recycling/zerowaste/?lang=en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uidance/waste-legislation-and-regulation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21640" y="448817"/>
            <a:ext cx="8493760" cy="13542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49554" algn="ctr">
              <a:lnSpc>
                <a:spcPct val="100000"/>
              </a:lnSpc>
            </a:pPr>
            <a:r>
              <a:rPr lang="en-GB" spc="-20" dirty="0">
                <a:latin typeface="Calibri"/>
                <a:cs typeface="Calibri"/>
              </a:rPr>
              <a:t>Renewable Energy &amp; Built Environment</a:t>
            </a:r>
            <a:endParaRPr spc="-5"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85800" y="1886616"/>
            <a:ext cx="4966970" cy="4924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lang="en-GB" sz="3200" spc="-40" dirty="0">
                <a:solidFill>
                  <a:srgbClr val="548ED4"/>
                </a:solidFill>
                <a:latin typeface="Calibri"/>
                <a:cs typeface="Calibri"/>
              </a:rPr>
              <a:t>Energy &amp; Waste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67537" y="3068954"/>
            <a:ext cx="3312414" cy="331495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5227701" y="5539028"/>
            <a:ext cx="3439160" cy="4924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lang="en-GB" sz="3200" spc="-20" dirty="0">
                <a:latin typeface="Calibri"/>
                <a:cs typeface="Calibri"/>
              </a:rPr>
              <a:t>Introduction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940171" y="2132838"/>
            <a:ext cx="2729864" cy="313093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1C6FD-BA81-4ACD-81C7-C34CE5AF1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640" y="448817"/>
            <a:ext cx="8300719" cy="677108"/>
          </a:xfrm>
        </p:spPr>
        <p:txBody>
          <a:bodyPr/>
          <a:lstStyle/>
          <a:p>
            <a:r>
              <a:rPr lang="en-GB" dirty="0"/>
              <a:t>Module aims &amp; learning outcomes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F681DF-2338-4D57-B148-3D4480B7D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0519" y="1542542"/>
            <a:ext cx="8442960" cy="4308872"/>
          </a:xfrm>
        </p:spPr>
        <p:txBody>
          <a:bodyPr/>
          <a:lstStyle/>
          <a:p>
            <a:r>
              <a:rPr lang="en-GB" dirty="0"/>
              <a:t>Aim: thorough understanding of all challenges associated with waste management &amp; global energy issues</a:t>
            </a:r>
          </a:p>
          <a:p>
            <a:endParaRPr lang="en-GB" dirty="0"/>
          </a:p>
          <a:p>
            <a:r>
              <a:rPr lang="en-GB" dirty="0"/>
              <a:t>Learning outcomes: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Critically analyse waste materials and relative treatment processes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Critically evaluate practical &amp; technological challenges associated with waste treatment / energy generation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Examine potential impact effects of waste treatments &amp; renewable energy generation</a:t>
            </a:r>
          </a:p>
        </p:txBody>
      </p:sp>
    </p:spTree>
    <p:extLst>
      <p:ext uri="{BB962C8B-B14F-4D97-AF65-F5344CB8AC3E}">
        <p14:creationId xmlns:p14="http://schemas.microsoft.com/office/powerpoint/2010/main" val="1727041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57C2E-6DA5-4175-A899-A70DEEAD8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4178D5-8604-46F9-9D09-ECE26E5893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733800" cy="3680460"/>
          </a:xfrm>
          <a:blipFill dpi="0" rotWithShape="1">
            <a:blip r:embed="rId2">
              <a:alphaModFix amt="28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 b="1" dirty="0"/>
              <a:t>Coursework: 50%</a:t>
            </a:r>
          </a:p>
          <a:p>
            <a:endParaRPr lang="en-GB" dirty="0"/>
          </a:p>
          <a:p>
            <a:r>
              <a:rPr lang="en-GB" dirty="0"/>
              <a:t>One written assignment</a:t>
            </a:r>
          </a:p>
          <a:p>
            <a:endParaRPr lang="en-GB" dirty="0"/>
          </a:p>
          <a:p>
            <a:r>
              <a:rPr lang="en-GB" dirty="0"/>
              <a:t>Brief…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4494FE9-67AA-4894-9B22-B041A41AE483}"/>
              </a:ext>
            </a:extLst>
          </p:cNvPr>
          <p:cNvSpPr>
            <a:spLocks noGrp="1"/>
          </p:cNvSpPr>
          <p:nvPr>
            <p:ph sz="half" idx="3"/>
          </p:nvPr>
        </p:nvSpPr>
        <p:spPr>
          <a:xfrm>
            <a:off x="4876800" y="1577341"/>
            <a:ext cx="3867143" cy="3680460"/>
          </a:xfrm>
          <a:blipFill>
            <a:blip r:embed="rId3">
              <a:alphaModFix amt="28000"/>
            </a:blip>
            <a:stretch>
              <a:fillRect/>
            </a:stretch>
          </a:blipFill>
        </p:spPr>
        <p:txBody>
          <a:bodyPr/>
          <a:lstStyle/>
          <a:p>
            <a:r>
              <a:rPr lang="en-GB" b="1" dirty="0"/>
              <a:t>Exam: 50%</a:t>
            </a:r>
          </a:p>
          <a:p>
            <a:endParaRPr lang="en-GB" dirty="0"/>
          </a:p>
          <a:p>
            <a:r>
              <a:rPr lang="en-GB" dirty="0"/>
              <a:t>To be staged in May 2018</a:t>
            </a:r>
          </a:p>
          <a:p>
            <a:r>
              <a:rPr lang="en-GB" dirty="0"/>
              <a:t>2 hours written exam</a:t>
            </a:r>
          </a:p>
          <a:p>
            <a:endParaRPr lang="en-GB" dirty="0"/>
          </a:p>
          <a:p>
            <a:r>
              <a:rPr lang="en-GB" dirty="0"/>
              <a:t>Location &amp; date: TBC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198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3CA9A2C-E475-43E2-820D-C10076755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640" y="448817"/>
            <a:ext cx="8300719" cy="677108"/>
          </a:xfrm>
        </p:spPr>
        <p:txBody>
          <a:bodyPr/>
          <a:lstStyle/>
          <a:p>
            <a:r>
              <a:rPr lang="en-GB" dirty="0"/>
              <a:t>Reading list / useful information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F99A2C8-0561-4641-BB0B-CE0D0D699A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0519" y="1542542"/>
            <a:ext cx="8442960" cy="5170646"/>
          </a:xfrm>
        </p:spPr>
        <p:txBody>
          <a:bodyPr/>
          <a:lstStyle/>
          <a:p>
            <a:r>
              <a:rPr lang="en-GB" dirty="0"/>
              <a:t>Vaughn, J (2009) – Waste management: A reference handbook (eBook)</a:t>
            </a:r>
          </a:p>
          <a:p>
            <a:endParaRPr lang="en-GB" dirty="0"/>
          </a:p>
          <a:p>
            <a:r>
              <a:rPr lang="en-GB" dirty="0"/>
              <a:t>Lemann (2008) – Waste management (eBook)</a:t>
            </a:r>
          </a:p>
          <a:p>
            <a:endParaRPr lang="en-GB" dirty="0"/>
          </a:p>
          <a:p>
            <a:r>
              <a:rPr lang="en-GB" dirty="0"/>
              <a:t>Welsh Government (2010) – Towards Zero Waste: One Wales, One Planet &amp; associated updates (</a:t>
            </a:r>
            <a:r>
              <a:rPr lang="en-GB" dirty="0">
                <a:hlinkClick r:id="rId3"/>
              </a:rPr>
              <a:t>http://gov.wales/topics/environmentcountryside/epq/waste_recycling/zerowaste/?lang=en</a:t>
            </a:r>
            <a:r>
              <a:rPr lang="en-GB" dirty="0"/>
              <a:t>) </a:t>
            </a:r>
          </a:p>
          <a:p>
            <a:endParaRPr lang="en-GB" dirty="0"/>
          </a:p>
          <a:p>
            <a:r>
              <a:rPr lang="en-GB" dirty="0"/>
              <a:t>Waste management journal</a:t>
            </a:r>
          </a:p>
          <a:p>
            <a:r>
              <a:rPr lang="en-GB" dirty="0"/>
              <a:t>Journal of Cleaner Production</a:t>
            </a:r>
          </a:p>
        </p:txBody>
      </p:sp>
      <p:sp>
        <p:nvSpPr>
          <p:cNvPr id="7" name="Right Brace 6">
            <a:extLst>
              <a:ext uri="{FF2B5EF4-FFF2-40B4-BE49-F238E27FC236}">
                <a16:creationId xmlns:a16="http://schemas.microsoft.com/office/drawing/2014/main" id="{BAD3352F-66A2-4D32-803E-D63C4CD73B39}"/>
              </a:ext>
            </a:extLst>
          </p:cNvPr>
          <p:cNvSpPr/>
          <p:nvPr/>
        </p:nvSpPr>
        <p:spPr>
          <a:xfrm>
            <a:off x="4800600" y="5943600"/>
            <a:ext cx="304800" cy="685800"/>
          </a:xfrm>
          <a:prstGeom prst="rightBrac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B66A80-D821-4AB3-A075-D7ECC1B458BA}"/>
              </a:ext>
            </a:extLst>
          </p:cNvPr>
          <p:cNvSpPr txBox="1"/>
          <p:nvPr/>
        </p:nvSpPr>
        <p:spPr>
          <a:xfrm>
            <a:off x="5410200" y="5943600"/>
            <a:ext cx="29129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Available from Science Direct</a:t>
            </a:r>
          </a:p>
          <a:p>
            <a:r>
              <a:rPr lang="en-GB" dirty="0"/>
              <a:t>UWTSD online library</a:t>
            </a:r>
          </a:p>
        </p:txBody>
      </p:sp>
    </p:spTree>
    <p:extLst>
      <p:ext uri="{BB962C8B-B14F-4D97-AF65-F5344CB8AC3E}">
        <p14:creationId xmlns:p14="http://schemas.microsoft.com/office/powerpoint/2010/main" val="2051416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8FBE9-84FE-4B72-8297-B616A1BBC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640" y="448817"/>
            <a:ext cx="8300719" cy="677108"/>
          </a:xfrm>
        </p:spPr>
        <p:txBody>
          <a:bodyPr/>
          <a:lstStyle/>
          <a:p>
            <a:r>
              <a:rPr lang="en-GB" dirty="0"/>
              <a:t>Other useful reads…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ABAE42-B75C-43EE-B5F9-3AA622AF23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0519" y="1542542"/>
            <a:ext cx="8442960" cy="3447098"/>
          </a:xfrm>
        </p:spPr>
        <p:txBody>
          <a:bodyPr/>
          <a:lstStyle/>
          <a:p>
            <a:r>
              <a:rPr lang="en-GB" dirty="0"/>
              <a:t>Edwards, Stuart (2014) – My Rubbish Career: Municipal Waste Management</a:t>
            </a:r>
          </a:p>
          <a:p>
            <a:endParaRPr lang="en-GB" dirty="0"/>
          </a:p>
          <a:p>
            <a:r>
              <a:rPr lang="en-GB" dirty="0"/>
              <a:t>Minter, Adam (2013) – Junkyard Planet: Travels in the Billion Dollar Trash Trade</a:t>
            </a:r>
          </a:p>
          <a:p>
            <a:endParaRPr lang="en-GB" dirty="0"/>
          </a:p>
          <a:p>
            <a:r>
              <a:rPr lang="en-GB" dirty="0" err="1"/>
              <a:t>Girling</a:t>
            </a:r>
            <a:r>
              <a:rPr lang="en-GB" dirty="0"/>
              <a:t>, Richard (2005) – Rubbish!  Dirt on our hands and crisis ahead</a:t>
            </a:r>
          </a:p>
        </p:txBody>
      </p:sp>
    </p:spTree>
    <p:extLst>
      <p:ext uri="{BB962C8B-B14F-4D97-AF65-F5344CB8AC3E}">
        <p14:creationId xmlns:p14="http://schemas.microsoft.com/office/powerpoint/2010/main" val="2226007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903" rIns="0" bIns="0" rtlCol="0">
            <a:spAutoFit/>
          </a:bodyPr>
          <a:lstStyle/>
          <a:p>
            <a:pPr marL="1058545">
              <a:lnSpc>
                <a:spcPct val="100000"/>
              </a:lnSpc>
              <a:tabLst>
                <a:tab pos="4568190" algn="l"/>
              </a:tabLst>
            </a:pPr>
            <a:r>
              <a:rPr sz="4000" spc="0" dirty="0">
                <a:latin typeface="Tahoma"/>
                <a:cs typeface="Tahoma"/>
              </a:rPr>
              <a:t>B</a:t>
            </a:r>
            <a:r>
              <a:rPr sz="4000" spc="-10" dirty="0">
                <a:latin typeface="Tahoma"/>
                <a:cs typeface="Tahoma"/>
              </a:rPr>
              <a:t>rie</a:t>
            </a:r>
            <a:r>
              <a:rPr sz="4000" spc="-5" dirty="0">
                <a:latin typeface="Tahoma"/>
                <a:cs typeface="Tahoma"/>
              </a:rPr>
              <a:t>f</a:t>
            </a:r>
            <a:r>
              <a:rPr sz="4000" spc="5" dirty="0">
                <a:latin typeface="Tahoma"/>
                <a:cs typeface="Tahoma"/>
              </a:rPr>
              <a:t> </a:t>
            </a:r>
            <a:r>
              <a:rPr sz="4000" spc="-10" dirty="0">
                <a:latin typeface="Tahoma"/>
                <a:cs typeface="Tahoma"/>
              </a:rPr>
              <a:t>Histor</a:t>
            </a:r>
            <a:r>
              <a:rPr sz="4000" spc="-5" dirty="0">
                <a:latin typeface="Tahoma"/>
                <a:cs typeface="Tahoma"/>
              </a:rPr>
              <a:t>y</a:t>
            </a:r>
            <a:r>
              <a:rPr sz="4000" spc="10" dirty="0">
                <a:latin typeface="Tahoma"/>
                <a:cs typeface="Tahoma"/>
              </a:rPr>
              <a:t> </a:t>
            </a:r>
            <a:r>
              <a:rPr sz="4000" spc="-5" dirty="0">
                <a:latin typeface="Tahoma"/>
                <a:cs typeface="Tahoma"/>
              </a:rPr>
              <a:t>of</a:t>
            </a:r>
            <a:r>
              <a:rPr sz="4000" dirty="0">
                <a:latin typeface="Tahoma"/>
                <a:cs typeface="Tahoma"/>
              </a:rPr>
              <a:t>	</a:t>
            </a:r>
            <a:r>
              <a:rPr sz="4000" spc="-50" dirty="0">
                <a:latin typeface="Tahoma"/>
                <a:cs typeface="Tahoma"/>
              </a:rPr>
              <a:t>w</a:t>
            </a:r>
            <a:r>
              <a:rPr sz="4000" spc="-5" dirty="0">
                <a:latin typeface="Tahoma"/>
                <a:cs typeface="Tahoma"/>
              </a:rPr>
              <a:t>aste</a:t>
            </a:r>
            <a:endParaRPr sz="40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8540" y="1589786"/>
            <a:ext cx="7512050" cy="4514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3000 BC: </a:t>
            </a:r>
            <a:r>
              <a:rPr sz="2600" spc="-5" dirty="0">
                <a:latin typeface="Calibri"/>
                <a:cs typeface="Calibri"/>
              </a:rPr>
              <a:t>The </a:t>
            </a:r>
            <a:r>
              <a:rPr sz="2600" spc="-15" dirty="0">
                <a:latin typeface="Calibri"/>
                <a:cs typeface="Calibri"/>
              </a:rPr>
              <a:t>Cretan </a:t>
            </a:r>
            <a:r>
              <a:rPr sz="2600" spc="-10" dirty="0">
                <a:latin typeface="Calibri"/>
                <a:cs typeface="Calibri"/>
              </a:rPr>
              <a:t>capital </a:t>
            </a:r>
            <a:r>
              <a:rPr sz="2600" spc="-5" dirty="0">
                <a:latin typeface="Calibri"/>
                <a:cs typeface="Calibri"/>
              </a:rPr>
              <a:t>builds </a:t>
            </a:r>
            <a:r>
              <a:rPr sz="2600" dirty="0">
                <a:latin typeface="Calibri"/>
                <a:cs typeface="Calibri"/>
              </a:rPr>
              <a:t>landfill </a:t>
            </a:r>
            <a:r>
              <a:rPr sz="2600" spc="-5" dirty="0">
                <a:latin typeface="Calibri"/>
                <a:cs typeface="Calibri"/>
              </a:rPr>
              <a:t>sites</a:t>
            </a:r>
            <a:r>
              <a:rPr sz="2600" spc="-130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where  </a:t>
            </a:r>
            <a:r>
              <a:rPr sz="2600" spc="-15" dirty="0">
                <a:latin typeface="Calibri"/>
                <a:cs typeface="Calibri"/>
              </a:rPr>
              <a:t>waste </a:t>
            </a:r>
            <a:r>
              <a:rPr sz="2600" dirty="0">
                <a:latin typeface="Calibri"/>
                <a:cs typeface="Calibri"/>
              </a:rPr>
              <a:t>is </a:t>
            </a:r>
            <a:r>
              <a:rPr sz="2600" spc="-5" dirty="0">
                <a:latin typeface="Calibri"/>
                <a:cs typeface="Calibri"/>
              </a:rPr>
              <a:t>placed </a:t>
            </a:r>
            <a:r>
              <a:rPr sz="2600" dirty="0">
                <a:latin typeface="Calibri"/>
                <a:cs typeface="Calibri"/>
              </a:rPr>
              <a:t>in </a:t>
            </a:r>
            <a:r>
              <a:rPr sz="2600" spc="-5" dirty="0">
                <a:latin typeface="Calibri"/>
                <a:cs typeface="Calibri"/>
              </a:rPr>
              <a:t>pits </a:t>
            </a:r>
            <a:r>
              <a:rPr sz="2600" dirty="0">
                <a:latin typeface="Calibri"/>
                <a:cs typeface="Calibri"/>
              </a:rPr>
              <a:t>and </a:t>
            </a:r>
            <a:r>
              <a:rPr sz="2600" spc="-15" dirty="0">
                <a:latin typeface="Calibri"/>
                <a:cs typeface="Calibri"/>
              </a:rPr>
              <a:t>covered </a:t>
            </a:r>
            <a:r>
              <a:rPr sz="2600" dirty="0">
                <a:latin typeface="Calibri"/>
                <a:cs typeface="Calibri"/>
              </a:rPr>
              <a:t>with earth </a:t>
            </a:r>
            <a:r>
              <a:rPr sz="2600" spc="-15" dirty="0">
                <a:latin typeface="Calibri"/>
                <a:cs typeface="Calibri"/>
              </a:rPr>
              <a:t>at  </a:t>
            </a:r>
            <a:r>
              <a:rPr sz="2600" spc="-5" dirty="0">
                <a:latin typeface="Calibri"/>
                <a:cs typeface="Calibri"/>
              </a:rPr>
              <a:t>various</a:t>
            </a:r>
            <a:r>
              <a:rPr sz="2600" spc="-110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levels.</a:t>
            </a:r>
            <a:endParaRPr sz="26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2700" dirty="0">
              <a:latin typeface="Times New Roman"/>
              <a:cs typeface="Times New Roman"/>
            </a:endParaRPr>
          </a:p>
          <a:p>
            <a:pPr marL="355600" indent="-342900">
              <a:lnSpc>
                <a:spcPts val="2810"/>
              </a:lnSpc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1297: </a:t>
            </a:r>
            <a:r>
              <a:rPr sz="2600" spc="-5" dirty="0">
                <a:latin typeface="Calibri"/>
                <a:cs typeface="Calibri"/>
              </a:rPr>
              <a:t>Law passed </a:t>
            </a:r>
            <a:r>
              <a:rPr sz="2600" dirty="0">
                <a:latin typeface="Calibri"/>
                <a:cs typeface="Calibri"/>
              </a:rPr>
              <a:t>in </a:t>
            </a:r>
            <a:r>
              <a:rPr sz="2600" spc="-5" dirty="0">
                <a:latin typeface="Calibri"/>
                <a:cs typeface="Calibri"/>
              </a:rPr>
              <a:t>Britain </a:t>
            </a:r>
            <a:r>
              <a:rPr sz="2600" spc="-10" dirty="0">
                <a:latin typeface="Calibri"/>
                <a:cs typeface="Calibri"/>
              </a:rPr>
              <a:t>to </a:t>
            </a:r>
            <a:r>
              <a:rPr sz="2600" spc="-25" dirty="0">
                <a:latin typeface="Calibri"/>
                <a:cs typeface="Calibri"/>
              </a:rPr>
              <a:t>make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householders</a:t>
            </a:r>
            <a:endParaRPr sz="2600" dirty="0">
              <a:latin typeface="Calibri"/>
              <a:cs typeface="Calibri"/>
            </a:endParaRPr>
          </a:p>
          <a:p>
            <a:pPr marR="397510" algn="ctr">
              <a:lnSpc>
                <a:spcPts val="2810"/>
              </a:lnSpc>
            </a:pPr>
            <a:r>
              <a:rPr sz="2600" spc="-20" dirty="0">
                <a:latin typeface="Calibri"/>
                <a:cs typeface="Calibri"/>
              </a:rPr>
              <a:t>keep </a:t>
            </a:r>
            <a:r>
              <a:rPr sz="2600" dirty="0">
                <a:latin typeface="Calibri"/>
                <a:cs typeface="Calibri"/>
              </a:rPr>
              <a:t>the </a:t>
            </a:r>
            <a:r>
              <a:rPr sz="2600" spc="-15" dirty="0">
                <a:latin typeface="Calibri"/>
                <a:cs typeface="Calibri"/>
              </a:rPr>
              <a:t>front </a:t>
            </a:r>
            <a:r>
              <a:rPr sz="2600" dirty="0">
                <a:latin typeface="Calibri"/>
                <a:cs typeface="Calibri"/>
              </a:rPr>
              <a:t>of their </a:t>
            </a:r>
            <a:r>
              <a:rPr sz="2600" spc="-5" dirty="0">
                <a:latin typeface="Calibri"/>
                <a:cs typeface="Calibri"/>
              </a:rPr>
              <a:t>homes </a:t>
            </a:r>
            <a:r>
              <a:rPr sz="2600" dirty="0">
                <a:latin typeface="Calibri"/>
                <a:cs typeface="Calibri"/>
              </a:rPr>
              <a:t>clear </a:t>
            </a:r>
            <a:r>
              <a:rPr sz="2600" spc="-10" dirty="0">
                <a:latin typeface="Calibri"/>
                <a:cs typeface="Calibri"/>
              </a:rPr>
              <a:t>from</a:t>
            </a:r>
            <a:r>
              <a:rPr sz="2600" spc="-12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refuse.</a:t>
            </a:r>
            <a:endParaRPr sz="26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8"/>
              </a:spcBef>
            </a:pPr>
            <a:endParaRPr sz="3250" dirty="0">
              <a:latin typeface="Times New Roman"/>
              <a:cs typeface="Times New Roman"/>
            </a:endParaRPr>
          </a:p>
          <a:p>
            <a:pPr marL="355600" marR="147955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1354: The city of </a:t>
            </a:r>
            <a:r>
              <a:rPr sz="2600" spc="-5" dirty="0">
                <a:latin typeface="Calibri"/>
                <a:cs typeface="Calibri"/>
              </a:rPr>
              <a:t>London </a:t>
            </a:r>
            <a:r>
              <a:rPr sz="2600" spc="-10" dirty="0">
                <a:latin typeface="Calibri"/>
                <a:cs typeface="Calibri"/>
              </a:rPr>
              <a:t>employed </a:t>
            </a:r>
            <a:r>
              <a:rPr sz="2600" spc="-20" dirty="0">
                <a:latin typeface="Calibri"/>
                <a:cs typeface="Calibri"/>
              </a:rPr>
              <a:t>‘rakers’ </a:t>
            </a:r>
            <a:r>
              <a:rPr sz="2600" spc="-15" dirty="0">
                <a:latin typeface="Calibri"/>
                <a:cs typeface="Calibri"/>
              </a:rPr>
              <a:t>to  </a:t>
            </a:r>
            <a:r>
              <a:rPr sz="2600" spc="-5" dirty="0">
                <a:latin typeface="Calibri"/>
                <a:cs typeface="Calibri"/>
              </a:rPr>
              <a:t>manage </a:t>
            </a:r>
            <a:r>
              <a:rPr sz="2600" dirty="0">
                <a:latin typeface="Calibri"/>
                <a:cs typeface="Calibri"/>
              </a:rPr>
              <a:t>the </a:t>
            </a:r>
            <a:r>
              <a:rPr sz="2600" spc="-15" dirty="0">
                <a:latin typeface="Calibri"/>
                <a:cs typeface="Calibri"/>
              </a:rPr>
              <a:t>waste. </a:t>
            </a:r>
            <a:endParaRPr lang="en-GB" sz="2600" spc="-15" dirty="0">
              <a:latin typeface="Calibri"/>
              <a:cs typeface="Calibri"/>
            </a:endParaRPr>
          </a:p>
          <a:p>
            <a:pPr marL="355600" marR="147955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endParaRPr lang="en-GB" sz="2600" spc="-15" dirty="0">
              <a:latin typeface="Calibri"/>
              <a:cs typeface="Calibri"/>
            </a:endParaRPr>
          </a:p>
          <a:p>
            <a:pPr marL="355600" marR="147955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600" spc="-15" dirty="0">
                <a:latin typeface="Calibri"/>
                <a:cs typeface="Calibri"/>
              </a:rPr>
              <a:t>1408: </a:t>
            </a:r>
            <a:r>
              <a:rPr sz="2600" spc="-5" dirty="0">
                <a:latin typeface="Calibri"/>
                <a:cs typeface="Calibri"/>
              </a:rPr>
              <a:t>Medieval </a:t>
            </a:r>
            <a:r>
              <a:rPr sz="2600" dirty="0">
                <a:latin typeface="Calibri"/>
                <a:cs typeface="Calibri"/>
              </a:rPr>
              <a:t>German cities</a:t>
            </a:r>
            <a:r>
              <a:rPr sz="2600" spc="-12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required  </a:t>
            </a:r>
            <a:r>
              <a:rPr sz="2600" dirty="0">
                <a:latin typeface="Calibri"/>
                <a:cs typeface="Calibri"/>
              </a:rPr>
              <a:t>the </a:t>
            </a:r>
            <a:r>
              <a:rPr sz="2600" spc="-10" dirty="0">
                <a:latin typeface="Calibri"/>
                <a:cs typeface="Calibri"/>
              </a:rPr>
              <a:t>wagons </a:t>
            </a:r>
            <a:r>
              <a:rPr sz="2600" dirty="0">
                <a:latin typeface="Calibri"/>
                <a:cs typeface="Calibri"/>
              </a:rPr>
              <a:t>which </a:t>
            </a:r>
            <a:r>
              <a:rPr sz="2600" spc="-10" dirty="0">
                <a:latin typeface="Calibri"/>
                <a:cs typeface="Calibri"/>
              </a:rPr>
              <a:t>brought produce into </a:t>
            </a:r>
            <a:r>
              <a:rPr sz="2600" dirty="0">
                <a:latin typeface="Calibri"/>
                <a:cs typeface="Calibri"/>
              </a:rPr>
              <a:t>the city </a:t>
            </a:r>
            <a:r>
              <a:rPr sz="2600" spc="-10" dirty="0">
                <a:latin typeface="Calibri"/>
                <a:cs typeface="Calibri"/>
              </a:rPr>
              <a:t>to  </a:t>
            </a:r>
            <a:r>
              <a:rPr sz="2600" spc="-5" dirty="0">
                <a:latin typeface="Calibri"/>
                <a:cs typeface="Calibri"/>
              </a:rPr>
              <a:t>carry out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waste.</a:t>
            </a:r>
            <a:endParaRPr sz="26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58545">
              <a:lnSpc>
                <a:spcPts val="4785"/>
              </a:lnSpc>
              <a:tabLst>
                <a:tab pos="4568190" algn="l"/>
              </a:tabLst>
            </a:pPr>
            <a:r>
              <a:rPr sz="4000" spc="0" dirty="0">
                <a:latin typeface="Tahoma"/>
                <a:cs typeface="Tahoma"/>
              </a:rPr>
              <a:t>B</a:t>
            </a:r>
            <a:r>
              <a:rPr sz="4000" spc="-10" dirty="0">
                <a:latin typeface="Tahoma"/>
                <a:cs typeface="Tahoma"/>
              </a:rPr>
              <a:t>rie</a:t>
            </a:r>
            <a:r>
              <a:rPr sz="4000" spc="-5" dirty="0">
                <a:latin typeface="Tahoma"/>
                <a:cs typeface="Tahoma"/>
              </a:rPr>
              <a:t>f</a:t>
            </a:r>
            <a:r>
              <a:rPr sz="4000" spc="5" dirty="0">
                <a:latin typeface="Tahoma"/>
                <a:cs typeface="Tahoma"/>
              </a:rPr>
              <a:t> </a:t>
            </a:r>
            <a:r>
              <a:rPr sz="4000" spc="-10" dirty="0">
                <a:latin typeface="Tahoma"/>
                <a:cs typeface="Tahoma"/>
              </a:rPr>
              <a:t>Histor</a:t>
            </a:r>
            <a:r>
              <a:rPr sz="4000" spc="-5" dirty="0">
                <a:latin typeface="Tahoma"/>
                <a:cs typeface="Tahoma"/>
              </a:rPr>
              <a:t>y</a:t>
            </a:r>
            <a:r>
              <a:rPr sz="4000" spc="10" dirty="0">
                <a:latin typeface="Tahoma"/>
                <a:cs typeface="Tahoma"/>
              </a:rPr>
              <a:t> </a:t>
            </a:r>
            <a:r>
              <a:rPr sz="4000" spc="-5" dirty="0">
                <a:latin typeface="Tahoma"/>
                <a:cs typeface="Tahoma"/>
              </a:rPr>
              <a:t>of</a:t>
            </a:r>
            <a:r>
              <a:rPr sz="4000" dirty="0">
                <a:latin typeface="Tahoma"/>
                <a:cs typeface="Tahoma"/>
              </a:rPr>
              <a:t>	</a:t>
            </a:r>
            <a:r>
              <a:rPr sz="4000" spc="-50" dirty="0">
                <a:latin typeface="Tahoma"/>
                <a:cs typeface="Tahoma"/>
              </a:rPr>
              <a:t>w</a:t>
            </a:r>
            <a:r>
              <a:rPr sz="4000" spc="-5" dirty="0">
                <a:latin typeface="Tahoma"/>
                <a:cs typeface="Tahoma"/>
              </a:rPr>
              <a:t>aste</a:t>
            </a:r>
            <a:endParaRPr sz="40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90473" y="1585722"/>
            <a:ext cx="7501255" cy="37896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121920" indent="-342900">
              <a:lnSpc>
                <a:spcPts val="269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5" dirty="0">
                <a:latin typeface="Calibri"/>
                <a:cs typeface="Calibri"/>
              </a:rPr>
              <a:t>1588: </a:t>
            </a:r>
            <a:r>
              <a:rPr sz="2800" spc="-15" dirty="0">
                <a:latin typeface="Calibri"/>
                <a:cs typeface="Calibri"/>
              </a:rPr>
              <a:t>Elizabeth </a:t>
            </a:r>
            <a:r>
              <a:rPr sz="2800" spc="-5" dirty="0">
                <a:latin typeface="Calibri"/>
                <a:cs typeface="Calibri"/>
              </a:rPr>
              <a:t>1 </a:t>
            </a:r>
            <a:r>
              <a:rPr sz="2800" spc="-20" dirty="0">
                <a:latin typeface="Calibri"/>
                <a:cs typeface="Calibri"/>
              </a:rPr>
              <a:t>grants </a:t>
            </a:r>
            <a:r>
              <a:rPr sz="2800" spc="-10" dirty="0">
                <a:latin typeface="Calibri"/>
                <a:cs typeface="Calibri"/>
              </a:rPr>
              <a:t>special privileges </a:t>
            </a:r>
            <a:r>
              <a:rPr sz="2800" spc="-25" dirty="0">
                <a:latin typeface="Calibri"/>
                <a:cs typeface="Calibri"/>
              </a:rPr>
              <a:t>for </a:t>
            </a:r>
            <a:r>
              <a:rPr sz="2800" spc="-5" dirty="0">
                <a:latin typeface="Calibri"/>
                <a:cs typeface="Calibri"/>
              </a:rPr>
              <a:t>the  </a:t>
            </a:r>
            <a:r>
              <a:rPr sz="2800" spc="-10" dirty="0">
                <a:latin typeface="Calibri"/>
                <a:cs typeface="Calibri"/>
              </a:rPr>
              <a:t>collection </a:t>
            </a:r>
            <a:r>
              <a:rPr sz="2800" spc="-5" dirty="0">
                <a:latin typeface="Calibri"/>
                <a:cs typeface="Calibri"/>
              </a:rPr>
              <a:t>of </a:t>
            </a:r>
            <a:r>
              <a:rPr sz="2800" spc="-20" dirty="0">
                <a:latin typeface="Calibri"/>
                <a:cs typeface="Calibri"/>
              </a:rPr>
              <a:t>waste rags </a:t>
            </a:r>
            <a:r>
              <a:rPr sz="2800" spc="-25" dirty="0">
                <a:latin typeface="Calibri"/>
                <a:cs typeface="Calibri"/>
              </a:rPr>
              <a:t>for</a:t>
            </a:r>
            <a:r>
              <a:rPr sz="2800" spc="4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papermaking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1"/>
              </a:spcBef>
              <a:buFont typeface="Arial"/>
              <a:buChar char="•"/>
            </a:pPr>
            <a:endParaRPr sz="35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5" dirty="0">
                <a:latin typeface="Calibri"/>
                <a:cs typeface="Calibri"/>
              </a:rPr>
              <a:t>1700s / 1800s: </a:t>
            </a:r>
            <a:r>
              <a:rPr sz="2800" spc="-10" dirty="0">
                <a:latin typeface="Calibri"/>
                <a:cs typeface="Calibri"/>
              </a:rPr>
              <a:t>Industrial </a:t>
            </a:r>
            <a:r>
              <a:rPr sz="2800" spc="-15" dirty="0">
                <a:latin typeface="Calibri"/>
                <a:cs typeface="Calibri"/>
              </a:rPr>
              <a:t>Revolution </a:t>
            </a:r>
            <a:r>
              <a:rPr sz="2800" spc="-20" dirty="0">
                <a:latin typeface="Calibri"/>
                <a:cs typeface="Calibri"/>
              </a:rPr>
              <a:t>brought  </a:t>
            </a:r>
            <a:r>
              <a:rPr sz="2800" spc="-5" dirty="0">
                <a:latin typeface="Calibri"/>
                <a:cs typeface="Calibri"/>
              </a:rPr>
              <a:t>about major </a:t>
            </a:r>
            <a:r>
              <a:rPr sz="2800" spc="-10" dirty="0">
                <a:latin typeface="Calibri"/>
                <a:cs typeface="Calibri"/>
              </a:rPr>
              <a:t>changes </a:t>
            </a:r>
            <a:r>
              <a:rPr sz="2800" spc="-5" dirty="0">
                <a:latin typeface="Calibri"/>
                <a:cs typeface="Calibri"/>
              </a:rPr>
              <a:t>in </a:t>
            </a:r>
            <a:r>
              <a:rPr sz="2800" spc="-15" dirty="0">
                <a:latin typeface="Calibri"/>
                <a:cs typeface="Calibri"/>
              </a:rPr>
              <a:t>trade, availability </a:t>
            </a:r>
            <a:r>
              <a:rPr sz="2800" spc="-5" dirty="0">
                <a:latin typeface="Calibri"/>
                <a:cs typeface="Calibri"/>
              </a:rPr>
              <a:t>of </a:t>
            </a:r>
            <a:r>
              <a:rPr sz="2800" spc="-35" dirty="0">
                <a:latin typeface="Calibri"/>
                <a:cs typeface="Calibri"/>
              </a:rPr>
              <a:t>raw  </a:t>
            </a:r>
            <a:r>
              <a:rPr sz="2800" spc="-10" dirty="0">
                <a:latin typeface="Calibri"/>
                <a:cs typeface="Calibri"/>
              </a:rPr>
              <a:t>materials </a:t>
            </a:r>
            <a:r>
              <a:rPr sz="2800" spc="-5" dirty="0">
                <a:latin typeface="Calibri"/>
                <a:cs typeface="Calibri"/>
              </a:rPr>
              <a:t>and </a:t>
            </a:r>
            <a:r>
              <a:rPr sz="2800" spc="-10" dirty="0">
                <a:latin typeface="Calibri"/>
                <a:cs typeface="Calibri"/>
              </a:rPr>
              <a:t>population. </a:t>
            </a:r>
            <a:r>
              <a:rPr sz="2800" spc="-5" dirty="0">
                <a:latin typeface="Calibri"/>
                <a:cs typeface="Calibri"/>
              </a:rPr>
              <a:t>The </a:t>
            </a:r>
            <a:r>
              <a:rPr sz="2800" spc="-10" dirty="0">
                <a:latin typeface="Calibri"/>
                <a:cs typeface="Calibri"/>
              </a:rPr>
              <a:t>new </a:t>
            </a:r>
            <a:r>
              <a:rPr sz="2800" spc="-15" dirty="0">
                <a:latin typeface="Calibri"/>
                <a:cs typeface="Calibri"/>
              </a:rPr>
              <a:t>innovative  </a:t>
            </a:r>
            <a:r>
              <a:rPr sz="2800" spc="-10" dirty="0">
                <a:latin typeface="Calibri"/>
                <a:cs typeface="Calibri"/>
              </a:rPr>
              <a:t>technologies helped </a:t>
            </a:r>
            <a:r>
              <a:rPr sz="2800" spc="-15" dirty="0">
                <a:latin typeface="Calibri"/>
                <a:cs typeface="Calibri"/>
              </a:rPr>
              <a:t>to produced </a:t>
            </a:r>
            <a:r>
              <a:rPr sz="2800" spc="-10" dirty="0">
                <a:latin typeface="Calibri"/>
                <a:cs typeface="Calibri"/>
              </a:rPr>
              <a:t>increased  amounts </a:t>
            </a:r>
            <a:r>
              <a:rPr sz="2800" spc="-5" dirty="0">
                <a:latin typeface="Calibri"/>
                <a:cs typeface="Calibri"/>
              </a:rPr>
              <a:t>of </a:t>
            </a:r>
            <a:r>
              <a:rPr sz="2800" spc="-10" dirty="0">
                <a:latin typeface="Calibri"/>
                <a:cs typeface="Calibri"/>
              </a:rPr>
              <a:t>materials that </a:t>
            </a:r>
            <a:r>
              <a:rPr sz="2800" spc="-5" dirty="0">
                <a:latin typeface="Calibri"/>
                <a:cs typeface="Calibri"/>
              </a:rPr>
              <a:t>led </a:t>
            </a:r>
            <a:r>
              <a:rPr sz="2800" spc="-15" dirty="0">
                <a:latin typeface="Calibri"/>
                <a:cs typeface="Calibri"/>
              </a:rPr>
              <a:t>to </a:t>
            </a:r>
            <a:r>
              <a:rPr sz="2800" spc="-10" dirty="0">
                <a:latin typeface="Calibri"/>
                <a:cs typeface="Calibri"/>
              </a:rPr>
              <a:t>increased</a:t>
            </a:r>
            <a:r>
              <a:rPr sz="2800" spc="7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waste.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8"/>
              </a:spcBef>
              <a:buFont typeface="Arial"/>
              <a:buChar char="•"/>
            </a:pPr>
            <a:endParaRPr sz="29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5" dirty="0">
                <a:latin typeface="Calibri"/>
                <a:cs typeface="Calibri"/>
              </a:rPr>
              <a:t>1848: </a:t>
            </a:r>
            <a:r>
              <a:rPr sz="2800" spc="-10" dirty="0">
                <a:latin typeface="Calibri"/>
                <a:cs typeface="Calibri"/>
              </a:rPr>
              <a:t>Public Health</a:t>
            </a:r>
            <a:r>
              <a:rPr sz="2800" spc="5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Act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46303" y="1978914"/>
            <a:ext cx="7583805" cy="3483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1874: </a:t>
            </a:r>
            <a:r>
              <a:rPr sz="2600" spc="-5" dirty="0">
                <a:latin typeface="Calibri"/>
                <a:cs typeface="Calibri"/>
              </a:rPr>
              <a:t>The </a:t>
            </a:r>
            <a:r>
              <a:rPr sz="2600" spc="-15" dirty="0">
                <a:latin typeface="Calibri"/>
                <a:cs typeface="Calibri"/>
              </a:rPr>
              <a:t>first </a:t>
            </a:r>
            <a:r>
              <a:rPr sz="2600" spc="-5" dirty="0">
                <a:latin typeface="Calibri"/>
                <a:cs typeface="Calibri"/>
              </a:rPr>
              <a:t>energy </a:t>
            </a:r>
            <a:r>
              <a:rPr sz="2600" spc="-10" dirty="0">
                <a:latin typeface="Calibri"/>
                <a:cs typeface="Calibri"/>
              </a:rPr>
              <a:t>from </a:t>
            </a:r>
            <a:r>
              <a:rPr sz="2600" spc="-15" dirty="0">
                <a:latin typeface="Calibri"/>
                <a:cs typeface="Calibri"/>
              </a:rPr>
              <a:t>waste</a:t>
            </a:r>
            <a:r>
              <a:rPr sz="2600" spc="-170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plant.</a:t>
            </a:r>
            <a:endParaRPr sz="26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2700" dirty="0">
              <a:latin typeface="Times New Roman"/>
              <a:cs typeface="Times New Roman"/>
            </a:endParaRPr>
          </a:p>
          <a:p>
            <a:pPr marL="355600" indent="-342900">
              <a:lnSpc>
                <a:spcPts val="2810"/>
              </a:lnSpc>
              <a:buFont typeface="Arial"/>
              <a:buChar char="•"/>
              <a:tabLst>
                <a:tab pos="355600" algn="l"/>
                <a:tab pos="1791335" algn="l"/>
              </a:tabLst>
            </a:pPr>
            <a:r>
              <a:rPr sz="2600" dirty="0">
                <a:latin typeface="Calibri"/>
                <a:cs typeface="Calibri"/>
              </a:rPr>
              <a:t>1875: </a:t>
            </a:r>
            <a:r>
              <a:rPr sz="2600" spc="550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L</a:t>
            </a:r>
            <a:r>
              <a:rPr lang="en-GB" sz="2600" spc="-5" dirty="0">
                <a:latin typeface="Calibri"/>
                <a:cs typeface="Calibri"/>
              </a:rPr>
              <a:t>A</a:t>
            </a:r>
            <a:r>
              <a:rPr sz="2600" spc="-5" dirty="0">
                <a:latin typeface="Calibri"/>
                <a:cs typeface="Calibri"/>
              </a:rPr>
              <a:t>s</a:t>
            </a:r>
            <a:r>
              <a:rPr lang="en-GB" sz="2600" spc="-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responsible </a:t>
            </a:r>
            <a:r>
              <a:rPr sz="2600" spc="-25" dirty="0">
                <a:latin typeface="Calibri"/>
                <a:cs typeface="Calibri"/>
              </a:rPr>
              <a:t>for </a:t>
            </a:r>
            <a:r>
              <a:rPr sz="2600" dirty="0">
                <a:latin typeface="Calibri"/>
                <a:cs typeface="Calibri"/>
              </a:rPr>
              <a:t>the </a:t>
            </a:r>
            <a:r>
              <a:rPr sz="2600" spc="-15" dirty="0">
                <a:latin typeface="Calibri"/>
                <a:cs typeface="Calibri"/>
              </a:rPr>
              <a:t>removal </a:t>
            </a:r>
            <a:r>
              <a:rPr sz="2600" dirty="0">
                <a:latin typeface="Calibri"/>
                <a:cs typeface="Calibri"/>
              </a:rPr>
              <a:t>and </a:t>
            </a:r>
            <a:r>
              <a:rPr sz="2600" spc="-5" dirty="0">
                <a:latin typeface="Calibri"/>
                <a:cs typeface="Calibri"/>
              </a:rPr>
              <a:t>disposal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of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waste. </a:t>
            </a:r>
            <a:r>
              <a:rPr sz="2600" spc="-5" dirty="0">
                <a:latin typeface="Calibri"/>
                <a:cs typeface="Calibri"/>
              </a:rPr>
              <a:t>The birth </a:t>
            </a:r>
            <a:r>
              <a:rPr sz="2600" dirty="0">
                <a:latin typeface="Calibri"/>
                <a:cs typeface="Calibri"/>
              </a:rPr>
              <a:t>of the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dustbin.</a:t>
            </a:r>
            <a:endParaRPr sz="26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700" dirty="0">
              <a:latin typeface="Times New Roman"/>
              <a:cs typeface="Times New Roman"/>
            </a:endParaRPr>
          </a:p>
          <a:p>
            <a:pPr marL="355600" indent="-342900">
              <a:lnSpc>
                <a:spcPts val="2810"/>
              </a:lnSpc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1907: </a:t>
            </a:r>
            <a:r>
              <a:rPr sz="2600" spc="-5" dirty="0">
                <a:latin typeface="Calibri"/>
                <a:cs typeface="Calibri"/>
              </a:rPr>
              <a:t>Collection of </a:t>
            </a:r>
            <a:r>
              <a:rPr sz="2600" spc="-15" dirty="0">
                <a:latin typeface="Calibri"/>
                <a:cs typeface="Calibri"/>
              </a:rPr>
              <a:t>waste </a:t>
            </a:r>
            <a:r>
              <a:rPr sz="2600" spc="-10" dirty="0">
                <a:latin typeface="Calibri"/>
                <a:cs typeface="Calibri"/>
              </a:rPr>
              <a:t>by </a:t>
            </a:r>
            <a:r>
              <a:rPr sz="2600" dirty="0">
                <a:latin typeface="Calibri"/>
                <a:cs typeface="Calibri"/>
              </a:rPr>
              <a:t>the </a:t>
            </a:r>
            <a:r>
              <a:rPr sz="2600" spc="-5" dirty="0">
                <a:latin typeface="Calibri"/>
                <a:cs typeface="Calibri"/>
              </a:rPr>
              <a:t>LA </a:t>
            </a:r>
            <a:r>
              <a:rPr sz="2600" spc="-10" dirty="0">
                <a:latin typeface="Calibri"/>
                <a:cs typeface="Calibri"/>
              </a:rPr>
              <a:t>extended</a:t>
            </a:r>
            <a:r>
              <a:rPr sz="2600" spc="-120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to</a:t>
            </a:r>
            <a:endParaRPr sz="2600" dirty="0">
              <a:latin typeface="Calibri"/>
              <a:cs typeface="Calibri"/>
            </a:endParaRPr>
          </a:p>
          <a:p>
            <a:pPr marL="355600">
              <a:lnSpc>
                <a:spcPts val="2810"/>
              </a:lnSpc>
            </a:pPr>
            <a:r>
              <a:rPr sz="2600" dirty="0">
                <a:latin typeface="Calibri"/>
                <a:cs typeface="Calibri"/>
              </a:rPr>
              <a:t>include </a:t>
            </a:r>
            <a:r>
              <a:rPr sz="2600" spc="-10" dirty="0">
                <a:latin typeface="Calibri"/>
                <a:cs typeface="Calibri"/>
              </a:rPr>
              <a:t>trade</a:t>
            </a:r>
            <a:r>
              <a:rPr sz="2600" spc="-14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refuse.</a:t>
            </a:r>
            <a:endParaRPr sz="26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7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1930: </a:t>
            </a:r>
            <a:r>
              <a:rPr sz="2600" spc="-5" dirty="0">
                <a:latin typeface="Calibri"/>
                <a:cs typeface="Calibri"/>
              </a:rPr>
              <a:t>The dumping of </a:t>
            </a:r>
            <a:r>
              <a:rPr sz="2600" dirty="0">
                <a:latin typeface="Calibri"/>
                <a:cs typeface="Calibri"/>
              </a:rPr>
              <a:t>crude </a:t>
            </a:r>
            <a:r>
              <a:rPr sz="2600" spc="-15" dirty="0">
                <a:latin typeface="Calibri"/>
                <a:cs typeface="Calibri"/>
              </a:rPr>
              <a:t>refuse </a:t>
            </a:r>
            <a:r>
              <a:rPr sz="2600" dirty="0">
                <a:latin typeface="Calibri"/>
                <a:cs typeface="Calibri"/>
              </a:rPr>
              <a:t>is</a:t>
            </a:r>
            <a:r>
              <a:rPr sz="2600" spc="-12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controlled.</a:t>
            </a:r>
            <a:endParaRPr sz="2600"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903" rIns="0" bIns="0" rtlCol="0">
            <a:spAutoFit/>
          </a:bodyPr>
          <a:lstStyle/>
          <a:p>
            <a:pPr marL="1058545">
              <a:lnSpc>
                <a:spcPts val="4785"/>
              </a:lnSpc>
              <a:tabLst>
                <a:tab pos="4568190" algn="l"/>
              </a:tabLst>
            </a:pPr>
            <a:r>
              <a:rPr sz="4000" spc="0" dirty="0">
                <a:latin typeface="Tahoma"/>
                <a:cs typeface="Tahoma"/>
              </a:rPr>
              <a:t>B</a:t>
            </a:r>
            <a:r>
              <a:rPr sz="4000" spc="-10" dirty="0">
                <a:latin typeface="Tahoma"/>
                <a:cs typeface="Tahoma"/>
              </a:rPr>
              <a:t>rie</a:t>
            </a:r>
            <a:r>
              <a:rPr sz="4000" spc="-5" dirty="0">
                <a:latin typeface="Tahoma"/>
                <a:cs typeface="Tahoma"/>
              </a:rPr>
              <a:t>f</a:t>
            </a:r>
            <a:r>
              <a:rPr sz="4000" spc="5" dirty="0">
                <a:latin typeface="Tahoma"/>
                <a:cs typeface="Tahoma"/>
              </a:rPr>
              <a:t> </a:t>
            </a:r>
            <a:r>
              <a:rPr sz="4000" spc="-10" dirty="0">
                <a:latin typeface="Tahoma"/>
                <a:cs typeface="Tahoma"/>
              </a:rPr>
              <a:t>Histor</a:t>
            </a:r>
            <a:r>
              <a:rPr sz="4000" spc="-5" dirty="0">
                <a:latin typeface="Tahoma"/>
                <a:cs typeface="Tahoma"/>
              </a:rPr>
              <a:t>y</a:t>
            </a:r>
            <a:r>
              <a:rPr sz="4000" spc="10" dirty="0">
                <a:latin typeface="Tahoma"/>
                <a:cs typeface="Tahoma"/>
              </a:rPr>
              <a:t> </a:t>
            </a:r>
            <a:r>
              <a:rPr sz="4000" spc="-5" dirty="0">
                <a:latin typeface="Tahoma"/>
                <a:cs typeface="Tahoma"/>
              </a:rPr>
              <a:t>of</a:t>
            </a:r>
            <a:r>
              <a:rPr sz="4000" dirty="0">
                <a:latin typeface="Tahoma"/>
                <a:cs typeface="Tahoma"/>
              </a:rPr>
              <a:t>	</a:t>
            </a:r>
            <a:r>
              <a:rPr sz="4000" spc="-50" dirty="0">
                <a:latin typeface="Tahoma"/>
                <a:cs typeface="Tahoma"/>
              </a:rPr>
              <a:t>w</a:t>
            </a:r>
            <a:r>
              <a:rPr sz="4000" spc="-5" dirty="0">
                <a:latin typeface="Tahoma"/>
                <a:cs typeface="Tahoma"/>
              </a:rPr>
              <a:t>aste</a:t>
            </a:r>
            <a:endParaRPr sz="4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78509" y="1939797"/>
            <a:ext cx="7284084" cy="32740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5" dirty="0">
                <a:latin typeface="Calibri"/>
                <a:cs typeface="Calibri"/>
              </a:rPr>
              <a:t>1930s: The birth of the </a:t>
            </a:r>
            <a:r>
              <a:rPr sz="2800" spc="-10" dirty="0">
                <a:latin typeface="Calibri"/>
                <a:cs typeface="Calibri"/>
              </a:rPr>
              <a:t>plastic</a:t>
            </a:r>
            <a:r>
              <a:rPr sz="2800" spc="30" dirty="0">
                <a:latin typeface="Calibri"/>
                <a:cs typeface="Calibri"/>
              </a:rPr>
              <a:t> </a:t>
            </a:r>
            <a:r>
              <a:rPr sz="2800" spc="-30" dirty="0">
                <a:latin typeface="Calibri"/>
                <a:cs typeface="Calibri"/>
              </a:rPr>
              <a:t>industry.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6"/>
              </a:spcBef>
              <a:buFont typeface="Arial"/>
              <a:buChar char="•"/>
            </a:pPr>
            <a:endParaRPr sz="4050">
              <a:latin typeface="Times New Roman"/>
              <a:cs typeface="Times New Roman"/>
            </a:endParaRPr>
          </a:p>
          <a:p>
            <a:pPr marL="355600" marR="118745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5" dirty="0">
                <a:latin typeface="Calibri"/>
                <a:cs typeface="Calibri"/>
              </a:rPr>
              <a:t>1936: </a:t>
            </a:r>
            <a:r>
              <a:rPr sz="2800" spc="-35" dirty="0">
                <a:latin typeface="Calibri"/>
                <a:cs typeface="Calibri"/>
              </a:rPr>
              <a:t>Waste </a:t>
            </a:r>
            <a:r>
              <a:rPr sz="2800" spc="-10" dirty="0">
                <a:latin typeface="Calibri"/>
                <a:cs typeface="Calibri"/>
              </a:rPr>
              <a:t>accumulation prejudicial </a:t>
            </a:r>
            <a:r>
              <a:rPr sz="2800" spc="-15" dirty="0">
                <a:latin typeface="Calibri"/>
                <a:cs typeface="Calibri"/>
              </a:rPr>
              <a:t>to </a:t>
            </a:r>
            <a:r>
              <a:rPr sz="2800" spc="-10" dirty="0">
                <a:latin typeface="Calibri"/>
                <a:cs typeface="Calibri"/>
              </a:rPr>
              <a:t>health  becomes </a:t>
            </a:r>
            <a:r>
              <a:rPr sz="2800" spc="-5" dirty="0">
                <a:latin typeface="Calibri"/>
                <a:cs typeface="Calibri"/>
              </a:rPr>
              <a:t>a </a:t>
            </a:r>
            <a:r>
              <a:rPr sz="2800" spc="-15" dirty="0">
                <a:latin typeface="Calibri"/>
                <a:cs typeface="Calibri"/>
              </a:rPr>
              <a:t>Statutory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offence.</a:t>
            </a:r>
            <a:endParaRPr sz="2800">
              <a:latin typeface="Calibri"/>
              <a:cs typeface="Calibri"/>
            </a:endParaRPr>
          </a:p>
          <a:p>
            <a:pPr marL="355600" marR="5080" indent="-21590">
              <a:lnSpc>
                <a:spcPct val="100000"/>
              </a:lnSpc>
              <a:spcBef>
                <a:spcPts val="670"/>
              </a:spcBef>
            </a:pPr>
            <a:r>
              <a:rPr sz="2800" spc="-10" dirty="0">
                <a:latin typeface="Calibri"/>
                <a:cs typeface="Calibri"/>
              </a:rPr>
              <a:t>The </a:t>
            </a:r>
            <a:r>
              <a:rPr sz="2800" spc="-5" dirty="0">
                <a:latin typeface="Calibri"/>
                <a:cs typeface="Calibri"/>
              </a:rPr>
              <a:t>1936 </a:t>
            </a:r>
            <a:r>
              <a:rPr sz="2800" spc="-10" dirty="0">
                <a:latin typeface="Calibri"/>
                <a:cs typeface="Calibri"/>
              </a:rPr>
              <a:t>Public Health </a:t>
            </a:r>
            <a:r>
              <a:rPr sz="2800" spc="-5" dirty="0">
                <a:latin typeface="Calibri"/>
                <a:cs typeface="Calibri"/>
              </a:rPr>
              <a:t>Act also </a:t>
            </a:r>
            <a:r>
              <a:rPr sz="2800" spc="-15" dirty="0">
                <a:latin typeface="Calibri"/>
                <a:cs typeface="Calibri"/>
              </a:rPr>
              <a:t>prohibited </a:t>
            </a:r>
            <a:r>
              <a:rPr sz="2800" spc="-5" dirty="0">
                <a:latin typeface="Calibri"/>
                <a:cs typeface="Calibri"/>
              </a:rPr>
              <a:t>the  </a:t>
            </a:r>
            <a:r>
              <a:rPr sz="2800" spc="-10" dirty="0">
                <a:latin typeface="Calibri"/>
                <a:cs typeface="Calibri"/>
              </a:rPr>
              <a:t>building </a:t>
            </a:r>
            <a:r>
              <a:rPr sz="2800" spc="-5" dirty="0">
                <a:latin typeface="Calibri"/>
                <a:cs typeface="Calibri"/>
              </a:rPr>
              <a:t>on </a:t>
            </a:r>
            <a:r>
              <a:rPr sz="2800" spc="-15" dirty="0">
                <a:latin typeface="Calibri"/>
                <a:cs typeface="Calibri"/>
              </a:rPr>
              <a:t>contaminated </a:t>
            </a:r>
            <a:r>
              <a:rPr sz="2800" spc="-5" dirty="0">
                <a:latin typeface="Calibri"/>
                <a:cs typeface="Calibri"/>
              </a:rPr>
              <a:t>land and </a:t>
            </a:r>
            <a:r>
              <a:rPr sz="2800" spc="-15" dirty="0">
                <a:latin typeface="Calibri"/>
                <a:cs typeface="Calibri"/>
              </a:rPr>
              <a:t>introduced  </a:t>
            </a:r>
            <a:r>
              <a:rPr sz="2800" spc="-10" dirty="0">
                <a:latin typeface="Calibri"/>
                <a:cs typeface="Calibri"/>
              </a:rPr>
              <a:t>regulations </a:t>
            </a:r>
            <a:r>
              <a:rPr sz="2800" spc="-25" dirty="0">
                <a:latin typeface="Calibri"/>
                <a:cs typeface="Calibri"/>
              </a:rPr>
              <a:t>for </a:t>
            </a:r>
            <a:r>
              <a:rPr sz="2800" spc="-5" dirty="0">
                <a:latin typeface="Calibri"/>
                <a:cs typeface="Calibri"/>
              </a:rPr>
              <a:t>the </a:t>
            </a:r>
            <a:r>
              <a:rPr sz="2800" spc="-10" dirty="0">
                <a:latin typeface="Calibri"/>
                <a:cs typeface="Calibri"/>
              </a:rPr>
              <a:t>management </a:t>
            </a:r>
            <a:r>
              <a:rPr sz="2800" spc="-5" dirty="0">
                <a:latin typeface="Calibri"/>
                <a:cs typeface="Calibri"/>
              </a:rPr>
              <a:t>of landfill</a:t>
            </a:r>
            <a:r>
              <a:rPr sz="2800" spc="1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sites.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903" rIns="0" bIns="0" rtlCol="0">
            <a:spAutoFit/>
          </a:bodyPr>
          <a:lstStyle/>
          <a:p>
            <a:pPr marL="1058545">
              <a:lnSpc>
                <a:spcPts val="4785"/>
              </a:lnSpc>
              <a:tabLst>
                <a:tab pos="4568190" algn="l"/>
              </a:tabLst>
            </a:pPr>
            <a:r>
              <a:rPr sz="4000" spc="0" dirty="0">
                <a:latin typeface="Tahoma"/>
                <a:cs typeface="Tahoma"/>
              </a:rPr>
              <a:t>B</a:t>
            </a:r>
            <a:r>
              <a:rPr sz="4000" spc="-10" dirty="0">
                <a:latin typeface="Tahoma"/>
                <a:cs typeface="Tahoma"/>
              </a:rPr>
              <a:t>rie</a:t>
            </a:r>
            <a:r>
              <a:rPr sz="4000" spc="-5" dirty="0">
                <a:latin typeface="Tahoma"/>
                <a:cs typeface="Tahoma"/>
              </a:rPr>
              <a:t>f</a:t>
            </a:r>
            <a:r>
              <a:rPr sz="4000" spc="5" dirty="0">
                <a:latin typeface="Tahoma"/>
                <a:cs typeface="Tahoma"/>
              </a:rPr>
              <a:t> </a:t>
            </a:r>
            <a:r>
              <a:rPr sz="4000" spc="-10" dirty="0">
                <a:latin typeface="Tahoma"/>
                <a:cs typeface="Tahoma"/>
              </a:rPr>
              <a:t>Histor</a:t>
            </a:r>
            <a:r>
              <a:rPr sz="4000" spc="-5" dirty="0">
                <a:latin typeface="Tahoma"/>
                <a:cs typeface="Tahoma"/>
              </a:rPr>
              <a:t>y</a:t>
            </a:r>
            <a:r>
              <a:rPr sz="4000" spc="10" dirty="0">
                <a:latin typeface="Tahoma"/>
                <a:cs typeface="Tahoma"/>
              </a:rPr>
              <a:t> </a:t>
            </a:r>
            <a:r>
              <a:rPr sz="4000" spc="-5" dirty="0">
                <a:latin typeface="Tahoma"/>
                <a:cs typeface="Tahoma"/>
              </a:rPr>
              <a:t>of</a:t>
            </a:r>
            <a:r>
              <a:rPr sz="4000" dirty="0">
                <a:latin typeface="Tahoma"/>
                <a:cs typeface="Tahoma"/>
              </a:rPr>
              <a:t>	</a:t>
            </a:r>
            <a:r>
              <a:rPr sz="4000" spc="-50" dirty="0">
                <a:latin typeface="Tahoma"/>
                <a:cs typeface="Tahoma"/>
              </a:rPr>
              <a:t>w</a:t>
            </a:r>
            <a:r>
              <a:rPr sz="4000" spc="-5" dirty="0">
                <a:latin typeface="Tahoma"/>
                <a:cs typeface="Tahoma"/>
              </a:rPr>
              <a:t>aste</a:t>
            </a:r>
            <a:endParaRPr sz="4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3829" y="698063"/>
            <a:ext cx="8069580" cy="5005705"/>
          </a:xfrm>
          <a:custGeom>
            <a:avLst/>
            <a:gdLst/>
            <a:ahLst/>
            <a:cxnLst/>
            <a:rect l="l" t="t" r="r" b="b"/>
            <a:pathLst>
              <a:path w="8069580" h="5005705">
                <a:moveTo>
                  <a:pt x="0" y="5005374"/>
                </a:moveTo>
                <a:lnTo>
                  <a:pt x="8069458" y="5005374"/>
                </a:lnTo>
                <a:lnTo>
                  <a:pt x="8069458" y="0"/>
                </a:lnTo>
                <a:lnTo>
                  <a:pt x="0" y="0"/>
                </a:lnTo>
                <a:lnTo>
                  <a:pt x="0" y="5005374"/>
                </a:lnTo>
                <a:close/>
              </a:path>
            </a:pathLst>
          </a:custGeom>
          <a:ln w="16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466948" y="2204378"/>
            <a:ext cx="351155" cy="881380"/>
          </a:xfrm>
          <a:custGeom>
            <a:avLst/>
            <a:gdLst/>
            <a:ahLst/>
            <a:cxnLst/>
            <a:rect l="l" t="t" r="r" b="b"/>
            <a:pathLst>
              <a:path w="351154" h="881380">
                <a:moveTo>
                  <a:pt x="350591" y="0"/>
                </a:moveTo>
                <a:lnTo>
                  <a:pt x="0" y="0"/>
                </a:lnTo>
                <a:lnTo>
                  <a:pt x="350591" y="881232"/>
                </a:lnTo>
                <a:lnTo>
                  <a:pt x="350591" y="0"/>
                </a:lnTo>
                <a:close/>
              </a:path>
            </a:pathLst>
          </a:custGeom>
          <a:solidFill>
            <a:srgbClr val="0066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466948" y="2204378"/>
            <a:ext cx="351155" cy="881380"/>
          </a:xfrm>
          <a:custGeom>
            <a:avLst/>
            <a:gdLst/>
            <a:ahLst/>
            <a:cxnLst/>
            <a:rect l="l" t="t" r="r" b="b"/>
            <a:pathLst>
              <a:path w="351154" h="881380">
                <a:moveTo>
                  <a:pt x="0" y="0"/>
                </a:moveTo>
                <a:lnTo>
                  <a:pt x="0" y="0"/>
                </a:lnTo>
                <a:lnTo>
                  <a:pt x="350591" y="0"/>
                </a:lnTo>
                <a:lnTo>
                  <a:pt x="350591" y="881232"/>
                </a:lnTo>
                <a:lnTo>
                  <a:pt x="0" y="0"/>
                </a:lnTo>
                <a:close/>
              </a:path>
            </a:pathLst>
          </a:custGeom>
          <a:ln w="149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817540" y="2204378"/>
            <a:ext cx="584200" cy="881380"/>
          </a:xfrm>
          <a:custGeom>
            <a:avLst/>
            <a:gdLst/>
            <a:ahLst/>
            <a:cxnLst/>
            <a:rect l="l" t="t" r="r" b="b"/>
            <a:pathLst>
              <a:path w="584200" h="881380">
                <a:moveTo>
                  <a:pt x="437508" y="0"/>
                </a:moveTo>
                <a:lnTo>
                  <a:pt x="0" y="0"/>
                </a:lnTo>
                <a:lnTo>
                  <a:pt x="0" y="881232"/>
                </a:lnTo>
                <a:lnTo>
                  <a:pt x="583670" y="17582"/>
                </a:lnTo>
                <a:lnTo>
                  <a:pt x="539821" y="17582"/>
                </a:lnTo>
                <a:lnTo>
                  <a:pt x="437508" y="0"/>
                </a:lnTo>
                <a:close/>
              </a:path>
            </a:pathLst>
          </a:custGeom>
          <a:solidFill>
            <a:srgbClr val="9999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817540" y="2204378"/>
            <a:ext cx="584200" cy="881380"/>
          </a:xfrm>
          <a:custGeom>
            <a:avLst/>
            <a:gdLst/>
            <a:ahLst/>
            <a:cxnLst/>
            <a:rect l="l" t="t" r="r" b="b"/>
            <a:pathLst>
              <a:path w="584200" h="881380">
                <a:moveTo>
                  <a:pt x="0" y="0"/>
                </a:moveTo>
                <a:lnTo>
                  <a:pt x="0" y="0"/>
                </a:lnTo>
                <a:lnTo>
                  <a:pt x="437508" y="0"/>
                </a:lnTo>
                <a:lnTo>
                  <a:pt x="539821" y="17582"/>
                </a:lnTo>
                <a:lnTo>
                  <a:pt x="583670" y="17582"/>
                </a:lnTo>
                <a:lnTo>
                  <a:pt x="0" y="881232"/>
                </a:lnTo>
                <a:lnTo>
                  <a:pt x="0" y="0"/>
                </a:lnTo>
                <a:close/>
              </a:path>
            </a:pathLst>
          </a:custGeom>
          <a:ln w="1546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817540" y="2221960"/>
            <a:ext cx="2510155" cy="864235"/>
          </a:xfrm>
          <a:custGeom>
            <a:avLst/>
            <a:gdLst/>
            <a:ahLst/>
            <a:cxnLst/>
            <a:rect l="l" t="t" r="r" b="b"/>
            <a:pathLst>
              <a:path w="2510154" h="864235">
                <a:moveTo>
                  <a:pt x="729246" y="0"/>
                </a:moveTo>
                <a:lnTo>
                  <a:pt x="583670" y="0"/>
                </a:lnTo>
                <a:lnTo>
                  <a:pt x="0" y="863650"/>
                </a:lnTo>
                <a:lnTo>
                  <a:pt x="2509683" y="458550"/>
                </a:lnTo>
                <a:lnTo>
                  <a:pt x="2480646" y="440968"/>
                </a:lnTo>
                <a:lnTo>
                  <a:pt x="2436408" y="405803"/>
                </a:lnTo>
                <a:lnTo>
                  <a:pt x="2407176" y="388220"/>
                </a:lnTo>
                <a:lnTo>
                  <a:pt x="2378138" y="388220"/>
                </a:lnTo>
                <a:lnTo>
                  <a:pt x="2348906" y="370169"/>
                </a:lnTo>
                <a:lnTo>
                  <a:pt x="2261599" y="335004"/>
                </a:lnTo>
                <a:lnTo>
                  <a:pt x="2232367" y="317421"/>
                </a:lnTo>
                <a:lnTo>
                  <a:pt x="2173708" y="299839"/>
                </a:lnTo>
                <a:lnTo>
                  <a:pt x="2115438" y="264674"/>
                </a:lnTo>
                <a:lnTo>
                  <a:pt x="2071785" y="264674"/>
                </a:lnTo>
                <a:lnTo>
                  <a:pt x="2013515" y="247092"/>
                </a:lnTo>
                <a:lnTo>
                  <a:pt x="1969862" y="229509"/>
                </a:lnTo>
                <a:lnTo>
                  <a:pt x="1940629" y="211927"/>
                </a:lnTo>
                <a:lnTo>
                  <a:pt x="1867354" y="193875"/>
                </a:lnTo>
                <a:lnTo>
                  <a:pt x="1823701" y="193875"/>
                </a:lnTo>
                <a:lnTo>
                  <a:pt x="1779852" y="176293"/>
                </a:lnTo>
                <a:lnTo>
                  <a:pt x="1750815" y="158710"/>
                </a:lnTo>
                <a:lnTo>
                  <a:pt x="1663508" y="141128"/>
                </a:lnTo>
                <a:lnTo>
                  <a:pt x="1634276" y="141128"/>
                </a:lnTo>
                <a:lnTo>
                  <a:pt x="1590038" y="123546"/>
                </a:lnTo>
                <a:lnTo>
                  <a:pt x="1546384" y="123546"/>
                </a:lnTo>
                <a:lnTo>
                  <a:pt x="1459077" y="105963"/>
                </a:lnTo>
                <a:lnTo>
                  <a:pt x="1415229" y="105963"/>
                </a:lnTo>
                <a:lnTo>
                  <a:pt x="1371575" y="88381"/>
                </a:lnTo>
                <a:lnTo>
                  <a:pt x="1283684" y="70798"/>
                </a:lnTo>
                <a:lnTo>
                  <a:pt x="1240030" y="70798"/>
                </a:lnTo>
                <a:lnTo>
                  <a:pt x="1196377" y="53450"/>
                </a:lnTo>
                <a:lnTo>
                  <a:pt x="1152724" y="53450"/>
                </a:lnTo>
                <a:lnTo>
                  <a:pt x="1064832" y="35868"/>
                </a:lnTo>
                <a:lnTo>
                  <a:pt x="962714" y="35868"/>
                </a:lnTo>
                <a:lnTo>
                  <a:pt x="875407" y="17582"/>
                </a:lnTo>
                <a:lnTo>
                  <a:pt x="787516" y="17582"/>
                </a:lnTo>
                <a:lnTo>
                  <a:pt x="729246" y="0"/>
                </a:lnTo>
                <a:close/>
              </a:path>
            </a:pathLst>
          </a:custGeom>
          <a:solidFill>
            <a:srgbClr val="993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817540" y="2221960"/>
            <a:ext cx="2510155" cy="864235"/>
          </a:xfrm>
          <a:custGeom>
            <a:avLst/>
            <a:gdLst/>
            <a:ahLst/>
            <a:cxnLst/>
            <a:rect l="l" t="t" r="r" b="b"/>
            <a:pathLst>
              <a:path w="2510154" h="864235">
                <a:moveTo>
                  <a:pt x="583670" y="0"/>
                </a:moveTo>
                <a:lnTo>
                  <a:pt x="641939" y="0"/>
                </a:lnTo>
                <a:lnTo>
                  <a:pt x="729246" y="0"/>
                </a:lnTo>
                <a:lnTo>
                  <a:pt x="787516" y="17582"/>
                </a:lnTo>
                <a:lnTo>
                  <a:pt x="831754" y="17582"/>
                </a:lnTo>
                <a:lnTo>
                  <a:pt x="875407" y="17582"/>
                </a:lnTo>
                <a:lnTo>
                  <a:pt x="962714" y="35868"/>
                </a:lnTo>
                <a:lnTo>
                  <a:pt x="1020984" y="35868"/>
                </a:lnTo>
                <a:lnTo>
                  <a:pt x="1064832" y="35868"/>
                </a:lnTo>
                <a:lnTo>
                  <a:pt x="1152724" y="53450"/>
                </a:lnTo>
                <a:lnTo>
                  <a:pt x="1196377" y="53450"/>
                </a:lnTo>
                <a:lnTo>
                  <a:pt x="1240030" y="70798"/>
                </a:lnTo>
                <a:lnTo>
                  <a:pt x="1283684" y="70798"/>
                </a:lnTo>
                <a:lnTo>
                  <a:pt x="1371575" y="88381"/>
                </a:lnTo>
                <a:lnTo>
                  <a:pt x="1415229" y="105963"/>
                </a:lnTo>
                <a:lnTo>
                  <a:pt x="1459077" y="105963"/>
                </a:lnTo>
                <a:lnTo>
                  <a:pt x="1546384" y="123546"/>
                </a:lnTo>
                <a:lnTo>
                  <a:pt x="1590038" y="123546"/>
                </a:lnTo>
                <a:lnTo>
                  <a:pt x="1634276" y="141128"/>
                </a:lnTo>
                <a:lnTo>
                  <a:pt x="1663508" y="141128"/>
                </a:lnTo>
                <a:lnTo>
                  <a:pt x="1750815" y="158710"/>
                </a:lnTo>
                <a:lnTo>
                  <a:pt x="1779852" y="176293"/>
                </a:lnTo>
                <a:lnTo>
                  <a:pt x="1823701" y="193875"/>
                </a:lnTo>
                <a:lnTo>
                  <a:pt x="1867354" y="193875"/>
                </a:lnTo>
                <a:lnTo>
                  <a:pt x="1940629" y="211927"/>
                </a:lnTo>
                <a:lnTo>
                  <a:pt x="1969862" y="229509"/>
                </a:lnTo>
                <a:lnTo>
                  <a:pt x="2013515" y="247092"/>
                </a:lnTo>
                <a:lnTo>
                  <a:pt x="2071785" y="264674"/>
                </a:lnTo>
                <a:lnTo>
                  <a:pt x="2115438" y="264674"/>
                </a:lnTo>
                <a:lnTo>
                  <a:pt x="2144670" y="282257"/>
                </a:lnTo>
                <a:lnTo>
                  <a:pt x="2173708" y="299839"/>
                </a:lnTo>
                <a:lnTo>
                  <a:pt x="2232367" y="317421"/>
                </a:lnTo>
                <a:lnTo>
                  <a:pt x="2261599" y="335004"/>
                </a:lnTo>
                <a:lnTo>
                  <a:pt x="2305253" y="352586"/>
                </a:lnTo>
                <a:lnTo>
                  <a:pt x="2348906" y="370169"/>
                </a:lnTo>
                <a:lnTo>
                  <a:pt x="2378138" y="388220"/>
                </a:lnTo>
                <a:lnTo>
                  <a:pt x="2407176" y="388220"/>
                </a:lnTo>
                <a:lnTo>
                  <a:pt x="2436408" y="405803"/>
                </a:lnTo>
                <a:lnTo>
                  <a:pt x="2480646" y="440968"/>
                </a:lnTo>
                <a:lnTo>
                  <a:pt x="2509683" y="458550"/>
                </a:lnTo>
                <a:lnTo>
                  <a:pt x="0" y="863650"/>
                </a:lnTo>
                <a:lnTo>
                  <a:pt x="583670" y="0"/>
                </a:lnTo>
                <a:close/>
              </a:path>
            </a:pathLst>
          </a:custGeom>
          <a:ln w="1720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817540" y="2680511"/>
            <a:ext cx="2757805" cy="405130"/>
          </a:xfrm>
          <a:custGeom>
            <a:avLst/>
            <a:gdLst/>
            <a:ahLst/>
            <a:cxnLst/>
            <a:rect l="l" t="t" r="r" b="b"/>
            <a:pathLst>
              <a:path w="2757804" h="405130">
                <a:moveTo>
                  <a:pt x="2524300" y="0"/>
                </a:moveTo>
                <a:lnTo>
                  <a:pt x="2509683" y="0"/>
                </a:lnTo>
                <a:lnTo>
                  <a:pt x="0" y="405099"/>
                </a:lnTo>
                <a:lnTo>
                  <a:pt x="2757768" y="193875"/>
                </a:lnTo>
                <a:lnTo>
                  <a:pt x="2743151" y="176293"/>
                </a:lnTo>
                <a:lnTo>
                  <a:pt x="2728730" y="158710"/>
                </a:lnTo>
                <a:lnTo>
                  <a:pt x="2713530" y="141128"/>
                </a:lnTo>
                <a:lnTo>
                  <a:pt x="2684492" y="123546"/>
                </a:lnTo>
                <a:lnTo>
                  <a:pt x="2669876" y="105963"/>
                </a:lnTo>
                <a:lnTo>
                  <a:pt x="2655260" y="87677"/>
                </a:lnTo>
                <a:lnTo>
                  <a:pt x="2640839" y="70329"/>
                </a:lnTo>
                <a:lnTo>
                  <a:pt x="2611606" y="70329"/>
                </a:lnTo>
                <a:lnTo>
                  <a:pt x="2596990" y="52747"/>
                </a:lnTo>
                <a:lnTo>
                  <a:pt x="2553337" y="17582"/>
                </a:lnTo>
                <a:lnTo>
                  <a:pt x="2524300" y="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817540" y="2680511"/>
            <a:ext cx="2757805" cy="405130"/>
          </a:xfrm>
          <a:custGeom>
            <a:avLst/>
            <a:gdLst/>
            <a:ahLst/>
            <a:cxnLst/>
            <a:rect l="l" t="t" r="r" b="b"/>
            <a:pathLst>
              <a:path w="2757804" h="405130">
                <a:moveTo>
                  <a:pt x="2509683" y="0"/>
                </a:moveTo>
                <a:lnTo>
                  <a:pt x="2524300" y="0"/>
                </a:lnTo>
                <a:lnTo>
                  <a:pt x="2553337" y="17582"/>
                </a:lnTo>
                <a:lnTo>
                  <a:pt x="2596990" y="52747"/>
                </a:lnTo>
                <a:lnTo>
                  <a:pt x="2611606" y="70329"/>
                </a:lnTo>
                <a:lnTo>
                  <a:pt x="2640839" y="70329"/>
                </a:lnTo>
                <a:lnTo>
                  <a:pt x="2655260" y="87677"/>
                </a:lnTo>
                <a:lnTo>
                  <a:pt x="2669876" y="105963"/>
                </a:lnTo>
                <a:lnTo>
                  <a:pt x="2684492" y="123546"/>
                </a:lnTo>
                <a:lnTo>
                  <a:pt x="2713530" y="141128"/>
                </a:lnTo>
                <a:lnTo>
                  <a:pt x="2728730" y="158710"/>
                </a:lnTo>
                <a:lnTo>
                  <a:pt x="2743151" y="176293"/>
                </a:lnTo>
                <a:lnTo>
                  <a:pt x="2757768" y="193875"/>
                </a:lnTo>
                <a:lnTo>
                  <a:pt x="0" y="405099"/>
                </a:lnTo>
                <a:lnTo>
                  <a:pt x="2509683" y="0"/>
                </a:lnTo>
                <a:close/>
              </a:path>
            </a:pathLst>
          </a:custGeom>
          <a:ln w="1745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63273" y="2195770"/>
            <a:ext cx="5708228" cy="293369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27542" rIns="0" bIns="0" rtlCol="0">
            <a:spAutoFit/>
          </a:bodyPr>
          <a:lstStyle/>
          <a:p>
            <a:pPr marL="1622425">
              <a:lnSpc>
                <a:spcPct val="100000"/>
              </a:lnSpc>
            </a:pPr>
            <a:r>
              <a:rPr sz="2200" b="1" spc="-204" dirty="0">
                <a:latin typeface="Arial"/>
                <a:cs typeface="Arial"/>
              </a:rPr>
              <a:t>Composition </a:t>
            </a:r>
            <a:r>
              <a:rPr sz="2200" b="1" spc="-160" dirty="0">
                <a:latin typeface="Arial"/>
                <a:cs typeface="Arial"/>
              </a:rPr>
              <a:t>of </a:t>
            </a:r>
            <a:r>
              <a:rPr sz="2200" b="1" spc="-185" dirty="0">
                <a:latin typeface="Arial"/>
                <a:cs typeface="Arial"/>
              </a:rPr>
              <a:t>household's </a:t>
            </a:r>
            <a:r>
              <a:rPr sz="2200" b="1" spc="-190" dirty="0">
                <a:latin typeface="Arial"/>
                <a:cs typeface="Arial"/>
              </a:rPr>
              <a:t>dustbin in</a:t>
            </a:r>
            <a:r>
              <a:rPr sz="2200" b="1" spc="-15" dirty="0">
                <a:latin typeface="Arial"/>
                <a:cs typeface="Arial"/>
              </a:rPr>
              <a:t> </a:t>
            </a:r>
            <a:r>
              <a:rPr sz="2200" b="1" spc="-200" dirty="0">
                <a:latin typeface="Arial"/>
                <a:cs typeface="Arial"/>
              </a:rPr>
              <a:t>1935</a:t>
            </a:r>
            <a:endParaRPr sz="22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5867498" y="1684446"/>
            <a:ext cx="132080" cy="158750"/>
          </a:xfrm>
          <a:custGeom>
            <a:avLst/>
            <a:gdLst/>
            <a:ahLst/>
            <a:cxnLst/>
            <a:rect l="l" t="t" r="r" b="b"/>
            <a:pathLst>
              <a:path w="132079" h="158750">
                <a:moveTo>
                  <a:pt x="0" y="158671"/>
                </a:moveTo>
                <a:lnTo>
                  <a:pt x="131576" y="158671"/>
                </a:lnTo>
                <a:lnTo>
                  <a:pt x="131576" y="0"/>
                </a:lnTo>
                <a:lnTo>
                  <a:pt x="0" y="0"/>
                </a:lnTo>
                <a:lnTo>
                  <a:pt x="0" y="158671"/>
                </a:lnTo>
                <a:close/>
              </a:path>
            </a:pathLst>
          </a:custGeom>
          <a:solidFill>
            <a:srgbClr val="993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5867498" y="1684446"/>
            <a:ext cx="132080" cy="158750"/>
          </a:xfrm>
          <a:custGeom>
            <a:avLst/>
            <a:gdLst/>
            <a:ahLst/>
            <a:cxnLst/>
            <a:rect l="l" t="t" r="r" b="b"/>
            <a:pathLst>
              <a:path w="132079" h="158750">
                <a:moveTo>
                  <a:pt x="0" y="158671"/>
                </a:moveTo>
                <a:lnTo>
                  <a:pt x="131576" y="158671"/>
                </a:lnTo>
                <a:lnTo>
                  <a:pt x="131576" y="0"/>
                </a:lnTo>
                <a:lnTo>
                  <a:pt x="0" y="0"/>
                </a:lnTo>
                <a:lnTo>
                  <a:pt x="0" y="158671"/>
                </a:lnTo>
                <a:close/>
              </a:path>
            </a:pathLst>
          </a:custGeom>
          <a:ln w="1577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6059229" y="1577855"/>
            <a:ext cx="1038225" cy="680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18770" marR="5080" indent="-306705">
              <a:lnSpc>
                <a:spcPct val="107200"/>
              </a:lnSpc>
            </a:pPr>
            <a:r>
              <a:rPr sz="2050" spc="-229" dirty="0">
                <a:latin typeface="Arial"/>
                <a:cs typeface="Arial"/>
              </a:rPr>
              <a:t>v</a:t>
            </a:r>
            <a:r>
              <a:rPr sz="2050" spc="-225" dirty="0">
                <a:latin typeface="Arial"/>
                <a:cs typeface="Arial"/>
              </a:rPr>
              <a:t>ege</a:t>
            </a:r>
            <a:r>
              <a:rPr sz="2050" spc="-114" dirty="0">
                <a:latin typeface="Arial"/>
                <a:cs typeface="Arial"/>
              </a:rPr>
              <a:t>t</a:t>
            </a:r>
            <a:r>
              <a:rPr sz="2050" spc="-225" dirty="0">
                <a:latin typeface="Arial"/>
                <a:cs typeface="Arial"/>
              </a:rPr>
              <a:t>ab</a:t>
            </a:r>
            <a:r>
              <a:rPr sz="2050" spc="-114" dirty="0">
                <a:latin typeface="Arial"/>
                <a:cs typeface="Arial"/>
              </a:rPr>
              <a:t>l</a:t>
            </a:r>
            <a:r>
              <a:rPr sz="2050" spc="-225" dirty="0">
                <a:latin typeface="Arial"/>
                <a:cs typeface="Arial"/>
              </a:rPr>
              <a:t>e</a:t>
            </a:r>
            <a:r>
              <a:rPr sz="2050" spc="-130" dirty="0">
                <a:latin typeface="Arial"/>
                <a:cs typeface="Arial"/>
              </a:rPr>
              <a:t>s </a:t>
            </a:r>
            <a:r>
              <a:rPr sz="2050" spc="-90" dirty="0">
                <a:latin typeface="Arial"/>
                <a:cs typeface="Arial"/>
              </a:rPr>
              <a:t> </a:t>
            </a:r>
            <a:r>
              <a:rPr sz="2050" spc="-265" dirty="0">
                <a:latin typeface="Arial"/>
                <a:cs typeface="Arial"/>
              </a:rPr>
              <a:t>14%</a:t>
            </a:r>
            <a:endParaRPr sz="2050">
              <a:latin typeface="Arial"/>
              <a:cs typeface="Arial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6903488" y="2495349"/>
            <a:ext cx="131445" cy="158750"/>
          </a:xfrm>
          <a:custGeom>
            <a:avLst/>
            <a:gdLst/>
            <a:ahLst/>
            <a:cxnLst/>
            <a:rect l="l" t="t" r="r" b="b"/>
            <a:pathLst>
              <a:path w="131445" h="158750">
                <a:moveTo>
                  <a:pt x="0" y="158671"/>
                </a:moveTo>
                <a:lnTo>
                  <a:pt x="131090" y="158671"/>
                </a:lnTo>
                <a:lnTo>
                  <a:pt x="131090" y="0"/>
                </a:lnTo>
                <a:lnTo>
                  <a:pt x="0" y="0"/>
                </a:lnTo>
                <a:lnTo>
                  <a:pt x="0" y="158671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903488" y="2495349"/>
            <a:ext cx="131445" cy="158750"/>
          </a:xfrm>
          <a:custGeom>
            <a:avLst/>
            <a:gdLst/>
            <a:ahLst/>
            <a:cxnLst/>
            <a:rect l="l" t="t" r="r" b="b"/>
            <a:pathLst>
              <a:path w="131445" h="158750">
                <a:moveTo>
                  <a:pt x="0" y="158671"/>
                </a:moveTo>
                <a:lnTo>
                  <a:pt x="131090" y="158671"/>
                </a:lnTo>
                <a:lnTo>
                  <a:pt x="131090" y="0"/>
                </a:lnTo>
                <a:lnTo>
                  <a:pt x="0" y="0"/>
                </a:lnTo>
                <a:lnTo>
                  <a:pt x="0" y="158671"/>
                </a:lnTo>
                <a:close/>
              </a:path>
            </a:pathLst>
          </a:custGeom>
          <a:ln w="157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7095219" y="2388758"/>
            <a:ext cx="659765" cy="680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7325" marR="5080" indent="-175260">
              <a:lnSpc>
                <a:spcPct val="107200"/>
              </a:lnSpc>
            </a:pPr>
            <a:r>
              <a:rPr sz="2050" spc="-220" dirty="0">
                <a:latin typeface="Arial"/>
                <a:cs typeface="Arial"/>
              </a:rPr>
              <a:t>m</a:t>
            </a:r>
            <a:r>
              <a:rPr sz="2050" spc="-225" dirty="0">
                <a:latin typeface="Arial"/>
                <a:cs typeface="Arial"/>
              </a:rPr>
              <a:t>e</a:t>
            </a:r>
            <a:r>
              <a:rPr sz="2050" spc="-114" dirty="0">
                <a:latin typeface="Arial"/>
                <a:cs typeface="Arial"/>
              </a:rPr>
              <a:t>t</a:t>
            </a:r>
            <a:r>
              <a:rPr sz="2050" spc="-225" dirty="0">
                <a:latin typeface="Arial"/>
                <a:cs typeface="Arial"/>
              </a:rPr>
              <a:t>a</a:t>
            </a:r>
            <a:r>
              <a:rPr sz="2050" spc="-114" dirty="0">
                <a:latin typeface="Arial"/>
                <a:cs typeface="Arial"/>
              </a:rPr>
              <a:t>l</a:t>
            </a:r>
            <a:r>
              <a:rPr sz="2050" spc="-130" dirty="0">
                <a:latin typeface="Arial"/>
                <a:cs typeface="Arial"/>
              </a:rPr>
              <a:t>s </a:t>
            </a:r>
            <a:r>
              <a:rPr sz="2050" spc="-90" dirty="0">
                <a:latin typeface="Arial"/>
                <a:cs typeface="Arial"/>
              </a:rPr>
              <a:t> </a:t>
            </a:r>
            <a:r>
              <a:rPr sz="2050" spc="-280" dirty="0">
                <a:latin typeface="Arial"/>
                <a:cs typeface="Arial"/>
              </a:rPr>
              <a:t>4%</a:t>
            </a:r>
            <a:endParaRPr sz="205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6728290" y="4046450"/>
            <a:ext cx="132080" cy="158750"/>
          </a:xfrm>
          <a:custGeom>
            <a:avLst/>
            <a:gdLst/>
            <a:ahLst/>
            <a:cxnLst/>
            <a:rect l="l" t="t" r="r" b="b"/>
            <a:pathLst>
              <a:path w="132079" h="158750">
                <a:moveTo>
                  <a:pt x="0" y="158671"/>
                </a:moveTo>
                <a:lnTo>
                  <a:pt x="131576" y="158671"/>
                </a:lnTo>
                <a:lnTo>
                  <a:pt x="131576" y="0"/>
                </a:lnTo>
                <a:lnTo>
                  <a:pt x="0" y="0"/>
                </a:lnTo>
                <a:lnTo>
                  <a:pt x="0" y="158671"/>
                </a:lnTo>
                <a:close/>
              </a:path>
            </a:pathLst>
          </a:custGeom>
          <a:solidFill>
            <a:srgbClr val="CC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728290" y="4046450"/>
            <a:ext cx="132080" cy="158750"/>
          </a:xfrm>
          <a:custGeom>
            <a:avLst/>
            <a:gdLst/>
            <a:ahLst/>
            <a:cxnLst/>
            <a:rect l="l" t="t" r="r" b="b"/>
            <a:pathLst>
              <a:path w="132079" h="158750">
                <a:moveTo>
                  <a:pt x="0" y="158671"/>
                </a:moveTo>
                <a:lnTo>
                  <a:pt x="131576" y="158671"/>
                </a:lnTo>
                <a:lnTo>
                  <a:pt x="131576" y="0"/>
                </a:lnTo>
                <a:lnTo>
                  <a:pt x="0" y="0"/>
                </a:lnTo>
                <a:lnTo>
                  <a:pt x="0" y="158671"/>
                </a:lnTo>
                <a:close/>
              </a:path>
            </a:pathLst>
          </a:custGeom>
          <a:ln w="1577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6920021" y="3939859"/>
            <a:ext cx="834963" cy="680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0485" marR="5080" indent="-58419">
              <a:lnSpc>
                <a:spcPct val="107200"/>
              </a:lnSpc>
            </a:pPr>
            <a:r>
              <a:rPr sz="2050" spc="-190" dirty="0">
                <a:latin typeface="Arial"/>
                <a:cs typeface="Arial"/>
              </a:rPr>
              <a:t>paper  </a:t>
            </a:r>
            <a:r>
              <a:rPr sz="2050" spc="-265" dirty="0">
                <a:latin typeface="Arial"/>
                <a:cs typeface="Arial"/>
              </a:rPr>
              <a:t>14%</a:t>
            </a:r>
            <a:endParaRPr sz="2050" dirty="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044613" y="4733203"/>
            <a:ext cx="552450" cy="680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8905" marR="5080" indent="-116839">
              <a:lnSpc>
                <a:spcPct val="107200"/>
              </a:lnSpc>
            </a:pPr>
            <a:r>
              <a:rPr sz="2050" spc="-220" dirty="0">
                <a:latin typeface="Arial"/>
                <a:cs typeface="Arial"/>
              </a:rPr>
              <a:t>m</a:t>
            </a:r>
            <a:r>
              <a:rPr sz="2050" spc="-114" dirty="0">
                <a:latin typeface="Arial"/>
                <a:cs typeface="Arial"/>
              </a:rPr>
              <a:t>isc</a:t>
            </a:r>
            <a:r>
              <a:rPr sz="2050" spc="-90" dirty="0">
                <a:latin typeface="Arial"/>
                <a:cs typeface="Arial"/>
              </a:rPr>
              <a:t>.  </a:t>
            </a:r>
            <a:r>
              <a:rPr sz="2050" spc="-280" dirty="0">
                <a:latin typeface="Arial"/>
                <a:cs typeface="Arial"/>
              </a:rPr>
              <a:t>6%</a:t>
            </a:r>
            <a:endParaRPr sz="205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2715875" y="1508387"/>
            <a:ext cx="131445" cy="158750"/>
          </a:xfrm>
          <a:custGeom>
            <a:avLst/>
            <a:gdLst/>
            <a:ahLst/>
            <a:cxnLst/>
            <a:rect l="l" t="t" r="r" b="b"/>
            <a:pathLst>
              <a:path w="131444" h="158750">
                <a:moveTo>
                  <a:pt x="0" y="158671"/>
                </a:moveTo>
                <a:lnTo>
                  <a:pt x="131090" y="158671"/>
                </a:lnTo>
                <a:lnTo>
                  <a:pt x="131090" y="0"/>
                </a:lnTo>
                <a:lnTo>
                  <a:pt x="0" y="0"/>
                </a:lnTo>
                <a:lnTo>
                  <a:pt x="0" y="158671"/>
                </a:lnTo>
                <a:close/>
              </a:path>
            </a:pathLst>
          </a:custGeom>
          <a:solidFill>
            <a:srgbClr val="0066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2715875" y="1508387"/>
            <a:ext cx="131445" cy="158750"/>
          </a:xfrm>
          <a:custGeom>
            <a:avLst/>
            <a:gdLst/>
            <a:ahLst/>
            <a:cxnLst/>
            <a:rect l="l" t="t" r="r" b="b"/>
            <a:pathLst>
              <a:path w="131444" h="158750">
                <a:moveTo>
                  <a:pt x="0" y="158671"/>
                </a:moveTo>
                <a:lnTo>
                  <a:pt x="131090" y="158671"/>
                </a:lnTo>
                <a:lnTo>
                  <a:pt x="131090" y="0"/>
                </a:lnTo>
                <a:lnTo>
                  <a:pt x="0" y="0"/>
                </a:lnTo>
                <a:lnTo>
                  <a:pt x="0" y="158671"/>
                </a:lnTo>
                <a:close/>
              </a:path>
            </a:pathLst>
          </a:custGeom>
          <a:ln w="157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2907021" y="1401796"/>
            <a:ext cx="674370" cy="680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7960" marR="5080" indent="-175895">
              <a:lnSpc>
                <a:spcPct val="107200"/>
              </a:lnSpc>
            </a:pPr>
            <a:r>
              <a:rPr sz="2050" spc="-114" dirty="0">
                <a:latin typeface="Arial"/>
                <a:cs typeface="Arial"/>
              </a:rPr>
              <a:t>t</a:t>
            </a:r>
            <a:r>
              <a:rPr sz="2050" spc="-225" dirty="0">
                <a:latin typeface="Arial"/>
                <a:cs typeface="Arial"/>
              </a:rPr>
              <a:t>e</a:t>
            </a:r>
            <a:r>
              <a:rPr sz="2050" spc="-229" dirty="0">
                <a:latin typeface="Arial"/>
                <a:cs typeface="Arial"/>
              </a:rPr>
              <a:t>x</a:t>
            </a:r>
            <a:r>
              <a:rPr sz="2050" spc="-114" dirty="0">
                <a:latin typeface="Arial"/>
                <a:cs typeface="Arial"/>
              </a:rPr>
              <a:t>til</a:t>
            </a:r>
            <a:r>
              <a:rPr sz="2050" spc="-225" dirty="0">
                <a:latin typeface="Arial"/>
                <a:cs typeface="Arial"/>
              </a:rPr>
              <a:t>e</a:t>
            </a:r>
            <a:r>
              <a:rPr sz="2050" spc="-130" dirty="0">
                <a:latin typeface="Arial"/>
                <a:cs typeface="Arial"/>
              </a:rPr>
              <a:t>s </a:t>
            </a:r>
            <a:r>
              <a:rPr sz="2050" spc="-90" dirty="0">
                <a:latin typeface="Arial"/>
                <a:cs typeface="Arial"/>
              </a:rPr>
              <a:t> </a:t>
            </a:r>
            <a:r>
              <a:rPr sz="2050" spc="-280" dirty="0">
                <a:latin typeface="Arial"/>
                <a:cs typeface="Arial"/>
              </a:rPr>
              <a:t>2%</a:t>
            </a:r>
            <a:endParaRPr sz="205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3999559" y="1508387"/>
            <a:ext cx="132080" cy="158750"/>
          </a:xfrm>
          <a:custGeom>
            <a:avLst/>
            <a:gdLst/>
            <a:ahLst/>
            <a:cxnLst/>
            <a:rect l="l" t="t" r="r" b="b"/>
            <a:pathLst>
              <a:path w="132079" h="158750">
                <a:moveTo>
                  <a:pt x="0" y="158671"/>
                </a:moveTo>
                <a:lnTo>
                  <a:pt x="131578" y="158671"/>
                </a:lnTo>
                <a:lnTo>
                  <a:pt x="131578" y="0"/>
                </a:lnTo>
                <a:lnTo>
                  <a:pt x="0" y="0"/>
                </a:lnTo>
                <a:lnTo>
                  <a:pt x="0" y="158671"/>
                </a:lnTo>
                <a:close/>
              </a:path>
            </a:pathLst>
          </a:custGeom>
          <a:solidFill>
            <a:srgbClr val="9999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3999559" y="1508387"/>
            <a:ext cx="132080" cy="158750"/>
          </a:xfrm>
          <a:custGeom>
            <a:avLst/>
            <a:gdLst/>
            <a:ahLst/>
            <a:cxnLst/>
            <a:rect l="l" t="t" r="r" b="b"/>
            <a:pathLst>
              <a:path w="132079" h="158750">
                <a:moveTo>
                  <a:pt x="0" y="158671"/>
                </a:moveTo>
                <a:lnTo>
                  <a:pt x="131578" y="158671"/>
                </a:lnTo>
                <a:lnTo>
                  <a:pt x="131578" y="0"/>
                </a:lnTo>
                <a:lnTo>
                  <a:pt x="0" y="0"/>
                </a:lnTo>
                <a:lnTo>
                  <a:pt x="0" y="158671"/>
                </a:lnTo>
                <a:close/>
              </a:path>
            </a:pathLst>
          </a:custGeom>
          <a:ln w="1577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4191290" y="1401796"/>
            <a:ext cx="528320" cy="680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4300" marR="5080" indent="-102235">
              <a:lnSpc>
                <a:spcPct val="107200"/>
              </a:lnSpc>
            </a:pPr>
            <a:r>
              <a:rPr sz="2050" spc="-225" dirty="0">
                <a:latin typeface="Arial"/>
                <a:cs typeface="Arial"/>
              </a:rPr>
              <a:t>g</a:t>
            </a:r>
            <a:r>
              <a:rPr sz="2050" spc="-114" dirty="0">
                <a:latin typeface="Arial"/>
                <a:cs typeface="Arial"/>
              </a:rPr>
              <a:t>l</a:t>
            </a:r>
            <a:r>
              <a:rPr sz="2050" spc="-225" dirty="0">
                <a:latin typeface="Arial"/>
                <a:cs typeface="Arial"/>
              </a:rPr>
              <a:t>a</a:t>
            </a:r>
            <a:r>
              <a:rPr sz="2050" spc="-114" dirty="0">
                <a:latin typeface="Arial"/>
                <a:cs typeface="Arial"/>
              </a:rPr>
              <a:t>s</a:t>
            </a:r>
            <a:r>
              <a:rPr sz="2050" spc="-130" dirty="0">
                <a:latin typeface="Arial"/>
                <a:cs typeface="Arial"/>
              </a:rPr>
              <a:t>s </a:t>
            </a:r>
            <a:r>
              <a:rPr sz="2050" spc="-90" dirty="0">
                <a:latin typeface="Arial"/>
                <a:cs typeface="Arial"/>
              </a:rPr>
              <a:t> </a:t>
            </a:r>
            <a:r>
              <a:rPr sz="2050" spc="-280" dirty="0">
                <a:latin typeface="Arial"/>
                <a:cs typeface="Arial"/>
              </a:rPr>
              <a:t>3%</a:t>
            </a:r>
            <a:endParaRPr sz="205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258265" y="4856163"/>
            <a:ext cx="450850" cy="680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13970">
              <a:lnSpc>
                <a:spcPct val="107200"/>
              </a:lnSpc>
            </a:pPr>
            <a:r>
              <a:rPr sz="2050" spc="-225" dirty="0">
                <a:latin typeface="Arial"/>
                <a:cs typeface="Arial"/>
              </a:rPr>
              <a:t>du</a:t>
            </a:r>
            <a:r>
              <a:rPr sz="2050" spc="-114" dirty="0">
                <a:latin typeface="Arial"/>
                <a:cs typeface="Arial"/>
              </a:rPr>
              <a:t>s</a:t>
            </a:r>
            <a:r>
              <a:rPr sz="2050" spc="-90" dirty="0">
                <a:latin typeface="Arial"/>
                <a:cs typeface="Arial"/>
              </a:rPr>
              <a:t>t  </a:t>
            </a:r>
            <a:r>
              <a:rPr sz="2050" spc="-265" dirty="0">
                <a:latin typeface="Arial"/>
                <a:cs typeface="Arial"/>
              </a:rPr>
              <a:t>57%</a:t>
            </a:r>
            <a:endParaRPr sz="2050">
              <a:latin typeface="Arial"/>
              <a:cs typeface="Arial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453829" y="698063"/>
            <a:ext cx="8069580" cy="5005705"/>
          </a:xfrm>
          <a:custGeom>
            <a:avLst/>
            <a:gdLst/>
            <a:ahLst/>
            <a:cxnLst/>
            <a:rect l="l" t="t" r="r" b="b"/>
            <a:pathLst>
              <a:path w="8069580" h="5005705">
                <a:moveTo>
                  <a:pt x="0" y="5005374"/>
                </a:moveTo>
                <a:lnTo>
                  <a:pt x="8069458" y="5005374"/>
                </a:lnTo>
                <a:lnTo>
                  <a:pt x="8069458" y="0"/>
                </a:lnTo>
                <a:lnTo>
                  <a:pt x="0" y="0"/>
                </a:lnTo>
                <a:lnTo>
                  <a:pt x="0" y="5005374"/>
                </a:lnTo>
                <a:close/>
              </a:path>
            </a:pathLst>
          </a:custGeom>
          <a:ln w="16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0" y="6611779"/>
            <a:ext cx="7848600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latin typeface="Arial" pitchFamily="34" charset="0"/>
                <a:cs typeface="Arial" pitchFamily="34" charset="0"/>
              </a:rPr>
              <a:t>Source: </a:t>
            </a:r>
            <a:r>
              <a:rPr sz="1600" dirty="0">
                <a:latin typeface="Arial" pitchFamily="34" charset="0"/>
                <a:cs typeface="Arial" pitchFamily="34" charset="0"/>
              </a:rPr>
              <a:t>The </a:t>
            </a:r>
            <a:r>
              <a:rPr sz="1600" spc="-10" dirty="0">
                <a:latin typeface="Arial" pitchFamily="34" charset="0"/>
                <a:cs typeface="Arial" pitchFamily="34" charset="0"/>
              </a:rPr>
              <a:t>analysis </a:t>
            </a:r>
            <a:r>
              <a:rPr sz="1600" dirty="0">
                <a:latin typeface="Arial" pitchFamily="34" charset="0"/>
                <a:cs typeface="Arial" pitchFamily="34" charset="0"/>
              </a:rPr>
              <a:t>of domestic </a:t>
            </a:r>
            <a:r>
              <a:rPr sz="1600" spc="-5" dirty="0">
                <a:latin typeface="Arial" pitchFamily="34" charset="0"/>
                <a:cs typeface="Arial" pitchFamily="34" charset="0"/>
              </a:rPr>
              <a:t>waste, Institute </a:t>
            </a:r>
            <a:r>
              <a:rPr sz="1600" dirty="0">
                <a:latin typeface="Arial" pitchFamily="34" charset="0"/>
                <a:cs typeface="Arial" pitchFamily="34" charset="0"/>
              </a:rPr>
              <a:t>of</a:t>
            </a:r>
            <a:r>
              <a:rPr sz="1600" spc="100" dirty="0">
                <a:latin typeface="Arial" pitchFamily="34" charset="0"/>
                <a:cs typeface="Arial" pitchFamily="34" charset="0"/>
              </a:rPr>
              <a:t> </a:t>
            </a:r>
            <a:r>
              <a:rPr sz="1600" spc="-20" dirty="0">
                <a:latin typeface="Arial" pitchFamily="34" charset="0"/>
                <a:cs typeface="Arial" pitchFamily="34" charset="0"/>
              </a:rPr>
              <a:t>Wastes</a:t>
            </a:r>
            <a:r>
              <a:rPr lang="en-GB" sz="1600" spc="-20" dirty="0">
                <a:latin typeface="Arial" pitchFamily="34" charset="0"/>
                <a:cs typeface="Arial" pitchFamily="34" charset="0"/>
              </a:rPr>
              <a:t> Management, 1982</a:t>
            </a:r>
            <a:endParaRPr sz="1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9503" rIns="0" bIns="0" rtlCol="0">
            <a:spAutoFit/>
          </a:bodyPr>
          <a:lstStyle/>
          <a:p>
            <a:pPr marL="1058545">
              <a:lnSpc>
                <a:spcPts val="4785"/>
              </a:lnSpc>
            </a:pPr>
            <a:r>
              <a:rPr sz="4000" spc="-5" dirty="0">
                <a:latin typeface="Tahoma"/>
                <a:cs typeface="Tahoma"/>
              </a:rPr>
              <a:t>Brief </a:t>
            </a:r>
            <a:r>
              <a:rPr sz="4000" spc="-10" dirty="0">
                <a:latin typeface="Tahoma"/>
                <a:cs typeface="Tahoma"/>
              </a:rPr>
              <a:t>History </a:t>
            </a:r>
            <a:r>
              <a:rPr sz="4000" spc="-5" dirty="0">
                <a:latin typeface="Tahoma"/>
                <a:cs typeface="Tahoma"/>
              </a:rPr>
              <a:t>of</a:t>
            </a:r>
            <a:r>
              <a:rPr sz="4000" spc="-15" dirty="0">
                <a:latin typeface="Tahoma"/>
                <a:cs typeface="Tahoma"/>
              </a:rPr>
              <a:t> </a:t>
            </a:r>
            <a:r>
              <a:rPr sz="4000" spc="-10" dirty="0">
                <a:latin typeface="Tahoma"/>
                <a:cs typeface="Tahoma"/>
              </a:rPr>
              <a:t>waste</a:t>
            </a:r>
            <a:endParaRPr sz="40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6303" y="1867661"/>
            <a:ext cx="7185659" cy="3957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5" dirty="0">
                <a:latin typeface="Calibri"/>
                <a:cs typeface="Calibri"/>
              </a:rPr>
              <a:t>1956: </a:t>
            </a:r>
            <a:r>
              <a:rPr sz="2800" spc="-10" dirty="0">
                <a:latin typeface="Calibri"/>
                <a:cs typeface="Calibri"/>
              </a:rPr>
              <a:t>The Clean </a:t>
            </a:r>
            <a:r>
              <a:rPr sz="2800" spc="-5" dirty="0">
                <a:latin typeface="Calibri"/>
                <a:cs typeface="Calibri"/>
              </a:rPr>
              <a:t>Air</a:t>
            </a:r>
            <a:r>
              <a:rPr sz="2800" spc="2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Act.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8"/>
              </a:spcBef>
              <a:buFont typeface="Arial"/>
              <a:buChar char="•"/>
            </a:pPr>
            <a:endParaRPr sz="40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5" dirty="0">
                <a:latin typeface="Calibri"/>
                <a:cs typeface="Calibri"/>
              </a:rPr>
              <a:t>1971: </a:t>
            </a:r>
            <a:r>
              <a:rPr sz="2800" spc="-30" dirty="0">
                <a:latin typeface="Calibri"/>
                <a:cs typeface="Calibri"/>
              </a:rPr>
              <a:t>Royal </a:t>
            </a:r>
            <a:r>
              <a:rPr sz="2800" spc="-10" dirty="0">
                <a:latin typeface="Calibri"/>
                <a:cs typeface="Calibri"/>
              </a:rPr>
              <a:t>Commission </a:t>
            </a:r>
            <a:r>
              <a:rPr sz="2800" spc="-5" dirty="0">
                <a:latin typeface="Calibri"/>
                <a:cs typeface="Calibri"/>
              </a:rPr>
              <a:t>on </a:t>
            </a:r>
            <a:r>
              <a:rPr sz="2800" spc="-25" dirty="0">
                <a:latin typeface="Calibri"/>
                <a:cs typeface="Calibri"/>
              </a:rPr>
              <a:t>toxic</a:t>
            </a:r>
            <a:r>
              <a:rPr sz="2800" spc="15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wastes.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8"/>
              </a:spcBef>
              <a:buFont typeface="Arial"/>
              <a:buChar char="•"/>
            </a:pPr>
            <a:endParaRPr sz="40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5" dirty="0">
                <a:latin typeface="Calibri"/>
                <a:cs typeface="Calibri"/>
              </a:rPr>
              <a:t>1977: </a:t>
            </a:r>
            <a:r>
              <a:rPr sz="2800" spc="-10" dirty="0">
                <a:latin typeface="Calibri"/>
                <a:cs typeface="Calibri"/>
              </a:rPr>
              <a:t>The </a:t>
            </a:r>
            <a:r>
              <a:rPr sz="2800" spc="-25" dirty="0">
                <a:latin typeface="Calibri"/>
                <a:cs typeface="Calibri"/>
              </a:rPr>
              <a:t>first </a:t>
            </a:r>
            <a:r>
              <a:rPr sz="2800" spc="-10" dirty="0">
                <a:latin typeface="Calibri"/>
                <a:cs typeface="Calibri"/>
              </a:rPr>
              <a:t>bottle banks </a:t>
            </a:r>
            <a:r>
              <a:rPr sz="2800" spc="-5" dirty="0">
                <a:latin typeface="Calibri"/>
                <a:cs typeface="Calibri"/>
              </a:rPr>
              <a:t>appear in the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UK.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9"/>
              </a:spcBef>
              <a:buFont typeface="Arial"/>
              <a:buChar char="•"/>
            </a:pPr>
            <a:endParaRPr sz="405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5" dirty="0">
                <a:latin typeface="Calibri"/>
                <a:cs typeface="Calibri"/>
              </a:rPr>
              <a:t>1986: </a:t>
            </a:r>
            <a:r>
              <a:rPr sz="2800" spc="-20" dirty="0">
                <a:latin typeface="Calibri"/>
                <a:cs typeface="Calibri"/>
              </a:rPr>
              <a:t>Environmental </a:t>
            </a:r>
            <a:r>
              <a:rPr sz="2800" spc="-15" dirty="0">
                <a:latin typeface="Calibri"/>
                <a:cs typeface="Calibri"/>
              </a:rPr>
              <a:t>protection </a:t>
            </a:r>
            <a:r>
              <a:rPr sz="2800" spc="-5" dirty="0">
                <a:latin typeface="Calibri"/>
                <a:cs typeface="Calibri"/>
              </a:rPr>
              <a:t>included in the  </a:t>
            </a:r>
            <a:r>
              <a:rPr sz="2800" spc="-40" dirty="0">
                <a:latin typeface="Calibri"/>
                <a:cs typeface="Calibri"/>
              </a:rPr>
              <a:t>Treaty </a:t>
            </a:r>
            <a:r>
              <a:rPr sz="2800" spc="-5" dirty="0">
                <a:latin typeface="Calibri"/>
                <a:cs typeface="Calibri"/>
              </a:rPr>
              <a:t>of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Rome.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9503" rIns="0" bIns="0" rtlCol="0">
            <a:spAutoFit/>
          </a:bodyPr>
          <a:lstStyle/>
          <a:p>
            <a:pPr marL="1058545">
              <a:lnSpc>
                <a:spcPts val="4785"/>
              </a:lnSpc>
            </a:pPr>
            <a:r>
              <a:rPr sz="4000" spc="-5" dirty="0">
                <a:latin typeface="Tahoma"/>
                <a:cs typeface="Tahoma"/>
              </a:rPr>
              <a:t>Brief </a:t>
            </a:r>
            <a:r>
              <a:rPr sz="4000" spc="-10" dirty="0">
                <a:latin typeface="Tahoma"/>
                <a:cs typeface="Tahoma"/>
              </a:rPr>
              <a:t>History </a:t>
            </a:r>
            <a:r>
              <a:rPr sz="4000" spc="-5" dirty="0">
                <a:latin typeface="Tahoma"/>
                <a:cs typeface="Tahoma"/>
              </a:rPr>
              <a:t>of</a:t>
            </a:r>
            <a:r>
              <a:rPr sz="4000" spc="-15" dirty="0">
                <a:latin typeface="Tahoma"/>
                <a:cs typeface="Tahoma"/>
              </a:rPr>
              <a:t> </a:t>
            </a:r>
            <a:r>
              <a:rPr sz="4000" spc="-10" dirty="0">
                <a:latin typeface="Tahoma"/>
                <a:cs typeface="Tahoma"/>
              </a:rPr>
              <a:t>waste</a:t>
            </a:r>
            <a:endParaRPr sz="40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69644" y="2011298"/>
            <a:ext cx="7777480" cy="3679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4965" marR="1204595" indent="-342265">
              <a:lnSpc>
                <a:spcPts val="2500"/>
              </a:lnSpc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1990: </a:t>
            </a:r>
            <a:r>
              <a:rPr sz="2600" spc="-15" dirty="0">
                <a:latin typeface="Calibri"/>
                <a:cs typeface="Calibri"/>
              </a:rPr>
              <a:t>First </a:t>
            </a:r>
            <a:r>
              <a:rPr sz="2600" spc="-10" dirty="0">
                <a:latin typeface="Calibri"/>
                <a:cs typeface="Calibri"/>
              </a:rPr>
              <a:t>comprehensive </a:t>
            </a:r>
            <a:r>
              <a:rPr sz="2600" spc="-5" dirty="0">
                <a:latin typeface="Calibri"/>
                <a:cs typeface="Calibri"/>
              </a:rPr>
              <a:t>White </a:t>
            </a:r>
            <a:r>
              <a:rPr sz="2600" spc="-15" dirty="0">
                <a:latin typeface="Calibri"/>
                <a:cs typeface="Calibri"/>
              </a:rPr>
              <a:t>Paper </a:t>
            </a:r>
            <a:r>
              <a:rPr sz="2600" spc="-5" dirty="0">
                <a:latin typeface="Calibri"/>
                <a:cs typeface="Calibri"/>
              </a:rPr>
              <a:t>on </a:t>
            </a:r>
            <a:r>
              <a:rPr sz="2600" dirty="0">
                <a:latin typeface="Calibri"/>
                <a:cs typeface="Calibri"/>
              </a:rPr>
              <a:t>the  </a:t>
            </a:r>
            <a:r>
              <a:rPr sz="2600" spc="-10" dirty="0">
                <a:latin typeface="Calibri"/>
                <a:cs typeface="Calibri"/>
              </a:rPr>
              <a:t>environment, </a:t>
            </a:r>
            <a:r>
              <a:rPr sz="2600" i="1" spc="25" dirty="0">
                <a:latin typeface="Calibri"/>
                <a:cs typeface="Calibri"/>
              </a:rPr>
              <a:t>“This </a:t>
            </a:r>
            <a:r>
              <a:rPr sz="2600" i="1" dirty="0">
                <a:latin typeface="Calibri"/>
                <a:cs typeface="Calibri"/>
              </a:rPr>
              <a:t>Common </a:t>
            </a:r>
            <a:r>
              <a:rPr sz="2600" i="1" spc="-25" dirty="0">
                <a:latin typeface="Calibri"/>
                <a:cs typeface="Calibri"/>
              </a:rPr>
              <a:t>Inheritance”.  </a:t>
            </a:r>
            <a:r>
              <a:rPr sz="2600" spc="-15" dirty="0">
                <a:latin typeface="Calibri"/>
                <a:cs typeface="Calibri"/>
              </a:rPr>
              <a:t>Environmental </a:t>
            </a:r>
            <a:r>
              <a:rPr sz="2600" spc="-5" dirty="0">
                <a:latin typeface="Calibri"/>
                <a:cs typeface="Calibri"/>
              </a:rPr>
              <a:t>Protection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Act.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7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1991: </a:t>
            </a:r>
            <a:r>
              <a:rPr sz="2600" spc="-5" dirty="0">
                <a:latin typeface="Calibri"/>
                <a:cs typeface="Calibri"/>
              </a:rPr>
              <a:t>EU Directive on </a:t>
            </a:r>
            <a:r>
              <a:rPr sz="2600" spc="-10" dirty="0">
                <a:latin typeface="Calibri"/>
                <a:cs typeface="Calibri"/>
              </a:rPr>
              <a:t>Batteries </a:t>
            </a:r>
            <a:r>
              <a:rPr sz="2600" dirty="0">
                <a:latin typeface="Calibri"/>
                <a:cs typeface="Calibri"/>
              </a:rPr>
              <a:t>&amp;</a:t>
            </a:r>
            <a:r>
              <a:rPr sz="2600" spc="-12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Accumulators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8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1994: EU </a:t>
            </a:r>
            <a:r>
              <a:rPr sz="2600" spc="-10" dirty="0">
                <a:latin typeface="Calibri"/>
                <a:cs typeface="Calibri"/>
              </a:rPr>
              <a:t>Directive </a:t>
            </a:r>
            <a:r>
              <a:rPr sz="2600" spc="-15" dirty="0">
                <a:latin typeface="Calibri"/>
                <a:cs typeface="Calibri"/>
              </a:rPr>
              <a:t>regarding </a:t>
            </a:r>
            <a:r>
              <a:rPr sz="2600" spc="-5" dirty="0">
                <a:latin typeface="Calibri"/>
                <a:cs typeface="Calibri"/>
              </a:rPr>
              <a:t>packaging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waste.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4965" indent="-342265">
              <a:lnSpc>
                <a:spcPts val="2810"/>
              </a:lnSpc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2000: </a:t>
            </a:r>
            <a:r>
              <a:rPr sz="2600" spc="-25" dirty="0">
                <a:latin typeface="Calibri"/>
                <a:cs typeface="Calibri"/>
              </a:rPr>
              <a:t>Waste </a:t>
            </a:r>
            <a:r>
              <a:rPr sz="2600" spc="-15" dirty="0">
                <a:latin typeface="Calibri"/>
                <a:cs typeface="Calibri"/>
              </a:rPr>
              <a:t>Strategy </a:t>
            </a:r>
            <a:r>
              <a:rPr sz="2600" dirty="0">
                <a:latin typeface="Calibri"/>
                <a:cs typeface="Calibri"/>
              </a:rPr>
              <a:t>2000 </a:t>
            </a:r>
            <a:r>
              <a:rPr sz="2600" spc="-5" dirty="0">
                <a:latin typeface="Calibri"/>
                <a:cs typeface="Calibri"/>
              </a:rPr>
              <a:t>sets </a:t>
            </a:r>
            <a:r>
              <a:rPr sz="2600" spc="-10" dirty="0">
                <a:latin typeface="Calibri"/>
                <a:cs typeface="Calibri"/>
              </a:rPr>
              <a:t>revised </a:t>
            </a:r>
            <a:r>
              <a:rPr sz="2600" spc="-5" dirty="0">
                <a:latin typeface="Calibri"/>
                <a:cs typeface="Calibri"/>
              </a:rPr>
              <a:t>national</a:t>
            </a:r>
            <a:r>
              <a:rPr sz="2600" spc="-120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targets</a:t>
            </a:r>
            <a:endParaRPr sz="2600">
              <a:latin typeface="Calibri"/>
              <a:cs typeface="Calibri"/>
            </a:endParaRPr>
          </a:p>
          <a:p>
            <a:pPr marL="354965">
              <a:lnSpc>
                <a:spcPts val="2810"/>
              </a:lnSpc>
            </a:pPr>
            <a:r>
              <a:rPr sz="2600" spc="-25" dirty="0">
                <a:latin typeface="Calibri"/>
                <a:cs typeface="Calibri"/>
              </a:rPr>
              <a:t>for </a:t>
            </a:r>
            <a:r>
              <a:rPr sz="2600" spc="-10" dirty="0">
                <a:latin typeface="Calibri"/>
                <a:cs typeface="Calibri"/>
              </a:rPr>
              <a:t>recycling </a:t>
            </a:r>
            <a:r>
              <a:rPr sz="2600" dirty="0">
                <a:latin typeface="Calibri"/>
                <a:cs typeface="Calibri"/>
              </a:rPr>
              <a:t>and </a:t>
            </a:r>
            <a:r>
              <a:rPr sz="2600" spc="-10" dirty="0">
                <a:latin typeface="Calibri"/>
                <a:cs typeface="Calibri"/>
              </a:rPr>
              <a:t>composting </a:t>
            </a:r>
            <a:r>
              <a:rPr sz="2600" spc="-5" dirty="0">
                <a:latin typeface="Calibri"/>
                <a:cs typeface="Calibri"/>
              </a:rPr>
              <a:t>household</a:t>
            </a:r>
            <a:r>
              <a:rPr sz="2600" spc="5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waste.</a:t>
            </a:r>
            <a:endParaRPr sz="2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02524" y="541944"/>
            <a:ext cx="8198484" cy="4783455"/>
          </a:xfrm>
          <a:custGeom>
            <a:avLst/>
            <a:gdLst/>
            <a:ahLst/>
            <a:cxnLst/>
            <a:rect l="l" t="t" r="r" b="b"/>
            <a:pathLst>
              <a:path w="8198484" h="4783455">
                <a:moveTo>
                  <a:pt x="0" y="4783247"/>
                </a:moveTo>
                <a:lnTo>
                  <a:pt x="8198184" y="4783247"/>
                </a:lnTo>
                <a:lnTo>
                  <a:pt x="8198184" y="0"/>
                </a:lnTo>
                <a:lnTo>
                  <a:pt x="0" y="0"/>
                </a:lnTo>
                <a:lnTo>
                  <a:pt x="0" y="4783247"/>
                </a:lnTo>
                <a:close/>
              </a:path>
            </a:pathLst>
          </a:custGeom>
          <a:ln w="1604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016361" y="1868294"/>
            <a:ext cx="1703705" cy="913130"/>
          </a:xfrm>
          <a:custGeom>
            <a:avLst/>
            <a:gdLst/>
            <a:ahLst/>
            <a:cxnLst/>
            <a:rect l="l" t="t" r="r" b="b"/>
            <a:pathLst>
              <a:path w="1703704" h="913130">
                <a:moveTo>
                  <a:pt x="456687" y="0"/>
                </a:moveTo>
                <a:lnTo>
                  <a:pt x="0" y="0"/>
                </a:lnTo>
                <a:lnTo>
                  <a:pt x="0" y="913075"/>
                </a:lnTo>
                <a:lnTo>
                  <a:pt x="1703192" y="169079"/>
                </a:lnTo>
                <a:lnTo>
                  <a:pt x="1661759" y="169079"/>
                </a:lnTo>
                <a:lnTo>
                  <a:pt x="1578338" y="152216"/>
                </a:lnTo>
                <a:lnTo>
                  <a:pt x="1536905" y="135353"/>
                </a:lnTo>
                <a:lnTo>
                  <a:pt x="1495287" y="135353"/>
                </a:lnTo>
                <a:lnTo>
                  <a:pt x="1412421" y="118490"/>
                </a:lnTo>
                <a:lnTo>
                  <a:pt x="1357115" y="101627"/>
                </a:lnTo>
                <a:lnTo>
                  <a:pt x="1315127" y="101627"/>
                </a:lnTo>
                <a:lnTo>
                  <a:pt x="1232261" y="84764"/>
                </a:lnTo>
                <a:lnTo>
                  <a:pt x="1176956" y="67901"/>
                </a:lnTo>
                <a:lnTo>
                  <a:pt x="1135523" y="67901"/>
                </a:lnTo>
                <a:lnTo>
                  <a:pt x="1038229" y="51038"/>
                </a:lnTo>
                <a:lnTo>
                  <a:pt x="941490" y="51038"/>
                </a:lnTo>
                <a:lnTo>
                  <a:pt x="844752" y="34175"/>
                </a:lnTo>
                <a:lnTo>
                  <a:pt x="747458" y="34175"/>
                </a:lnTo>
                <a:lnTo>
                  <a:pt x="650720" y="16863"/>
                </a:lnTo>
                <a:lnTo>
                  <a:pt x="553981" y="16863"/>
                </a:lnTo>
                <a:lnTo>
                  <a:pt x="456687" y="0"/>
                </a:lnTo>
                <a:close/>
              </a:path>
            </a:pathLst>
          </a:custGeom>
          <a:solidFill>
            <a:srgbClr val="9999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016361" y="1868294"/>
            <a:ext cx="1703705" cy="913130"/>
          </a:xfrm>
          <a:custGeom>
            <a:avLst/>
            <a:gdLst/>
            <a:ahLst/>
            <a:cxnLst/>
            <a:rect l="l" t="t" r="r" b="b"/>
            <a:pathLst>
              <a:path w="1703704" h="913130">
                <a:moveTo>
                  <a:pt x="0" y="0"/>
                </a:moveTo>
                <a:lnTo>
                  <a:pt x="0" y="0"/>
                </a:lnTo>
                <a:lnTo>
                  <a:pt x="456687" y="0"/>
                </a:lnTo>
                <a:lnTo>
                  <a:pt x="553981" y="16863"/>
                </a:lnTo>
                <a:lnTo>
                  <a:pt x="595414" y="16863"/>
                </a:lnTo>
                <a:lnTo>
                  <a:pt x="650720" y="16863"/>
                </a:lnTo>
                <a:lnTo>
                  <a:pt x="747458" y="34175"/>
                </a:lnTo>
                <a:lnTo>
                  <a:pt x="803134" y="34175"/>
                </a:lnTo>
                <a:lnTo>
                  <a:pt x="844752" y="34175"/>
                </a:lnTo>
                <a:lnTo>
                  <a:pt x="941490" y="51038"/>
                </a:lnTo>
                <a:lnTo>
                  <a:pt x="996796" y="51038"/>
                </a:lnTo>
                <a:lnTo>
                  <a:pt x="1038229" y="51038"/>
                </a:lnTo>
                <a:lnTo>
                  <a:pt x="1135523" y="67901"/>
                </a:lnTo>
                <a:lnTo>
                  <a:pt x="1176956" y="67901"/>
                </a:lnTo>
                <a:lnTo>
                  <a:pt x="1232261" y="84764"/>
                </a:lnTo>
                <a:lnTo>
                  <a:pt x="1315127" y="101627"/>
                </a:lnTo>
                <a:lnTo>
                  <a:pt x="1357115" y="101627"/>
                </a:lnTo>
                <a:lnTo>
                  <a:pt x="1412421" y="118490"/>
                </a:lnTo>
                <a:lnTo>
                  <a:pt x="1495287" y="135353"/>
                </a:lnTo>
                <a:lnTo>
                  <a:pt x="1536905" y="135353"/>
                </a:lnTo>
                <a:lnTo>
                  <a:pt x="1578338" y="152216"/>
                </a:lnTo>
                <a:lnTo>
                  <a:pt x="1661759" y="169079"/>
                </a:lnTo>
                <a:lnTo>
                  <a:pt x="1703192" y="169079"/>
                </a:lnTo>
                <a:lnTo>
                  <a:pt x="0" y="913075"/>
                </a:lnTo>
                <a:lnTo>
                  <a:pt x="0" y="0"/>
                </a:lnTo>
                <a:close/>
              </a:path>
            </a:pathLst>
          </a:custGeom>
          <a:ln w="1613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146752" y="1868294"/>
            <a:ext cx="1870075" cy="913130"/>
          </a:xfrm>
          <a:custGeom>
            <a:avLst/>
            <a:gdLst/>
            <a:ahLst/>
            <a:cxnLst/>
            <a:rect l="l" t="t" r="r" b="b"/>
            <a:pathLst>
              <a:path w="1870075" h="913130">
                <a:moveTo>
                  <a:pt x="1869608" y="0"/>
                </a:moveTo>
                <a:lnTo>
                  <a:pt x="1412365" y="0"/>
                </a:lnTo>
                <a:lnTo>
                  <a:pt x="1315627" y="16863"/>
                </a:lnTo>
                <a:lnTo>
                  <a:pt x="1218518" y="16863"/>
                </a:lnTo>
                <a:lnTo>
                  <a:pt x="1107907" y="34175"/>
                </a:lnTo>
                <a:lnTo>
                  <a:pt x="1010983" y="34175"/>
                </a:lnTo>
                <a:lnTo>
                  <a:pt x="913875" y="51038"/>
                </a:lnTo>
                <a:lnTo>
                  <a:pt x="817136" y="51038"/>
                </a:lnTo>
                <a:lnTo>
                  <a:pt x="734085" y="67901"/>
                </a:lnTo>
                <a:lnTo>
                  <a:pt x="678409" y="67901"/>
                </a:lnTo>
                <a:lnTo>
                  <a:pt x="636791" y="84764"/>
                </a:lnTo>
                <a:lnTo>
                  <a:pt x="540053" y="101627"/>
                </a:lnTo>
                <a:lnTo>
                  <a:pt x="498620" y="101627"/>
                </a:lnTo>
                <a:lnTo>
                  <a:pt x="457187" y="118490"/>
                </a:lnTo>
                <a:lnTo>
                  <a:pt x="373766" y="135353"/>
                </a:lnTo>
                <a:lnTo>
                  <a:pt x="318460" y="135353"/>
                </a:lnTo>
                <a:lnTo>
                  <a:pt x="277027" y="152216"/>
                </a:lnTo>
                <a:lnTo>
                  <a:pt x="194013" y="169079"/>
                </a:lnTo>
                <a:lnTo>
                  <a:pt x="152081" y="169079"/>
                </a:lnTo>
                <a:lnTo>
                  <a:pt x="110611" y="186392"/>
                </a:lnTo>
                <a:lnTo>
                  <a:pt x="41488" y="203255"/>
                </a:lnTo>
                <a:lnTo>
                  <a:pt x="0" y="220118"/>
                </a:lnTo>
                <a:lnTo>
                  <a:pt x="1869608" y="913075"/>
                </a:lnTo>
                <a:lnTo>
                  <a:pt x="1869608" y="0"/>
                </a:lnTo>
                <a:close/>
              </a:path>
            </a:pathLst>
          </a:custGeom>
          <a:solidFill>
            <a:srgbClr val="CCCC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146752" y="1868294"/>
            <a:ext cx="1870075" cy="913130"/>
          </a:xfrm>
          <a:custGeom>
            <a:avLst/>
            <a:gdLst/>
            <a:ahLst/>
            <a:cxnLst/>
            <a:rect l="l" t="t" r="r" b="b"/>
            <a:pathLst>
              <a:path w="1870075" h="913130">
                <a:moveTo>
                  <a:pt x="0" y="220118"/>
                </a:moveTo>
                <a:lnTo>
                  <a:pt x="41488" y="203255"/>
                </a:lnTo>
                <a:lnTo>
                  <a:pt x="110611" y="186392"/>
                </a:lnTo>
                <a:lnTo>
                  <a:pt x="152081" y="169079"/>
                </a:lnTo>
                <a:lnTo>
                  <a:pt x="194013" y="169079"/>
                </a:lnTo>
                <a:lnTo>
                  <a:pt x="277027" y="152216"/>
                </a:lnTo>
                <a:lnTo>
                  <a:pt x="318460" y="135353"/>
                </a:lnTo>
                <a:lnTo>
                  <a:pt x="373766" y="135353"/>
                </a:lnTo>
                <a:lnTo>
                  <a:pt x="457187" y="118490"/>
                </a:lnTo>
                <a:lnTo>
                  <a:pt x="498620" y="101627"/>
                </a:lnTo>
                <a:lnTo>
                  <a:pt x="540053" y="101627"/>
                </a:lnTo>
                <a:lnTo>
                  <a:pt x="636791" y="84764"/>
                </a:lnTo>
                <a:lnTo>
                  <a:pt x="678409" y="67901"/>
                </a:lnTo>
                <a:lnTo>
                  <a:pt x="734085" y="67901"/>
                </a:lnTo>
                <a:lnTo>
                  <a:pt x="817136" y="51038"/>
                </a:lnTo>
                <a:lnTo>
                  <a:pt x="872442" y="51038"/>
                </a:lnTo>
                <a:lnTo>
                  <a:pt x="913875" y="51038"/>
                </a:lnTo>
                <a:lnTo>
                  <a:pt x="1010983" y="34175"/>
                </a:lnTo>
                <a:lnTo>
                  <a:pt x="1066289" y="34175"/>
                </a:lnTo>
                <a:lnTo>
                  <a:pt x="1107907" y="34175"/>
                </a:lnTo>
                <a:lnTo>
                  <a:pt x="1218518" y="16863"/>
                </a:lnTo>
                <a:lnTo>
                  <a:pt x="1259951" y="16863"/>
                </a:lnTo>
                <a:lnTo>
                  <a:pt x="1315627" y="16863"/>
                </a:lnTo>
                <a:lnTo>
                  <a:pt x="1412365" y="0"/>
                </a:lnTo>
                <a:lnTo>
                  <a:pt x="1467671" y="0"/>
                </a:lnTo>
                <a:lnTo>
                  <a:pt x="1509289" y="0"/>
                </a:lnTo>
                <a:lnTo>
                  <a:pt x="1869608" y="0"/>
                </a:lnTo>
                <a:lnTo>
                  <a:pt x="1869608" y="913075"/>
                </a:lnTo>
                <a:lnTo>
                  <a:pt x="0" y="220118"/>
                </a:lnTo>
                <a:close/>
              </a:path>
            </a:pathLst>
          </a:custGeom>
          <a:ln w="1623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016361" y="2037373"/>
            <a:ext cx="1980564" cy="744220"/>
          </a:xfrm>
          <a:custGeom>
            <a:avLst/>
            <a:gdLst/>
            <a:ahLst/>
            <a:cxnLst/>
            <a:rect l="l" t="t" r="r" b="b"/>
            <a:pathLst>
              <a:path w="1980564" h="744219">
                <a:moveTo>
                  <a:pt x="1703192" y="0"/>
                </a:moveTo>
                <a:lnTo>
                  <a:pt x="0" y="743995"/>
                </a:lnTo>
                <a:lnTo>
                  <a:pt x="1980090" y="67901"/>
                </a:lnTo>
                <a:lnTo>
                  <a:pt x="1938657" y="67901"/>
                </a:lnTo>
                <a:lnTo>
                  <a:pt x="1911097" y="51038"/>
                </a:lnTo>
                <a:lnTo>
                  <a:pt x="1869479" y="51038"/>
                </a:lnTo>
                <a:lnTo>
                  <a:pt x="1786243" y="17312"/>
                </a:lnTo>
                <a:lnTo>
                  <a:pt x="1744625" y="17312"/>
                </a:lnTo>
                <a:lnTo>
                  <a:pt x="1703192" y="0"/>
                </a:lnTo>
                <a:close/>
              </a:path>
            </a:pathLst>
          </a:custGeom>
          <a:solidFill>
            <a:srgbClr val="993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016361" y="2037373"/>
            <a:ext cx="1980564" cy="744220"/>
          </a:xfrm>
          <a:custGeom>
            <a:avLst/>
            <a:gdLst/>
            <a:ahLst/>
            <a:cxnLst/>
            <a:rect l="l" t="t" r="r" b="b"/>
            <a:pathLst>
              <a:path w="1980564" h="744219">
                <a:moveTo>
                  <a:pt x="1703192" y="0"/>
                </a:moveTo>
                <a:lnTo>
                  <a:pt x="1744625" y="17312"/>
                </a:lnTo>
                <a:lnTo>
                  <a:pt x="1786243" y="17312"/>
                </a:lnTo>
                <a:lnTo>
                  <a:pt x="1869479" y="51038"/>
                </a:lnTo>
                <a:lnTo>
                  <a:pt x="1911097" y="51038"/>
                </a:lnTo>
                <a:lnTo>
                  <a:pt x="1938657" y="67901"/>
                </a:lnTo>
                <a:lnTo>
                  <a:pt x="1980090" y="67901"/>
                </a:lnTo>
                <a:lnTo>
                  <a:pt x="0" y="743995"/>
                </a:lnTo>
                <a:lnTo>
                  <a:pt x="1703192" y="0"/>
                </a:lnTo>
                <a:close/>
              </a:path>
            </a:pathLst>
          </a:custGeom>
          <a:ln w="1643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371178" y="2088412"/>
            <a:ext cx="2645410" cy="693420"/>
          </a:xfrm>
          <a:custGeom>
            <a:avLst/>
            <a:gdLst/>
            <a:ahLst/>
            <a:cxnLst/>
            <a:rect l="l" t="t" r="r" b="b"/>
            <a:pathLst>
              <a:path w="2645410" h="693419">
                <a:moveTo>
                  <a:pt x="775573" y="0"/>
                </a:moveTo>
                <a:lnTo>
                  <a:pt x="734103" y="0"/>
                </a:lnTo>
                <a:lnTo>
                  <a:pt x="692633" y="16863"/>
                </a:lnTo>
                <a:lnTo>
                  <a:pt x="623048" y="33726"/>
                </a:lnTo>
                <a:lnTo>
                  <a:pt x="581578" y="50589"/>
                </a:lnTo>
                <a:lnTo>
                  <a:pt x="553925" y="50589"/>
                </a:lnTo>
                <a:lnTo>
                  <a:pt x="512455" y="67452"/>
                </a:lnTo>
                <a:lnTo>
                  <a:pt x="484803" y="84315"/>
                </a:lnTo>
                <a:lnTo>
                  <a:pt x="415680" y="101178"/>
                </a:lnTo>
                <a:lnTo>
                  <a:pt x="387564" y="118041"/>
                </a:lnTo>
                <a:lnTo>
                  <a:pt x="346095" y="135353"/>
                </a:lnTo>
                <a:lnTo>
                  <a:pt x="318442" y="135353"/>
                </a:lnTo>
                <a:lnTo>
                  <a:pt x="207849" y="202805"/>
                </a:lnTo>
                <a:lnTo>
                  <a:pt x="180196" y="202805"/>
                </a:lnTo>
                <a:lnTo>
                  <a:pt x="96775" y="253169"/>
                </a:lnTo>
                <a:lnTo>
                  <a:pt x="55305" y="286895"/>
                </a:lnTo>
                <a:lnTo>
                  <a:pt x="27652" y="286895"/>
                </a:lnTo>
                <a:lnTo>
                  <a:pt x="0" y="304433"/>
                </a:lnTo>
                <a:lnTo>
                  <a:pt x="2645182" y="692957"/>
                </a:lnTo>
                <a:lnTo>
                  <a:pt x="775573" y="0"/>
                </a:lnTo>
                <a:close/>
              </a:path>
            </a:pathLst>
          </a:custGeom>
          <a:solidFill>
            <a:srgbClr val="0066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099840" y="2080076"/>
            <a:ext cx="5832700" cy="27288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4379" rIns="0" bIns="0" rtlCol="0">
            <a:spAutoFit/>
          </a:bodyPr>
          <a:lstStyle/>
          <a:p>
            <a:pPr marL="1676400">
              <a:lnSpc>
                <a:spcPct val="100000"/>
              </a:lnSpc>
            </a:pPr>
            <a:r>
              <a:rPr sz="2100" b="1" spc="-200" dirty="0">
                <a:latin typeface="Arial"/>
                <a:cs typeface="Arial"/>
              </a:rPr>
              <a:t>Composition </a:t>
            </a:r>
            <a:r>
              <a:rPr sz="2100" b="1" spc="-160" dirty="0">
                <a:latin typeface="Arial"/>
                <a:cs typeface="Arial"/>
              </a:rPr>
              <a:t>of </a:t>
            </a:r>
            <a:r>
              <a:rPr sz="2100" b="1" spc="-180" dirty="0">
                <a:latin typeface="Arial"/>
                <a:cs typeface="Arial"/>
              </a:rPr>
              <a:t>household's </a:t>
            </a:r>
            <a:r>
              <a:rPr sz="2100" b="1" spc="-190" dirty="0">
                <a:latin typeface="Arial"/>
                <a:cs typeface="Arial"/>
              </a:rPr>
              <a:t>dustbin </a:t>
            </a:r>
            <a:r>
              <a:rPr sz="2100" b="1" spc="-185" dirty="0">
                <a:latin typeface="Arial"/>
                <a:cs typeface="Arial"/>
              </a:rPr>
              <a:t>in the</a:t>
            </a:r>
            <a:r>
              <a:rPr sz="2100" b="1" spc="35" dirty="0">
                <a:latin typeface="Arial"/>
                <a:cs typeface="Arial"/>
              </a:rPr>
              <a:t> </a:t>
            </a:r>
            <a:r>
              <a:rPr sz="2100" b="1" spc="-175" dirty="0">
                <a:latin typeface="Arial"/>
                <a:cs typeface="Arial"/>
              </a:rPr>
              <a:t>1990's</a:t>
            </a:r>
            <a:endParaRPr sz="21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711048" y="4175918"/>
            <a:ext cx="627380" cy="6527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8435" marR="5080" indent="-166370">
              <a:lnSpc>
                <a:spcPct val="105400"/>
              </a:lnSpc>
            </a:pPr>
            <a:r>
              <a:rPr sz="2000" spc="-250" dirty="0">
                <a:latin typeface="Arial"/>
                <a:cs typeface="Arial"/>
              </a:rPr>
              <a:t>me</a:t>
            </a:r>
            <a:r>
              <a:rPr sz="2000" spc="-125" dirty="0">
                <a:latin typeface="Arial"/>
                <a:cs typeface="Arial"/>
              </a:rPr>
              <a:t>t</a:t>
            </a:r>
            <a:r>
              <a:rPr sz="2000" spc="-250" dirty="0">
                <a:latin typeface="Arial"/>
                <a:cs typeface="Arial"/>
              </a:rPr>
              <a:t>a</a:t>
            </a:r>
            <a:r>
              <a:rPr sz="2000" spc="-125" dirty="0">
                <a:latin typeface="Arial"/>
                <a:cs typeface="Arial"/>
              </a:rPr>
              <a:t>l</a:t>
            </a:r>
            <a:r>
              <a:rPr sz="2000" spc="-140" dirty="0">
                <a:latin typeface="Arial"/>
                <a:cs typeface="Arial"/>
              </a:rPr>
              <a:t>s </a:t>
            </a:r>
            <a:r>
              <a:rPr sz="2000" spc="-100" dirty="0">
                <a:latin typeface="Arial"/>
                <a:cs typeface="Arial"/>
              </a:rPr>
              <a:t> </a:t>
            </a:r>
            <a:r>
              <a:rPr sz="2000" spc="-310" dirty="0">
                <a:latin typeface="Arial"/>
                <a:cs typeface="Arial"/>
              </a:rPr>
              <a:t>7%</a:t>
            </a:r>
            <a:endParaRPr sz="20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6958658" y="2316438"/>
            <a:ext cx="125095" cy="152400"/>
          </a:xfrm>
          <a:custGeom>
            <a:avLst/>
            <a:gdLst/>
            <a:ahLst/>
            <a:cxnLst/>
            <a:rect l="l" t="t" r="r" b="b"/>
            <a:pathLst>
              <a:path w="125095" h="152400">
                <a:moveTo>
                  <a:pt x="0" y="152178"/>
                </a:moveTo>
                <a:lnTo>
                  <a:pt x="124885" y="152178"/>
                </a:lnTo>
                <a:lnTo>
                  <a:pt x="124885" y="0"/>
                </a:lnTo>
                <a:lnTo>
                  <a:pt x="0" y="0"/>
                </a:lnTo>
                <a:lnTo>
                  <a:pt x="0" y="152178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958658" y="2316438"/>
            <a:ext cx="125095" cy="152400"/>
          </a:xfrm>
          <a:custGeom>
            <a:avLst/>
            <a:gdLst/>
            <a:ahLst/>
            <a:cxnLst/>
            <a:rect l="l" t="t" r="r" b="b"/>
            <a:pathLst>
              <a:path w="125095" h="152400">
                <a:moveTo>
                  <a:pt x="0" y="152178"/>
                </a:moveTo>
                <a:lnTo>
                  <a:pt x="124885" y="152178"/>
                </a:lnTo>
                <a:lnTo>
                  <a:pt x="124885" y="0"/>
                </a:lnTo>
                <a:lnTo>
                  <a:pt x="0" y="0"/>
                </a:lnTo>
                <a:lnTo>
                  <a:pt x="0" y="152178"/>
                </a:lnTo>
                <a:close/>
              </a:path>
            </a:pathLst>
          </a:custGeom>
          <a:ln w="1502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7139991" y="2215326"/>
            <a:ext cx="986790" cy="6521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02895" marR="5080" indent="-290830">
              <a:lnSpc>
                <a:spcPct val="105300"/>
              </a:lnSpc>
            </a:pPr>
            <a:r>
              <a:rPr sz="2000" spc="-240" dirty="0">
                <a:latin typeface="Arial"/>
                <a:cs typeface="Arial"/>
              </a:rPr>
              <a:t>v</a:t>
            </a:r>
            <a:r>
              <a:rPr sz="2000" spc="-250" dirty="0">
                <a:latin typeface="Arial"/>
                <a:cs typeface="Arial"/>
              </a:rPr>
              <a:t>ege</a:t>
            </a:r>
            <a:r>
              <a:rPr sz="2000" spc="-125" dirty="0">
                <a:latin typeface="Arial"/>
                <a:cs typeface="Arial"/>
              </a:rPr>
              <a:t>t</a:t>
            </a:r>
            <a:r>
              <a:rPr sz="2000" spc="-250" dirty="0">
                <a:latin typeface="Arial"/>
                <a:cs typeface="Arial"/>
              </a:rPr>
              <a:t>ab</a:t>
            </a:r>
            <a:r>
              <a:rPr sz="2000" spc="-125" dirty="0">
                <a:latin typeface="Arial"/>
                <a:cs typeface="Arial"/>
              </a:rPr>
              <a:t>l</a:t>
            </a:r>
            <a:r>
              <a:rPr sz="2000" spc="-250" dirty="0">
                <a:latin typeface="Arial"/>
                <a:cs typeface="Arial"/>
              </a:rPr>
              <a:t>e</a:t>
            </a:r>
            <a:r>
              <a:rPr sz="2000" spc="-140" dirty="0">
                <a:latin typeface="Arial"/>
                <a:cs typeface="Arial"/>
              </a:rPr>
              <a:t>s </a:t>
            </a:r>
            <a:r>
              <a:rPr sz="2000" spc="-100" dirty="0">
                <a:latin typeface="Arial"/>
                <a:cs typeface="Arial"/>
              </a:rPr>
              <a:t> </a:t>
            </a:r>
            <a:r>
              <a:rPr sz="2000" spc="-290" dirty="0">
                <a:latin typeface="Arial"/>
                <a:cs typeface="Arial"/>
              </a:rPr>
              <a:t>19%</a:t>
            </a:r>
            <a:endParaRPr sz="20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351579" y="4530806"/>
            <a:ext cx="998855" cy="6527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02895" marR="5080" indent="-290830">
              <a:lnSpc>
                <a:spcPct val="105400"/>
              </a:lnSpc>
            </a:pPr>
            <a:r>
              <a:rPr sz="2000" spc="-250" dirty="0">
                <a:latin typeface="Arial"/>
                <a:cs typeface="Arial"/>
              </a:rPr>
              <a:t>pape</a:t>
            </a:r>
            <a:r>
              <a:rPr sz="2000" spc="-120" dirty="0">
                <a:latin typeface="Arial"/>
                <a:cs typeface="Arial"/>
              </a:rPr>
              <a:t>r</a:t>
            </a:r>
            <a:r>
              <a:rPr sz="2000" spc="-125" dirty="0">
                <a:latin typeface="Arial"/>
                <a:cs typeface="Arial"/>
              </a:rPr>
              <a:t>/</a:t>
            </a:r>
            <a:r>
              <a:rPr sz="2000" spc="-135" dirty="0">
                <a:latin typeface="Arial"/>
                <a:cs typeface="Arial"/>
              </a:rPr>
              <a:t>c</a:t>
            </a:r>
            <a:r>
              <a:rPr sz="2000" spc="-250" dirty="0">
                <a:latin typeface="Arial"/>
                <a:cs typeface="Arial"/>
              </a:rPr>
              <a:t>a</a:t>
            </a:r>
            <a:r>
              <a:rPr sz="2000" spc="-145" dirty="0">
                <a:latin typeface="Arial"/>
                <a:cs typeface="Arial"/>
              </a:rPr>
              <a:t>rd </a:t>
            </a:r>
            <a:r>
              <a:rPr sz="2000" spc="-105" dirty="0">
                <a:latin typeface="Arial"/>
                <a:cs typeface="Arial"/>
              </a:rPr>
              <a:t> </a:t>
            </a:r>
            <a:r>
              <a:rPr sz="2000" spc="-290" dirty="0">
                <a:latin typeface="Arial"/>
                <a:cs typeface="Arial"/>
              </a:rPr>
              <a:t>32%</a:t>
            </a:r>
            <a:endParaRPr sz="20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4785091" y="1251820"/>
            <a:ext cx="124460" cy="152400"/>
          </a:xfrm>
          <a:custGeom>
            <a:avLst/>
            <a:gdLst/>
            <a:ahLst/>
            <a:cxnLst/>
            <a:rect l="l" t="t" r="r" b="b"/>
            <a:pathLst>
              <a:path w="124460" h="152400">
                <a:moveTo>
                  <a:pt x="0" y="152178"/>
                </a:moveTo>
                <a:lnTo>
                  <a:pt x="124422" y="152178"/>
                </a:lnTo>
                <a:lnTo>
                  <a:pt x="124422" y="0"/>
                </a:lnTo>
                <a:lnTo>
                  <a:pt x="0" y="0"/>
                </a:lnTo>
                <a:lnTo>
                  <a:pt x="0" y="152178"/>
                </a:lnTo>
                <a:close/>
              </a:path>
            </a:pathLst>
          </a:custGeom>
          <a:solidFill>
            <a:srgbClr val="9999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785091" y="1251820"/>
            <a:ext cx="124460" cy="152400"/>
          </a:xfrm>
          <a:custGeom>
            <a:avLst/>
            <a:gdLst/>
            <a:ahLst/>
            <a:cxnLst/>
            <a:rect l="l" t="t" r="r" b="b"/>
            <a:pathLst>
              <a:path w="124460" h="152400">
                <a:moveTo>
                  <a:pt x="0" y="152178"/>
                </a:moveTo>
                <a:lnTo>
                  <a:pt x="124422" y="152178"/>
                </a:lnTo>
                <a:lnTo>
                  <a:pt x="124422" y="0"/>
                </a:lnTo>
                <a:lnTo>
                  <a:pt x="0" y="0"/>
                </a:lnTo>
                <a:lnTo>
                  <a:pt x="0" y="152178"/>
                </a:lnTo>
                <a:close/>
              </a:path>
            </a:pathLst>
          </a:custGeom>
          <a:ln w="1501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4965868" y="1150708"/>
            <a:ext cx="502920" cy="6521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3975" marR="5080" indent="-41910">
              <a:lnSpc>
                <a:spcPct val="105300"/>
              </a:lnSpc>
            </a:pPr>
            <a:r>
              <a:rPr sz="2000" spc="-250" dirty="0">
                <a:latin typeface="Arial"/>
                <a:cs typeface="Arial"/>
              </a:rPr>
              <a:t>g</a:t>
            </a:r>
            <a:r>
              <a:rPr sz="2000" spc="-125" dirty="0">
                <a:latin typeface="Arial"/>
                <a:cs typeface="Arial"/>
              </a:rPr>
              <a:t>l</a:t>
            </a:r>
            <a:r>
              <a:rPr sz="2000" spc="-250" dirty="0">
                <a:latin typeface="Arial"/>
                <a:cs typeface="Arial"/>
              </a:rPr>
              <a:t>a</a:t>
            </a:r>
            <a:r>
              <a:rPr sz="2000" spc="-135" dirty="0">
                <a:latin typeface="Arial"/>
                <a:cs typeface="Arial"/>
              </a:rPr>
              <a:t>s</a:t>
            </a:r>
            <a:r>
              <a:rPr sz="2000" spc="-140" dirty="0">
                <a:latin typeface="Arial"/>
                <a:cs typeface="Arial"/>
              </a:rPr>
              <a:t>s </a:t>
            </a:r>
            <a:r>
              <a:rPr sz="2000" spc="-100" dirty="0">
                <a:latin typeface="Arial"/>
                <a:cs typeface="Arial"/>
              </a:rPr>
              <a:t> </a:t>
            </a:r>
            <a:r>
              <a:rPr sz="2000" spc="-290" dirty="0">
                <a:latin typeface="Arial"/>
                <a:cs typeface="Arial"/>
              </a:rPr>
              <a:t>10%</a:t>
            </a:r>
            <a:endParaRPr sz="2000">
              <a:latin typeface="Arial"/>
              <a:cs typeface="Arial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1087307" y="1437538"/>
            <a:ext cx="124460" cy="152400"/>
          </a:xfrm>
          <a:custGeom>
            <a:avLst/>
            <a:gdLst/>
            <a:ahLst/>
            <a:cxnLst/>
            <a:rect l="l" t="t" r="r" b="b"/>
            <a:pathLst>
              <a:path w="124459" h="152400">
                <a:moveTo>
                  <a:pt x="0" y="152178"/>
                </a:moveTo>
                <a:lnTo>
                  <a:pt x="124422" y="152178"/>
                </a:lnTo>
                <a:lnTo>
                  <a:pt x="124422" y="0"/>
                </a:lnTo>
                <a:lnTo>
                  <a:pt x="0" y="0"/>
                </a:lnTo>
                <a:lnTo>
                  <a:pt x="0" y="152178"/>
                </a:lnTo>
                <a:close/>
              </a:path>
            </a:pathLst>
          </a:custGeom>
          <a:solidFill>
            <a:srgbClr val="0066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087307" y="1437538"/>
            <a:ext cx="124460" cy="152400"/>
          </a:xfrm>
          <a:custGeom>
            <a:avLst/>
            <a:gdLst/>
            <a:ahLst/>
            <a:cxnLst/>
            <a:rect l="l" t="t" r="r" b="b"/>
            <a:pathLst>
              <a:path w="124459" h="152400">
                <a:moveTo>
                  <a:pt x="0" y="152178"/>
                </a:moveTo>
                <a:lnTo>
                  <a:pt x="124422" y="152178"/>
                </a:lnTo>
                <a:lnTo>
                  <a:pt x="124422" y="0"/>
                </a:lnTo>
                <a:lnTo>
                  <a:pt x="0" y="0"/>
                </a:lnTo>
                <a:lnTo>
                  <a:pt x="0" y="152178"/>
                </a:lnTo>
                <a:close/>
              </a:path>
            </a:pathLst>
          </a:custGeom>
          <a:ln w="1501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1268621" y="1336121"/>
            <a:ext cx="415290" cy="6527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7945" marR="5080" indent="-55880">
              <a:lnSpc>
                <a:spcPct val="105400"/>
              </a:lnSpc>
            </a:pPr>
            <a:r>
              <a:rPr sz="2000" spc="-250" dirty="0">
                <a:latin typeface="Arial"/>
                <a:cs typeface="Arial"/>
              </a:rPr>
              <a:t>du</a:t>
            </a:r>
            <a:r>
              <a:rPr sz="2000" spc="-135" dirty="0">
                <a:latin typeface="Arial"/>
                <a:cs typeface="Arial"/>
              </a:rPr>
              <a:t>s</a:t>
            </a:r>
            <a:r>
              <a:rPr sz="2000" spc="-100" dirty="0">
                <a:latin typeface="Arial"/>
                <a:cs typeface="Arial"/>
              </a:rPr>
              <a:t>t  </a:t>
            </a:r>
            <a:r>
              <a:rPr sz="2000" spc="-310" dirty="0">
                <a:latin typeface="Arial"/>
                <a:cs typeface="Arial"/>
              </a:rPr>
              <a:t>7%</a:t>
            </a:r>
            <a:endParaRPr sz="200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2942987" y="1116467"/>
            <a:ext cx="124460" cy="152400"/>
          </a:xfrm>
          <a:custGeom>
            <a:avLst/>
            <a:gdLst/>
            <a:ahLst/>
            <a:cxnLst/>
            <a:rect l="l" t="t" r="r" b="b"/>
            <a:pathLst>
              <a:path w="124460" h="152400">
                <a:moveTo>
                  <a:pt x="0" y="152178"/>
                </a:moveTo>
                <a:lnTo>
                  <a:pt x="124422" y="152178"/>
                </a:lnTo>
                <a:lnTo>
                  <a:pt x="124422" y="0"/>
                </a:lnTo>
                <a:lnTo>
                  <a:pt x="0" y="0"/>
                </a:lnTo>
                <a:lnTo>
                  <a:pt x="0" y="152178"/>
                </a:lnTo>
                <a:close/>
              </a:path>
            </a:pathLst>
          </a:custGeom>
          <a:solidFill>
            <a:srgbClr val="CCCC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2942987" y="1116467"/>
            <a:ext cx="124460" cy="152400"/>
          </a:xfrm>
          <a:custGeom>
            <a:avLst/>
            <a:gdLst/>
            <a:ahLst/>
            <a:cxnLst/>
            <a:rect l="l" t="t" r="r" b="b"/>
            <a:pathLst>
              <a:path w="124460" h="152400">
                <a:moveTo>
                  <a:pt x="0" y="152178"/>
                </a:moveTo>
                <a:lnTo>
                  <a:pt x="124422" y="152178"/>
                </a:lnTo>
                <a:lnTo>
                  <a:pt x="124422" y="0"/>
                </a:lnTo>
                <a:lnTo>
                  <a:pt x="0" y="0"/>
                </a:lnTo>
                <a:lnTo>
                  <a:pt x="0" y="152178"/>
                </a:lnTo>
                <a:close/>
              </a:path>
            </a:pathLst>
          </a:custGeom>
          <a:ln w="1501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3124319" y="1015354"/>
            <a:ext cx="709930" cy="6521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64465" marR="5080" indent="-152400">
              <a:lnSpc>
                <a:spcPct val="105300"/>
              </a:lnSpc>
            </a:pPr>
            <a:r>
              <a:rPr sz="2000" spc="-250" dirty="0">
                <a:latin typeface="Arial"/>
                <a:cs typeface="Arial"/>
              </a:rPr>
              <a:t>p</a:t>
            </a:r>
            <a:r>
              <a:rPr sz="2000" spc="-125" dirty="0">
                <a:latin typeface="Arial"/>
                <a:cs typeface="Arial"/>
              </a:rPr>
              <a:t>l</a:t>
            </a:r>
            <a:r>
              <a:rPr sz="2000" spc="-250" dirty="0">
                <a:latin typeface="Arial"/>
                <a:cs typeface="Arial"/>
              </a:rPr>
              <a:t>a</a:t>
            </a:r>
            <a:r>
              <a:rPr sz="2000" spc="-135" dirty="0">
                <a:latin typeface="Arial"/>
                <a:cs typeface="Arial"/>
              </a:rPr>
              <a:t>s</a:t>
            </a:r>
            <a:r>
              <a:rPr sz="2000" spc="-125" dirty="0">
                <a:latin typeface="Arial"/>
                <a:cs typeface="Arial"/>
              </a:rPr>
              <a:t>ti</a:t>
            </a:r>
            <a:r>
              <a:rPr sz="2000" spc="-135" dirty="0">
                <a:latin typeface="Arial"/>
                <a:cs typeface="Arial"/>
              </a:rPr>
              <a:t>c</a:t>
            </a:r>
            <a:r>
              <a:rPr sz="2000" spc="-140" dirty="0">
                <a:latin typeface="Arial"/>
                <a:cs typeface="Arial"/>
              </a:rPr>
              <a:t>s </a:t>
            </a:r>
            <a:r>
              <a:rPr sz="2000" spc="-100" dirty="0">
                <a:latin typeface="Arial"/>
                <a:cs typeface="Arial"/>
              </a:rPr>
              <a:t> </a:t>
            </a:r>
            <a:r>
              <a:rPr sz="2000" spc="-290" dirty="0">
                <a:latin typeface="Arial"/>
                <a:cs typeface="Arial"/>
              </a:rPr>
              <a:t>11%</a:t>
            </a:r>
            <a:endParaRPr sz="200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6031040" y="1572892"/>
            <a:ext cx="125095" cy="152400"/>
          </a:xfrm>
          <a:custGeom>
            <a:avLst/>
            <a:gdLst/>
            <a:ahLst/>
            <a:cxnLst/>
            <a:rect l="l" t="t" r="r" b="b"/>
            <a:pathLst>
              <a:path w="125095" h="152400">
                <a:moveTo>
                  <a:pt x="0" y="152178"/>
                </a:moveTo>
                <a:lnTo>
                  <a:pt x="124883" y="152178"/>
                </a:lnTo>
                <a:lnTo>
                  <a:pt x="124883" y="0"/>
                </a:lnTo>
                <a:lnTo>
                  <a:pt x="0" y="0"/>
                </a:lnTo>
                <a:lnTo>
                  <a:pt x="0" y="152178"/>
                </a:lnTo>
                <a:close/>
              </a:path>
            </a:pathLst>
          </a:custGeom>
          <a:solidFill>
            <a:srgbClr val="993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6031040" y="1572892"/>
            <a:ext cx="125095" cy="152400"/>
          </a:xfrm>
          <a:custGeom>
            <a:avLst/>
            <a:gdLst/>
            <a:ahLst/>
            <a:cxnLst/>
            <a:rect l="l" t="t" r="r" b="b"/>
            <a:pathLst>
              <a:path w="125095" h="152400">
                <a:moveTo>
                  <a:pt x="0" y="152178"/>
                </a:moveTo>
                <a:lnTo>
                  <a:pt x="124883" y="152178"/>
                </a:lnTo>
                <a:lnTo>
                  <a:pt x="124883" y="0"/>
                </a:lnTo>
                <a:lnTo>
                  <a:pt x="0" y="0"/>
                </a:lnTo>
                <a:lnTo>
                  <a:pt x="0" y="152178"/>
                </a:lnTo>
                <a:close/>
              </a:path>
            </a:pathLst>
          </a:custGeom>
          <a:ln w="1502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6212373" y="1471474"/>
            <a:ext cx="641350" cy="6527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8435" marR="5080" indent="-166370">
              <a:lnSpc>
                <a:spcPct val="105400"/>
              </a:lnSpc>
            </a:pPr>
            <a:r>
              <a:rPr sz="2000" spc="-125" dirty="0">
                <a:latin typeface="Arial"/>
                <a:cs typeface="Arial"/>
              </a:rPr>
              <a:t>t</a:t>
            </a:r>
            <a:r>
              <a:rPr sz="2000" spc="-250" dirty="0">
                <a:latin typeface="Arial"/>
                <a:cs typeface="Arial"/>
              </a:rPr>
              <a:t>e</a:t>
            </a:r>
            <a:r>
              <a:rPr sz="2000" spc="-240" dirty="0">
                <a:latin typeface="Arial"/>
                <a:cs typeface="Arial"/>
              </a:rPr>
              <a:t>x</a:t>
            </a:r>
            <a:r>
              <a:rPr sz="2000" spc="-125" dirty="0">
                <a:latin typeface="Arial"/>
                <a:cs typeface="Arial"/>
              </a:rPr>
              <a:t>til</a:t>
            </a:r>
            <a:r>
              <a:rPr sz="2000" spc="-250" dirty="0">
                <a:latin typeface="Arial"/>
                <a:cs typeface="Arial"/>
              </a:rPr>
              <a:t>e</a:t>
            </a:r>
            <a:r>
              <a:rPr sz="2000" spc="-140" dirty="0">
                <a:latin typeface="Arial"/>
                <a:cs typeface="Arial"/>
              </a:rPr>
              <a:t>s </a:t>
            </a:r>
            <a:r>
              <a:rPr sz="2000" spc="-100" dirty="0">
                <a:latin typeface="Arial"/>
                <a:cs typeface="Arial"/>
              </a:rPr>
              <a:t> </a:t>
            </a:r>
            <a:r>
              <a:rPr sz="2000" spc="-310" dirty="0">
                <a:latin typeface="Arial"/>
                <a:cs typeface="Arial"/>
              </a:rPr>
              <a:t>2%</a:t>
            </a:r>
            <a:endParaRPr sz="200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395366" y="4547646"/>
            <a:ext cx="525780" cy="6527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7945" marR="5080" indent="-55880">
              <a:lnSpc>
                <a:spcPct val="105400"/>
              </a:lnSpc>
            </a:pPr>
            <a:r>
              <a:rPr sz="2000" spc="-250" dirty="0">
                <a:latin typeface="Arial"/>
                <a:cs typeface="Arial"/>
              </a:rPr>
              <a:t>m</a:t>
            </a:r>
            <a:r>
              <a:rPr sz="2000" spc="-125" dirty="0">
                <a:latin typeface="Arial"/>
                <a:cs typeface="Arial"/>
              </a:rPr>
              <a:t>i</a:t>
            </a:r>
            <a:r>
              <a:rPr sz="2000" spc="-135" dirty="0">
                <a:latin typeface="Arial"/>
                <a:cs typeface="Arial"/>
              </a:rPr>
              <a:t>sc</a:t>
            </a:r>
            <a:r>
              <a:rPr sz="2000" spc="-100" dirty="0">
                <a:latin typeface="Arial"/>
                <a:cs typeface="Arial"/>
              </a:rPr>
              <a:t>.  </a:t>
            </a:r>
            <a:r>
              <a:rPr sz="2000" spc="-290" dirty="0">
                <a:latin typeface="Arial"/>
                <a:cs typeface="Arial"/>
              </a:rPr>
              <a:t>12%</a:t>
            </a:r>
            <a:endParaRPr sz="2000">
              <a:latin typeface="Arial"/>
              <a:cs typeface="Arial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602524" y="541944"/>
            <a:ext cx="8198484" cy="4783455"/>
          </a:xfrm>
          <a:custGeom>
            <a:avLst/>
            <a:gdLst/>
            <a:ahLst/>
            <a:cxnLst/>
            <a:rect l="l" t="t" r="r" b="b"/>
            <a:pathLst>
              <a:path w="8198484" h="4783455">
                <a:moveTo>
                  <a:pt x="0" y="4783247"/>
                </a:moveTo>
                <a:lnTo>
                  <a:pt x="8198184" y="4783247"/>
                </a:lnTo>
                <a:lnTo>
                  <a:pt x="8198184" y="0"/>
                </a:lnTo>
                <a:lnTo>
                  <a:pt x="0" y="0"/>
                </a:lnTo>
                <a:lnTo>
                  <a:pt x="0" y="4783247"/>
                </a:lnTo>
                <a:close/>
              </a:path>
            </a:pathLst>
          </a:custGeom>
          <a:ln w="1604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0" y="6602096"/>
            <a:ext cx="3352800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latin typeface="Arial" pitchFamily="34" charset="0"/>
                <a:cs typeface="Arial" pitchFamily="34" charset="0"/>
              </a:rPr>
              <a:t>Source: London</a:t>
            </a:r>
            <a:r>
              <a:rPr sz="1600" spc="-95" dirty="0">
                <a:latin typeface="Arial" pitchFamily="34" charset="0"/>
                <a:cs typeface="Arial" pitchFamily="34" charset="0"/>
              </a:rPr>
              <a:t> </a:t>
            </a:r>
            <a:r>
              <a:rPr sz="1600" spc="-30" dirty="0">
                <a:latin typeface="Arial" pitchFamily="34" charset="0"/>
                <a:cs typeface="Arial" pitchFamily="34" charset="0"/>
              </a:rPr>
              <a:t>Waste</a:t>
            </a:r>
            <a:r>
              <a:rPr lang="en-GB" sz="1600" spc="-30" dirty="0">
                <a:latin typeface="Arial" pitchFamily="34" charset="0"/>
                <a:cs typeface="Arial" pitchFamily="34" charset="0"/>
              </a:rPr>
              <a:t> (1995)</a:t>
            </a:r>
            <a:endParaRPr sz="1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zerowasteeurope.eu/wp-content/uploads/2012/05/Waste-composition-EU-2007-eurosta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510961"/>
            <a:ext cx="9144000" cy="5585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ject 31"/>
          <p:cNvSpPr txBox="1"/>
          <p:nvPr/>
        </p:nvSpPr>
        <p:spPr>
          <a:xfrm>
            <a:off x="0" y="6602096"/>
            <a:ext cx="2514431" cy="2559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latin typeface="Arial" pitchFamily="34" charset="0"/>
                <a:cs typeface="Arial" pitchFamily="34" charset="0"/>
              </a:rPr>
              <a:t>Source: </a:t>
            </a:r>
            <a:r>
              <a:rPr lang="en-GB" sz="1600" spc="-5" dirty="0">
                <a:latin typeface="Arial" pitchFamily="34" charset="0"/>
                <a:cs typeface="Arial" pitchFamily="34" charset="0"/>
              </a:rPr>
              <a:t>Eurostat, 2012</a:t>
            </a:r>
            <a:endParaRPr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07079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4400" y="264921"/>
            <a:ext cx="7391400" cy="6155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3521710" algn="l"/>
              </a:tabLst>
            </a:pPr>
            <a:r>
              <a:rPr lang="en-GB" sz="4000" spc="0" dirty="0">
                <a:latin typeface="Tahoma"/>
                <a:cs typeface="Tahoma"/>
              </a:rPr>
              <a:t>Waste regulation / legislation</a:t>
            </a:r>
            <a:endParaRPr sz="4000" dirty="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2406" y="1243457"/>
            <a:ext cx="7303770" cy="53040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Council Directive on Waste 1975</a:t>
            </a: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200" dirty="0">
                <a:latin typeface="Arial" pitchFamily="34" charset="0"/>
                <a:cs typeface="Arial" pitchFamily="34" charset="0"/>
              </a:rPr>
              <a:t>June 2002, </a:t>
            </a:r>
            <a:r>
              <a:rPr sz="2200" spc="-5" dirty="0">
                <a:latin typeface="Arial" pitchFamily="34" charset="0"/>
                <a:cs typeface="Arial" pitchFamily="34" charset="0"/>
              </a:rPr>
              <a:t>The National Assembly </a:t>
            </a:r>
            <a:r>
              <a:rPr sz="2200" spc="-15" dirty="0">
                <a:latin typeface="Arial" pitchFamily="34" charset="0"/>
                <a:cs typeface="Arial" pitchFamily="34" charset="0"/>
              </a:rPr>
              <a:t>for Wales: </a:t>
            </a:r>
            <a:r>
              <a:rPr sz="2200" dirty="0">
                <a:latin typeface="Arial" pitchFamily="34" charset="0"/>
                <a:cs typeface="Arial" pitchFamily="34" charset="0"/>
              </a:rPr>
              <a:t>Wise about</a:t>
            </a:r>
            <a:r>
              <a:rPr sz="2200" spc="10" dirty="0">
                <a:latin typeface="Arial" pitchFamily="34" charset="0"/>
                <a:cs typeface="Arial" pitchFamily="34" charset="0"/>
              </a:rPr>
              <a:t> </a:t>
            </a:r>
            <a:r>
              <a:rPr sz="2200" spc="-25" dirty="0">
                <a:latin typeface="Arial" pitchFamily="34" charset="0"/>
                <a:cs typeface="Arial" pitchFamily="34" charset="0"/>
              </a:rPr>
              <a:t>Waste</a:t>
            </a:r>
            <a:endParaRPr sz="2200" dirty="0">
              <a:latin typeface="Arial" pitchFamily="34" charset="0"/>
              <a:cs typeface="Arial" pitchFamily="34" charset="0"/>
            </a:endParaRPr>
          </a:p>
          <a:p>
            <a:pPr marL="355600" marR="269875" indent="-342900">
              <a:lnSpc>
                <a:spcPts val="2160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5" dirty="0">
                <a:latin typeface="Arial" pitchFamily="34" charset="0"/>
                <a:cs typeface="Arial" pitchFamily="34" charset="0"/>
              </a:rPr>
              <a:t>December </a:t>
            </a:r>
            <a:r>
              <a:rPr sz="2200" dirty="0">
                <a:latin typeface="Arial" pitchFamily="34" charset="0"/>
                <a:cs typeface="Arial" pitchFamily="34" charset="0"/>
              </a:rPr>
              <a:t>2002, </a:t>
            </a:r>
            <a:r>
              <a:rPr sz="2200" spc="-25" dirty="0">
                <a:latin typeface="Arial" pitchFamily="34" charset="0"/>
                <a:cs typeface="Arial" pitchFamily="34" charset="0"/>
              </a:rPr>
              <a:t>Waste </a:t>
            </a:r>
            <a:r>
              <a:rPr sz="2200" spc="-5" dirty="0">
                <a:latin typeface="Arial" pitchFamily="34" charset="0"/>
                <a:cs typeface="Arial" pitchFamily="34" charset="0"/>
              </a:rPr>
              <a:t>not, </a:t>
            </a:r>
            <a:r>
              <a:rPr sz="2200" spc="-25" dirty="0">
                <a:latin typeface="Arial" pitchFamily="34" charset="0"/>
                <a:cs typeface="Arial" pitchFamily="34" charset="0"/>
              </a:rPr>
              <a:t>Want </a:t>
            </a:r>
            <a:r>
              <a:rPr sz="2200" spc="-5" dirty="0">
                <a:latin typeface="Arial" pitchFamily="34" charset="0"/>
                <a:cs typeface="Arial" pitchFamily="34" charset="0"/>
              </a:rPr>
              <a:t>not: </a:t>
            </a:r>
            <a:r>
              <a:rPr sz="2200" dirty="0">
                <a:latin typeface="Arial" pitchFamily="34" charset="0"/>
                <a:cs typeface="Arial" pitchFamily="34" charset="0"/>
              </a:rPr>
              <a:t>A </a:t>
            </a:r>
            <a:r>
              <a:rPr sz="2200" spc="-15" dirty="0">
                <a:latin typeface="Arial" pitchFamily="34" charset="0"/>
                <a:cs typeface="Arial" pitchFamily="34" charset="0"/>
              </a:rPr>
              <a:t>strategy for </a:t>
            </a:r>
            <a:r>
              <a:rPr sz="2200" spc="-5" dirty="0">
                <a:latin typeface="Arial" pitchFamily="34" charset="0"/>
                <a:cs typeface="Arial" pitchFamily="34" charset="0"/>
              </a:rPr>
              <a:t>tackling </a:t>
            </a:r>
            <a:r>
              <a:rPr sz="2200" dirty="0">
                <a:latin typeface="Arial" pitchFamily="34" charset="0"/>
                <a:cs typeface="Arial" pitchFamily="34" charset="0"/>
              </a:rPr>
              <a:t>the  </a:t>
            </a:r>
            <a:r>
              <a:rPr sz="2200" spc="-15" dirty="0">
                <a:latin typeface="Arial" pitchFamily="34" charset="0"/>
                <a:cs typeface="Arial" pitchFamily="34" charset="0"/>
              </a:rPr>
              <a:t>waste </a:t>
            </a:r>
            <a:r>
              <a:rPr sz="2200" spc="-10" dirty="0">
                <a:latin typeface="Arial" pitchFamily="34" charset="0"/>
                <a:cs typeface="Arial" pitchFamily="34" charset="0"/>
              </a:rPr>
              <a:t>problem </a:t>
            </a:r>
            <a:r>
              <a:rPr sz="2200" dirty="0">
                <a:latin typeface="Arial" pitchFamily="34" charset="0"/>
                <a:cs typeface="Arial" pitchFamily="34" charset="0"/>
              </a:rPr>
              <a:t>in</a:t>
            </a:r>
            <a:r>
              <a:rPr sz="2200" spc="-45" dirty="0">
                <a:latin typeface="Arial" pitchFamily="34" charset="0"/>
                <a:cs typeface="Arial" pitchFamily="34" charset="0"/>
              </a:rPr>
              <a:t> </a:t>
            </a:r>
            <a:r>
              <a:rPr sz="2200" dirty="0">
                <a:latin typeface="Arial" pitchFamily="34" charset="0"/>
                <a:cs typeface="Arial" pitchFamily="34" charset="0"/>
              </a:rPr>
              <a:t>England</a:t>
            </a: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5" dirty="0">
                <a:latin typeface="Arial" pitchFamily="34" charset="0"/>
                <a:cs typeface="Arial" pitchFamily="34" charset="0"/>
              </a:rPr>
              <a:t>The </a:t>
            </a:r>
            <a:r>
              <a:rPr sz="2200" dirty="0">
                <a:latin typeface="Arial" pitchFamily="34" charset="0"/>
                <a:cs typeface="Arial" pitchFamily="34" charset="0"/>
              </a:rPr>
              <a:t>WEEE </a:t>
            </a:r>
            <a:r>
              <a:rPr sz="2200" spc="-10" dirty="0">
                <a:latin typeface="Arial" pitchFamily="34" charset="0"/>
                <a:cs typeface="Arial" pitchFamily="34" charset="0"/>
              </a:rPr>
              <a:t>Directive </a:t>
            </a:r>
            <a:r>
              <a:rPr sz="2200" dirty="0">
                <a:latin typeface="Arial" pitchFamily="34" charset="0"/>
                <a:cs typeface="Arial" pitchFamily="34" charset="0"/>
              </a:rPr>
              <a:t>2002, </a:t>
            </a:r>
            <a:r>
              <a:rPr sz="2200" spc="-10" dirty="0">
                <a:latin typeface="Arial" pitchFamily="34" charset="0"/>
                <a:cs typeface="Arial" pitchFamily="34" charset="0"/>
              </a:rPr>
              <a:t>implementation, </a:t>
            </a:r>
            <a:r>
              <a:rPr sz="2200" dirty="0">
                <a:latin typeface="Arial" pitchFamily="34" charset="0"/>
                <a:cs typeface="Arial" pitchFamily="34" charset="0"/>
              </a:rPr>
              <a:t>Aug</a:t>
            </a:r>
            <a:r>
              <a:rPr sz="2200" spc="10" dirty="0">
                <a:latin typeface="Arial" pitchFamily="34" charset="0"/>
                <a:cs typeface="Arial" pitchFamily="34" charset="0"/>
              </a:rPr>
              <a:t> </a:t>
            </a:r>
            <a:r>
              <a:rPr sz="2200" dirty="0">
                <a:latin typeface="Arial" pitchFamily="34" charset="0"/>
                <a:cs typeface="Arial" pitchFamily="34" charset="0"/>
              </a:rPr>
              <a:t>04</a:t>
            </a: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5" dirty="0">
                <a:latin typeface="Arial" pitchFamily="34" charset="0"/>
                <a:cs typeface="Arial" pitchFamily="34" charset="0"/>
              </a:rPr>
              <a:t>The End-of-Life </a:t>
            </a:r>
            <a:r>
              <a:rPr sz="2200" spc="-15" dirty="0">
                <a:latin typeface="Arial" pitchFamily="34" charset="0"/>
                <a:cs typeface="Arial" pitchFamily="34" charset="0"/>
              </a:rPr>
              <a:t>Vehicles </a:t>
            </a:r>
            <a:r>
              <a:rPr sz="2200" spc="-5" dirty="0">
                <a:latin typeface="Arial" pitchFamily="34" charset="0"/>
                <a:cs typeface="Arial" pitchFamily="34" charset="0"/>
              </a:rPr>
              <a:t>(Producer Responsibility) Regulations</a:t>
            </a:r>
            <a:r>
              <a:rPr sz="2200" dirty="0">
                <a:latin typeface="Arial" pitchFamily="34" charset="0"/>
                <a:cs typeface="Arial" pitchFamily="34" charset="0"/>
              </a:rPr>
              <a:t> 2004</a:t>
            </a: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200" dirty="0">
                <a:latin typeface="Arial" pitchFamily="34" charset="0"/>
                <a:cs typeface="Arial" pitchFamily="34" charset="0"/>
              </a:rPr>
              <a:t>2005: </a:t>
            </a:r>
            <a:r>
              <a:rPr sz="2200" spc="-10" dirty="0">
                <a:latin typeface="Arial" pitchFamily="34" charset="0"/>
                <a:cs typeface="Arial" pitchFamily="34" charset="0"/>
              </a:rPr>
              <a:t>Hazardous </a:t>
            </a:r>
            <a:r>
              <a:rPr sz="2200" spc="-25" dirty="0">
                <a:latin typeface="Arial" pitchFamily="34" charset="0"/>
                <a:cs typeface="Arial" pitchFamily="34" charset="0"/>
              </a:rPr>
              <a:t>Waste </a:t>
            </a:r>
            <a:r>
              <a:rPr sz="2200" dirty="0">
                <a:latin typeface="Arial" pitchFamily="34" charset="0"/>
                <a:cs typeface="Arial" pitchFamily="34" charset="0"/>
              </a:rPr>
              <a:t>(England and </a:t>
            </a:r>
            <a:r>
              <a:rPr sz="2200" spc="-15" dirty="0">
                <a:latin typeface="Arial" pitchFamily="34" charset="0"/>
                <a:cs typeface="Arial" pitchFamily="34" charset="0"/>
              </a:rPr>
              <a:t>Wales</a:t>
            </a:r>
            <a:r>
              <a:rPr sz="2200" spc="-55" dirty="0">
                <a:latin typeface="Arial" pitchFamily="34" charset="0"/>
                <a:cs typeface="Arial" pitchFamily="34" charset="0"/>
              </a:rPr>
              <a:t> </a:t>
            </a:r>
            <a:r>
              <a:rPr sz="2200" spc="-5" dirty="0">
                <a:latin typeface="Arial" pitchFamily="34" charset="0"/>
                <a:cs typeface="Arial" pitchFamily="34" charset="0"/>
              </a:rPr>
              <a:t>Regulations)</a:t>
            </a:r>
            <a:endParaRPr lang="en-GB" sz="2200" spc="-5" dirty="0">
              <a:latin typeface="Arial" pitchFamily="34" charset="0"/>
              <a:cs typeface="Arial" pitchFamily="34" charset="0"/>
            </a:endParaRPr>
          </a:p>
          <a:p>
            <a:pPr marL="355600" indent="-342900">
              <a:buFont typeface="Arial"/>
              <a:buChar char="•"/>
              <a:tabLst>
                <a:tab pos="355600" algn="l"/>
              </a:tabLst>
            </a:pPr>
            <a:r>
              <a:rPr lang="en-GB" sz="2200" spc="-25" dirty="0">
                <a:latin typeface="Arial" pitchFamily="34" charset="0"/>
                <a:cs typeface="Arial" pitchFamily="34" charset="0"/>
              </a:rPr>
              <a:t>Waste </a:t>
            </a:r>
            <a:r>
              <a:rPr lang="en-GB" sz="2200" spc="-10" dirty="0">
                <a:latin typeface="Arial" pitchFamily="34" charset="0"/>
                <a:cs typeface="Arial" pitchFamily="34" charset="0"/>
              </a:rPr>
              <a:t>Framework Directive</a:t>
            </a:r>
            <a:r>
              <a:rPr lang="en-GB" sz="2200" spc="5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200" dirty="0">
                <a:latin typeface="Arial" pitchFamily="34" charset="0"/>
                <a:cs typeface="Arial" pitchFamily="34" charset="0"/>
              </a:rPr>
              <a:t>2008</a:t>
            </a:r>
            <a:endParaRPr sz="2200" dirty="0">
              <a:latin typeface="Arial" pitchFamily="34" charset="0"/>
              <a:cs typeface="Arial" pitchFamily="34" charset="0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5" dirty="0">
                <a:latin typeface="Arial" pitchFamily="34" charset="0"/>
                <a:cs typeface="Arial" pitchFamily="34" charset="0"/>
              </a:rPr>
              <a:t>Landfill </a:t>
            </a:r>
            <a:r>
              <a:rPr sz="2200" spc="-10" dirty="0">
                <a:latin typeface="Arial" pitchFamily="34" charset="0"/>
                <a:cs typeface="Arial" pitchFamily="34" charset="0"/>
              </a:rPr>
              <a:t>Directive </a:t>
            </a:r>
            <a:r>
              <a:rPr sz="2200" dirty="0">
                <a:latin typeface="Arial" pitchFamily="34" charset="0"/>
                <a:cs typeface="Arial" pitchFamily="34" charset="0"/>
              </a:rPr>
              <a:t>as amended</a:t>
            </a:r>
            <a:r>
              <a:rPr sz="2200" spc="-25" dirty="0">
                <a:latin typeface="Arial" pitchFamily="34" charset="0"/>
                <a:cs typeface="Arial" pitchFamily="34" charset="0"/>
              </a:rPr>
              <a:t> </a:t>
            </a:r>
            <a:r>
              <a:rPr sz="2200" dirty="0">
                <a:latin typeface="Arial" pitchFamily="34" charset="0"/>
                <a:cs typeface="Arial" pitchFamily="34" charset="0"/>
              </a:rPr>
              <a:t>2008</a:t>
            </a: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40" dirty="0">
                <a:latin typeface="Arial" pitchFamily="34" charset="0"/>
                <a:cs typeface="Arial" pitchFamily="34" charset="0"/>
              </a:rPr>
              <a:t>Towards </a:t>
            </a:r>
            <a:r>
              <a:rPr sz="2200" spc="-20" dirty="0">
                <a:latin typeface="Arial" pitchFamily="34" charset="0"/>
                <a:cs typeface="Arial" pitchFamily="34" charset="0"/>
              </a:rPr>
              <a:t>Zero Waste: </a:t>
            </a:r>
            <a:r>
              <a:rPr sz="2200" dirty="0">
                <a:latin typeface="Arial" pitchFamily="34" charset="0"/>
                <a:cs typeface="Arial" pitchFamily="34" charset="0"/>
              </a:rPr>
              <a:t>One </a:t>
            </a:r>
            <a:r>
              <a:rPr sz="2200" spc="-15" dirty="0">
                <a:latin typeface="Arial" pitchFamily="34" charset="0"/>
                <a:cs typeface="Arial" pitchFamily="34" charset="0"/>
              </a:rPr>
              <a:t>Wales </a:t>
            </a:r>
            <a:r>
              <a:rPr sz="2200" dirty="0">
                <a:latin typeface="Arial" pitchFamily="34" charset="0"/>
                <a:cs typeface="Arial" pitchFamily="34" charset="0"/>
              </a:rPr>
              <a:t>One </a:t>
            </a:r>
            <a:r>
              <a:rPr sz="2200" spc="-5" dirty="0">
                <a:latin typeface="Arial" pitchFamily="34" charset="0"/>
                <a:cs typeface="Arial" pitchFamily="34" charset="0"/>
              </a:rPr>
              <a:t>Planet</a:t>
            </a:r>
            <a:r>
              <a:rPr sz="2200" spc="80" dirty="0">
                <a:latin typeface="Arial" pitchFamily="34" charset="0"/>
                <a:cs typeface="Arial" pitchFamily="34" charset="0"/>
              </a:rPr>
              <a:t> </a:t>
            </a:r>
            <a:r>
              <a:rPr sz="2200" dirty="0">
                <a:latin typeface="Arial" pitchFamily="34" charset="0"/>
                <a:cs typeface="Arial" pitchFamily="34" charset="0"/>
              </a:rPr>
              <a:t>2010</a:t>
            </a: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Waste (England &amp; Wales) (Amendment) Regulations 2012</a:t>
            </a: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endParaRPr sz="2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18516" rIns="0" bIns="0" rtlCol="0">
            <a:spAutoFit/>
          </a:bodyPr>
          <a:lstStyle/>
          <a:p>
            <a:pPr marL="1990089">
              <a:lnSpc>
                <a:spcPct val="100000"/>
              </a:lnSpc>
            </a:pPr>
            <a:r>
              <a:rPr dirty="0">
                <a:latin typeface="Tahoma"/>
                <a:cs typeface="Tahoma"/>
              </a:rPr>
              <a:t>The</a:t>
            </a:r>
            <a:r>
              <a:rPr spc="-95" dirty="0">
                <a:latin typeface="Tahoma"/>
                <a:cs typeface="Tahoma"/>
              </a:rPr>
              <a:t> </a:t>
            </a:r>
            <a:r>
              <a:rPr spc="-10" dirty="0">
                <a:latin typeface="Tahoma"/>
                <a:cs typeface="Tahoma"/>
              </a:rPr>
              <a:t>Present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2406" y="1804797"/>
            <a:ext cx="7600315" cy="37302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779145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5" dirty="0">
                <a:latin typeface="Calibri"/>
                <a:cs typeface="Calibri"/>
              </a:rPr>
              <a:t>Each </a:t>
            </a:r>
            <a:r>
              <a:rPr lang="en-GB" sz="2800" spc="-10" dirty="0">
                <a:latin typeface="Calibri"/>
                <a:cs typeface="Calibri"/>
              </a:rPr>
              <a:t>person generates 403kg of waste per year (2013) (down from 425kg </a:t>
            </a:r>
            <a:r>
              <a:rPr lang="en-GB" sz="2800" spc="-10" dirty="0" err="1">
                <a:latin typeface="Calibri"/>
                <a:cs typeface="Calibri"/>
              </a:rPr>
              <a:t>pp</a:t>
            </a:r>
            <a:r>
              <a:rPr lang="en-GB" sz="2800" spc="-10" dirty="0">
                <a:latin typeface="Calibri"/>
                <a:cs typeface="Calibri"/>
              </a:rPr>
              <a:t>/</a:t>
            </a:r>
            <a:r>
              <a:rPr lang="en-GB" sz="2800" spc="-10" dirty="0" err="1">
                <a:latin typeface="Calibri"/>
                <a:cs typeface="Calibri"/>
              </a:rPr>
              <a:t>py</a:t>
            </a:r>
            <a:r>
              <a:rPr lang="en-GB" sz="2800" spc="-10" dirty="0">
                <a:latin typeface="Calibri"/>
                <a:cs typeface="Calibri"/>
              </a:rPr>
              <a:t> 2010)</a:t>
            </a:r>
          </a:p>
          <a:p>
            <a:pPr marL="355600" marR="779145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endParaRPr sz="3450" dirty="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269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5" dirty="0">
                <a:latin typeface="Calibri"/>
                <a:cs typeface="Calibri"/>
              </a:rPr>
              <a:t>Estimates </a:t>
            </a:r>
            <a:r>
              <a:rPr sz="2800" spc="-10" dirty="0">
                <a:latin typeface="Calibri"/>
                <a:cs typeface="Calibri"/>
              </a:rPr>
              <a:t>suggest that </a:t>
            </a:r>
            <a:r>
              <a:rPr sz="2800" spc="-5" dirty="0">
                <a:latin typeface="Calibri"/>
                <a:cs typeface="Calibri"/>
              </a:rPr>
              <a:t>5 </a:t>
            </a:r>
            <a:r>
              <a:rPr sz="2800" spc="-10" dirty="0">
                <a:latin typeface="Calibri"/>
                <a:cs typeface="Calibri"/>
              </a:rPr>
              <a:t>tonnes </a:t>
            </a:r>
            <a:r>
              <a:rPr sz="2800" spc="-5" dirty="0">
                <a:latin typeface="Calibri"/>
                <a:cs typeface="Calibri"/>
              </a:rPr>
              <a:t>of </a:t>
            </a:r>
            <a:r>
              <a:rPr sz="2800" spc="-25" dirty="0">
                <a:latin typeface="Calibri"/>
                <a:cs typeface="Calibri"/>
              </a:rPr>
              <a:t>waste </a:t>
            </a:r>
            <a:r>
              <a:rPr sz="2800" spc="-10" dirty="0">
                <a:latin typeface="Calibri"/>
                <a:cs typeface="Calibri"/>
              </a:rPr>
              <a:t>has  been </a:t>
            </a:r>
            <a:r>
              <a:rPr sz="2800" spc="-15" dirty="0">
                <a:latin typeface="Calibri"/>
                <a:cs typeface="Calibri"/>
              </a:rPr>
              <a:t>created at </a:t>
            </a:r>
            <a:r>
              <a:rPr sz="2800" spc="-5" dirty="0">
                <a:latin typeface="Calibri"/>
                <a:cs typeface="Calibri"/>
              </a:rPr>
              <a:t>the </a:t>
            </a:r>
            <a:r>
              <a:rPr sz="2800" spc="-10" dirty="0">
                <a:latin typeface="Calibri"/>
                <a:cs typeface="Calibri"/>
              </a:rPr>
              <a:t>manufacturing </a:t>
            </a:r>
            <a:r>
              <a:rPr sz="2800" spc="-25" dirty="0">
                <a:latin typeface="Calibri"/>
                <a:cs typeface="Calibri"/>
              </a:rPr>
              <a:t>stage for </a:t>
            </a:r>
            <a:r>
              <a:rPr sz="2800" spc="-10" dirty="0">
                <a:latin typeface="Calibri"/>
                <a:cs typeface="Calibri"/>
              </a:rPr>
              <a:t>every  tonne </a:t>
            </a:r>
            <a:r>
              <a:rPr sz="2800" spc="-5" dirty="0">
                <a:latin typeface="Calibri"/>
                <a:cs typeface="Calibri"/>
              </a:rPr>
              <a:t>of </a:t>
            </a:r>
            <a:r>
              <a:rPr sz="2800" spc="-20" dirty="0">
                <a:latin typeface="Calibri"/>
                <a:cs typeface="Calibri"/>
              </a:rPr>
              <a:t>waste </a:t>
            </a:r>
            <a:r>
              <a:rPr sz="2800" spc="-15" dirty="0">
                <a:latin typeface="Calibri"/>
                <a:cs typeface="Calibri"/>
              </a:rPr>
              <a:t>we produce.</a:t>
            </a:r>
            <a:endParaRPr sz="2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3500" dirty="0">
              <a:latin typeface="Times New Roman"/>
              <a:cs typeface="Times New Roman"/>
            </a:endParaRPr>
          </a:p>
          <a:p>
            <a:pPr marL="355600" marR="227965" indent="-342900">
              <a:lnSpc>
                <a:spcPts val="269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5" dirty="0">
                <a:latin typeface="Calibri"/>
                <a:cs typeface="Calibri"/>
              </a:rPr>
              <a:t>On </a:t>
            </a:r>
            <a:r>
              <a:rPr sz="2800" spc="-25" dirty="0">
                <a:latin typeface="Calibri"/>
                <a:cs typeface="Calibri"/>
              </a:rPr>
              <a:t>average </a:t>
            </a:r>
            <a:r>
              <a:rPr sz="2800" spc="-10" dirty="0">
                <a:latin typeface="Calibri"/>
                <a:cs typeface="Calibri"/>
              </a:rPr>
              <a:t>every </a:t>
            </a:r>
            <a:r>
              <a:rPr sz="2800" spc="-15" dirty="0">
                <a:latin typeface="Calibri"/>
                <a:cs typeface="Calibri"/>
              </a:rPr>
              <a:t>person </a:t>
            </a:r>
            <a:r>
              <a:rPr sz="2800" spc="-5" dirty="0">
                <a:latin typeface="Calibri"/>
                <a:cs typeface="Calibri"/>
              </a:rPr>
              <a:t>in the UK </a:t>
            </a:r>
            <a:r>
              <a:rPr sz="2800" spc="-20" dirty="0">
                <a:latin typeface="Calibri"/>
                <a:cs typeface="Calibri"/>
              </a:rPr>
              <a:t>throws </a:t>
            </a:r>
            <a:r>
              <a:rPr sz="2800" spc="-30" dirty="0">
                <a:latin typeface="Calibri"/>
                <a:cs typeface="Calibri"/>
              </a:rPr>
              <a:t>away  </a:t>
            </a:r>
            <a:r>
              <a:rPr sz="2800" spc="-15" dirty="0">
                <a:latin typeface="Calibri"/>
                <a:cs typeface="Calibri"/>
              </a:rPr>
              <a:t>more </a:t>
            </a:r>
            <a:r>
              <a:rPr sz="2800" spc="-5" dirty="0">
                <a:latin typeface="Calibri"/>
                <a:cs typeface="Calibri"/>
              </a:rPr>
              <a:t>than their </a:t>
            </a:r>
            <a:r>
              <a:rPr sz="2800" spc="-10" dirty="0">
                <a:latin typeface="Calibri"/>
                <a:cs typeface="Calibri"/>
              </a:rPr>
              <a:t>own body </a:t>
            </a:r>
            <a:r>
              <a:rPr sz="2800" spc="-15" dirty="0">
                <a:latin typeface="Calibri"/>
                <a:cs typeface="Calibri"/>
              </a:rPr>
              <a:t>weight </a:t>
            </a:r>
            <a:r>
              <a:rPr sz="2800" spc="-5" dirty="0">
                <a:latin typeface="Calibri"/>
                <a:cs typeface="Calibri"/>
              </a:rPr>
              <a:t>in </a:t>
            </a:r>
            <a:r>
              <a:rPr sz="2800" spc="-10" dirty="0">
                <a:latin typeface="Calibri"/>
                <a:cs typeface="Calibri"/>
              </a:rPr>
              <a:t>rubbish  every </a:t>
            </a:r>
            <a:r>
              <a:rPr sz="2800" spc="-15" dirty="0">
                <a:latin typeface="Calibri"/>
                <a:cs typeface="Calibri"/>
              </a:rPr>
              <a:t>three </a:t>
            </a:r>
            <a:r>
              <a:rPr sz="2800" spc="-10" dirty="0">
                <a:latin typeface="Calibri"/>
                <a:cs typeface="Calibri"/>
              </a:rPr>
              <a:t>months (EU </a:t>
            </a:r>
            <a:r>
              <a:rPr sz="2800" spc="-5" dirty="0">
                <a:latin typeface="Calibri"/>
                <a:cs typeface="Calibri"/>
              </a:rPr>
              <a:t>600 kg / </a:t>
            </a:r>
            <a:r>
              <a:rPr sz="2800" spc="-15" dirty="0">
                <a:latin typeface="Calibri"/>
                <a:cs typeface="Calibri"/>
              </a:rPr>
              <a:t>person </a:t>
            </a:r>
            <a:r>
              <a:rPr sz="2800" spc="-5" dirty="0">
                <a:latin typeface="Calibri"/>
                <a:cs typeface="Calibri"/>
              </a:rPr>
              <a:t>in</a:t>
            </a:r>
            <a:r>
              <a:rPr sz="2800" spc="14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2008)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21640" y="448817"/>
            <a:ext cx="8300719" cy="1240082"/>
          </a:xfrm>
          <a:prstGeom prst="rect">
            <a:avLst/>
          </a:prstGeom>
        </p:spPr>
        <p:txBody>
          <a:bodyPr vert="horz" wrap="square" lIns="0" tIns="252729" rIns="0" bIns="0" rtlCol="0">
            <a:spAutoFit/>
          </a:bodyPr>
          <a:lstStyle/>
          <a:p>
            <a:pPr marL="73025" algn="ctr">
              <a:lnSpc>
                <a:spcPct val="100000"/>
              </a:lnSpc>
            </a:pPr>
            <a:r>
              <a:rPr sz="3200" spc="-15" dirty="0">
                <a:latin typeface="Calibri"/>
                <a:cs typeface="Calibri"/>
              </a:rPr>
              <a:t>Prevention </a:t>
            </a:r>
            <a:r>
              <a:rPr sz="3200" spc="-5" dirty="0">
                <a:latin typeface="Calibri"/>
                <a:cs typeface="Calibri"/>
              </a:rPr>
              <a:t>within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lang="en-GB" sz="3200" dirty="0">
                <a:latin typeface="Calibri"/>
                <a:cs typeface="Calibri"/>
              </a:rPr>
              <a:t>W</a:t>
            </a:r>
            <a:r>
              <a:rPr sz="3200" spc="-25" dirty="0" err="1">
                <a:latin typeface="Calibri"/>
                <a:cs typeface="Calibri"/>
              </a:rPr>
              <a:t>aste</a:t>
            </a:r>
            <a:r>
              <a:rPr sz="3200" spc="20" dirty="0">
                <a:latin typeface="Calibri"/>
                <a:cs typeface="Calibri"/>
              </a:rPr>
              <a:t> </a:t>
            </a:r>
            <a:r>
              <a:rPr lang="en-GB" sz="3200" spc="20" dirty="0">
                <a:latin typeface="Calibri"/>
                <a:cs typeface="Calibri"/>
              </a:rPr>
              <a:t>F</a:t>
            </a:r>
            <a:r>
              <a:rPr sz="3200" spc="-15" dirty="0" err="1">
                <a:latin typeface="Calibri"/>
                <a:cs typeface="Calibri"/>
              </a:rPr>
              <a:t>ramework</a:t>
            </a:r>
            <a:endParaRPr sz="3200" dirty="0">
              <a:latin typeface="Calibri"/>
              <a:cs typeface="Calibri"/>
            </a:endParaRPr>
          </a:p>
          <a:p>
            <a:pPr marL="73025" algn="ctr">
              <a:lnSpc>
                <a:spcPct val="100000"/>
              </a:lnSpc>
            </a:pPr>
            <a:r>
              <a:rPr lang="en-GB" sz="3200" spc="-10" dirty="0">
                <a:latin typeface="Calibri"/>
                <a:cs typeface="Calibri"/>
              </a:rPr>
              <a:t>D</a:t>
            </a:r>
            <a:r>
              <a:rPr sz="3200" spc="-10" dirty="0" err="1">
                <a:latin typeface="Calibri"/>
                <a:cs typeface="Calibri"/>
              </a:rPr>
              <a:t>irective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(MW)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13969" y="2357501"/>
            <a:ext cx="4281805" cy="302856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083555" y="2056257"/>
            <a:ext cx="3642995" cy="37826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15" dirty="0">
                <a:latin typeface="Calibri"/>
                <a:cs typeface="Calibri"/>
              </a:rPr>
              <a:t>Estimated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spc="5" dirty="0">
                <a:latin typeface="Calibri"/>
                <a:cs typeface="Calibri"/>
              </a:rPr>
              <a:t>600kg/inh/y</a:t>
            </a:r>
            <a:endParaRPr sz="2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7"/>
              </a:spcBef>
              <a:buFont typeface="Arial"/>
              <a:buChar char="•"/>
            </a:pPr>
            <a:endParaRPr sz="3000">
              <a:latin typeface="Times New Roman"/>
              <a:cs typeface="Times New Roman"/>
            </a:endParaRPr>
          </a:p>
          <a:p>
            <a:pPr marL="355600" marR="617855" indent="-342900">
              <a:lnSpc>
                <a:spcPts val="2380"/>
              </a:lnSpc>
              <a:buFont typeface="Arial"/>
              <a:buChar char="•"/>
              <a:tabLst>
                <a:tab pos="355600" algn="l"/>
              </a:tabLst>
            </a:pPr>
            <a:r>
              <a:rPr sz="2200" dirty="0">
                <a:latin typeface="Calibri"/>
                <a:cs typeface="Calibri"/>
              </a:rPr>
              <a:t>3500kg/inh/y </a:t>
            </a:r>
            <a:r>
              <a:rPr sz="2200" spc="-20" dirty="0">
                <a:latin typeface="Calibri"/>
                <a:cs typeface="Calibri"/>
              </a:rPr>
              <a:t>waste  generated </a:t>
            </a:r>
            <a:r>
              <a:rPr sz="2200" spc="-10" dirty="0">
                <a:latin typeface="Calibri"/>
                <a:cs typeface="Calibri"/>
              </a:rPr>
              <a:t>by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industries</a:t>
            </a:r>
            <a:endParaRPr sz="2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7"/>
              </a:spcBef>
              <a:buFont typeface="Arial"/>
              <a:buChar char="•"/>
            </a:pPr>
            <a:endParaRPr sz="295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2380"/>
              </a:lnSpc>
              <a:buFont typeface="Arial"/>
              <a:buChar char="•"/>
              <a:tabLst>
                <a:tab pos="355600" algn="l"/>
              </a:tabLst>
            </a:pPr>
            <a:r>
              <a:rPr sz="2200" dirty="0">
                <a:latin typeface="Calibri"/>
                <a:cs typeface="Calibri"/>
              </a:rPr>
              <a:t>17000kg/inh/y </a:t>
            </a:r>
            <a:r>
              <a:rPr sz="2200" spc="-25" dirty="0">
                <a:latin typeface="Calibri"/>
                <a:cs typeface="Calibri"/>
              </a:rPr>
              <a:t>raw </a:t>
            </a:r>
            <a:r>
              <a:rPr sz="2200" spc="-10" dirty="0">
                <a:latin typeface="Calibri"/>
                <a:cs typeface="Calibri"/>
              </a:rPr>
              <a:t>materials  imported </a:t>
            </a:r>
            <a:r>
              <a:rPr sz="2200" spc="-20" dirty="0">
                <a:latin typeface="Calibri"/>
                <a:cs typeface="Calibri"/>
              </a:rPr>
              <a:t>to </a:t>
            </a:r>
            <a:r>
              <a:rPr sz="2200" spc="-5" dirty="0">
                <a:latin typeface="Calibri"/>
                <a:cs typeface="Calibri"/>
              </a:rPr>
              <a:t>EU </a:t>
            </a:r>
            <a:r>
              <a:rPr sz="2200" spc="-20" dirty="0">
                <a:latin typeface="Calibri"/>
                <a:cs typeface="Calibri"/>
              </a:rPr>
              <a:t>to </a:t>
            </a:r>
            <a:r>
              <a:rPr sz="2200" spc="-10" dirty="0">
                <a:latin typeface="Calibri"/>
                <a:cs typeface="Calibri"/>
              </a:rPr>
              <a:t>supply  </a:t>
            </a:r>
            <a:r>
              <a:rPr sz="2200" spc="-5" dirty="0">
                <a:latin typeface="Calibri"/>
                <a:cs typeface="Calibri"/>
              </a:rPr>
              <a:t>industry</a:t>
            </a:r>
            <a:endParaRPr sz="2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9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5600" indent="-342900">
              <a:lnSpc>
                <a:spcPts val="2510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5" dirty="0">
                <a:latin typeface="Calibri"/>
                <a:cs typeface="Calibri"/>
              </a:rPr>
              <a:t>EU </a:t>
            </a:r>
            <a:r>
              <a:rPr sz="2200" spc="-15" dirty="0">
                <a:latin typeface="Calibri"/>
                <a:cs typeface="Calibri"/>
              </a:rPr>
              <a:t>citizen </a:t>
            </a:r>
            <a:r>
              <a:rPr sz="2200" spc="-10" dirty="0">
                <a:latin typeface="Calibri"/>
                <a:cs typeface="Calibri"/>
              </a:rPr>
              <a:t>consumes</a:t>
            </a:r>
            <a:r>
              <a:rPr sz="2200" spc="-20" dirty="0">
                <a:latin typeface="Calibri"/>
                <a:cs typeface="Calibri"/>
              </a:rPr>
              <a:t> average</a:t>
            </a:r>
            <a:endParaRPr sz="2200">
              <a:latin typeface="Calibri"/>
              <a:cs typeface="Calibri"/>
            </a:endParaRPr>
          </a:p>
          <a:p>
            <a:pPr marR="94615" algn="ctr">
              <a:lnSpc>
                <a:spcPts val="2510"/>
              </a:lnSpc>
            </a:pPr>
            <a:r>
              <a:rPr sz="2200" spc="-5" dirty="0">
                <a:latin typeface="Calibri"/>
                <a:cs typeface="Calibri"/>
              </a:rPr>
              <a:t>50T of </a:t>
            </a:r>
            <a:r>
              <a:rPr sz="2200" spc="-15" dirty="0">
                <a:latin typeface="Calibri"/>
                <a:cs typeface="Calibri"/>
              </a:rPr>
              <a:t>planet’s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resources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100061" y="6203289"/>
            <a:ext cx="1038860" cy="203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 spc="-5" dirty="0">
                <a:latin typeface="Calibri"/>
                <a:cs typeface="Calibri"/>
              </a:rPr>
              <a:t>Source: EU</a:t>
            </a:r>
            <a:r>
              <a:rPr sz="1200" spc="-9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2010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43255" rIns="0" bIns="0" rtlCol="0">
            <a:spAutoFit/>
          </a:bodyPr>
          <a:lstStyle/>
          <a:p>
            <a:pPr marL="1602740">
              <a:lnSpc>
                <a:spcPct val="100000"/>
              </a:lnSpc>
            </a:pPr>
            <a:r>
              <a:rPr sz="3200" dirty="0">
                <a:latin typeface="Tahoma"/>
                <a:cs typeface="Tahoma"/>
              </a:rPr>
              <a:t>The </a:t>
            </a:r>
            <a:r>
              <a:rPr sz="3200" spc="-25" dirty="0">
                <a:latin typeface="Tahoma"/>
                <a:cs typeface="Tahoma"/>
              </a:rPr>
              <a:t>Waste</a:t>
            </a:r>
            <a:r>
              <a:rPr sz="3200" spc="-75" dirty="0">
                <a:latin typeface="Tahoma"/>
                <a:cs typeface="Tahoma"/>
              </a:rPr>
              <a:t> </a:t>
            </a:r>
            <a:r>
              <a:rPr sz="3200" spc="-15" dirty="0">
                <a:latin typeface="Tahoma"/>
                <a:cs typeface="Tahoma"/>
              </a:rPr>
              <a:t>Hierarchy</a:t>
            </a:r>
            <a:endParaRPr sz="3200">
              <a:latin typeface="Tahoma"/>
              <a:cs typeface="Tahom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365752" y="1213611"/>
            <a:ext cx="4234815" cy="50565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ts val="2280"/>
              </a:lnSpc>
              <a:buFont typeface="Arial"/>
              <a:buChar char="•"/>
              <a:tabLst>
                <a:tab pos="355600" algn="l"/>
              </a:tabLst>
            </a:pPr>
            <a:r>
              <a:rPr sz="2000" spc="-5" dirty="0">
                <a:latin typeface="Calibri"/>
                <a:cs typeface="Calibri"/>
              </a:rPr>
              <a:t>Recycling </a:t>
            </a:r>
            <a:r>
              <a:rPr sz="2000" dirty="0">
                <a:latin typeface="Calibri"/>
                <a:cs typeface="Calibri"/>
              </a:rPr>
              <a:t>is </a:t>
            </a:r>
            <a:r>
              <a:rPr sz="2000" spc="-5" dirty="0">
                <a:latin typeface="Calibri"/>
                <a:cs typeface="Calibri"/>
              </a:rPr>
              <a:t>third </a:t>
            </a:r>
            <a:r>
              <a:rPr sz="2000" dirty="0">
                <a:latin typeface="Calibri"/>
                <a:cs typeface="Calibri"/>
              </a:rPr>
              <a:t>in the</a:t>
            </a:r>
            <a:r>
              <a:rPr sz="2000" spc="-114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waste</a:t>
            </a:r>
            <a:endParaRPr sz="2000">
              <a:latin typeface="Calibri"/>
              <a:cs typeface="Calibri"/>
            </a:endParaRPr>
          </a:p>
          <a:p>
            <a:pPr marL="355600">
              <a:lnSpc>
                <a:spcPts val="2280"/>
              </a:lnSpc>
            </a:pPr>
            <a:r>
              <a:rPr sz="2000" spc="-15" dirty="0">
                <a:latin typeface="Calibri"/>
                <a:cs typeface="Calibri"/>
              </a:rPr>
              <a:t>hierarchy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Times New Roman"/>
              <a:cs typeface="Times New Roman"/>
            </a:endParaRPr>
          </a:p>
          <a:p>
            <a:pPr marL="355600" indent="-342900">
              <a:lnSpc>
                <a:spcPts val="2280"/>
              </a:lnSpc>
              <a:buFont typeface="Arial"/>
              <a:buChar char="•"/>
              <a:tabLst>
                <a:tab pos="355600" algn="l"/>
              </a:tabLst>
            </a:pPr>
            <a:r>
              <a:rPr sz="2000" spc="-5" dirty="0">
                <a:latin typeface="Calibri"/>
                <a:cs typeface="Calibri"/>
              </a:rPr>
              <a:t>Seems </a:t>
            </a:r>
            <a:r>
              <a:rPr sz="2000" spc="-10" dirty="0">
                <a:latin typeface="Calibri"/>
                <a:cs typeface="Calibri"/>
              </a:rPr>
              <a:t>to </a:t>
            </a:r>
            <a:r>
              <a:rPr sz="2000" dirty="0">
                <a:latin typeface="Calibri"/>
                <a:cs typeface="Calibri"/>
              </a:rPr>
              <a:t>be </a:t>
            </a:r>
            <a:r>
              <a:rPr sz="2000" spc="-10" dirty="0">
                <a:latin typeface="Calibri"/>
                <a:cs typeface="Calibri"/>
              </a:rPr>
              <a:t>more </a:t>
            </a:r>
            <a:r>
              <a:rPr sz="2000" dirty="0">
                <a:latin typeface="Calibri"/>
                <a:cs typeface="Calibri"/>
              </a:rPr>
              <a:t>in the </a:t>
            </a:r>
            <a:r>
              <a:rPr sz="2000" spc="-10" dirty="0">
                <a:latin typeface="Calibri"/>
                <a:cs typeface="Calibri"/>
              </a:rPr>
              <a:t>news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than</a:t>
            </a:r>
            <a:endParaRPr sz="2000">
              <a:latin typeface="Calibri"/>
              <a:cs typeface="Calibri"/>
            </a:endParaRPr>
          </a:p>
          <a:p>
            <a:pPr marL="355600">
              <a:lnSpc>
                <a:spcPts val="2280"/>
              </a:lnSpc>
            </a:pPr>
            <a:r>
              <a:rPr sz="2000" spc="-10" dirty="0">
                <a:latin typeface="Calibri"/>
                <a:cs typeface="Calibri"/>
              </a:rPr>
              <a:t>others!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700">
              <a:latin typeface="Times New Roman"/>
              <a:cs typeface="Times New Roman"/>
            </a:endParaRPr>
          </a:p>
          <a:p>
            <a:pPr marL="355600" marR="492759" indent="-342900">
              <a:lnSpc>
                <a:spcPts val="2160"/>
              </a:lnSpc>
              <a:buFont typeface="Arial"/>
              <a:buChar char="•"/>
              <a:tabLst>
                <a:tab pos="355600" algn="l"/>
              </a:tabLst>
            </a:pPr>
            <a:r>
              <a:rPr sz="2000" spc="-15" dirty="0">
                <a:latin typeface="Calibri"/>
                <a:cs typeface="Calibri"/>
              </a:rPr>
              <a:t>Greater </a:t>
            </a:r>
            <a:r>
              <a:rPr sz="2000" dirty="0">
                <a:latin typeface="Calibri"/>
                <a:cs typeface="Calibri"/>
              </a:rPr>
              <a:t>challenge is </a:t>
            </a:r>
            <a:r>
              <a:rPr sz="2000" spc="-5" dirty="0">
                <a:latin typeface="Calibri"/>
                <a:cs typeface="Calibri"/>
              </a:rPr>
              <a:t>encouraging  </a:t>
            </a:r>
            <a:r>
              <a:rPr sz="2000" spc="-10" dirty="0">
                <a:latin typeface="Calibri"/>
                <a:cs typeface="Calibri"/>
              </a:rPr>
              <a:t>consumers </a:t>
            </a:r>
            <a:r>
              <a:rPr sz="2000" spc="-15" dirty="0">
                <a:latin typeface="Calibri"/>
                <a:cs typeface="Calibri"/>
              </a:rPr>
              <a:t>to </a:t>
            </a:r>
            <a:r>
              <a:rPr sz="2000" spc="-10" dirty="0">
                <a:latin typeface="Calibri"/>
                <a:cs typeface="Calibri"/>
              </a:rPr>
              <a:t>appreciate </a:t>
            </a:r>
            <a:r>
              <a:rPr sz="2000" spc="-15" dirty="0">
                <a:latin typeface="Calibri"/>
                <a:cs typeface="Calibri"/>
              </a:rPr>
              <a:t>waste  </a:t>
            </a:r>
            <a:r>
              <a:rPr sz="2000" spc="-5" dirty="0">
                <a:latin typeface="Calibri"/>
                <a:cs typeface="Calibri"/>
              </a:rPr>
              <a:t>minimisation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7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5600" marR="1096010" indent="-342900">
              <a:lnSpc>
                <a:spcPts val="2160"/>
              </a:lnSpc>
              <a:buFont typeface="Arial"/>
              <a:buChar char="•"/>
              <a:tabLst>
                <a:tab pos="355600" algn="l"/>
              </a:tabLst>
            </a:pPr>
            <a:r>
              <a:rPr sz="2000" spc="-5" dirty="0">
                <a:latin typeface="Calibri"/>
                <a:cs typeface="Calibri"/>
              </a:rPr>
              <a:t>How do </a:t>
            </a:r>
            <a:r>
              <a:rPr sz="2000" spc="-10" dirty="0">
                <a:latin typeface="Calibri"/>
                <a:cs typeface="Calibri"/>
              </a:rPr>
              <a:t>we </a:t>
            </a:r>
            <a:r>
              <a:rPr sz="2000" spc="-5" dirty="0">
                <a:latin typeface="Calibri"/>
                <a:cs typeface="Calibri"/>
              </a:rPr>
              <a:t>measure</a:t>
            </a:r>
            <a:r>
              <a:rPr sz="2000" spc="-80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waste  </a:t>
            </a:r>
            <a:r>
              <a:rPr sz="2000" spc="-10" dirty="0">
                <a:latin typeface="Calibri"/>
                <a:cs typeface="Calibri"/>
              </a:rPr>
              <a:t>prevention?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3"/>
              </a:spcBef>
              <a:buFont typeface="Arial"/>
              <a:buChar char="•"/>
            </a:pPr>
            <a:endParaRPr sz="24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000" spc="-10" dirty="0">
                <a:latin typeface="Calibri"/>
                <a:cs typeface="Calibri"/>
              </a:rPr>
              <a:t>Perhaps </a:t>
            </a:r>
            <a:r>
              <a:rPr sz="2000" spc="-15" dirty="0">
                <a:latin typeface="Calibri"/>
                <a:cs typeface="Calibri"/>
              </a:rPr>
              <a:t>waste </a:t>
            </a:r>
            <a:r>
              <a:rPr sz="2000" spc="-10" dirty="0">
                <a:latin typeface="Calibri"/>
                <a:cs typeface="Calibri"/>
              </a:rPr>
              <a:t>prevention </a:t>
            </a:r>
            <a:r>
              <a:rPr sz="2000" dirty="0">
                <a:latin typeface="Calibri"/>
                <a:cs typeface="Calibri"/>
              </a:rPr>
              <a:t>is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invisible!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"/>
              </a:spcBef>
              <a:buFont typeface="Arial"/>
              <a:buChar char="•"/>
            </a:pPr>
            <a:endParaRPr sz="25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000" dirty="0">
                <a:latin typeface="Calibri"/>
                <a:cs typeface="Calibri"/>
              </a:rPr>
              <a:t>So </a:t>
            </a:r>
            <a:r>
              <a:rPr sz="2000" spc="-15" dirty="0">
                <a:latin typeface="Calibri"/>
                <a:cs typeface="Calibri"/>
              </a:rPr>
              <a:t>let’s </a:t>
            </a:r>
            <a:r>
              <a:rPr sz="2000" spc="-5" dirty="0">
                <a:latin typeface="Calibri"/>
                <a:cs typeface="Calibri"/>
              </a:rPr>
              <a:t>measure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5" dirty="0">
                <a:latin typeface="Calibri"/>
                <a:cs typeface="Calibri"/>
              </a:rPr>
              <a:t>visible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spc="-30" dirty="0">
                <a:latin typeface="Calibri"/>
                <a:cs typeface="Calibri"/>
              </a:rPr>
              <a:t>stuff.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7" name="Picture 6" descr="A close up of a card&#10;&#10;Description generated with high confidence">
            <a:extLst>
              <a:ext uri="{FF2B5EF4-FFF2-40B4-BE49-F238E27FC236}">
                <a16:creationId xmlns:a16="http://schemas.microsoft.com/office/drawing/2014/main" id="{11A9778B-E545-4106-A6D3-2AF668B73F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643" y="1752600"/>
            <a:ext cx="3879273" cy="3276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9CE2DDE-A145-440F-AD77-87409483C24D}"/>
              </a:ext>
            </a:extLst>
          </p:cNvPr>
          <p:cNvSpPr txBox="1"/>
          <p:nvPr/>
        </p:nvSpPr>
        <p:spPr>
          <a:xfrm>
            <a:off x="0" y="6480116"/>
            <a:ext cx="1899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Europa.eu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22247" y="914400"/>
            <a:ext cx="3747135" cy="488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200" dirty="0">
                <a:latin typeface="Tahoma"/>
                <a:cs typeface="Tahoma"/>
              </a:rPr>
              <a:t>The </a:t>
            </a:r>
            <a:r>
              <a:rPr sz="3200" spc="-25" dirty="0">
                <a:latin typeface="Tahoma"/>
                <a:cs typeface="Tahoma"/>
              </a:rPr>
              <a:t>Waste</a:t>
            </a:r>
            <a:r>
              <a:rPr sz="3200" spc="-75" dirty="0">
                <a:latin typeface="Tahoma"/>
                <a:cs typeface="Tahoma"/>
              </a:rPr>
              <a:t> </a:t>
            </a:r>
            <a:r>
              <a:rPr sz="3200" spc="-15" dirty="0">
                <a:latin typeface="Tahoma"/>
                <a:cs typeface="Tahoma"/>
              </a:rPr>
              <a:t>Hierarchy</a:t>
            </a:r>
            <a:endParaRPr sz="3200" dirty="0">
              <a:latin typeface="Tahoma"/>
              <a:cs typeface="Tahoma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55650" y="1844675"/>
            <a:ext cx="3024505" cy="3600450"/>
          </a:xfrm>
          <a:custGeom>
            <a:avLst/>
            <a:gdLst/>
            <a:ahLst/>
            <a:cxnLst/>
            <a:rect l="l" t="t" r="r" b="b"/>
            <a:pathLst>
              <a:path w="3024504" h="3600450">
                <a:moveTo>
                  <a:pt x="3024251" y="0"/>
                </a:moveTo>
                <a:lnTo>
                  <a:pt x="0" y="0"/>
                </a:lnTo>
                <a:lnTo>
                  <a:pt x="1512062" y="3600450"/>
                </a:lnTo>
                <a:lnTo>
                  <a:pt x="3024251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55650" y="1844675"/>
            <a:ext cx="3024505" cy="3600450"/>
          </a:xfrm>
          <a:custGeom>
            <a:avLst/>
            <a:gdLst/>
            <a:ahLst/>
            <a:cxnLst/>
            <a:rect l="l" t="t" r="r" b="b"/>
            <a:pathLst>
              <a:path w="3024504" h="3600450">
                <a:moveTo>
                  <a:pt x="0" y="0"/>
                </a:moveTo>
                <a:lnTo>
                  <a:pt x="1512062" y="3600450"/>
                </a:lnTo>
                <a:lnTo>
                  <a:pt x="3024251" y="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11187" y="2276475"/>
            <a:ext cx="7633334" cy="0"/>
          </a:xfrm>
          <a:custGeom>
            <a:avLst/>
            <a:gdLst/>
            <a:ahLst/>
            <a:cxnLst/>
            <a:rect l="l" t="t" r="r" b="b"/>
            <a:pathLst>
              <a:path w="7633334">
                <a:moveTo>
                  <a:pt x="0" y="0"/>
                </a:moveTo>
                <a:lnTo>
                  <a:pt x="7632763" y="0"/>
                </a:lnTo>
              </a:path>
            </a:pathLst>
          </a:custGeom>
          <a:ln w="9525">
            <a:solidFill>
              <a:srgbClr val="000000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611187" y="2852673"/>
            <a:ext cx="7706359" cy="0"/>
          </a:xfrm>
          <a:custGeom>
            <a:avLst/>
            <a:gdLst/>
            <a:ahLst/>
            <a:cxnLst/>
            <a:rect l="l" t="t" r="r" b="b"/>
            <a:pathLst>
              <a:path w="7706359">
                <a:moveTo>
                  <a:pt x="0" y="0"/>
                </a:moveTo>
                <a:lnTo>
                  <a:pt x="7705788" y="0"/>
                </a:lnTo>
              </a:path>
            </a:pathLst>
          </a:custGeom>
          <a:ln w="9525">
            <a:solidFill>
              <a:srgbClr val="000000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11187" y="3429000"/>
            <a:ext cx="7706359" cy="0"/>
          </a:xfrm>
          <a:custGeom>
            <a:avLst/>
            <a:gdLst/>
            <a:ahLst/>
            <a:cxnLst/>
            <a:rect l="l" t="t" r="r" b="b"/>
            <a:pathLst>
              <a:path w="7706359">
                <a:moveTo>
                  <a:pt x="0" y="0"/>
                </a:moveTo>
                <a:lnTo>
                  <a:pt x="7705788" y="0"/>
                </a:lnTo>
              </a:path>
            </a:pathLst>
          </a:custGeom>
          <a:ln w="9525">
            <a:solidFill>
              <a:srgbClr val="000000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11187" y="4076700"/>
            <a:ext cx="7706359" cy="0"/>
          </a:xfrm>
          <a:custGeom>
            <a:avLst/>
            <a:gdLst/>
            <a:ahLst/>
            <a:cxnLst/>
            <a:rect l="l" t="t" r="r" b="b"/>
            <a:pathLst>
              <a:path w="7706359">
                <a:moveTo>
                  <a:pt x="0" y="0"/>
                </a:moveTo>
                <a:lnTo>
                  <a:pt x="7705788" y="0"/>
                </a:lnTo>
              </a:path>
            </a:pathLst>
          </a:custGeom>
          <a:ln w="9525">
            <a:solidFill>
              <a:srgbClr val="000000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11187" y="4724400"/>
            <a:ext cx="7777480" cy="0"/>
          </a:xfrm>
          <a:custGeom>
            <a:avLst/>
            <a:gdLst/>
            <a:ahLst/>
            <a:cxnLst/>
            <a:rect l="l" t="t" r="r" b="b"/>
            <a:pathLst>
              <a:path w="7777480">
                <a:moveTo>
                  <a:pt x="0" y="0"/>
                </a:moveTo>
                <a:lnTo>
                  <a:pt x="7777162" y="0"/>
                </a:lnTo>
              </a:path>
            </a:pathLst>
          </a:custGeom>
          <a:ln w="9525">
            <a:solidFill>
              <a:srgbClr val="000000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722247" y="1901952"/>
            <a:ext cx="1255395" cy="33191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2400" dirty="0">
                <a:latin typeface="Tahoma"/>
                <a:cs typeface="Tahoma"/>
              </a:rPr>
              <a:t>Elimi</a:t>
            </a:r>
            <a:r>
              <a:rPr sz="2400" spc="10" dirty="0">
                <a:latin typeface="Tahoma"/>
                <a:cs typeface="Tahoma"/>
              </a:rPr>
              <a:t>n</a:t>
            </a:r>
            <a:r>
              <a:rPr sz="2400" dirty="0">
                <a:latin typeface="Tahoma"/>
                <a:cs typeface="Tahoma"/>
              </a:rPr>
              <a:t>ate</a:t>
            </a:r>
            <a:endParaRPr sz="2400">
              <a:latin typeface="Tahoma"/>
              <a:cs typeface="Tahoma"/>
            </a:endParaRPr>
          </a:p>
          <a:p>
            <a:pPr marR="97155" algn="ctr">
              <a:lnSpc>
                <a:spcPct val="100000"/>
              </a:lnSpc>
              <a:spcBef>
                <a:spcPts val="1060"/>
              </a:spcBef>
            </a:pPr>
            <a:r>
              <a:rPr sz="2400" spc="-15" dirty="0">
                <a:latin typeface="Tahoma"/>
                <a:cs typeface="Tahoma"/>
              </a:rPr>
              <a:t>Reduce</a:t>
            </a:r>
            <a:endParaRPr sz="2400">
              <a:latin typeface="Tahoma"/>
              <a:cs typeface="Tahoma"/>
            </a:endParaRPr>
          </a:p>
          <a:p>
            <a:pPr marL="112395" marR="67945" indent="-173355" algn="ctr">
              <a:lnSpc>
                <a:spcPts val="4660"/>
              </a:lnSpc>
              <a:spcBef>
                <a:spcPts val="290"/>
              </a:spcBef>
            </a:pPr>
            <a:r>
              <a:rPr sz="2400" spc="-15" dirty="0">
                <a:latin typeface="Tahoma"/>
                <a:cs typeface="Tahoma"/>
              </a:rPr>
              <a:t>Reuse  Recycle</a:t>
            </a:r>
            <a:endParaRPr sz="2400">
              <a:latin typeface="Tahoma"/>
              <a:cs typeface="Tahoma"/>
            </a:endParaRPr>
          </a:p>
          <a:p>
            <a:pPr marL="112395" marR="67945">
              <a:lnSpc>
                <a:spcPts val="5100"/>
              </a:lnSpc>
              <a:spcBef>
                <a:spcPts val="5"/>
              </a:spcBef>
            </a:pPr>
            <a:r>
              <a:rPr sz="2400" spc="-50" dirty="0">
                <a:latin typeface="Tahoma"/>
                <a:cs typeface="Tahoma"/>
              </a:rPr>
              <a:t>R</a:t>
            </a:r>
            <a:r>
              <a:rPr sz="2400" spc="-5" dirty="0">
                <a:latin typeface="Tahoma"/>
                <a:cs typeface="Tahoma"/>
              </a:rPr>
              <a:t>ec</a:t>
            </a:r>
            <a:r>
              <a:rPr sz="2400" spc="-15" dirty="0">
                <a:latin typeface="Tahoma"/>
                <a:cs typeface="Tahoma"/>
              </a:rPr>
              <a:t>o</a:t>
            </a:r>
            <a:r>
              <a:rPr sz="2400" spc="-20" dirty="0">
                <a:latin typeface="Tahoma"/>
                <a:cs typeface="Tahoma"/>
              </a:rPr>
              <a:t>v</a:t>
            </a:r>
            <a:r>
              <a:rPr sz="2400" spc="-5" dirty="0">
                <a:latin typeface="Tahoma"/>
                <a:cs typeface="Tahoma"/>
              </a:rPr>
              <a:t>er  Dispose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199001" y="1905253"/>
            <a:ext cx="4668520" cy="27451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spc="-5" dirty="0">
                <a:latin typeface="Tahoma"/>
                <a:cs typeface="Tahoma"/>
              </a:rPr>
              <a:t>Design </a:t>
            </a:r>
            <a:r>
              <a:rPr sz="2400" dirty="0">
                <a:latin typeface="Tahoma"/>
                <a:cs typeface="Tahoma"/>
              </a:rPr>
              <a:t>out</a:t>
            </a:r>
            <a:r>
              <a:rPr sz="2400" spc="-100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waste</a:t>
            </a:r>
            <a:endParaRPr sz="2400">
              <a:latin typeface="Tahoma"/>
              <a:cs typeface="Tahoma"/>
            </a:endParaRPr>
          </a:p>
          <a:p>
            <a:pPr marL="12700" marR="5080">
              <a:lnSpc>
                <a:spcPts val="4540"/>
              </a:lnSpc>
              <a:spcBef>
                <a:spcPts val="415"/>
              </a:spcBef>
              <a:tabLst>
                <a:tab pos="2935605" algn="l"/>
              </a:tabLst>
            </a:pPr>
            <a:r>
              <a:rPr sz="2400" dirty="0">
                <a:latin typeface="Tahoma"/>
                <a:cs typeface="Tahoma"/>
              </a:rPr>
              <a:t>Minimise </a:t>
            </a:r>
            <a:r>
              <a:rPr sz="2400" spc="-10" dirty="0">
                <a:latin typeface="Tahoma"/>
                <a:cs typeface="Tahoma"/>
              </a:rPr>
              <a:t>waste </a:t>
            </a:r>
            <a:r>
              <a:rPr sz="2400" spc="-5" dirty="0">
                <a:latin typeface="Tahoma"/>
                <a:cs typeface="Tahoma"/>
              </a:rPr>
              <a:t>generation  </a:t>
            </a:r>
            <a:r>
              <a:rPr sz="2400" spc="-15" dirty="0">
                <a:latin typeface="Tahoma"/>
                <a:cs typeface="Tahoma"/>
              </a:rPr>
              <a:t>Reduce </a:t>
            </a:r>
            <a:r>
              <a:rPr sz="2400" spc="10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materials</a:t>
            </a:r>
            <a:r>
              <a:rPr sz="2400" spc="705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on	if</a:t>
            </a:r>
            <a:r>
              <a:rPr sz="2400" spc="-95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possible</a:t>
            </a:r>
            <a:endParaRPr sz="24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805"/>
              </a:spcBef>
            </a:pPr>
            <a:r>
              <a:rPr sz="2400" spc="-10" dirty="0">
                <a:latin typeface="Tahoma"/>
                <a:cs typeface="Tahoma"/>
              </a:rPr>
              <a:t>Reprocess </a:t>
            </a:r>
            <a:r>
              <a:rPr sz="2400" dirty="0">
                <a:latin typeface="Tahoma"/>
                <a:cs typeface="Tahoma"/>
              </a:rPr>
              <a:t>materials </a:t>
            </a:r>
            <a:r>
              <a:rPr sz="2400" spc="-10" dirty="0">
                <a:latin typeface="Tahoma"/>
                <a:cs typeface="Tahoma"/>
              </a:rPr>
              <a:t>for </a:t>
            </a:r>
            <a:r>
              <a:rPr sz="2400" dirty="0">
                <a:latin typeface="Tahoma"/>
                <a:cs typeface="Tahoma"/>
              </a:rPr>
              <a:t>other</a:t>
            </a:r>
            <a:r>
              <a:rPr sz="2400" spc="-95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uses</a:t>
            </a:r>
            <a:endParaRPr sz="24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639"/>
              </a:spcBef>
            </a:pPr>
            <a:r>
              <a:rPr sz="2400" spc="-15" dirty="0">
                <a:latin typeface="Tahoma"/>
                <a:cs typeface="Tahoma"/>
              </a:rPr>
              <a:t>Recover </a:t>
            </a:r>
            <a:r>
              <a:rPr sz="2400" spc="-5" dirty="0">
                <a:latin typeface="Tahoma"/>
                <a:cs typeface="Tahoma"/>
              </a:rPr>
              <a:t>energy </a:t>
            </a:r>
            <a:r>
              <a:rPr sz="2400" spc="-10" dirty="0">
                <a:latin typeface="Tahoma"/>
                <a:cs typeface="Tahoma"/>
              </a:rPr>
              <a:t>from</a:t>
            </a:r>
            <a:r>
              <a:rPr sz="2400" spc="-70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waste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199001" y="4930140"/>
            <a:ext cx="1552575" cy="3702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dirty="0">
                <a:latin typeface="Tahoma"/>
                <a:cs typeface="Tahoma"/>
              </a:rPr>
              <a:t>Last</a:t>
            </a:r>
            <a:r>
              <a:rPr sz="2400" spc="-90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resort!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0" y="6613868"/>
            <a:ext cx="5943600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latin typeface="Arial" pitchFamily="34" charset="0"/>
                <a:cs typeface="Arial" pitchFamily="34" charset="0"/>
              </a:rPr>
              <a:t>Adapted </a:t>
            </a:r>
            <a:r>
              <a:rPr sz="1600" spc="-10" dirty="0">
                <a:latin typeface="Arial" pitchFamily="34" charset="0"/>
                <a:cs typeface="Arial" pitchFamily="34" charset="0"/>
              </a:rPr>
              <a:t>from </a:t>
            </a:r>
            <a:r>
              <a:rPr sz="1600" spc="-5" dirty="0">
                <a:latin typeface="Arial" pitchFamily="34" charset="0"/>
                <a:cs typeface="Arial" pitchFamily="34" charset="0"/>
              </a:rPr>
              <a:t>CIRIA: Environmental good practice</a:t>
            </a:r>
            <a:r>
              <a:rPr sz="1600" spc="50" dirty="0">
                <a:latin typeface="Arial" pitchFamily="34" charset="0"/>
                <a:cs typeface="Arial" pitchFamily="34" charset="0"/>
              </a:rPr>
              <a:t> </a:t>
            </a:r>
            <a:r>
              <a:rPr sz="1600" spc="-5" dirty="0">
                <a:latin typeface="Arial" pitchFamily="34" charset="0"/>
                <a:cs typeface="Arial" pitchFamily="34" charset="0"/>
              </a:rPr>
              <a:t>guide</a:t>
            </a:r>
            <a:endParaRPr sz="1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640" y="448817"/>
            <a:ext cx="8300719" cy="677108"/>
          </a:xfrm>
        </p:spPr>
        <p:txBody>
          <a:bodyPr/>
          <a:lstStyle/>
          <a:p>
            <a:r>
              <a:rPr lang="en-GB" dirty="0"/>
              <a:t>UK Government waste hierarchy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6804320"/>
              </p:ext>
            </p:extLst>
          </p:nvPr>
        </p:nvGraphicFramePr>
        <p:xfrm>
          <a:off x="457200" y="1447800"/>
          <a:ext cx="8229600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1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48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30871">
                <a:tc>
                  <a:txBody>
                    <a:bodyPr/>
                    <a:lstStyle/>
                    <a:p>
                      <a:r>
                        <a:rPr lang="en-GB" dirty="0"/>
                        <a:t>Stages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Includes: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9025">
                <a:tc>
                  <a:txBody>
                    <a:bodyPr/>
                    <a:lstStyle/>
                    <a:p>
                      <a:r>
                        <a:rPr lang="en-GB" dirty="0"/>
                        <a:t>Prevention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Using less material in design and manufacture, keeping</a:t>
                      </a:r>
                      <a:r>
                        <a:rPr lang="en-GB" baseline="0" dirty="0"/>
                        <a:t> products for longer, re-use, using less hazardous materials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9025">
                <a:tc>
                  <a:txBody>
                    <a:bodyPr/>
                    <a:lstStyle/>
                    <a:p>
                      <a:r>
                        <a:rPr lang="en-GB" dirty="0"/>
                        <a:t>Preparing for re-use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Checking, cleaning, repairing,</a:t>
                      </a:r>
                      <a:r>
                        <a:rPr lang="en-GB" baseline="0" dirty="0"/>
                        <a:t> refurbishing, whole items or spare parts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9025">
                <a:tc>
                  <a:txBody>
                    <a:bodyPr/>
                    <a:lstStyle/>
                    <a:p>
                      <a:r>
                        <a:rPr lang="en-GB" dirty="0"/>
                        <a:t>Recycling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Turning waste into a new substance</a:t>
                      </a:r>
                      <a:r>
                        <a:rPr lang="en-GB" baseline="0" dirty="0"/>
                        <a:t> or product, includes composting if it meets quality protocols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7179">
                <a:tc>
                  <a:txBody>
                    <a:bodyPr/>
                    <a:lstStyle/>
                    <a:p>
                      <a:r>
                        <a:rPr lang="en-GB" dirty="0"/>
                        <a:t>Other</a:t>
                      </a:r>
                      <a:r>
                        <a:rPr lang="en-GB" baseline="0" dirty="0"/>
                        <a:t> recovery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</a:t>
                      </a:r>
                      <a:r>
                        <a:rPr lang="en-GB" baseline="0" dirty="0"/>
                        <a:t> e.g. </a:t>
                      </a:r>
                      <a:r>
                        <a:rPr lang="en-GB" dirty="0"/>
                        <a:t>anaerobic</a:t>
                      </a:r>
                      <a:r>
                        <a:rPr lang="en-GB" baseline="0" dirty="0"/>
                        <a:t> digestion, incineration with energy recovery, gasification and pyrolysis which produce energy (fuels, heat and power) and materials from waste, some backfilling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r>
                        <a:rPr lang="en-GB" dirty="0"/>
                        <a:t>Disposal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Landfill and incineration</a:t>
                      </a:r>
                      <a:r>
                        <a:rPr lang="en-GB" baseline="0" dirty="0"/>
                        <a:t> without energy recovery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-1" y="6519446"/>
            <a:ext cx="64738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Arial" pitchFamily="34" charset="0"/>
                <a:cs typeface="Arial" pitchFamily="34" charset="0"/>
              </a:rPr>
              <a:t>From: </a:t>
            </a:r>
            <a:r>
              <a:rPr lang="en-GB" sz="1600" dirty="0">
                <a:latin typeface="Arial" pitchFamily="34" charset="0"/>
                <a:cs typeface="Arial" pitchFamily="34" charset="0"/>
                <a:hlinkClick r:id="rId3"/>
              </a:rPr>
              <a:t>https://www.gov.uk/guidance/waste-legislation-and-regulations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964574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21640" y="448817"/>
            <a:ext cx="8646160" cy="1110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6045">
              <a:lnSpc>
                <a:spcPct val="100000"/>
              </a:lnSpc>
            </a:pPr>
            <a:r>
              <a:rPr sz="4000" spc="-10" dirty="0">
                <a:latin typeface="Calibri"/>
                <a:cs typeface="Calibri"/>
              </a:rPr>
              <a:t>The Old </a:t>
            </a:r>
            <a:r>
              <a:rPr sz="4000" spc="-90" dirty="0">
                <a:latin typeface="Calibri"/>
                <a:cs typeface="Calibri"/>
              </a:rPr>
              <a:t>Vs </a:t>
            </a:r>
            <a:r>
              <a:rPr sz="4000" spc="-10" dirty="0">
                <a:latin typeface="Calibri"/>
                <a:cs typeface="Calibri"/>
              </a:rPr>
              <a:t>New </a:t>
            </a:r>
            <a:r>
              <a:rPr sz="4000" spc="-50" dirty="0">
                <a:latin typeface="Calibri"/>
                <a:cs typeface="Calibri"/>
              </a:rPr>
              <a:t>Waste</a:t>
            </a:r>
            <a:r>
              <a:rPr sz="4000" spc="70" dirty="0">
                <a:latin typeface="Calibri"/>
                <a:cs typeface="Calibri"/>
              </a:rPr>
              <a:t> </a:t>
            </a:r>
            <a:r>
              <a:rPr sz="4000" spc="-30" dirty="0">
                <a:latin typeface="Calibri"/>
                <a:cs typeface="Calibri"/>
              </a:rPr>
              <a:t>Hierarchy</a:t>
            </a:r>
            <a:endParaRPr sz="4000" dirty="0">
              <a:latin typeface="Calibri"/>
              <a:cs typeface="Calibri"/>
            </a:endParaRPr>
          </a:p>
          <a:p>
            <a:pPr marL="12700" marR="1005840">
              <a:lnSpc>
                <a:spcPct val="102899"/>
              </a:lnSpc>
              <a:spcBef>
                <a:spcPts val="420"/>
              </a:spcBef>
            </a:pPr>
            <a:r>
              <a:rPr sz="2800" spc="-15" dirty="0">
                <a:latin typeface="Calibri"/>
                <a:cs typeface="Calibri"/>
              </a:rPr>
              <a:t>Provides </a:t>
            </a:r>
            <a:r>
              <a:rPr sz="2800" spc="-5" dirty="0">
                <a:latin typeface="Calibri"/>
                <a:cs typeface="Calibri"/>
              </a:rPr>
              <a:t>a </a:t>
            </a:r>
            <a:r>
              <a:rPr sz="2800" spc="-15" dirty="0">
                <a:latin typeface="Calibri"/>
                <a:cs typeface="Calibri"/>
              </a:rPr>
              <a:t>framework </a:t>
            </a:r>
            <a:r>
              <a:rPr sz="2800" spc="-25" dirty="0">
                <a:latin typeface="Calibri"/>
                <a:cs typeface="Calibri"/>
              </a:rPr>
              <a:t>for </a:t>
            </a:r>
            <a:r>
              <a:rPr sz="2800" spc="-20" dirty="0">
                <a:latin typeface="Calibri"/>
                <a:cs typeface="Calibri"/>
              </a:rPr>
              <a:t>waste </a:t>
            </a:r>
            <a:r>
              <a:rPr sz="2800" spc="-10" dirty="0">
                <a:latin typeface="Calibri"/>
                <a:cs typeface="Calibri"/>
              </a:rPr>
              <a:t>disposal  practices...</a:t>
            </a:r>
            <a:endParaRPr sz="2800" dirty="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67537" y="4941189"/>
            <a:ext cx="1905000" cy="1752600"/>
          </a:xfrm>
          <a:custGeom>
            <a:avLst/>
            <a:gdLst/>
            <a:ahLst/>
            <a:cxnLst/>
            <a:rect l="l" t="t" r="r" b="b"/>
            <a:pathLst>
              <a:path w="1905000" h="1752600">
                <a:moveTo>
                  <a:pt x="1904949" y="1166749"/>
                </a:moveTo>
                <a:lnTo>
                  <a:pt x="0" y="1166749"/>
                </a:lnTo>
                <a:lnTo>
                  <a:pt x="952449" y="1752574"/>
                </a:lnTo>
                <a:lnTo>
                  <a:pt x="1904949" y="1166749"/>
                </a:lnTo>
                <a:close/>
              </a:path>
              <a:path w="1905000" h="1752600">
                <a:moveTo>
                  <a:pt x="1604975" y="0"/>
                </a:moveTo>
                <a:lnTo>
                  <a:pt x="300037" y="0"/>
                </a:lnTo>
                <a:lnTo>
                  <a:pt x="300037" y="1166749"/>
                </a:lnTo>
                <a:lnTo>
                  <a:pt x="1604975" y="1166749"/>
                </a:lnTo>
                <a:lnTo>
                  <a:pt x="1604975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67537" y="4941189"/>
            <a:ext cx="1905000" cy="1752600"/>
          </a:xfrm>
          <a:custGeom>
            <a:avLst/>
            <a:gdLst/>
            <a:ahLst/>
            <a:cxnLst/>
            <a:rect l="l" t="t" r="r" b="b"/>
            <a:pathLst>
              <a:path w="1905000" h="1752600">
                <a:moveTo>
                  <a:pt x="0" y="1166749"/>
                </a:moveTo>
                <a:lnTo>
                  <a:pt x="300037" y="1166749"/>
                </a:lnTo>
                <a:lnTo>
                  <a:pt x="300037" y="0"/>
                </a:lnTo>
                <a:lnTo>
                  <a:pt x="1604975" y="0"/>
                </a:lnTo>
                <a:lnTo>
                  <a:pt x="1604975" y="1166749"/>
                </a:lnTo>
                <a:lnTo>
                  <a:pt x="1904949" y="1166749"/>
                </a:lnTo>
                <a:lnTo>
                  <a:pt x="952449" y="1752574"/>
                </a:lnTo>
                <a:lnTo>
                  <a:pt x="0" y="1166749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73048" y="5424525"/>
            <a:ext cx="1092200" cy="377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spc="-5" dirty="0">
                <a:latin typeface="Times New Roman"/>
                <a:cs typeface="Times New Roman"/>
              </a:rPr>
              <a:t>Disposal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00037" y="4072001"/>
            <a:ext cx="1905000" cy="1357630"/>
          </a:xfrm>
          <a:custGeom>
            <a:avLst/>
            <a:gdLst/>
            <a:ahLst/>
            <a:cxnLst/>
            <a:rect l="l" t="t" r="r" b="b"/>
            <a:pathLst>
              <a:path w="1905000" h="1357629">
                <a:moveTo>
                  <a:pt x="1904961" y="1006475"/>
                </a:moveTo>
                <a:lnTo>
                  <a:pt x="0" y="1006475"/>
                </a:lnTo>
                <a:lnTo>
                  <a:pt x="952461" y="1357249"/>
                </a:lnTo>
                <a:lnTo>
                  <a:pt x="1904961" y="1006475"/>
                </a:lnTo>
                <a:close/>
              </a:path>
              <a:path w="1905000" h="1357629">
                <a:moveTo>
                  <a:pt x="1612861" y="0"/>
                </a:moveTo>
                <a:lnTo>
                  <a:pt x="292100" y="0"/>
                </a:lnTo>
                <a:lnTo>
                  <a:pt x="292100" y="1006475"/>
                </a:lnTo>
                <a:lnTo>
                  <a:pt x="1612861" y="1006475"/>
                </a:lnTo>
                <a:lnTo>
                  <a:pt x="1612861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00037" y="4072001"/>
            <a:ext cx="1905000" cy="1357630"/>
          </a:xfrm>
          <a:custGeom>
            <a:avLst/>
            <a:gdLst/>
            <a:ahLst/>
            <a:cxnLst/>
            <a:rect l="l" t="t" r="r" b="b"/>
            <a:pathLst>
              <a:path w="1905000" h="1357629">
                <a:moveTo>
                  <a:pt x="0" y="1006475"/>
                </a:moveTo>
                <a:lnTo>
                  <a:pt x="292100" y="1006475"/>
                </a:lnTo>
                <a:lnTo>
                  <a:pt x="292100" y="0"/>
                </a:lnTo>
                <a:lnTo>
                  <a:pt x="1612861" y="0"/>
                </a:lnTo>
                <a:lnTo>
                  <a:pt x="1612861" y="1006475"/>
                </a:lnTo>
                <a:lnTo>
                  <a:pt x="1904961" y="1006475"/>
                </a:lnTo>
                <a:lnTo>
                  <a:pt x="952461" y="1357249"/>
                </a:lnTo>
                <a:lnTo>
                  <a:pt x="0" y="1006475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56284" y="4436617"/>
            <a:ext cx="1194435" cy="377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dirty="0">
                <a:latin typeface="Times New Roman"/>
                <a:cs typeface="Times New Roman"/>
              </a:rPr>
              <a:t>Recove</a:t>
            </a:r>
            <a:r>
              <a:rPr sz="2400" spc="5" dirty="0">
                <a:latin typeface="Times New Roman"/>
                <a:cs typeface="Times New Roman"/>
              </a:rPr>
              <a:t>r</a:t>
            </a:r>
            <a:r>
              <a:rPr sz="2400" dirty="0">
                <a:latin typeface="Times New Roman"/>
                <a:cs typeface="Times New Roman"/>
              </a:rPr>
              <a:t>y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00037" y="3357498"/>
            <a:ext cx="1905000" cy="1205230"/>
          </a:xfrm>
          <a:custGeom>
            <a:avLst/>
            <a:gdLst/>
            <a:ahLst/>
            <a:cxnLst/>
            <a:rect l="l" t="t" r="r" b="b"/>
            <a:pathLst>
              <a:path w="1905000" h="1205229">
                <a:moveTo>
                  <a:pt x="1904961" y="692150"/>
                </a:moveTo>
                <a:lnTo>
                  <a:pt x="0" y="692150"/>
                </a:lnTo>
                <a:lnTo>
                  <a:pt x="952461" y="1204976"/>
                </a:lnTo>
                <a:lnTo>
                  <a:pt x="1904961" y="692150"/>
                </a:lnTo>
                <a:close/>
              </a:path>
              <a:path w="1905000" h="1205229">
                <a:moveTo>
                  <a:pt x="1601812" y="0"/>
                </a:moveTo>
                <a:lnTo>
                  <a:pt x="303199" y="0"/>
                </a:lnTo>
                <a:lnTo>
                  <a:pt x="303199" y="692150"/>
                </a:lnTo>
                <a:lnTo>
                  <a:pt x="1601812" y="692150"/>
                </a:lnTo>
                <a:lnTo>
                  <a:pt x="1601812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00037" y="3357498"/>
            <a:ext cx="1905000" cy="1205230"/>
          </a:xfrm>
          <a:custGeom>
            <a:avLst/>
            <a:gdLst/>
            <a:ahLst/>
            <a:cxnLst/>
            <a:rect l="l" t="t" r="r" b="b"/>
            <a:pathLst>
              <a:path w="1905000" h="1205229">
                <a:moveTo>
                  <a:pt x="0" y="692150"/>
                </a:moveTo>
                <a:lnTo>
                  <a:pt x="303199" y="692150"/>
                </a:lnTo>
                <a:lnTo>
                  <a:pt x="303199" y="0"/>
                </a:lnTo>
                <a:lnTo>
                  <a:pt x="1601812" y="0"/>
                </a:lnTo>
                <a:lnTo>
                  <a:pt x="1601812" y="692150"/>
                </a:lnTo>
                <a:lnTo>
                  <a:pt x="1904961" y="692150"/>
                </a:lnTo>
                <a:lnTo>
                  <a:pt x="952461" y="1204976"/>
                </a:lnTo>
                <a:lnTo>
                  <a:pt x="0" y="69215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015390" y="3592703"/>
            <a:ext cx="872490" cy="377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spc="-5" dirty="0">
                <a:latin typeface="Times New Roman"/>
                <a:cs typeface="Times New Roman"/>
              </a:rPr>
              <a:t>R</a:t>
            </a:r>
            <a:r>
              <a:rPr sz="2400" dirty="0">
                <a:latin typeface="Times New Roman"/>
                <a:cs typeface="Times New Roman"/>
              </a:rPr>
              <a:t>e-</a:t>
            </a:r>
            <a:r>
              <a:rPr sz="2400" spc="-5" dirty="0">
                <a:latin typeface="Times New Roman"/>
                <a:cs typeface="Times New Roman"/>
              </a:rPr>
              <a:t>use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500037" y="2143125"/>
            <a:ext cx="1905000" cy="1433830"/>
          </a:xfrm>
          <a:custGeom>
            <a:avLst/>
            <a:gdLst/>
            <a:ahLst/>
            <a:cxnLst/>
            <a:rect l="l" t="t" r="r" b="b"/>
            <a:pathLst>
              <a:path w="1905000" h="1433829">
                <a:moveTo>
                  <a:pt x="1904961" y="1103122"/>
                </a:moveTo>
                <a:lnTo>
                  <a:pt x="0" y="1103122"/>
                </a:lnTo>
                <a:lnTo>
                  <a:pt x="952461" y="1433449"/>
                </a:lnTo>
                <a:lnTo>
                  <a:pt x="1904961" y="1103122"/>
                </a:lnTo>
                <a:close/>
              </a:path>
              <a:path w="1905000" h="1433829">
                <a:moveTo>
                  <a:pt x="1601812" y="0"/>
                </a:moveTo>
                <a:lnTo>
                  <a:pt x="303199" y="0"/>
                </a:lnTo>
                <a:lnTo>
                  <a:pt x="303199" y="1103122"/>
                </a:lnTo>
                <a:lnTo>
                  <a:pt x="1601812" y="1103122"/>
                </a:lnTo>
                <a:lnTo>
                  <a:pt x="1601812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00037" y="2143125"/>
            <a:ext cx="1905000" cy="1433830"/>
          </a:xfrm>
          <a:custGeom>
            <a:avLst/>
            <a:gdLst/>
            <a:ahLst/>
            <a:cxnLst/>
            <a:rect l="l" t="t" r="r" b="b"/>
            <a:pathLst>
              <a:path w="1905000" h="1433829">
                <a:moveTo>
                  <a:pt x="0" y="1103122"/>
                </a:moveTo>
                <a:lnTo>
                  <a:pt x="303199" y="1103122"/>
                </a:lnTo>
                <a:lnTo>
                  <a:pt x="303199" y="0"/>
                </a:lnTo>
                <a:lnTo>
                  <a:pt x="1601812" y="0"/>
                </a:lnTo>
                <a:lnTo>
                  <a:pt x="1601812" y="1103122"/>
                </a:lnTo>
                <a:lnTo>
                  <a:pt x="1904961" y="1103122"/>
                </a:lnTo>
                <a:lnTo>
                  <a:pt x="952461" y="1433449"/>
                </a:lnTo>
                <a:lnTo>
                  <a:pt x="0" y="1103122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812698" y="2554478"/>
            <a:ext cx="1280160" cy="377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dirty="0">
                <a:latin typeface="Times New Roman"/>
                <a:cs typeface="Times New Roman"/>
              </a:rPr>
              <a:t>Red</a:t>
            </a:r>
            <a:r>
              <a:rPr sz="2400" spc="-10" dirty="0">
                <a:latin typeface="Times New Roman"/>
                <a:cs typeface="Times New Roman"/>
              </a:rPr>
              <a:t>u</a:t>
            </a:r>
            <a:r>
              <a:rPr sz="2400" dirty="0">
                <a:latin typeface="Times New Roman"/>
                <a:cs typeface="Times New Roman"/>
              </a:rPr>
              <a:t>ct</a:t>
            </a:r>
            <a:r>
              <a:rPr sz="2400" spc="5" dirty="0">
                <a:latin typeface="Times New Roman"/>
                <a:cs typeface="Times New Roman"/>
              </a:rPr>
              <a:t>i</a:t>
            </a:r>
            <a:r>
              <a:rPr sz="2400" dirty="0">
                <a:latin typeface="Times New Roman"/>
                <a:cs typeface="Times New Roman"/>
              </a:rPr>
              <a:t>on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293747" y="5675376"/>
            <a:ext cx="1631314" cy="2984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spc="-5" dirty="0">
                <a:latin typeface="Calibri"/>
                <a:cs typeface="Calibri"/>
              </a:rPr>
              <a:t>The old</a:t>
            </a:r>
            <a:r>
              <a:rPr sz="1800" spc="-70" dirty="0">
                <a:latin typeface="Calibri"/>
                <a:cs typeface="Calibri"/>
              </a:rPr>
              <a:t> </a:t>
            </a:r>
            <a:r>
              <a:rPr sz="1800" spc="-15" dirty="0">
                <a:latin typeface="Calibri"/>
                <a:cs typeface="Calibri"/>
              </a:rPr>
              <a:t>hierarchy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4872228" y="2429891"/>
            <a:ext cx="1090295" cy="708660"/>
          </a:xfrm>
          <a:custGeom>
            <a:avLst/>
            <a:gdLst/>
            <a:ahLst/>
            <a:cxnLst/>
            <a:rect l="l" t="t" r="r" b="b"/>
            <a:pathLst>
              <a:path w="1090295" h="708660">
                <a:moveTo>
                  <a:pt x="972185" y="0"/>
                </a:moveTo>
                <a:lnTo>
                  <a:pt x="118110" y="0"/>
                </a:lnTo>
                <a:lnTo>
                  <a:pt x="72116" y="9274"/>
                </a:lnTo>
                <a:lnTo>
                  <a:pt x="34575" y="34575"/>
                </a:lnTo>
                <a:lnTo>
                  <a:pt x="9274" y="72116"/>
                </a:lnTo>
                <a:lnTo>
                  <a:pt x="0" y="118110"/>
                </a:lnTo>
                <a:lnTo>
                  <a:pt x="0" y="590550"/>
                </a:lnTo>
                <a:lnTo>
                  <a:pt x="9274" y="636543"/>
                </a:lnTo>
                <a:lnTo>
                  <a:pt x="34575" y="674084"/>
                </a:lnTo>
                <a:lnTo>
                  <a:pt x="72116" y="699385"/>
                </a:lnTo>
                <a:lnTo>
                  <a:pt x="118110" y="708660"/>
                </a:lnTo>
                <a:lnTo>
                  <a:pt x="972185" y="708660"/>
                </a:lnTo>
                <a:lnTo>
                  <a:pt x="1018125" y="699385"/>
                </a:lnTo>
                <a:lnTo>
                  <a:pt x="1055671" y="674084"/>
                </a:lnTo>
                <a:lnTo>
                  <a:pt x="1081002" y="636543"/>
                </a:lnTo>
                <a:lnTo>
                  <a:pt x="1090295" y="590550"/>
                </a:lnTo>
                <a:lnTo>
                  <a:pt x="1090295" y="118110"/>
                </a:lnTo>
                <a:lnTo>
                  <a:pt x="1081002" y="72116"/>
                </a:lnTo>
                <a:lnTo>
                  <a:pt x="1055671" y="34575"/>
                </a:lnTo>
                <a:lnTo>
                  <a:pt x="1018125" y="9274"/>
                </a:lnTo>
                <a:lnTo>
                  <a:pt x="972185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5012182" y="2657475"/>
            <a:ext cx="811530" cy="2355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Prevention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6105271" y="2958973"/>
            <a:ext cx="387350" cy="320040"/>
          </a:xfrm>
          <a:custGeom>
            <a:avLst/>
            <a:gdLst/>
            <a:ahLst/>
            <a:cxnLst/>
            <a:rect l="l" t="t" r="r" b="b"/>
            <a:pathLst>
              <a:path w="387350" h="320039">
                <a:moveTo>
                  <a:pt x="293242" y="276225"/>
                </a:moveTo>
                <a:lnTo>
                  <a:pt x="289687" y="278002"/>
                </a:lnTo>
                <a:lnTo>
                  <a:pt x="288543" y="281431"/>
                </a:lnTo>
                <a:lnTo>
                  <a:pt x="287527" y="284734"/>
                </a:lnTo>
                <a:lnTo>
                  <a:pt x="289305" y="288289"/>
                </a:lnTo>
                <a:lnTo>
                  <a:pt x="292734" y="289432"/>
                </a:lnTo>
                <a:lnTo>
                  <a:pt x="386968" y="319786"/>
                </a:lnTo>
                <a:lnTo>
                  <a:pt x="385925" y="314705"/>
                </a:lnTo>
                <a:lnTo>
                  <a:pt x="373888" y="314705"/>
                </a:lnTo>
                <a:lnTo>
                  <a:pt x="358183" y="297196"/>
                </a:lnTo>
                <a:lnTo>
                  <a:pt x="296544" y="277240"/>
                </a:lnTo>
                <a:lnTo>
                  <a:pt x="293242" y="276225"/>
                </a:lnTo>
                <a:close/>
              </a:path>
              <a:path w="387350" h="320039">
                <a:moveTo>
                  <a:pt x="358183" y="297196"/>
                </a:moveTo>
                <a:lnTo>
                  <a:pt x="373888" y="314705"/>
                </a:lnTo>
                <a:lnTo>
                  <a:pt x="377114" y="311785"/>
                </a:lnTo>
                <a:lnTo>
                  <a:pt x="372363" y="311785"/>
                </a:lnTo>
                <a:lnTo>
                  <a:pt x="370162" y="301074"/>
                </a:lnTo>
                <a:lnTo>
                  <a:pt x="358183" y="297196"/>
                </a:lnTo>
                <a:close/>
              </a:path>
              <a:path w="387350" h="320039">
                <a:moveTo>
                  <a:pt x="362965" y="217042"/>
                </a:moveTo>
                <a:lnTo>
                  <a:pt x="356107" y="218566"/>
                </a:lnTo>
                <a:lnTo>
                  <a:pt x="353949" y="221868"/>
                </a:lnTo>
                <a:lnTo>
                  <a:pt x="354583" y="225298"/>
                </a:lnTo>
                <a:lnTo>
                  <a:pt x="367613" y="288677"/>
                </a:lnTo>
                <a:lnTo>
                  <a:pt x="383286" y="306197"/>
                </a:lnTo>
                <a:lnTo>
                  <a:pt x="373888" y="314705"/>
                </a:lnTo>
                <a:lnTo>
                  <a:pt x="385925" y="314705"/>
                </a:lnTo>
                <a:lnTo>
                  <a:pt x="367029" y="222757"/>
                </a:lnTo>
                <a:lnTo>
                  <a:pt x="366394" y="219328"/>
                </a:lnTo>
                <a:lnTo>
                  <a:pt x="362965" y="217042"/>
                </a:lnTo>
                <a:close/>
              </a:path>
              <a:path w="387350" h="320039">
                <a:moveTo>
                  <a:pt x="370162" y="301074"/>
                </a:moveTo>
                <a:lnTo>
                  <a:pt x="372363" y="311785"/>
                </a:lnTo>
                <a:lnTo>
                  <a:pt x="380491" y="304418"/>
                </a:lnTo>
                <a:lnTo>
                  <a:pt x="370162" y="301074"/>
                </a:lnTo>
                <a:close/>
              </a:path>
              <a:path w="387350" h="320039">
                <a:moveTo>
                  <a:pt x="367613" y="288677"/>
                </a:moveTo>
                <a:lnTo>
                  <a:pt x="370162" y="301074"/>
                </a:lnTo>
                <a:lnTo>
                  <a:pt x="380491" y="304418"/>
                </a:lnTo>
                <a:lnTo>
                  <a:pt x="372363" y="311785"/>
                </a:lnTo>
                <a:lnTo>
                  <a:pt x="377114" y="311785"/>
                </a:lnTo>
                <a:lnTo>
                  <a:pt x="383286" y="306197"/>
                </a:lnTo>
                <a:lnTo>
                  <a:pt x="367613" y="288677"/>
                </a:lnTo>
                <a:close/>
              </a:path>
              <a:path w="387350" h="320039">
                <a:moveTo>
                  <a:pt x="6350" y="0"/>
                </a:moveTo>
                <a:lnTo>
                  <a:pt x="0" y="11049"/>
                </a:lnTo>
                <a:lnTo>
                  <a:pt x="27050" y="26542"/>
                </a:lnTo>
                <a:lnTo>
                  <a:pt x="53720" y="42672"/>
                </a:lnTo>
                <a:lnTo>
                  <a:pt x="105790" y="76453"/>
                </a:lnTo>
                <a:lnTo>
                  <a:pt x="156337" y="112522"/>
                </a:lnTo>
                <a:lnTo>
                  <a:pt x="204977" y="150749"/>
                </a:lnTo>
                <a:lnTo>
                  <a:pt x="252094" y="191007"/>
                </a:lnTo>
                <a:lnTo>
                  <a:pt x="297433" y="233425"/>
                </a:lnTo>
                <a:lnTo>
                  <a:pt x="340740" y="277749"/>
                </a:lnTo>
                <a:lnTo>
                  <a:pt x="358183" y="297196"/>
                </a:lnTo>
                <a:lnTo>
                  <a:pt x="370162" y="301074"/>
                </a:lnTo>
                <a:lnTo>
                  <a:pt x="306069" y="224154"/>
                </a:lnTo>
                <a:lnTo>
                  <a:pt x="260350" y="181355"/>
                </a:lnTo>
                <a:lnTo>
                  <a:pt x="212851" y="140715"/>
                </a:lnTo>
                <a:lnTo>
                  <a:pt x="163702" y="102107"/>
                </a:lnTo>
                <a:lnTo>
                  <a:pt x="112775" y="65786"/>
                </a:lnTo>
                <a:lnTo>
                  <a:pt x="60325" y="31750"/>
                </a:lnTo>
                <a:lnTo>
                  <a:pt x="33400" y="15493"/>
                </a:lnTo>
                <a:lnTo>
                  <a:pt x="6350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218173" y="3407917"/>
            <a:ext cx="1090930" cy="708660"/>
          </a:xfrm>
          <a:custGeom>
            <a:avLst/>
            <a:gdLst/>
            <a:ahLst/>
            <a:cxnLst/>
            <a:rect l="l" t="t" r="r" b="b"/>
            <a:pathLst>
              <a:path w="1090929" h="708660">
                <a:moveTo>
                  <a:pt x="972184" y="0"/>
                </a:moveTo>
                <a:lnTo>
                  <a:pt x="118237" y="0"/>
                </a:lnTo>
                <a:lnTo>
                  <a:pt x="72223" y="9274"/>
                </a:lnTo>
                <a:lnTo>
                  <a:pt x="34639" y="34575"/>
                </a:lnTo>
                <a:lnTo>
                  <a:pt x="9294" y="72116"/>
                </a:lnTo>
                <a:lnTo>
                  <a:pt x="0" y="118110"/>
                </a:lnTo>
                <a:lnTo>
                  <a:pt x="0" y="590550"/>
                </a:lnTo>
                <a:lnTo>
                  <a:pt x="9294" y="636490"/>
                </a:lnTo>
                <a:lnTo>
                  <a:pt x="34639" y="674036"/>
                </a:lnTo>
                <a:lnTo>
                  <a:pt x="72223" y="699367"/>
                </a:lnTo>
                <a:lnTo>
                  <a:pt x="118237" y="708660"/>
                </a:lnTo>
                <a:lnTo>
                  <a:pt x="972184" y="708660"/>
                </a:lnTo>
                <a:lnTo>
                  <a:pt x="1018198" y="699367"/>
                </a:lnTo>
                <a:lnTo>
                  <a:pt x="1055782" y="674036"/>
                </a:lnTo>
                <a:lnTo>
                  <a:pt x="1081127" y="636490"/>
                </a:lnTo>
                <a:lnTo>
                  <a:pt x="1090422" y="590550"/>
                </a:lnTo>
                <a:lnTo>
                  <a:pt x="1090422" y="118110"/>
                </a:lnTo>
                <a:lnTo>
                  <a:pt x="1081127" y="72116"/>
                </a:lnTo>
                <a:lnTo>
                  <a:pt x="1055782" y="34575"/>
                </a:lnTo>
                <a:lnTo>
                  <a:pt x="1018198" y="9274"/>
                </a:lnTo>
                <a:lnTo>
                  <a:pt x="972184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6326504" y="3537711"/>
            <a:ext cx="875030" cy="430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1610"/>
              </a:lnSpc>
            </a:pP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Preparation</a:t>
            </a:r>
            <a:endParaRPr sz="1400">
              <a:latin typeface="Calibri"/>
              <a:cs typeface="Calibri"/>
            </a:endParaRPr>
          </a:p>
          <a:p>
            <a:pPr algn="ctr">
              <a:lnSpc>
                <a:spcPts val="1610"/>
              </a:lnSpc>
            </a:pP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400" spc="-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reuse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6674866" y="4297171"/>
            <a:ext cx="161290" cy="537210"/>
          </a:xfrm>
          <a:custGeom>
            <a:avLst/>
            <a:gdLst/>
            <a:ahLst/>
            <a:cxnLst/>
            <a:rect l="l" t="t" r="r" b="b"/>
            <a:pathLst>
              <a:path w="161290" h="537210">
                <a:moveTo>
                  <a:pt x="9525" y="430910"/>
                </a:moveTo>
                <a:lnTo>
                  <a:pt x="2539" y="431419"/>
                </a:lnTo>
                <a:lnTo>
                  <a:pt x="0" y="434466"/>
                </a:lnTo>
                <a:lnTo>
                  <a:pt x="7619" y="536828"/>
                </a:lnTo>
                <a:lnTo>
                  <a:pt x="20534" y="528192"/>
                </a:lnTo>
                <a:lnTo>
                  <a:pt x="18923" y="528192"/>
                </a:lnTo>
                <a:lnTo>
                  <a:pt x="7492" y="522731"/>
                </a:lnTo>
                <a:lnTo>
                  <a:pt x="17272" y="502538"/>
                </a:lnTo>
                <a:lnTo>
                  <a:pt x="17759" y="501470"/>
                </a:lnTo>
                <a:lnTo>
                  <a:pt x="12573" y="433577"/>
                </a:lnTo>
                <a:lnTo>
                  <a:pt x="9525" y="430910"/>
                </a:lnTo>
                <a:close/>
              </a:path>
              <a:path w="161290" h="537210">
                <a:moveTo>
                  <a:pt x="17759" y="501470"/>
                </a:moveTo>
                <a:lnTo>
                  <a:pt x="17272" y="502538"/>
                </a:lnTo>
                <a:lnTo>
                  <a:pt x="7492" y="522731"/>
                </a:lnTo>
                <a:lnTo>
                  <a:pt x="18923" y="528192"/>
                </a:lnTo>
                <a:lnTo>
                  <a:pt x="20470" y="525017"/>
                </a:lnTo>
                <a:lnTo>
                  <a:pt x="19557" y="525017"/>
                </a:lnTo>
                <a:lnTo>
                  <a:pt x="9651" y="520191"/>
                </a:lnTo>
                <a:lnTo>
                  <a:pt x="18724" y="514106"/>
                </a:lnTo>
                <a:lnTo>
                  <a:pt x="17759" y="501470"/>
                </a:lnTo>
                <a:close/>
              </a:path>
              <a:path w="161290" h="537210">
                <a:moveTo>
                  <a:pt x="85851" y="469138"/>
                </a:moveTo>
                <a:lnTo>
                  <a:pt x="82930" y="471042"/>
                </a:lnTo>
                <a:lnTo>
                  <a:pt x="29186" y="507090"/>
                </a:lnTo>
                <a:lnTo>
                  <a:pt x="28828" y="507872"/>
                </a:lnTo>
                <a:lnTo>
                  <a:pt x="18923" y="528192"/>
                </a:lnTo>
                <a:lnTo>
                  <a:pt x="20534" y="528192"/>
                </a:lnTo>
                <a:lnTo>
                  <a:pt x="90042" y="481710"/>
                </a:lnTo>
                <a:lnTo>
                  <a:pt x="92963" y="479678"/>
                </a:lnTo>
                <a:lnTo>
                  <a:pt x="93725" y="475741"/>
                </a:lnTo>
                <a:lnTo>
                  <a:pt x="91820" y="472820"/>
                </a:lnTo>
                <a:lnTo>
                  <a:pt x="89788" y="469900"/>
                </a:lnTo>
                <a:lnTo>
                  <a:pt x="85851" y="469138"/>
                </a:lnTo>
                <a:close/>
              </a:path>
              <a:path w="161290" h="537210">
                <a:moveTo>
                  <a:pt x="18724" y="514106"/>
                </a:moveTo>
                <a:lnTo>
                  <a:pt x="9651" y="520191"/>
                </a:lnTo>
                <a:lnTo>
                  <a:pt x="19557" y="525017"/>
                </a:lnTo>
                <a:lnTo>
                  <a:pt x="18724" y="514106"/>
                </a:lnTo>
                <a:close/>
              </a:path>
              <a:path w="161290" h="537210">
                <a:moveTo>
                  <a:pt x="29186" y="507090"/>
                </a:moveTo>
                <a:lnTo>
                  <a:pt x="18724" y="514106"/>
                </a:lnTo>
                <a:lnTo>
                  <a:pt x="19557" y="525017"/>
                </a:lnTo>
                <a:lnTo>
                  <a:pt x="20470" y="525017"/>
                </a:lnTo>
                <a:lnTo>
                  <a:pt x="28828" y="507872"/>
                </a:lnTo>
                <a:lnTo>
                  <a:pt x="29186" y="507090"/>
                </a:lnTo>
                <a:close/>
              </a:path>
              <a:path w="161290" h="537210">
                <a:moveTo>
                  <a:pt x="148081" y="0"/>
                </a:moveTo>
                <a:lnTo>
                  <a:pt x="141604" y="69595"/>
                </a:lnTo>
                <a:lnTo>
                  <a:pt x="131572" y="138556"/>
                </a:lnTo>
                <a:lnTo>
                  <a:pt x="118236" y="206882"/>
                </a:lnTo>
                <a:lnTo>
                  <a:pt x="101600" y="274319"/>
                </a:lnTo>
                <a:lnTo>
                  <a:pt x="81533" y="340867"/>
                </a:lnTo>
                <a:lnTo>
                  <a:pt x="58165" y="406400"/>
                </a:lnTo>
                <a:lnTo>
                  <a:pt x="31634" y="471042"/>
                </a:lnTo>
                <a:lnTo>
                  <a:pt x="17759" y="501470"/>
                </a:lnTo>
                <a:lnTo>
                  <a:pt x="18724" y="514106"/>
                </a:lnTo>
                <a:lnTo>
                  <a:pt x="43487" y="475741"/>
                </a:lnTo>
                <a:lnTo>
                  <a:pt x="70103" y="410844"/>
                </a:lnTo>
                <a:lnTo>
                  <a:pt x="93599" y="344677"/>
                </a:lnTo>
                <a:lnTo>
                  <a:pt x="113791" y="277621"/>
                </a:lnTo>
                <a:lnTo>
                  <a:pt x="130682" y="209422"/>
                </a:lnTo>
                <a:lnTo>
                  <a:pt x="144144" y="140588"/>
                </a:lnTo>
                <a:lnTo>
                  <a:pt x="154177" y="70992"/>
                </a:lnTo>
                <a:lnTo>
                  <a:pt x="160781" y="1015"/>
                </a:lnTo>
                <a:lnTo>
                  <a:pt x="148081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5704078" y="4990210"/>
            <a:ext cx="1090295" cy="709295"/>
          </a:xfrm>
          <a:custGeom>
            <a:avLst/>
            <a:gdLst/>
            <a:ahLst/>
            <a:cxnLst/>
            <a:rect l="l" t="t" r="r" b="b"/>
            <a:pathLst>
              <a:path w="1090295" h="709295">
                <a:moveTo>
                  <a:pt x="972185" y="0"/>
                </a:moveTo>
                <a:lnTo>
                  <a:pt x="118110" y="0"/>
                </a:lnTo>
                <a:lnTo>
                  <a:pt x="72116" y="9292"/>
                </a:lnTo>
                <a:lnTo>
                  <a:pt x="34575" y="34623"/>
                </a:lnTo>
                <a:lnTo>
                  <a:pt x="9274" y="72169"/>
                </a:lnTo>
                <a:lnTo>
                  <a:pt x="0" y="118109"/>
                </a:lnTo>
                <a:lnTo>
                  <a:pt x="0" y="590550"/>
                </a:lnTo>
                <a:lnTo>
                  <a:pt x="9274" y="636559"/>
                </a:lnTo>
                <a:lnTo>
                  <a:pt x="34575" y="674120"/>
                </a:lnTo>
                <a:lnTo>
                  <a:pt x="72116" y="699440"/>
                </a:lnTo>
                <a:lnTo>
                  <a:pt x="118110" y="708723"/>
                </a:lnTo>
                <a:lnTo>
                  <a:pt x="972185" y="708723"/>
                </a:lnTo>
                <a:lnTo>
                  <a:pt x="1018178" y="699440"/>
                </a:lnTo>
                <a:lnTo>
                  <a:pt x="1055719" y="674120"/>
                </a:lnTo>
                <a:lnTo>
                  <a:pt x="1081020" y="636559"/>
                </a:lnTo>
                <a:lnTo>
                  <a:pt x="1090295" y="590550"/>
                </a:lnTo>
                <a:lnTo>
                  <a:pt x="1090295" y="118109"/>
                </a:lnTo>
                <a:lnTo>
                  <a:pt x="1081020" y="72169"/>
                </a:lnTo>
                <a:lnTo>
                  <a:pt x="1055719" y="34623"/>
                </a:lnTo>
                <a:lnTo>
                  <a:pt x="1018178" y="9292"/>
                </a:lnTo>
                <a:lnTo>
                  <a:pt x="972185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5902197" y="5218429"/>
            <a:ext cx="697230" cy="2355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20" dirty="0">
                <a:solidFill>
                  <a:srgbClr val="FFFFFF"/>
                </a:solidFill>
                <a:latin typeface="Calibri"/>
                <a:cs typeface="Calibri"/>
              </a:rPr>
              <a:t>R</a:t>
            </a:r>
            <a:r>
              <a:rPr sz="1400" dirty="0">
                <a:solidFill>
                  <a:srgbClr val="FFFFFF"/>
                </a:solidFill>
                <a:latin typeface="Calibri"/>
                <a:cs typeface="Calibri"/>
              </a:rPr>
              <a:t>e</a:t>
            </a: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c</a:t>
            </a:r>
            <a:r>
              <a:rPr sz="1400" spc="-15" dirty="0">
                <a:solidFill>
                  <a:srgbClr val="FFFFFF"/>
                </a:solidFill>
                <a:latin typeface="Calibri"/>
                <a:cs typeface="Calibri"/>
              </a:rPr>
              <a:t>y</a:t>
            </a: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c</a:t>
            </a:r>
            <a:r>
              <a:rPr sz="1400" dirty="0">
                <a:solidFill>
                  <a:srgbClr val="FFFFFF"/>
                </a:solidFill>
                <a:latin typeface="Calibri"/>
                <a:cs typeface="Calibri"/>
              </a:rPr>
              <a:t>ling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5243829" y="5562346"/>
            <a:ext cx="347980" cy="102870"/>
          </a:xfrm>
          <a:custGeom>
            <a:avLst/>
            <a:gdLst/>
            <a:ahLst/>
            <a:cxnLst/>
            <a:rect l="l" t="t" r="r" b="b"/>
            <a:pathLst>
              <a:path w="347979" h="102870">
                <a:moveTo>
                  <a:pt x="93599" y="0"/>
                </a:moveTo>
                <a:lnTo>
                  <a:pt x="0" y="41871"/>
                </a:lnTo>
                <a:lnTo>
                  <a:pt x="79629" y="100710"/>
                </a:lnTo>
                <a:lnTo>
                  <a:pt x="82550" y="102781"/>
                </a:lnTo>
                <a:lnTo>
                  <a:pt x="86487" y="102184"/>
                </a:lnTo>
                <a:lnTo>
                  <a:pt x="88519" y="99364"/>
                </a:lnTo>
                <a:lnTo>
                  <a:pt x="90678" y="96545"/>
                </a:lnTo>
                <a:lnTo>
                  <a:pt x="90043" y="92570"/>
                </a:lnTo>
                <a:lnTo>
                  <a:pt x="35161" y="52060"/>
                </a:lnTo>
                <a:lnTo>
                  <a:pt x="11811" y="49542"/>
                </a:lnTo>
                <a:lnTo>
                  <a:pt x="13208" y="36906"/>
                </a:lnTo>
                <a:lnTo>
                  <a:pt x="42160" y="36906"/>
                </a:lnTo>
                <a:lnTo>
                  <a:pt x="98806" y="11556"/>
                </a:lnTo>
                <a:lnTo>
                  <a:pt x="100203" y="7873"/>
                </a:lnTo>
                <a:lnTo>
                  <a:pt x="98806" y="4571"/>
                </a:lnTo>
                <a:lnTo>
                  <a:pt x="97409" y="1396"/>
                </a:lnTo>
                <a:lnTo>
                  <a:pt x="93599" y="0"/>
                </a:lnTo>
                <a:close/>
              </a:path>
              <a:path w="347979" h="102870">
                <a:moveTo>
                  <a:pt x="36521" y="39431"/>
                </a:moveTo>
                <a:lnTo>
                  <a:pt x="25024" y="44581"/>
                </a:lnTo>
                <a:lnTo>
                  <a:pt x="35161" y="52060"/>
                </a:lnTo>
                <a:lnTo>
                  <a:pt x="42672" y="52870"/>
                </a:lnTo>
                <a:lnTo>
                  <a:pt x="86360" y="56222"/>
                </a:lnTo>
                <a:lnTo>
                  <a:pt x="129921" y="58229"/>
                </a:lnTo>
                <a:lnTo>
                  <a:pt x="173736" y="58991"/>
                </a:lnTo>
                <a:lnTo>
                  <a:pt x="217297" y="58216"/>
                </a:lnTo>
                <a:lnTo>
                  <a:pt x="260985" y="56210"/>
                </a:lnTo>
                <a:lnTo>
                  <a:pt x="304546" y="52857"/>
                </a:lnTo>
                <a:lnTo>
                  <a:pt x="347853" y="48183"/>
                </a:lnTo>
                <a:lnTo>
                  <a:pt x="347643" y="46291"/>
                </a:lnTo>
                <a:lnTo>
                  <a:pt x="173482" y="46291"/>
                </a:lnTo>
                <a:lnTo>
                  <a:pt x="130175" y="45529"/>
                </a:lnTo>
                <a:lnTo>
                  <a:pt x="86995" y="43535"/>
                </a:lnTo>
                <a:lnTo>
                  <a:pt x="43687" y="40208"/>
                </a:lnTo>
                <a:lnTo>
                  <a:pt x="36521" y="39431"/>
                </a:lnTo>
                <a:close/>
              </a:path>
              <a:path w="347979" h="102870">
                <a:moveTo>
                  <a:pt x="13208" y="36906"/>
                </a:moveTo>
                <a:lnTo>
                  <a:pt x="11811" y="49542"/>
                </a:lnTo>
                <a:lnTo>
                  <a:pt x="35161" y="52060"/>
                </a:lnTo>
                <a:lnTo>
                  <a:pt x="31043" y="49021"/>
                </a:lnTo>
                <a:lnTo>
                  <a:pt x="15112" y="49021"/>
                </a:lnTo>
                <a:lnTo>
                  <a:pt x="16256" y="38112"/>
                </a:lnTo>
                <a:lnTo>
                  <a:pt x="24344" y="38112"/>
                </a:lnTo>
                <a:lnTo>
                  <a:pt x="13208" y="36906"/>
                </a:lnTo>
                <a:close/>
              </a:path>
              <a:path w="347979" h="102870">
                <a:moveTo>
                  <a:pt x="16256" y="38112"/>
                </a:moveTo>
                <a:lnTo>
                  <a:pt x="15112" y="49021"/>
                </a:lnTo>
                <a:lnTo>
                  <a:pt x="25024" y="44581"/>
                </a:lnTo>
                <a:lnTo>
                  <a:pt x="16256" y="38112"/>
                </a:lnTo>
                <a:close/>
              </a:path>
              <a:path w="347979" h="102870">
                <a:moveTo>
                  <a:pt x="25024" y="44581"/>
                </a:moveTo>
                <a:lnTo>
                  <a:pt x="15112" y="49021"/>
                </a:lnTo>
                <a:lnTo>
                  <a:pt x="31043" y="49021"/>
                </a:lnTo>
                <a:lnTo>
                  <a:pt x="25024" y="44581"/>
                </a:lnTo>
                <a:close/>
              </a:path>
              <a:path w="347979" h="102870">
                <a:moveTo>
                  <a:pt x="346456" y="35559"/>
                </a:moveTo>
                <a:lnTo>
                  <a:pt x="303275" y="40233"/>
                </a:lnTo>
                <a:lnTo>
                  <a:pt x="259969" y="43548"/>
                </a:lnTo>
                <a:lnTo>
                  <a:pt x="216789" y="45529"/>
                </a:lnTo>
                <a:lnTo>
                  <a:pt x="173482" y="46291"/>
                </a:lnTo>
                <a:lnTo>
                  <a:pt x="347643" y="46291"/>
                </a:lnTo>
                <a:lnTo>
                  <a:pt x="346456" y="35559"/>
                </a:lnTo>
                <a:close/>
              </a:path>
              <a:path w="347979" h="102870">
                <a:moveTo>
                  <a:pt x="24344" y="38112"/>
                </a:moveTo>
                <a:lnTo>
                  <a:pt x="16256" y="38112"/>
                </a:lnTo>
                <a:lnTo>
                  <a:pt x="25024" y="44581"/>
                </a:lnTo>
                <a:lnTo>
                  <a:pt x="36521" y="39431"/>
                </a:lnTo>
                <a:lnTo>
                  <a:pt x="24344" y="38112"/>
                </a:lnTo>
                <a:close/>
              </a:path>
              <a:path w="347979" h="102870">
                <a:moveTo>
                  <a:pt x="42160" y="36906"/>
                </a:moveTo>
                <a:lnTo>
                  <a:pt x="13208" y="36906"/>
                </a:lnTo>
                <a:lnTo>
                  <a:pt x="36521" y="39431"/>
                </a:lnTo>
                <a:lnTo>
                  <a:pt x="42160" y="36906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4040251" y="4990210"/>
            <a:ext cx="1090295" cy="709295"/>
          </a:xfrm>
          <a:custGeom>
            <a:avLst/>
            <a:gdLst/>
            <a:ahLst/>
            <a:cxnLst/>
            <a:rect l="l" t="t" r="r" b="b"/>
            <a:pathLst>
              <a:path w="1090295" h="709295">
                <a:moveTo>
                  <a:pt x="972185" y="0"/>
                </a:moveTo>
                <a:lnTo>
                  <a:pt x="118110" y="0"/>
                </a:lnTo>
                <a:lnTo>
                  <a:pt x="72169" y="9292"/>
                </a:lnTo>
                <a:lnTo>
                  <a:pt x="34623" y="34623"/>
                </a:lnTo>
                <a:lnTo>
                  <a:pt x="9292" y="72169"/>
                </a:lnTo>
                <a:lnTo>
                  <a:pt x="0" y="118109"/>
                </a:lnTo>
                <a:lnTo>
                  <a:pt x="0" y="590550"/>
                </a:lnTo>
                <a:lnTo>
                  <a:pt x="9292" y="636559"/>
                </a:lnTo>
                <a:lnTo>
                  <a:pt x="34623" y="674120"/>
                </a:lnTo>
                <a:lnTo>
                  <a:pt x="72169" y="699440"/>
                </a:lnTo>
                <a:lnTo>
                  <a:pt x="118110" y="708723"/>
                </a:lnTo>
                <a:lnTo>
                  <a:pt x="972185" y="708723"/>
                </a:lnTo>
                <a:lnTo>
                  <a:pt x="1018178" y="699440"/>
                </a:lnTo>
                <a:lnTo>
                  <a:pt x="1055719" y="674120"/>
                </a:lnTo>
                <a:lnTo>
                  <a:pt x="1081020" y="636559"/>
                </a:lnTo>
                <a:lnTo>
                  <a:pt x="1090295" y="590550"/>
                </a:lnTo>
                <a:lnTo>
                  <a:pt x="1090295" y="118109"/>
                </a:lnTo>
                <a:lnTo>
                  <a:pt x="1081020" y="72169"/>
                </a:lnTo>
                <a:lnTo>
                  <a:pt x="1055719" y="34623"/>
                </a:lnTo>
                <a:lnTo>
                  <a:pt x="1018178" y="9292"/>
                </a:lnTo>
                <a:lnTo>
                  <a:pt x="972185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4259326" y="5141848"/>
            <a:ext cx="653415" cy="4089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103505">
              <a:lnSpc>
                <a:spcPts val="1540"/>
              </a:lnSpc>
            </a:pPr>
            <a:r>
              <a:rPr sz="1400" spc="-5" dirty="0">
                <a:solidFill>
                  <a:srgbClr val="FFFFFF"/>
                </a:solidFill>
                <a:latin typeface="Calibri"/>
                <a:cs typeface="Calibri"/>
              </a:rPr>
              <a:t>Other  </a:t>
            </a:r>
            <a:r>
              <a:rPr sz="1400" spc="-25" dirty="0">
                <a:solidFill>
                  <a:srgbClr val="FFFFFF"/>
                </a:solidFill>
                <a:latin typeface="Calibri"/>
                <a:cs typeface="Calibri"/>
              </a:rPr>
              <a:t>r</a:t>
            </a:r>
            <a:r>
              <a:rPr sz="1400" dirty="0">
                <a:solidFill>
                  <a:srgbClr val="FFFFFF"/>
                </a:solidFill>
                <a:latin typeface="Calibri"/>
                <a:cs typeface="Calibri"/>
              </a:rPr>
              <a:t>e</a:t>
            </a:r>
            <a:r>
              <a:rPr sz="1400" spc="-25" dirty="0">
                <a:solidFill>
                  <a:srgbClr val="FFFFFF"/>
                </a:solidFill>
                <a:latin typeface="Calibri"/>
                <a:cs typeface="Calibri"/>
              </a:rPr>
              <a:t>c</a:t>
            </a:r>
            <a:r>
              <a:rPr sz="1400" spc="-5" dirty="0">
                <a:solidFill>
                  <a:srgbClr val="FFFFFF"/>
                </a:solidFill>
                <a:latin typeface="Calibri"/>
                <a:cs typeface="Calibri"/>
              </a:rPr>
              <a:t>o</a:t>
            </a: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v</a:t>
            </a:r>
            <a:r>
              <a:rPr sz="1400" dirty="0">
                <a:solidFill>
                  <a:srgbClr val="FFFFFF"/>
                </a:solidFill>
                <a:latin typeface="Calibri"/>
                <a:cs typeface="Calibri"/>
              </a:rPr>
              <a:t>e</a:t>
            </a:r>
            <a:r>
              <a:rPr sz="1400" spc="10" dirty="0">
                <a:solidFill>
                  <a:srgbClr val="FFFFFF"/>
                </a:solidFill>
                <a:latin typeface="Calibri"/>
                <a:cs typeface="Calibri"/>
              </a:rPr>
              <a:t>r</a:t>
            </a:r>
            <a:r>
              <a:rPr sz="1400" dirty="0">
                <a:solidFill>
                  <a:srgbClr val="FFFFFF"/>
                </a:solidFill>
                <a:latin typeface="Calibri"/>
                <a:cs typeface="Calibri"/>
              </a:rPr>
              <a:t>y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3961129" y="4297679"/>
            <a:ext cx="196850" cy="539115"/>
          </a:xfrm>
          <a:custGeom>
            <a:avLst/>
            <a:gdLst/>
            <a:ahLst/>
            <a:cxnLst/>
            <a:rect l="l" t="t" r="r" b="b"/>
            <a:pathLst>
              <a:path w="196850" h="539114">
                <a:moveTo>
                  <a:pt x="46360" y="25048"/>
                </a:moveTo>
                <a:lnTo>
                  <a:pt x="40961" y="36330"/>
                </a:lnTo>
                <a:lnTo>
                  <a:pt x="44577" y="70612"/>
                </a:lnTo>
                <a:lnTo>
                  <a:pt x="49149" y="105410"/>
                </a:lnTo>
                <a:lnTo>
                  <a:pt x="60960" y="174752"/>
                </a:lnTo>
                <a:lnTo>
                  <a:pt x="76200" y="243205"/>
                </a:lnTo>
                <a:lnTo>
                  <a:pt x="94615" y="310896"/>
                </a:lnTo>
                <a:lnTo>
                  <a:pt x="116586" y="377571"/>
                </a:lnTo>
                <a:lnTo>
                  <a:pt x="141605" y="443103"/>
                </a:lnTo>
                <a:lnTo>
                  <a:pt x="170053" y="507492"/>
                </a:lnTo>
                <a:lnTo>
                  <a:pt x="185420" y="538988"/>
                </a:lnTo>
                <a:lnTo>
                  <a:pt x="196850" y="533527"/>
                </a:lnTo>
                <a:lnTo>
                  <a:pt x="181483" y="501904"/>
                </a:lnTo>
                <a:lnTo>
                  <a:pt x="167005" y="470154"/>
                </a:lnTo>
                <a:lnTo>
                  <a:pt x="140462" y="405765"/>
                </a:lnTo>
                <a:lnTo>
                  <a:pt x="117221" y="340233"/>
                </a:lnTo>
                <a:lnTo>
                  <a:pt x="97155" y="273685"/>
                </a:lnTo>
                <a:lnTo>
                  <a:pt x="80518" y="206248"/>
                </a:lnTo>
                <a:lnTo>
                  <a:pt x="67183" y="137922"/>
                </a:lnTo>
                <a:lnTo>
                  <a:pt x="57150" y="68961"/>
                </a:lnTo>
                <a:lnTo>
                  <a:pt x="53584" y="35394"/>
                </a:lnTo>
                <a:lnTo>
                  <a:pt x="46360" y="25048"/>
                </a:lnTo>
                <a:close/>
              </a:path>
              <a:path w="196850" h="539114">
                <a:moveTo>
                  <a:pt x="44323" y="0"/>
                </a:moveTo>
                <a:lnTo>
                  <a:pt x="1524" y="89408"/>
                </a:lnTo>
                <a:lnTo>
                  <a:pt x="0" y="92456"/>
                </a:lnTo>
                <a:lnTo>
                  <a:pt x="1397" y="96266"/>
                </a:lnTo>
                <a:lnTo>
                  <a:pt x="4572" y="97790"/>
                </a:lnTo>
                <a:lnTo>
                  <a:pt x="7620" y="99314"/>
                </a:lnTo>
                <a:lnTo>
                  <a:pt x="11430" y="98044"/>
                </a:lnTo>
                <a:lnTo>
                  <a:pt x="40961" y="36330"/>
                </a:lnTo>
                <a:lnTo>
                  <a:pt x="38989" y="13081"/>
                </a:lnTo>
                <a:lnTo>
                  <a:pt x="51689" y="12065"/>
                </a:lnTo>
                <a:lnTo>
                  <a:pt x="52749" y="12065"/>
                </a:lnTo>
                <a:lnTo>
                  <a:pt x="44323" y="0"/>
                </a:lnTo>
                <a:close/>
              </a:path>
              <a:path w="196850" h="539114">
                <a:moveTo>
                  <a:pt x="52749" y="12065"/>
                </a:moveTo>
                <a:lnTo>
                  <a:pt x="51689" y="12065"/>
                </a:lnTo>
                <a:lnTo>
                  <a:pt x="53467" y="34290"/>
                </a:lnTo>
                <a:lnTo>
                  <a:pt x="53584" y="35394"/>
                </a:lnTo>
                <a:lnTo>
                  <a:pt x="90678" y="88519"/>
                </a:lnTo>
                <a:lnTo>
                  <a:pt x="92710" y="91313"/>
                </a:lnTo>
                <a:lnTo>
                  <a:pt x="96647" y="92075"/>
                </a:lnTo>
                <a:lnTo>
                  <a:pt x="99441" y="90043"/>
                </a:lnTo>
                <a:lnTo>
                  <a:pt x="102362" y="88011"/>
                </a:lnTo>
                <a:lnTo>
                  <a:pt x="103124" y="84074"/>
                </a:lnTo>
                <a:lnTo>
                  <a:pt x="101092" y="81280"/>
                </a:lnTo>
                <a:lnTo>
                  <a:pt x="52749" y="12065"/>
                </a:lnTo>
                <a:close/>
              </a:path>
              <a:path w="196850" h="539114">
                <a:moveTo>
                  <a:pt x="51689" y="12065"/>
                </a:moveTo>
                <a:lnTo>
                  <a:pt x="38989" y="13081"/>
                </a:lnTo>
                <a:lnTo>
                  <a:pt x="40869" y="35394"/>
                </a:lnTo>
                <a:lnTo>
                  <a:pt x="40961" y="36330"/>
                </a:lnTo>
                <a:lnTo>
                  <a:pt x="46360" y="25048"/>
                </a:lnTo>
                <a:lnTo>
                  <a:pt x="40132" y="16129"/>
                </a:lnTo>
                <a:lnTo>
                  <a:pt x="51054" y="15240"/>
                </a:lnTo>
                <a:lnTo>
                  <a:pt x="51943" y="15240"/>
                </a:lnTo>
                <a:lnTo>
                  <a:pt x="51689" y="12065"/>
                </a:lnTo>
                <a:close/>
              </a:path>
              <a:path w="196850" h="539114">
                <a:moveTo>
                  <a:pt x="51943" y="15240"/>
                </a:moveTo>
                <a:lnTo>
                  <a:pt x="51054" y="15240"/>
                </a:lnTo>
                <a:lnTo>
                  <a:pt x="46360" y="25048"/>
                </a:lnTo>
                <a:lnTo>
                  <a:pt x="53584" y="35394"/>
                </a:lnTo>
                <a:lnTo>
                  <a:pt x="53467" y="34290"/>
                </a:lnTo>
                <a:lnTo>
                  <a:pt x="51943" y="15240"/>
                </a:lnTo>
                <a:close/>
              </a:path>
              <a:path w="196850" h="539114">
                <a:moveTo>
                  <a:pt x="51054" y="15240"/>
                </a:moveTo>
                <a:lnTo>
                  <a:pt x="40132" y="16129"/>
                </a:lnTo>
                <a:lnTo>
                  <a:pt x="46360" y="25048"/>
                </a:lnTo>
                <a:lnTo>
                  <a:pt x="51054" y="1524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526154" y="3407917"/>
            <a:ext cx="1090295" cy="708660"/>
          </a:xfrm>
          <a:custGeom>
            <a:avLst/>
            <a:gdLst/>
            <a:ahLst/>
            <a:cxnLst/>
            <a:rect l="l" t="t" r="r" b="b"/>
            <a:pathLst>
              <a:path w="1090295" h="708660">
                <a:moveTo>
                  <a:pt x="972185" y="0"/>
                </a:moveTo>
                <a:lnTo>
                  <a:pt x="118110" y="0"/>
                </a:lnTo>
                <a:lnTo>
                  <a:pt x="72116" y="9274"/>
                </a:lnTo>
                <a:lnTo>
                  <a:pt x="34575" y="34575"/>
                </a:lnTo>
                <a:lnTo>
                  <a:pt x="9274" y="72116"/>
                </a:lnTo>
                <a:lnTo>
                  <a:pt x="0" y="118110"/>
                </a:lnTo>
                <a:lnTo>
                  <a:pt x="0" y="590550"/>
                </a:lnTo>
                <a:lnTo>
                  <a:pt x="9274" y="636490"/>
                </a:lnTo>
                <a:lnTo>
                  <a:pt x="34575" y="674036"/>
                </a:lnTo>
                <a:lnTo>
                  <a:pt x="72116" y="699367"/>
                </a:lnTo>
                <a:lnTo>
                  <a:pt x="118110" y="708660"/>
                </a:lnTo>
                <a:lnTo>
                  <a:pt x="972185" y="708660"/>
                </a:lnTo>
                <a:lnTo>
                  <a:pt x="1018178" y="699367"/>
                </a:lnTo>
                <a:lnTo>
                  <a:pt x="1055719" y="674036"/>
                </a:lnTo>
                <a:lnTo>
                  <a:pt x="1081020" y="636490"/>
                </a:lnTo>
                <a:lnTo>
                  <a:pt x="1090295" y="590550"/>
                </a:lnTo>
                <a:lnTo>
                  <a:pt x="1090295" y="118110"/>
                </a:lnTo>
                <a:lnTo>
                  <a:pt x="1081020" y="72116"/>
                </a:lnTo>
                <a:lnTo>
                  <a:pt x="1055719" y="34575"/>
                </a:lnTo>
                <a:lnTo>
                  <a:pt x="1018178" y="9274"/>
                </a:lnTo>
                <a:lnTo>
                  <a:pt x="972185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3755897" y="3635502"/>
            <a:ext cx="629920" cy="2355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5" dirty="0">
                <a:solidFill>
                  <a:srgbClr val="FFFFFF"/>
                </a:solidFill>
                <a:latin typeface="Calibri"/>
                <a:cs typeface="Calibri"/>
              </a:rPr>
              <a:t>Disposal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4337811" y="2963672"/>
            <a:ext cx="388620" cy="319405"/>
          </a:xfrm>
          <a:custGeom>
            <a:avLst/>
            <a:gdLst/>
            <a:ahLst/>
            <a:cxnLst/>
            <a:rect l="l" t="t" r="r" b="b"/>
            <a:pathLst>
              <a:path w="388620" h="319404">
                <a:moveTo>
                  <a:pt x="354211" y="13293"/>
                </a:moveTo>
                <a:lnTo>
                  <a:pt x="304926" y="43941"/>
                </a:lnTo>
                <a:lnTo>
                  <a:pt x="227837" y="97662"/>
                </a:lnTo>
                <a:lnTo>
                  <a:pt x="178562" y="136143"/>
                </a:lnTo>
                <a:lnTo>
                  <a:pt x="131063" y="176911"/>
                </a:lnTo>
                <a:lnTo>
                  <a:pt x="85471" y="219582"/>
                </a:lnTo>
                <a:lnTo>
                  <a:pt x="41655" y="264413"/>
                </a:lnTo>
                <a:lnTo>
                  <a:pt x="0" y="310895"/>
                </a:lnTo>
                <a:lnTo>
                  <a:pt x="9398" y="319404"/>
                </a:lnTo>
                <a:lnTo>
                  <a:pt x="51053" y="272923"/>
                </a:lnTo>
                <a:lnTo>
                  <a:pt x="94487" y="228473"/>
                </a:lnTo>
                <a:lnTo>
                  <a:pt x="139700" y="186054"/>
                </a:lnTo>
                <a:lnTo>
                  <a:pt x="186816" y="145795"/>
                </a:lnTo>
                <a:lnTo>
                  <a:pt x="235585" y="107568"/>
                </a:lnTo>
                <a:lnTo>
                  <a:pt x="286130" y="71627"/>
                </a:lnTo>
                <a:lnTo>
                  <a:pt x="338074" y="37845"/>
                </a:lnTo>
                <a:lnTo>
                  <a:pt x="360370" y="24361"/>
                </a:lnTo>
                <a:lnTo>
                  <a:pt x="366680" y="13383"/>
                </a:lnTo>
                <a:lnTo>
                  <a:pt x="354211" y="13293"/>
                </a:lnTo>
                <a:close/>
              </a:path>
              <a:path w="388620" h="319404">
                <a:moveTo>
                  <a:pt x="388055" y="1524"/>
                </a:moveTo>
                <a:lnTo>
                  <a:pt x="374396" y="1524"/>
                </a:lnTo>
                <a:lnTo>
                  <a:pt x="380746" y="12573"/>
                </a:lnTo>
                <a:lnTo>
                  <a:pt x="364743" y="21716"/>
                </a:lnTo>
                <a:lnTo>
                  <a:pt x="360370" y="24361"/>
                </a:lnTo>
                <a:lnTo>
                  <a:pt x="328167" y="80390"/>
                </a:lnTo>
                <a:lnTo>
                  <a:pt x="326389" y="83438"/>
                </a:lnTo>
                <a:lnTo>
                  <a:pt x="327405" y="87249"/>
                </a:lnTo>
                <a:lnTo>
                  <a:pt x="333501" y="90804"/>
                </a:lnTo>
                <a:lnTo>
                  <a:pt x="337438" y="89788"/>
                </a:lnTo>
                <a:lnTo>
                  <a:pt x="339089" y="86740"/>
                </a:lnTo>
                <a:lnTo>
                  <a:pt x="388055" y="1524"/>
                </a:lnTo>
                <a:close/>
              </a:path>
              <a:path w="388620" h="319404">
                <a:moveTo>
                  <a:pt x="375782" y="3937"/>
                </a:moveTo>
                <a:lnTo>
                  <a:pt x="372110" y="3937"/>
                </a:lnTo>
                <a:lnTo>
                  <a:pt x="377571" y="13462"/>
                </a:lnTo>
                <a:lnTo>
                  <a:pt x="366635" y="13462"/>
                </a:lnTo>
                <a:lnTo>
                  <a:pt x="360370" y="24361"/>
                </a:lnTo>
                <a:lnTo>
                  <a:pt x="364743" y="21716"/>
                </a:lnTo>
                <a:lnTo>
                  <a:pt x="379190" y="13462"/>
                </a:lnTo>
                <a:lnTo>
                  <a:pt x="377571" y="13462"/>
                </a:lnTo>
                <a:lnTo>
                  <a:pt x="379327" y="13383"/>
                </a:lnTo>
                <a:lnTo>
                  <a:pt x="380746" y="12573"/>
                </a:lnTo>
                <a:lnTo>
                  <a:pt x="375782" y="3937"/>
                </a:lnTo>
                <a:close/>
              </a:path>
              <a:path w="388620" h="319404">
                <a:moveTo>
                  <a:pt x="372110" y="3937"/>
                </a:moveTo>
                <a:lnTo>
                  <a:pt x="366680" y="13383"/>
                </a:lnTo>
                <a:lnTo>
                  <a:pt x="377571" y="13462"/>
                </a:lnTo>
                <a:lnTo>
                  <a:pt x="372110" y="3937"/>
                </a:lnTo>
                <a:close/>
              </a:path>
              <a:path w="388620" h="319404">
                <a:moveTo>
                  <a:pt x="374396" y="1524"/>
                </a:moveTo>
                <a:lnTo>
                  <a:pt x="358139" y="10922"/>
                </a:lnTo>
                <a:lnTo>
                  <a:pt x="354211" y="13293"/>
                </a:lnTo>
                <a:lnTo>
                  <a:pt x="366680" y="13383"/>
                </a:lnTo>
                <a:lnTo>
                  <a:pt x="372110" y="3937"/>
                </a:lnTo>
                <a:lnTo>
                  <a:pt x="375782" y="3937"/>
                </a:lnTo>
                <a:lnTo>
                  <a:pt x="374396" y="1524"/>
                </a:lnTo>
                <a:close/>
              </a:path>
              <a:path w="388620" h="319404">
                <a:moveTo>
                  <a:pt x="285876" y="0"/>
                </a:moveTo>
                <a:lnTo>
                  <a:pt x="283083" y="2920"/>
                </a:lnTo>
                <a:lnTo>
                  <a:pt x="283083" y="6350"/>
                </a:lnTo>
                <a:lnTo>
                  <a:pt x="282955" y="9905"/>
                </a:lnTo>
                <a:lnTo>
                  <a:pt x="285876" y="12700"/>
                </a:lnTo>
                <a:lnTo>
                  <a:pt x="289305" y="12826"/>
                </a:lnTo>
                <a:lnTo>
                  <a:pt x="354211" y="13293"/>
                </a:lnTo>
                <a:lnTo>
                  <a:pt x="358139" y="10922"/>
                </a:lnTo>
                <a:lnTo>
                  <a:pt x="374396" y="1524"/>
                </a:lnTo>
                <a:lnTo>
                  <a:pt x="388055" y="1524"/>
                </a:lnTo>
                <a:lnTo>
                  <a:pt x="388492" y="762"/>
                </a:lnTo>
                <a:lnTo>
                  <a:pt x="289433" y="126"/>
                </a:lnTo>
                <a:lnTo>
                  <a:pt x="285876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4580001" y="4246498"/>
            <a:ext cx="1734820" cy="2984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spc="-5" dirty="0">
                <a:latin typeface="Calibri"/>
                <a:cs typeface="Calibri"/>
              </a:rPr>
              <a:t>The new</a:t>
            </a:r>
            <a:r>
              <a:rPr sz="1800" spc="-70" dirty="0">
                <a:latin typeface="Calibri"/>
                <a:cs typeface="Calibri"/>
              </a:rPr>
              <a:t> </a:t>
            </a:r>
            <a:r>
              <a:rPr sz="1800" spc="-15" dirty="0">
                <a:latin typeface="Calibri"/>
                <a:cs typeface="Calibri"/>
              </a:rPr>
              <a:t>hierarchy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72236" rIns="0" bIns="0" rtlCol="0">
            <a:spAutoFit/>
          </a:bodyPr>
          <a:lstStyle/>
          <a:p>
            <a:pPr marL="647700">
              <a:lnSpc>
                <a:spcPct val="100000"/>
              </a:lnSpc>
            </a:pPr>
            <a:r>
              <a:rPr spc="-25" dirty="0">
                <a:latin typeface="Calibri"/>
                <a:cs typeface="Calibri"/>
              </a:rPr>
              <a:t>Why </a:t>
            </a:r>
            <a:r>
              <a:rPr dirty="0">
                <a:latin typeface="Calibri"/>
                <a:cs typeface="Calibri"/>
              </a:rPr>
              <a:t>all this </a:t>
            </a:r>
            <a:r>
              <a:rPr spc="-5" dirty="0">
                <a:latin typeface="Calibri"/>
                <a:cs typeface="Calibri"/>
              </a:rPr>
              <a:t>fuss </a:t>
            </a:r>
            <a:r>
              <a:rPr dirty="0">
                <a:latin typeface="Calibri"/>
                <a:cs typeface="Calibri"/>
              </a:rPr>
              <a:t>about</a:t>
            </a:r>
            <a:r>
              <a:rPr spc="-20" dirty="0">
                <a:latin typeface="Calibri"/>
                <a:cs typeface="Calibri"/>
              </a:rPr>
              <a:t> </a:t>
            </a:r>
            <a:r>
              <a:rPr spc="-25" dirty="0">
                <a:latin typeface="Calibri"/>
                <a:cs typeface="Calibri"/>
              </a:rPr>
              <a:t>waste?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288" y="2595245"/>
            <a:ext cx="7073265" cy="2179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54735" marR="5080" indent="-1042669">
              <a:lnSpc>
                <a:spcPct val="100000"/>
              </a:lnSpc>
            </a:pPr>
            <a:r>
              <a:rPr sz="3200" spc="-20" dirty="0">
                <a:latin typeface="Calibri"/>
                <a:cs typeface="Calibri"/>
              </a:rPr>
              <a:t>Relates </a:t>
            </a:r>
            <a:r>
              <a:rPr sz="3200" spc="-25" dirty="0">
                <a:latin typeface="Calibri"/>
                <a:cs typeface="Calibri"/>
              </a:rPr>
              <a:t>to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5" dirty="0">
                <a:latin typeface="Calibri"/>
                <a:cs typeface="Calibri"/>
              </a:rPr>
              <a:t>Government’s </a:t>
            </a:r>
            <a:r>
              <a:rPr sz="3200" spc="-10" dirty="0">
                <a:latin typeface="Calibri"/>
                <a:cs typeface="Calibri"/>
              </a:rPr>
              <a:t>drive </a:t>
            </a:r>
            <a:r>
              <a:rPr sz="3200" spc="-20" dirty="0">
                <a:latin typeface="Calibri"/>
                <a:cs typeface="Calibri"/>
              </a:rPr>
              <a:t>towards  </a:t>
            </a:r>
            <a:r>
              <a:rPr sz="3200" dirty="0">
                <a:latin typeface="Calibri"/>
                <a:cs typeface="Calibri"/>
              </a:rPr>
              <a:t>achieving a </a:t>
            </a:r>
            <a:r>
              <a:rPr sz="3200" spc="-20" dirty="0">
                <a:latin typeface="Calibri"/>
                <a:cs typeface="Calibri"/>
              </a:rPr>
              <a:t>better </a:t>
            </a:r>
            <a:r>
              <a:rPr sz="3200" spc="-5" dirty="0">
                <a:latin typeface="Calibri"/>
                <a:cs typeface="Calibri"/>
              </a:rPr>
              <a:t>quality of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life.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1"/>
              </a:spcBef>
            </a:pPr>
            <a:endParaRPr sz="4650">
              <a:latin typeface="Times New Roman"/>
              <a:cs typeface="Times New Roman"/>
            </a:endParaRPr>
          </a:p>
          <a:p>
            <a:pPr marL="1116965">
              <a:lnSpc>
                <a:spcPct val="100000"/>
              </a:lnSpc>
            </a:pPr>
            <a:r>
              <a:rPr sz="3200" spc="-30" dirty="0">
                <a:latin typeface="Calibri"/>
                <a:cs typeface="Calibri"/>
              </a:rPr>
              <a:t>SUSTAINABLE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DEVELOPMENT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3400" y="270255"/>
            <a:ext cx="7924800" cy="4924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3200" dirty="0">
                <a:latin typeface="Tahoma"/>
                <a:cs typeface="Tahoma"/>
              </a:rPr>
              <a:t>The </a:t>
            </a:r>
            <a:r>
              <a:rPr sz="3200" spc="-5" dirty="0">
                <a:latin typeface="Tahoma"/>
                <a:cs typeface="Tahoma"/>
              </a:rPr>
              <a:t>Sustainable</a:t>
            </a:r>
            <a:r>
              <a:rPr sz="3200" spc="-30" dirty="0">
                <a:latin typeface="Tahoma"/>
                <a:cs typeface="Tahoma"/>
              </a:rPr>
              <a:t> </a:t>
            </a:r>
            <a:r>
              <a:rPr sz="3200" spc="-5" dirty="0">
                <a:latin typeface="Tahoma"/>
                <a:cs typeface="Tahoma"/>
              </a:rPr>
              <a:t>Development</a:t>
            </a:r>
            <a:r>
              <a:rPr lang="en-GB" sz="3200" dirty="0">
                <a:latin typeface="Tahoma"/>
                <a:cs typeface="Tahoma"/>
              </a:rPr>
              <a:t> </a:t>
            </a:r>
            <a:r>
              <a:rPr sz="3200" dirty="0">
                <a:latin typeface="Tahoma"/>
                <a:cs typeface="Tahoma"/>
              </a:rPr>
              <a:t>Model</a:t>
            </a:r>
          </a:p>
        </p:txBody>
      </p:sp>
      <p:sp>
        <p:nvSpPr>
          <p:cNvPr id="3" name="object 3"/>
          <p:cNvSpPr/>
          <p:nvPr/>
        </p:nvSpPr>
        <p:spPr>
          <a:xfrm>
            <a:off x="301320" y="1159224"/>
            <a:ext cx="8626779" cy="555031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582927" y="2545207"/>
            <a:ext cx="87566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latin typeface="Tahoma"/>
                <a:cs typeface="Tahoma"/>
              </a:rPr>
              <a:t>Econ</a:t>
            </a:r>
            <a:r>
              <a:rPr sz="1600" spc="-15" dirty="0">
                <a:latin typeface="Tahoma"/>
                <a:cs typeface="Tahoma"/>
              </a:rPr>
              <a:t>o</a:t>
            </a:r>
            <a:r>
              <a:rPr sz="1600" spc="-5" dirty="0">
                <a:latin typeface="Tahoma"/>
                <a:cs typeface="Tahoma"/>
              </a:rPr>
              <a:t>mic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245478" y="2621407"/>
            <a:ext cx="539750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latin typeface="Tahoma"/>
                <a:cs typeface="Tahoma"/>
              </a:rPr>
              <a:t>Social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658870" y="5822696"/>
            <a:ext cx="129476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latin typeface="Tahoma"/>
                <a:cs typeface="Tahoma"/>
              </a:rPr>
              <a:t>environmental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369690" y="3329304"/>
            <a:ext cx="1795780" cy="7359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69850">
              <a:lnSpc>
                <a:spcPct val="100000"/>
              </a:lnSpc>
            </a:pPr>
            <a:r>
              <a:rPr sz="2400" spc="-5" dirty="0">
                <a:latin typeface="Tahoma"/>
                <a:cs typeface="Tahoma"/>
              </a:rPr>
              <a:t>Sustainable  De</a:t>
            </a:r>
            <a:r>
              <a:rPr sz="2400" spc="-20" dirty="0">
                <a:latin typeface="Tahoma"/>
                <a:cs typeface="Tahoma"/>
              </a:rPr>
              <a:t>v</a:t>
            </a:r>
            <a:r>
              <a:rPr sz="2400" spc="-5" dirty="0">
                <a:latin typeface="Tahoma"/>
                <a:cs typeface="Tahoma"/>
              </a:rPr>
              <a:t>elo</a:t>
            </a:r>
            <a:r>
              <a:rPr sz="2400" spc="10" dirty="0">
                <a:latin typeface="Tahoma"/>
                <a:cs typeface="Tahoma"/>
              </a:rPr>
              <a:t>p</a:t>
            </a:r>
            <a:r>
              <a:rPr sz="2400" dirty="0">
                <a:latin typeface="Tahoma"/>
                <a:cs typeface="Tahoma"/>
              </a:rPr>
              <a:t>ment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870828" y="5831535"/>
            <a:ext cx="900430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latin typeface="Tahoma"/>
                <a:cs typeface="Tahoma"/>
              </a:rPr>
              <a:t>water</a:t>
            </a:r>
            <a:r>
              <a:rPr sz="1600" spc="-100" dirty="0">
                <a:latin typeface="Tahoma"/>
                <a:cs typeface="Tahoma"/>
              </a:rPr>
              <a:t> </a:t>
            </a:r>
            <a:r>
              <a:rPr sz="1600" spc="-10" dirty="0">
                <a:latin typeface="Tahoma"/>
                <a:cs typeface="Tahoma"/>
              </a:rPr>
              <a:t>use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371068" y="3737228"/>
            <a:ext cx="228600" cy="137350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1745"/>
              </a:lnSpc>
            </a:pPr>
            <a:r>
              <a:rPr sz="1600" dirty="0">
                <a:latin typeface="Tahoma"/>
                <a:cs typeface="Tahoma"/>
              </a:rPr>
              <a:t>hea</a:t>
            </a:r>
            <a:r>
              <a:rPr sz="1600" spc="-10" dirty="0">
                <a:latin typeface="Tahoma"/>
                <a:cs typeface="Tahoma"/>
              </a:rPr>
              <a:t>lt</a:t>
            </a:r>
            <a:r>
              <a:rPr sz="1600" dirty="0">
                <a:latin typeface="Tahoma"/>
                <a:cs typeface="Tahoma"/>
              </a:rPr>
              <a:t>h</a:t>
            </a:r>
            <a:r>
              <a:rPr sz="1600" spc="-10" dirty="0">
                <a:latin typeface="Tahoma"/>
                <a:cs typeface="Tahoma"/>
              </a:rPr>
              <a:t> </a:t>
            </a:r>
            <a:r>
              <a:rPr sz="1600" dirty="0">
                <a:latin typeface="Tahoma"/>
                <a:cs typeface="Tahoma"/>
              </a:rPr>
              <a:t>&amp;</a:t>
            </a:r>
            <a:r>
              <a:rPr sz="1600" spc="5" dirty="0">
                <a:latin typeface="Tahoma"/>
                <a:cs typeface="Tahoma"/>
              </a:rPr>
              <a:t> </a:t>
            </a:r>
            <a:r>
              <a:rPr sz="1600" spc="-5" dirty="0">
                <a:latin typeface="Tahoma"/>
                <a:cs typeface="Tahoma"/>
              </a:rPr>
              <a:t>sa</a:t>
            </a:r>
            <a:r>
              <a:rPr sz="1600" spc="-20" dirty="0">
                <a:latin typeface="Tahoma"/>
                <a:cs typeface="Tahoma"/>
              </a:rPr>
              <a:t>f</a:t>
            </a:r>
            <a:r>
              <a:rPr sz="1600" spc="-5" dirty="0">
                <a:latin typeface="Tahoma"/>
                <a:cs typeface="Tahoma"/>
              </a:rPr>
              <a:t>e</a:t>
            </a:r>
            <a:r>
              <a:rPr sz="1600" spc="-20" dirty="0">
                <a:latin typeface="Tahoma"/>
                <a:cs typeface="Tahoma"/>
              </a:rPr>
              <a:t>t</a:t>
            </a:r>
            <a:r>
              <a:rPr sz="1600" dirty="0">
                <a:latin typeface="Tahoma"/>
                <a:cs typeface="Tahoma"/>
              </a:rPr>
              <a:t>y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455534" y="2539746"/>
            <a:ext cx="1653539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latin typeface="Tahoma"/>
                <a:cs typeface="Tahoma"/>
              </a:rPr>
              <a:t>community</a:t>
            </a:r>
            <a:r>
              <a:rPr sz="1600" spc="-20" dirty="0">
                <a:latin typeface="Tahoma"/>
                <a:cs typeface="Tahoma"/>
              </a:rPr>
              <a:t> </a:t>
            </a:r>
            <a:r>
              <a:rPr sz="1600" spc="-10" dirty="0">
                <a:latin typeface="Tahoma"/>
                <a:cs typeface="Tahoma"/>
              </a:rPr>
              <a:t>vitality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060194" y="5755335"/>
            <a:ext cx="87820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20" dirty="0">
                <a:latin typeface="Tahoma"/>
                <a:cs typeface="Tahoma"/>
              </a:rPr>
              <a:t>r</a:t>
            </a:r>
            <a:r>
              <a:rPr sz="1600" spc="-10" dirty="0">
                <a:latin typeface="Tahoma"/>
                <a:cs typeface="Tahoma"/>
              </a:rPr>
              <a:t>es</a:t>
            </a:r>
            <a:r>
              <a:rPr sz="1600" spc="-15" dirty="0">
                <a:latin typeface="Tahoma"/>
                <a:cs typeface="Tahoma"/>
              </a:rPr>
              <a:t>o</a:t>
            </a:r>
            <a:r>
              <a:rPr sz="1600" spc="-5" dirty="0">
                <a:latin typeface="Tahoma"/>
                <a:cs typeface="Tahoma"/>
              </a:rPr>
              <a:t>u</a:t>
            </a:r>
            <a:r>
              <a:rPr sz="1600" spc="-20" dirty="0">
                <a:latin typeface="Tahoma"/>
                <a:cs typeface="Tahoma"/>
              </a:rPr>
              <a:t>r</a:t>
            </a:r>
            <a:r>
              <a:rPr sz="1600" spc="-10" dirty="0">
                <a:latin typeface="Tahoma"/>
                <a:cs typeface="Tahoma"/>
              </a:rPr>
              <a:t>ces</a:t>
            </a:r>
            <a:endParaRPr sz="16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80847" rIns="0" bIns="0" rtlCol="0">
            <a:spAutoFit/>
          </a:bodyPr>
          <a:lstStyle/>
          <a:p>
            <a:pPr marL="2491105" marR="5080" indent="-2271395">
              <a:lnSpc>
                <a:spcPct val="100000"/>
              </a:lnSpc>
            </a:pPr>
            <a:r>
              <a:rPr sz="3600" dirty="0">
                <a:latin typeface="Tahoma"/>
                <a:cs typeface="Tahoma"/>
              </a:rPr>
              <a:t>What does </a:t>
            </a:r>
            <a:r>
              <a:rPr sz="3600" spc="-5" dirty="0">
                <a:latin typeface="Tahoma"/>
                <a:cs typeface="Tahoma"/>
              </a:rPr>
              <a:t>the following </a:t>
            </a:r>
            <a:r>
              <a:rPr sz="3600" spc="-20" dirty="0">
                <a:latin typeface="Tahoma"/>
                <a:cs typeface="Tahoma"/>
              </a:rPr>
              <a:t>have </a:t>
            </a:r>
            <a:r>
              <a:rPr sz="3600" dirty="0">
                <a:latin typeface="Tahoma"/>
                <a:cs typeface="Tahoma"/>
              </a:rPr>
              <a:t>in  </a:t>
            </a:r>
            <a:r>
              <a:rPr sz="3600" spc="-5" dirty="0">
                <a:latin typeface="Tahoma"/>
                <a:cs typeface="Tahoma"/>
              </a:rPr>
              <a:t>common?</a:t>
            </a:r>
            <a:endParaRPr sz="3600">
              <a:latin typeface="Tahoma"/>
              <a:cs typeface="Tahom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02437" y="2013077"/>
            <a:ext cx="3206750" cy="44462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000" dirty="0">
                <a:latin typeface="Calibri"/>
                <a:cs typeface="Calibri"/>
              </a:rPr>
              <a:t>3 </a:t>
            </a:r>
            <a:r>
              <a:rPr sz="2000" spc="-5" dirty="0">
                <a:latin typeface="Calibri"/>
                <a:cs typeface="Calibri"/>
              </a:rPr>
              <a:t>million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televisions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16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000" dirty="0">
                <a:latin typeface="Calibri"/>
                <a:cs typeface="Calibri"/>
              </a:rPr>
              <a:t>1 </a:t>
            </a:r>
            <a:r>
              <a:rPr sz="2000" spc="-5" dirty="0">
                <a:latin typeface="Calibri"/>
                <a:cs typeface="Calibri"/>
              </a:rPr>
              <a:t>million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videos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2"/>
              </a:spcBef>
              <a:buFont typeface="Arial"/>
              <a:buChar char="•"/>
            </a:pPr>
            <a:endParaRPr sz="16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000" dirty="0">
                <a:latin typeface="Calibri"/>
                <a:cs typeface="Calibri"/>
              </a:rPr>
              <a:t>2.5 </a:t>
            </a:r>
            <a:r>
              <a:rPr sz="2000" spc="-5" dirty="0">
                <a:latin typeface="Calibri"/>
                <a:cs typeface="Calibri"/>
              </a:rPr>
              <a:t>million </a:t>
            </a:r>
            <a:r>
              <a:rPr sz="2000" spc="-10" dirty="0">
                <a:latin typeface="Calibri"/>
                <a:cs typeface="Calibri"/>
              </a:rPr>
              <a:t>personal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stereos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2"/>
              </a:spcBef>
              <a:buFont typeface="Arial"/>
              <a:buChar char="•"/>
            </a:pPr>
            <a:endParaRPr sz="16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000" dirty="0">
                <a:latin typeface="Calibri"/>
                <a:cs typeface="Calibri"/>
              </a:rPr>
              <a:t>2 </a:t>
            </a:r>
            <a:r>
              <a:rPr sz="2000" spc="-5" dirty="0">
                <a:latin typeface="Calibri"/>
                <a:cs typeface="Calibri"/>
              </a:rPr>
              <a:t>million </a:t>
            </a:r>
            <a:r>
              <a:rPr sz="2000" spc="-10" dirty="0">
                <a:latin typeface="Calibri"/>
                <a:cs typeface="Calibri"/>
              </a:rPr>
              <a:t>radio</a:t>
            </a:r>
            <a:r>
              <a:rPr sz="2000" spc="-5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cassettes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4"/>
              </a:spcBef>
              <a:buFont typeface="Arial"/>
              <a:buChar char="•"/>
            </a:pPr>
            <a:endParaRPr sz="16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000" dirty="0">
                <a:latin typeface="Calibri"/>
                <a:cs typeface="Calibri"/>
              </a:rPr>
              <a:t>1 </a:t>
            </a:r>
            <a:r>
              <a:rPr sz="2000" spc="-5" dirty="0">
                <a:latin typeface="Calibri"/>
                <a:cs typeface="Calibri"/>
              </a:rPr>
              <a:t>million home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computers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2"/>
              </a:spcBef>
              <a:buFont typeface="Arial"/>
              <a:buChar char="•"/>
            </a:pPr>
            <a:endParaRPr sz="16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000" dirty="0">
                <a:latin typeface="Calibri"/>
                <a:cs typeface="Calibri"/>
              </a:rPr>
              <a:t>5 </a:t>
            </a:r>
            <a:r>
              <a:rPr sz="2000" spc="-5" dirty="0">
                <a:latin typeface="Calibri"/>
                <a:cs typeface="Calibri"/>
              </a:rPr>
              <a:t>million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telephones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4"/>
              </a:spcBef>
              <a:buFont typeface="Arial"/>
              <a:buChar char="•"/>
            </a:pPr>
            <a:endParaRPr sz="16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000" dirty="0">
                <a:latin typeface="Calibri"/>
                <a:cs typeface="Calibri"/>
              </a:rPr>
              <a:t>2 </a:t>
            </a:r>
            <a:r>
              <a:rPr sz="2000" spc="-5" dirty="0">
                <a:latin typeface="Calibri"/>
                <a:cs typeface="Calibri"/>
              </a:rPr>
              <a:t>million</a:t>
            </a:r>
            <a:r>
              <a:rPr sz="2000" spc="-80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microwaves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664"/>
              </a:spcBef>
            </a:pPr>
            <a:r>
              <a:rPr sz="2000" dirty="0">
                <a:latin typeface="Calibri"/>
                <a:cs typeface="Calibri"/>
              </a:rPr>
              <a:t>and much</a:t>
            </a:r>
            <a:r>
              <a:rPr sz="2000" spc="-11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more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867400" y="6453733"/>
            <a:ext cx="2562859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dirty="0">
                <a:latin typeface="Arial" pitchFamily="34" charset="0"/>
                <a:cs typeface="Arial" pitchFamily="34" charset="0"/>
              </a:rPr>
              <a:t>Source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:</a:t>
            </a:r>
            <a:r>
              <a:rPr sz="1600" dirty="0">
                <a:latin typeface="Arial" pitchFamily="34" charset="0"/>
                <a:cs typeface="Arial" pitchFamily="34" charset="0"/>
              </a:rPr>
              <a:t> </a:t>
            </a:r>
            <a:r>
              <a:rPr sz="1600" spc="-5" dirty="0">
                <a:latin typeface="Arial" pitchFamily="34" charset="0"/>
                <a:cs typeface="Arial" pitchFamily="34" charset="0"/>
              </a:rPr>
              <a:t>AEA</a:t>
            </a:r>
            <a:r>
              <a:rPr sz="1600" spc="-28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600" spc="-280" dirty="0">
                <a:latin typeface="Arial" pitchFamily="34" charset="0"/>
                <a:cs typeface="Arial" pitchFamily="34" charset="0"/>
              </a:rPr>
              <a:t> </a:t>
            </a:r>
            <a:r>
              <a:rPr sz="1600" spc="-10" dirty="0">
                <a:latin typeface="Arial" pitchFamily="34" charset="0"/>
                <a:cs typeface="Arial" pitchFamily="34" charset="0"/>
              </a:rPr>
              <a:t>Technology</a:t>
            </a:r>
            <a:endParaRPr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800600" y="2209800"/>
            <a:ext cx="1549400" cy="1270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162800" y="1676400"/>
            <a:ext cx="1752600" cy="2540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5220080" y="4077080"/>
            <a:ext cx="1790319" cy="179031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4460" rIns="0" bIns="0" rtlCol="0">
            <a:spAutoFit/>
          </a:bodyPr>
          <a:lstStyle/>
          <a:p>
            <a:pPr marL="8255">
              <a:lnSpc>
                <a:spcPct val="100000"/>
              </a:lnSpc>
            </a:pPr>
            <a:r>
              <a:rPr sz="3600" spc="-30" dirty="0"/>
              <a:t>Let’s </a:t>
            </a:r>
            <a:r>
              <a:rPr sz="3600" dirty="0"/>
              <a:t>look </a:t>
            </a:r>
            <a:r>
              <a:rPr sz="3600" spc="-15" dirty="0"/>
              <a:t>at </a:t>
            </a:r>
            <a:r>
              <a:rPr sz="3600" dirty="0"/>
              <a:t>some </a:t>
            </a:r>
            <a:r>
              <a:rPr sz="3600" spc="-15" dirty="0"/>
              <a:t>more </a:t>
            </a:r>
            <a:r>
              <a:rPr sz="3600" spc="-30" dirty="0"/>
              <a:t>waste</a:t>
            </a:r>
            <a:r>
              <a:rPr sz="3600" spc="-25" dirty="0"/>
              <a:t> </a:t>
            </a:r>
            <a:r>
              <a:rPr sz="3600" spc="-15" dirty="0"/>
              <a:t>facts…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618540" y="1733931"/>
            <a:ext cx="7541895" cy="39928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Some </a:t>
            </a:r>
            <a:r>
              <a:rPr sz="2600" dirty="0">
                <a:latin typeface="Calibri"/>
                <a:cs typeface="Calibri"/>
              </a:rPr>
              <a:t>3 </a:t>
            </a:r>
            <a:r>
              <a:rPr sz="2600" spc="-5" dirty="0">
                <a:latin typeface="Calibri"/>
                <a:cs typeface="Calibri"/>
              </a:rPr>
              <a:t>billion tonnes of </a:t>
            </a:r>
            <a:r>
              <a:rPr sz="2600" spc="-15" dirty="0">
                <a:latin typeface="Calibri"/>
                <a:cs typeface="Calibri"/>
              </a:rPr>
              <a:t>waste </a:t>
            </a:r>
            <a:r>
              <a:rPr sz="2600" dirty="0">
                <a:latin typeface="Calibri"/>
                <a:cs typeface="Calibri"/>
              </a:rPr>
              <a:t>is </a:t>
            </a:r>
            <a:r>
              <a:rPr sz="2600" spc="-15" dirty="0">
                <a:latin typeface="Calibri"/>
                <a:cs typeface="Calibri"/>
              </a:rPr>
              <a:t>generated </a:t>
            </a:r>
            <a:r>
              <a:rPr sz="2600" dirty="0">
                <a:latin typeface="Calibri"/>
                <a:cs typeface="Calibri"/>
              </a:rPr>
              <a:t>in </a:t>
            </a:r>
            <a:r>
              <a:rPr sz="2600" spc="-10" dirty="0">
                <a:latin typeface="Calibri"/>
                <a:cs typeface="Calibri"/>
              </a:rPr>
              <a:t>Europe  </a:t>
            </a:r>
            <a:r>
              <a:rPr sz="2600" dirty="0">
                <a:latin typeface="Calibri"/>
                <a:cs typeface="Calibri"/>
              </a:rPr>
              <a:t>each </a:t>
            </a:r>
            <a:r>
              <a:rPr sz="2600" spc="-60" dirty="0">
                <a:latin typeface="Calibri"/>
                <a:cs typeface="Calibri"/>
              </a:rPr>
              <a:t>year. </a:t>
            </a:r>
            <a:r>
              <a:rPr sz="2600" spc="-15" dirty="0">
                <a:latin typeface="Calibri"/>
                <a:cs typeface="Calibri"/>
              </a:rPr>
              <a:t>(approx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6T/inhab.)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7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5600" indent="-342900">
              <a:lnSpc>
                <a:spcPts val="281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The </a:t>
            </a:r>
            <a:r>
              <a:rPr sz="2600" dirty="0">
                <a:latin typeface="Calibri"/>
                <a:cs typeface="Calibri"/>
              </a:rPr>
              <a:t>UK </a:t>
            </a:r>
            <a:r>
              <a:rPr sz="2600" spc="-10" dirty="0">
                <a:latin typeface="Calibri"/>
                <a:cs typeface="Calibri"/>
              </a:rPr>
              <a:t>produces </a:t>
            </a:r>
            <a:r>
              <a:rPr sz="2600" spc="-5" dirty="0">
                <a:latin typeface="Calibri"/>
                <a:cs typeface="Calibri"/>
              </a:rPr>
              <a:t>some </a:t>
            </a:r>
            <a:r>
              <a:rPr sz="2600" dirty="0">
                <a:latin typeface="Calibri"/>
                <a:cs typeface="Calibri"/>
              </a:rPr>
              <a:t>300 million </a:t>
            </a:r>
            <a:r>
              <a:rPr sz="2600" spc="-10" dirty="0">
                <a:latin typeface="Calibri"/>
                <a:cs typeface="Calibri"/>
              </a:rPr>
              <a:t>tonnes </a:t>
            </a:r>
            <a:r>
              <a:rPr sz="2600" dirty="0">
                <a:latin typeface="Calibri"/>
                <a:cs typeface="Calibri"/>
              </a:rPr>
              <a:t>of</a:t>
            </a:r>
            <a:r>
              <a:rPr sz="2600" spc="-105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waste</a:t>
            </a:r>
            <a:endParaRPr sz="2600">
              <a:latin typeface="Calibri"/>
              <a:cs typeface="Calibri"/>
            </a:endParaRPr>
          </a:p>
          <a:p>
            <a:pPr marL="354965">
              <a:lnSpc>
                <a:spcPts val="2810"/>
              </a:lnSpc>
            </a:pPr>
            <a:r>
              <a:rPr sz="2600" dirty="0">
                <a:latin typeface="Calibri"/>
                <a:cs typeface="Calibri"/>
              </a:rPr>
              <a:t>each</a:t>
            </a:r>
            <a:r>
              <a:rPr sz="2600" spc="-120" dirty="0">
                <a:latin typeface="Calibri"/>
                <a:cs typeface="Calibri"/>
              </a:rPr>
              <a:t> </a:t>
            </a:r>
            <a:r>
              <a:rPr sz="2600" spc="-60" dirty="0">
                <a:latin typeface="Calibri"/>
                <a:cs typeface="Calibri"/>
              </a:rPr>
              <a:t>year.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7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Over </a:t>
            </a:r>
            <a:r>
              <a:rPr sz="2600" dirty="0">
                <a:latin typeface="Calibri"/>
                <a:cs typeface="Calibri"/>
              </a:rPr>
              <a:t>70% </a:t>
            </a:r>
            <a:r>
              <a:rPr sz="2600" spc="-5" dirty="0">
                <a:latin typeface="Calibri"/>
                <a:cs typeface="Calibri"/>
              </a:rPr>
              <a:t>of </a:t>
            </a:r>
            <a:r>
              <a:rPr sz="2600" spc="-10" dirty="0">
                <a:latin typeface="Calibri"/>
                <a:cs typeface="Calibri"/>
              </a:rPr>
              <a:t>controlled </a:t>
            </a:r>
            <a:r>
              <a:rPr sz="2600" spc="-15" dirty="0">
                <a:latin typeface="Calibri"/>
                <a:cs typeface="Calibri"/>
              </a:rPr>
              <a:t>waste </a:t>
            </a:r>
            <a:r>
              <a:rPr sz="2600" spc="-5" dirty="0">
                <a:latin typeface="Calibri"/>
                <a:cs typeface="Calibri"/>
              </a:rPr>
              <a:t>goes </a:t>
            </a:r>
            <a:r>
              <a:rPr sz="2600" spc="-15" dirty="0">
                <a:latin typeface="Calibri"/>
                <a:cs typeface="Calibri"/>
              </a:rPr>
              <a:t>to</a:t>
            </a:r>
            <a:r>
              <a:rPr sz="2600" spc="-12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landfill.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9"/>
              </a:spcBef>
              <a:buFont typeface="Arial"/>
              <a:buChar char="•"/>
            </a:pPr>
            <a:endParaRPr sz="3250">
              <a:latin typeface="Times New Roman"/>
              <a:cs typeface="Times New Roman"/>
            </a:endParaRPr>
          </a:p>
          <a:p>
            <a:pPr marL="355600" marR="415290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Landfill </a:t>
            </a:r>
            <a:r>
              <a:rPr sz="2600" spc="-5" dirty="0">
                <a:latin typeface="Calibri"/>
                <a:cs typeface="Calibri"/>
              </a:rPr>
              <a:t>sites </a:t>
            </a:r>
            <a:r>
              <a:rPr sz="2600" spc="-10" dirty="0">
                <a:latin typeface="Calibri"/>
                <a:cs typeface="Calibri"/>
              </a:rPr>
              <a:t>contribute approximately </a:t>
            </a:r>
            <a:r>
              <a:rPr sz="2600" dirty="0">
                <a:latin typeface="Calibri"/>
                <a:cs typeface="Calibri"/>
              </a:rPr>
              <a:t>50% of</a:t>
            </a:r>
            <a:r>
              <a:rPr sz="2600" spc="-100" dirty="0">
                <a:latin typeface="Calibri"/>
                <a:cs typeface="Calibri"/>
              </a:rPr>
              <a:t> </a:t>
            </a:r>
            <a:r>
              <a:rPr sz="2600" spc="-45" dirty="0">
                <a:latin typeface="Calibri"/>
                <a:cs typeface="Calibri"/>
              </a:rPr>
              <a:t>UK’s  </a:t>
            </a:r>
            <a:r>
              <a:rPr sz="2600" spc="-5" dirty="0">
                <a:latin typeface="Calibri"/>
                <a:cs typeface="Calibri"/>
              </a:rPr>
              <a:t>methane </a:t>
            </a:r>
            <a:r>
              <a:rPr sz="2600" dirty="0">
                <a:latin typeface="Calibri"/>
                <a:cs typeface="Calibri"/>
              </a:rPr>
              <a:t>emissions and 6% </a:t>
            </a:r>
            <a:r>
              <a:rPr sz="2600" spc="-5" dirty="0">
                <a:latin typeface="Calibri"/>
                <a:cs typeface="Calibri"/>
              </a:rPr>
              <a:t>of greenhouse </a:t>
            </a:r>
            <a:r>
              <a:rPr sz="2600" spc="-15" dirty="0">
                <a:latin typeface="Calibri"/>
                <a:cs typeface="Calibri"/>
              </a:rPr>
              <a:t>gas  </a:t>
            </a:r>
            <a:r>
              <a:rPr sz="2600" dirty="0">
                <a:latin typeface="Calibri"/>
                <a:cs typeface="Calibri"/>
              </a:rPr>
              <a:t>emissions.</a:t>
            </a:r>
            <a:endParaRPr sz="2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71600" y="836726"/>
            <a:ext cx="7269607" cy="584187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30200" y="214629"/>
            <a:ext cx="8524875" cy="393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b="1" dirty="0">
                <a:latin typeface="Calibri"/>
                <a:cs typeface="Calibri"/>
              </a:rPr>
              <a:t>Household </a:t>
            </a:r>
            <a:r>
              <a:rPr sz="2400" b="1" spc="-15" dirty="0">
                <a:latin typeface="Calibri"/>
                <a:cs typeface="Calibri"/>
              </a:rPr>
              <a:t>waste </a:t>
            </a:r>
            <a:r>
              <a:rPr sz="2400" b="1" spc="-10" dirty="0">
                <a:latin typeface="Calibri"/>
                <a:cs typeface="Calibri"/>
              </a:rPr>
              <a:t>recycled </a:t>
            </a:r>
            <a:r>
              <a:rPr sz="2400" b="1" dirty="0">
                <a:latin typeface="Calibri"/>
                <a:cs typeface="Calibri"/>
              </a:rPr>
              <a:t>per </a:t>
            </a:r>
            <a:r>
              <a:rPr sz="2400" b="1" spc="-10" dirty="0">
                <a:latin typeface="Calibri"/>
                <a:cs typeface="Calibri"/>
              </a:rPr>
              <a:t>person </a:t>
            </a:r>
            <a:r>
              <a:rPr sz="2400" b="1" dirty="0">
                <a:latin typeface="Calibri"/>
                <a:cs typeface="Calibri"/>
              </a:rPr>
              <a:t>(kgs): UK, </a:t>
            </a:r>
            <a:r>
              <a:rPr sz="2400" b="1" spc="-5" dirty="0">
                <a:latin typeface="Calibri"/>
                <a:cs typeface="Calibri"/>
              </a:rPr>
              <a:t>1991-92 </a:t>
            </a:r>
            <a:r>
              <a:rPr sz="2400" b="1" spc="-20" dirty="0">
                <a:latin typeface="Calibri"/>
                <a:cs typeface="Calibri"/>
              </a:rPr>
              <a:t>to</a:t>
            </a:r>
            <a:r>
              <a:rPr sz="2400" b="1" spc="-9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2009-10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99565">
              <a:lnSpc>
                <a:spcPct val="100000"/>
              </a:lnSpc>
            </a:pPr>
            <a:r>
              <a:rPr dirty="0">
                <a:latin typeface="Calibri"/>
                <a:cs typeface="Calibri"/>
              </a:rPr>
              <a:t>EU </a:t>
            </a:r>
            <a:r>
              <a:rPr spc="-10" dirty="0">
                <a:latin typeface="Calibri"/>
                <a:cs typeface="Calibri"/>
              </a:rPr>
              <a:t>Approach </a:t>
            </a:r>
            <a:r>
              <a:rPr spc="-25" dirty="0">
                <a:latin typeface="Calibri"/>
                <a:cs typeface="Calibri"/>
              </a:rPr>
              <a:t>to</a:t>
            </a:r>
            <a:r>
              <a:rPr spc="-30" dirty="0">
                <a:latin typeface="Calibri"/>
                <a:cs typeface="Calibri"/>
              </a:rPr>
              <a:t> </a:t>
            </a:r>
            <a:r>
              <a:rPr spc="-50" dirty="0">
                <a:latin typeface="Calibri"/>
                <a:cs typeface="Calibri"/>
              </a:rPr>
              <a:t>Waste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23186"/>
            <a:ext cx="3175000" cy="33597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20" dirty="0">
                <a:latin typeface="Calibri"/>
                <a:cs typeface="Calibri"/>
              </a:rPr>
              <a:t>Prevention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6"/>
              </a:spcBef>
              <a:buFont typeface="Arial"/>
              <a:buChar char="•"/>
            </a:pPr>
            <a:endParaRPr sz="40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5" dirty="0">
                <a:latin typeface="Calibri"/>
                <a:cs typeface="Calibri"/>
              </a:rPr>
              <a:t>Recycle </a:t>
            </a:r>
            <a:r>
              <a:rPr sz="2800" spc="-5" dirty="0">
                <a:latin typeface="Calibri"/>
                <a:cs typeface="Calibri"/>
              </a:rPr>
              <a:t>and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reuse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8"/>
              </a:spcBef>
              <a:buFont typeface="Arial"/>
              <a:buChar char="•"/>
            </a:pPr>
            <a:endParaRPr sz="405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30" dirty="0">
                <a:latin typeface="Calibri"/>
                <a:cs typeface="Calibri"/>
              </a:rPr>
              <a:t>Effective </a:t>
            </a:r>
            <a:r>
              <a:rPr sz="2800" spc="-5" dirty="0">
                <a:latin typeface="Calibri"/>
                <a:cs typeface="Calibri"/>
              </a:rPr>
              <a:t>&amp; </a:t>
            </a:r>
            <a:r>
              <a:rPr sz="2800" spc="-15" dirty="0">
                <a:latin typeface="Calibri"/>
                <a:cs typeface="Calibri"/>
              </a:rPr>
              <a:t>efficient  </a:t>
            </a:r>
            <a:r>
              <a:rPr sz="2800" spc="-10" dirty="0">
                <a:latin typeface="Calibri"/>
                <a:cs typeface="Calibri"/>
              </a:rPr>
              <a:t>disposal </a:t>
            </a:r>
            <a:r>
              <a:rPr sz="2800" spc="-5" dirty="0">
                <a:latin typeface="Calibri"/>
                <a:cs typeface="Calibri"/>
              </a:rPr>
              <a:t>and  </a:t>
            </a:r>
            <a:r>
              <a:rPr sz="2800" spc="-10" dirty="0">
                <a:latin typeface="Calibri"/>
                <a:cs typeface="Calibri"/>
              </a:rPr>
              <a:t>monitoring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067936" y="1772920"/>
            <a:ext cx="4592828" cy="344436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84988" rIns="0" bIns="0" rtlCol="0">
            <a:spAutoFit/>
          </a:bodyPr>
          <a:lstStyle/>
          <a:p>
            <a:pPr marL="1454785">
              <a:lnSpc>
                <a:spcPct val="100000"/>
              </a:lnSpc>
            </a:pPr>
            <a:r>
              <a:rPr spc="-5" dirty="0">
                <a:latin typeface="Calibri"/>
                <a:cs typeface="Calibri"/>
              </a:rPr>
              <a:t>So </a:t>
            </a:r>
            <a:r>
              <a:rPr spc="-15" dirty="0">
                <a:latin typeface="Calibri"/>
                <a:cs typeface="Calibri"/>
              </a:rPr>
              <a:t>what </a:t>
            </a:r>
            <a:r>
              <a:rPr dirty="0">
                <a:latin typeface="Calibri"/>
                <a:cs typeface="Calibri"/>
              </a:rPr>
              <a:t>is</a:t>
            </a:r>
            <a:r>
              <a:rPr spc="-45" dirty="0">
                <a:latin typeface="Calibri"/>
                <a:cs typeface="Calibri"/>
              </a:rPr>
              <a:t> </a:t>
            </a:r>
            <a:r>
              <a:rPr spc="-25" dirty="0">
                <a:latin typeface="Calibri"/>
                <a:cs typeface="Calibri"/>
              </a:rPr>
              <a:t>waste?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60959" y="1588409"/>
            <a:ext cx="3221355" cy="41579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3820">
              <a:lnSpc>
                <a:spcPts val="2600"/>
              </a:lnSpc>
            </a:pPr>
            <a:r>
              <a:rPr sz="2400" spc="-30" dirty="0">
                <a:latin typeface="Calibri"/>
                <a:cs typeface="Calibri"/>
              </a:rPr>
              <a:t>Waste </a:t>
            </a:r>
            <a:r>
              <a:rPr sz="2400" dirty="0">
                <a:latin typeface="Calibri"/>
                <a:cs typeface="Calibri"/>
              </a:rPr>
              <a:t>means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lang="en-GB" sz="2400" spc="-60" dirty="0">
                <a:latin typeface="Calibri"/>
                <a:cs typeface="Calibri"/>
              </a:rPr>
              <a:t>"</a:t>
            </a:r>
            <a:r>
              <a:rPr sz="2400" spc="-20" dirty="0">
                <a:latin typeface="Calibri"/>
                <a:cs typeface="Calibri"/>
              </a:rPr>
              <a:t>any</a:t>
            </a:r>
            <a:endParaRPr sz="2400" dirty="0">
              <a:latin typeface="Calibri"/>
              <a:cs typeface="Calibri"/>
            </a:endParaRPr>
          </a:p>
          <a:p>
            <a:pPr marL="152400" marR="5080">
              <a:lnSpc>
                <a:spcPct val="90000"/>
              </a:lnSpc>
              <a:spcBef>
                <a:spcPts val="245"/>
              </a:spcBef>
            </a:pPr>
            <a:r>
              <a:rPr sz="2400" spc="-10" dirty="0">
                <a:latin typeface="Calibri"/>
                <a:cs typeface="Calibri"/>
              </a:rPr>
              <a:t>substance </a:t>
            </a:r>
            <a:r>
              <a:rPr sz="2400" spc="-5" dirty="0">
                <a:latin typeface="Calibri"/>
                <a:cs typeface="Calibri"/>
              </a:rPr>
              <a:t>or object  </a:t>
            </a:r>
            <a:r>
              <a:rPr sz="2400" dirty="0">
                <a:latin typeface="Calibri"/>
                <a:cs typeface="Calibri"/>
              </a:rPr>
              <a:t>which the </a:t>
            </a:r>
            <a:r>
              <a:rPr sz="2400" spc="-5" dirty="0">
                <a:latin typeface="Calibri"/>
                <a:cs typeface="Calibri"/>
              </a:rPr>
              <a:t>holder  </a:t>
            </a:r>
            <a:r>
              <a:rPr sz="2400" spc="-10" dirty="0">
                <a:latin typeface="Calibri"/>
                <a:cs typeface="Calibri"/>
              </a:rPr>
              <a:t>discards </a:t>
            </a:r>
            <a:r>
              <a:rPr sz="2400" spc="-5" dirty="0">
                <a:latin typeface="Calibri"/>
                <a:cs typeface="Calibri"/>
              </a:rPr>
              <a:t>or </a:t>
            </a:r>
            <a:r>
              <a:rPr sz="2400" spc="-10" dirty="0">
                <a:latin typeface="Calibri"/>
                <a:cs typeface="Calibri"/>
              </a:rPr>
              <a:t>intends </a:t>
            </a:r>
            <a:r>
              <a:rPr sz="2400" spc="-30" dirty="0">
                <a:latin typeface="Calibri"/>
                <a:cs typeface="Calibri"/>
              </a:rPr>
              <a:t>to, </a:t>
            </a:r>
            <a:r>
              <a:rPr sz="2400" spc="-10" dirty="0">
                <a:latin typeface="Calibri"/>
                <a:cs typeface="Calibri"/>
              </a:rPr>
              <a:t>or  </a:t>
            </a:r>
            <a:r>
              <a:rPr sz="2400" dirty="0">
                <a:latin typeface="Calibri"/>
                <a:cs typeface="Calibri"/>
              </a:rPr>
              <a:t>is </a:t>
            </a:r>
            <a:r>
              <a:rPr sz="2400" spc="-10" dirty="0">
                <a:latin typeface="Calibri"/>
                <a:cs typeface="Calibri"/>
              </a:rPr>
              <a:t>required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discard</a:t>
            </a:r>
            <a:r>
              <a:rPr lang="en-GB" sz="2400" spc="-15" dirty="0">
                <a:latin typeface="Calibri"/>
                <a:cs typeface="Calibri"/>
              </a:rPr>
              <a:t>"</a:t>
            </a:r>
            <a:r>
              <a:rPr sz="2400" spc="-15" dirty="0">
                <a:latin typeface="Calibri"/>
                <a:cs typeface="Calibri"/>
              </a:rPr>
              <a:t>.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8"/>
              </a:spcBef>
            </a:pPr>
            <a:endParaRPr sz="3250" dirty="0">
              <a:latin typeface="Times New Roman"/>
              <a:cs typeface="Times New Roman"/>
            </a:endParaRPr>
          </a:p>
          <a:p>
            <a:pPr marL="152400" marR="113030" indent="-140335">
              <a:lnSpc>
                <a:spcPct val="90000"/>
              </a:lnSpc>
            </a:pPr>
            <a:r>
              <a:rPr sz="2400" spc="-30" dirty="0">
                <a:latin typeface="Calibri"/>
                <a:cs typeface="Calibri"/>
              </a:rPr>
              <a:t>Waste </a:t>
            </a:r>
            <a:r>
              <a:rPr sz="2400" dirty="0">
                <a:latin typeface="Calibri"/>
                <a:cs typeface="Calibri"/>
              </a:rPr>
              <a:t>is </a:t>
            </a:r>
            <a:r>
              <a:rPr sz="2400" spc="-10" dirty="0">
                <a:latin typeface="Calibri"/>
                <a:cs typeface="Calibri"/>
              </a:rPr>
              <a:t>defined </a:t>
            </a:r>
            <a:r>
              <a:rPr sz="2400" dirty="0">
                <a:latin typeface="Calibri"/>
                <a:cs typeface="Calibri"/>
              </a:rPr>
              <a:t>in  </a:t>
            </a:r>
            <a:r>
              <a:rPr sz="2400" spc="-5" dirty="0">
                <a:latin typeface="Calibri"/>
                <a:cs typeface="Calibri"/>
              </a:rPr>
              <a:t>schedule </a:t>
            </a:r>
            <a:r>
              <a:rPr sz="2400" dirty="0">
                <a:latin typeface="Calibri"/>
                <a:cs typeface="Calibri"/>
              </a:rPr>
              <a:t>22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dirty="0">
                <a:latin typeface="Calibri"/>
                <a:cs typeface="Calibri"/>
              </a:rPr>
              <a:t>the  </a:t>
            </a:r>
            <a:r>
              <a:rPr sz="2400" spc="-15" dirty="0">
                <a:latin typeface="Calibri"/>
                <a:cs typeface="Calibri"/>
              </a:rPr>
              <a:t>Environment </a:t>
            </a:r>
            <a:r>
              <a:rPr sz="2400" dirty="0">
                <a:latin typeface="Calibri"/>
                <a:cs typeface="Calibri"/>
              </a:rPr>
              <a:t>Act </a:t>
            </a:r>
            <a:r>
              <a:rPr sz="2400" spc="-5" dirty="0">
                <a:latin typeface="Calibri"/>
                <a:cs typeface="Calibri"/>
              </a:rPr>
              <a:t>1995  (amends </a:t>
            </a:r>
            <a:r>
              <a:rPr sz="2400" dirty="0">
                <a:latin typeface="Calibri"/>
                <a:cs typeface="Calibri"/>
              </a:rPr>
              <a:t>Sec.75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dirty="0">
                <a:latin typeface="Calibri"/>
                <a:cs typeface="Calibri"/>
              </a:rPr>
              <a:t>the  </a:t>
            </a:r>
            <a:r>
              <a:rPr sz="2400" spc="-10" dirty="0">
                <a:latin typeface="Calibri"/>
                <a:cs typeface="Calibri"/>
              </a:rPr>
              <a:t>Environment</a:t>
            </a:r>
            <a:r>
              <a:rPr sz="2400" spc="-10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Protection  </a:t>
            </a:r>
            <a:r>
              <a:rPr sz="2400" dirty="0">
                <a:latin typeface="Calibri"/>
                <a:cs typeface="Calibri"/>
              </a:rPr>
              <a:t>Act</a:t>
            </a:r>
            <a:r>
              <a:rPr sz="2400" spc="-13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1990).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995928" y="1772792"/>
            <a:ext cx="4992116" cy="374446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4138" y="614934"/>
            <a:ext cx="7336790" cy="1391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</a:pPr>
            <a:r>
              <a:rPr sz="3200" spc="-5" dirty="0">
                <a:latin typeface="Tahoma"/>
                <a:cs typeface="Tahoma"/>
              </a:rPr>
              <a:t>How </a:t>
            </a:r>
            <a:r>
              <a:rPr sz="3200" spc="-25" dirty="0">
                <a:latin typeface="Tahoma"/>
                <a:cs typeface="Tahoma"/>
              </a:rPr>
              <a:t>Waste </a:t>
            </a:r>
            <a:r>
              <a:rPr sz="3200" dirty="0">
                <a:latin typeface="Tahoma"/>
                <a:cs typeface="Tahoma"/>
              </a:rPr>
              <a:t>is </a:t>
            </a:r>
            <a:r>
              <a:rPr sz="3200" spc="-10" dirty="0">
                <a:latin typeface="Tahoma"/>
                <a:cs typeface="Tahoma"/>
              </a:rPr>
              <a:t>Broken </a:t>
            </a:r>
            <a:r>
              <a:rPr sz="3200" dirty="0">
                <a:latin typeface="Tahoma"/>
                <a:cs typeface="Tahoma"/>
              </a:rPr>
              <a:t>into its Constituent  </a:t>
            </a:r>
            <a:r>
              <a:rPr sz="3200" spc="-15" dirty="0">
                <a:latin typeface="Tahoma"/>
                <a:cs typeface="Tahoma"/>
              </a:rPr>
              <a:t>Parts</a:t>
            </a:r>
            <a:endParaRPr sz="3200">
              <a:latin typeface="Tahoma"/>
              <a:cs typeface="Tahoma"/>
            </a:endParaRPr>
          </a:p>
          <a:p>
            <a:pPr marL="117475" algn="ctr">
              <a:lnSpc>
                <a:spcPct val="100000"/>
              </a:lnSpc>
              <a:spcBef>
                <a:spcPts val="730"/>
              </a:spcBef>
            </a:pPr>
            <a:r>
              <a:rPr sz="2050" b="1" spc="-180" dirty="0">
                <a:latin typeface="Arial"/>
                <a:cs typeface="Arial"/>
              </a:rPr>
              <a:t>The </a:t>
            </a:r>
            <a:r>
              <a:rPr sz="2050" b="1" spc="-140" dirty="0">
                <a:latin typeface="Arial"/>
                <a:cs typeface="Arial"/>
              </a:rPr>
              <a:t>Classification </a:t>
            </a:r>
            <a:r>
              <a:rPr sz="2050" b="1" spc="-145" dirty="0">
                <a:latin typeface="Arial"/>
                <a:cs typeface="Arial"/>
              </a:rPr>
              <a:t>of</a:t>
            </a:r>
            <a:r>
              <a:rPr sz="2050" b="1" spc="10" dirty="0">
                <a:latin typeface="Arial"/>
                <a:cs typeface="Arial"/>
              </a:rPr>
              <a:t> </a:t>
            </a:r>
            <a:r>
              <a:rPr sz="2050" b="1" spc="-180" dirty="0">
                <a:latin typeface="Arial"/>
                <a:cs typeface="Arial"/>
              </a:rPr>
              <a:t>Wastes</a:t>
            </a:r>
            <a:endParaRPr sz="2050">
              <a:latin typeface="Arial"/>
              <a:cs typeface="Arial"/>
            </a:endParaRPr>
          </a:p>
        </p:txBody>
      </p:sp>
      <p:grpSp>
        <p:nvGrpSpPr>
          <p:cNvPr id="123" name="Group 122"/>
          <p:cNvGrpSpPr/>
          <p:nvPr/>
        </p:nvGrpSpPr>
        <p:grpSpPr>
          <a:xfrm>
            <a:off x="226640" y="2205176"/>
            <a:ext cx="8717204" cy="3726756"/>
            <a:chOff x="226640" y="2205176"/>
            <a:chExt cx="8717204" cy="3726756"/>
          </a:xfrm>
        </p:grpSpPr>
        <p:sp>
          <p:nvSpPr>
            <p:cNvPr id="124" name="TextBox 123"/>
            <p:cNvSpPr txBox="1"/>
            <p:nvPr/>
          </p:nvSpPr>
          <p:spPr>
            <a:xfrm>
              <a:off x="226640" y="3974068"/>
              <a:ext cx="1196161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dirty="0"/>
                <a:t>Household</a:t>
              </a:r>
            </a:p>
          </p:txBody>
        </p:sp>
        <p:grpSp>
          <p:nvGrpSpPr>
            <p:cNvPr id="125" name="Group 124"/>
            <p:cNvGrpSpPr/>
            <p:nvPr/>
          </p:nvGrpSpPr>
          <p:grpSpPr>
            <a:xfrm>
              <a:off x="824720" y="2205176"/>
              <a:ext cx="8119124" cy="3726756"/>
              <a:chOff x="824720" y="2205176"/>
              <a:chExt cx="8119124" cy="3726756"/>
            </a:xfrm>
          </p:grpSpPr>
          <p:sp>
            <p:nvSpPr>
              <p:cNvPr id="126" name="TextBox 125"/>
              <p:cNvSpPr txBox="1"/>
              <p:nvPr/>
            </p:nvSpPr>
            <p:spPr>
              <a:xfrm>
                <a:off x="4165549" y="2205176"/>
                <a:ext cx="769506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Waste</a:t>
                </a:r>
              </a:p>
            </p:txBody>
          </p:sp>
          <p:sp>
            <p:nvSpPr>
              <p:cNvPr id="127" name="TextBox 126"/>
              <p:cNvSpPr txBox="1"/>
              <p:nvPr/>
            </p:nvSpPr>
            <p:spPr>
              <a:xfrm>
                <a:off x="1295400" y="3048000"/>
                <a:ext cx="1770998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Controlled waste</a:t>
                </a:r>
              </a:p>
            </p:txBody>
          </p:sp>
          <p:sp>
            <p:nvSpPr>
              <p:cNvPr id="128" name="TextBox 127"/>
              <p:cNvSpPr txBox="1"/>
              <p:nvPr/>
            </p:nvSpPr>
            <p:spPr>
              <a:xfrm>
                <a:off x="6387250" y="3048000"/>
                <a:ext cx="2206694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Non-controlled waste</a:t>
                </a:r>
              </a:p>
            </p:txBody>
          </p:sp>
          <p:sp>
            <p:nvSpPr>
              <p:cNvPr id="129" name="TextBox 128"/>
              <p:cNvSpPr txBox="1"/>
              <p:nvPr/>
            </p:nvSpPr>
            <p:spPr>
              <a:xfrm>
                <a:off x="1709035" y="3974068"/>
                <a:ext cx="1304973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Commercial</a:t>
                </a:r>
              </a:p>
            </p:txBody>
          </p:sp>
          <p:sp>
            <p:nvSpPr>
              <p:cNvPr id="130" name="TextBox 129"/>
              <p:cNvSpPr txBox="1"/>
              <p:nvPr/>
            </p:nvSpPr>
            <p:spPr>
              <a:xfrm>
                <a:off x="3300242" y="3974068"/>
                <a:ext cx="84798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Clinical</a:t>
                </a:r>
              </a:p>
            </p:txBody>
          </p:sp>
          <p:sp>
            <p:nvSpPr>
              <p:cNvPr id="131" name="TextBox 130"/>
              <p:cNvSpPr txBox="1"/>
              <p:nvPr/>
            </p:nvSpPr>
            <p:spPr>
              <a:xfrm>
                <a:off x="4421611" y="3974068"/>
                <a:ext cx="106856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Industrial</a:t>
                </a:r>
              </a:p>
            </p:txBody>
          </p:sp>
          <p:sp>
            <p:nvSpPr>
              <p:cNvPr id="132" name="TextBox 131"/>
              <p:cNvSpPr txBox="1"/>
              <p:nvPr/>
            </p:nvSpPr>
            <p:spPr>
              <a:xfrm>
                <a:off x="6059023" y="3974068"/>
                <a:ext cx="1269963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Agricultural</a:t>
                </a:r>
              </a:p>
            </p:txBody>
          </p:sp>
          <p:sp>
            <p:nvSpPr>
              <p:cNvPr id="133" name="TextBox 132"/>
              <p:cNvSpPr txBox="1"/>
              <p:nvPr/>
            </p:nvSpPr>
            <p:spPr>
              <a:xfrm>
                <a:off x="7671380" y="3974068"/>
                <a:ext cx="1272464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Radioactive</a:t>
                </a:r>
              </a:p>
            </p:txBody>
          </p:sp>
          <p:sp>
            <p:nvSpPr>
              <p:cNvPr id="134" name="TextBox 133"/>
              <p:cNvSpPr txBox="1"/>
              <p:nvPr/>
            </p:nvSpPr>
            <p:spPr>
              <a:xfrm>
                <a:off x="7105844" y="4583668"/>
                <a:ext cx="105285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Explosive</a:t>
                </a:r>
              </a:p>
            </p:txBody>
          </p:sp>
          <p:sp>
            <p:nvSpPr>
              <p:cNvPr id="135" name="TextBox 134"/>
              <p:cNvSpPr txBox="1"/>
              <p:nvPr/>
            </p:nvSpPr>
            <p:spPr>
              <a:xfrm>
                <a:off x="1295400" y="5257800"/>
                <a:ext cx="2603405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Special / hazardous waste</a:t>
                </a:r>
              </a:p>
            </p:txBody>
          </p:sp>
          <p:sp>
            <p:nvSpPr>
              <p:cNvPr id="136" name="TextBox 135"/>
              <p:cNvSpPr txBox="1"/>
              <p:nvPr/>
            </p:nvSpPr>
            <p:spPr>
              <a:xfrm>
                <a:off x="4421611" y="5257800"/>
                <a:ext cx="161076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Non-hazardous</a:t>
                </a:r>
              </a:p>
            </p:txBody>
          </p:sp>
          <p:cxnSp>
            <p:nvCxnSpPr>
              <p:cNvPr id="137" name="Straight Connector 136"/>
              <p:cNvCxnSpPr/>
              <p:nvPr/>
            </p:nvCxnSpPr>
            <p:spPr>
              <a:xfrm>
                <a:off x="2286000" y="2819400"/>
                <a:ext cx="4876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Straight Connector 137"/>
              <p:cNvCxnSpPr>
                <a:stCxn id="126" idx="2"/>
              </p:cNvCxnSpPr>
              <p:nvPr/>
            </p:nvCxnSpPr>
            <p:spPr>
              <a:xfrm flipH="1">
                <a:off x="4544252" y="2574508"/>
                <a:ext cx="6050" cy="24489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/>
              <p:cNvCxnSpPr/>
              <p:nvPr/>
            </p:nvCxnSpPr>
            <p:spPr>
              <a:xfrm>
                <a:off x="7162800" y="2819400"/>
                <a:ext cx="0" cy="2286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/>
              <p:cNvCxnSpPr/>
              <p:nvPr/>
            </p:nvCxnSpPr>
            <p:spPr>
              <a:xfrm>
                <a:off x="2286000" y="2809009"/>
                <a:ext cx="0" cy="2286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/>
              <p:cNvCxnSpPr>
                <a:stCxn id="127" idx="2"/>
              </p:cNvCxnSpPr>
              <p:nvPr/>
            </p:nvCxnSpPr>
            <p:spPr>
              <a:xfrm>
                <a:off x="2180899" y="3417332"/>
                <a:ext cx="0" cy="2402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/>
              <p:cNvCxnSpPr/>
              <p:nvPr/>
            </p:nvCxnSpPr>
            <p:spPr>
              <a:xfrm>
                <a:off x="824720" y="3657600"/>
                <a:ext cx="397588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/>
              <p:cNvCxnSpPr>
                <a:endCxn id="124" idx="0"/>
              </p:cNvCxnSpPr>
              <p:nvPr/>
            </p:nvCxnSpPr>
            <p:spPr>
              <a:xfrm>
                <a:off x="824720" y="3657600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/>
              <p:cNvCxnSpPr/>
              <p:nvPr/>
            </p:nvCxnSpPr>
            <p:spPr>
              <a:xfrm>
                <a:off x="2438400" y="3657600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/>
              <p:cNvCxnSpPr/>
              <p:nvPr/>
            </p:nvCxnSpPr>
            <p:spPr>
              <a:xfrm>
                <a:off x="3715327" y="3657600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/>
              <p:cNvCxnSpPr/>
              <p:nvPr/>
            </p:nvCxnSpPr>
            <p:spPr>
              <a:xfrm>
                <a:off x="4795258" y="3664424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/>
              <p:cNvCxnSpPr/>
              <p:nvPr/>
            </p:nvCxnSpPr>
            <p:spPr>
              <a:xfrm>
                <a:off x="7490597" y="3417332"/>
                <a:ext cx="0" cy="2402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/>
              <p:cNvCxnSpPr/>
              <p:nvPr/>
            </p:nvCxnSpPr>
            <p:spPr>
              <a:xfrm>
                <a:off x="6629400" y="3657600"/>
                <a:ext cx="1678212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Straight Connector 148"/>
              <p:cNvCxnSpPr/>
              <p:nvPr/>
            </p:nvCxnSpPr>
            <p:spPr>
              <a:xfrm>
                <a:off x="6624059" y="3645932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/>
              <p:cNvCxnSpPr/>
              <p:nvPr/>
            </p:nvCxnSpPr>
            <p:spPr>
              <a:xfrm>
                <a:off x="8307611" y="3657600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/>
              <p:cNvCxnSpPr/>
              <p:nvPr/>
            </p:nvCxnSpPr>
            <p:spPr>
              <a:xfrm>
                <a:off x="7467600" y="3657600"/>
                <a:ext cx="0" cy="9260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/>
              <p:cNvCxnSpPr/>
              <p:nvPr/>
            </p:nvCxnSpPr>
            <p:spPr>
              <a:xfrm>
                <a:off x="838199" y="4343399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/>
              <p:cNvCxnSpPr/>
              <p:nvPr/>
            </p:nvCxnSpPr>
            <p:spPr>
              <a:xfrm>
                <a:off x="2438400" y="4343400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/>
              <p:cNvCxnSpPr/>
              <p:nvPr/>
            </p:nvCxnSpPr>
            <p:spPr>
              <a:xfrm>
                <a:off x="3716722" y="4343399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/>
              <p:cNvCxnSpPr/>
              <p:nvPr/>
            </p:nvCxnSpPr>
            <p:spPr>
              <a:xfrm>
                <a:off x="4795258" y="4343400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/>
              <p:cNvCxnSpPr/>
              <p:nvPr/>
            </p:nvCxnSpPr>
            <p:spPr>
              <a:xfrm>
                <a:off x="838199" y="4659867"/>
                <a:ext cx="3957059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/>
              <p:cNvCxnSpPr/>
              <p:nvPr/>
            </p:nvCxnSpPr>
            <p:spPr>
              <a:xfrm>
                <a:off x="2971800" y="4659867"/>
                <a:ext cx="0" cy="293133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/>
              <p:cNvCxnSpPr/>
              <p:nvPr/>
            </p:nvCxnSpPr>
            <p:spPr>
              <a:xfrm>
                <a:off x="2286000" y="4953000"/>
                <a:ext cx="3048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/>
              <p:cNvCxnSpPr/>
              <p:nvPr/>
            </p:nvCxnSpPr>
            <p:spPr>
              <a:xfrm>
                <a:off x="5334000" y="4953000"/>
                <a:ext cx="0" cy="3048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Connector 159"/>
              <p:cNvCxnSpPr/>
              <p:nvPr/>
            </p:nvCxnSpPr>
            <p:spPr>
              <a:xfrm>
                <a:off x="2278626" y="4953000"/>
                <a:ext cx="0" cy="3048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Connector 160"/>
              <p:cNvCxnSpPr/>
              <p:nvPr/>
            </p:nvCxnSpPr>
            <p:spPr>
              <a:xfrm>
                <a:off x="2278626" y="5627132"/>
                <a:ext cx="0" cy="3048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Connector 161"/>
              <p:cNvCxnSpPr/>
              <p:nvPr/>
            </p:nvCxnSpPr>
            <p:spPr>
              <a:xfrm>
                <a:off x="5334000" y="5627132"/>
                <a:ext cx="0" cy="3048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/>
              <p:cNvCxnSpPr/>
              <p:nvPr/>
            </p:nvCxnSpPr>
            <p:spPr>
              <a:xfrm>
                <a:off x="2286000" y="5931932"/>
                <a:ext cx="6307944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/>
              <p:cNvCxnSpPr/>
              <p:nvPr/>
            </p:nvCxnSpPr>
            <p:spPr>
              <a:xfrm flipV="1">
                <a:off x="8593944" y="4343399"/>
                <a:ext cx="0" cy="1588533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/>
              <p:cNvCxnSpPr/>
              <p:nvPr/>
            </p:nvCxnSpPr>
            <p:spPr>
              <a:xfrm>
                <a:off x="7772400" y="4953000"/>
                <a:ext cx="0" cy="97893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66" name="TextBox 165"/>
          <p:cNvSpPr txBox="1"/>
          <p:nvPr/>
        </p:nvSpPr>
        <p:spPr>
          <a:xfrm>
            <a:off x="0" y="6519446"/>
            <a:ext cx="30301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Developed from www.eauc.org.uk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640" y="448817"/>
            <a:ext cx="8300719" cy="677108"/>
          </a:xfrm>
        </p:spPr>
        <p:txBody>
          <a:bodyPr/>
          <a:lstStyle/>
          <a:p>
            <a:r>
              <a:rPr lang="en-GB" dirty="0"/>
              <a:t>UK waste generation, 2014</a:t>
            </a:r>
          </a:p>
        </p:txBody>
      </p:sp>
      <p:sp>
        <p:nvSpPr>
          <p:cNvPr id="5" name="object 27"/>
          <p:cNvSpPr txBox="1"/>
          <p:nvPr/>
        </p:nvSpPr>
        <p:spPr>
          <a:xfrm>
            <a:off x="0" y="6611779"/>
            <a:ext cx="4648200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dirty="0">
                <a:latin typeface="Arial" pitchFamily="34" charset="0"/>
                <a:cs typeface="Arial" pitchFamily="34" charset="0"/>
              </a:rPr>
              <a:t>Source: </a:t>
            </a:r>
            <a:r>
              <a:rPr lang="en-GB" sz="1600" spc="-20" dirty="0">
                <a:latin typeface="Arial" pitchFamily="34" charset="0"/>
                <a:cs typeface="Arial" pitchFamily="34" charset="0"/>
              </a:rPr>
              <a:t>Waste Statistics Regulation return, 2016</a:t>
            </a:r>
            <a:endParaRPr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43D575-5836-488D-8549-8A10DC290D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1232016"/>
            <a:ext cx="6781799" cy="5226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492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640" y="448817"/>
            <a:ext cx="8300719" cy="1354217"/>
          </a:xfrm>
        </p:spPr>
        <p:txBody>
          <a:bodyPr/>
          <a:lstStyle/>
          <a:p>
            <a:r>
              <a:rPr lang="en-GB" dirty="0"/>
              <a:t>UK waste generation by material, 2014</a:t>
            </a:r>
          </a:p>
        </p:txBody>
      </p:sp>
      <p:sp>
        <p:nvSpPr>
          <p:cNvPr id="5" name="object 27"/>
          <p:cNvSpPr txBox="1"/>
          <p:nvPr/>
        </p:nvSpPr>
        <p:spPr>
          <a:xfrm>
            <a:off x="0" y="6611779"/>
            <a:ext cx="4343400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dirty="0">
                <a:latin typeface="Arial" pitchFamily="34" charset="0"/>
                <a:cs typeface="Arial" pitchFamily="34" charset="0"/>
              </a:rPr>
              <a:t>Source: </a:t>
            </a:r>
            <a:r>
              <a:rPr lang="en-GB" sz="1600" spc="-20" dirty="0">
                <a:latin typeface="Arial" pitchFamily="34" charset="0"/>
                <a:cs typeface="Arial" pitchFamily="34" charset="0"/>
              </a:rPr>
              <a:t>Waste Statistics Regulation return, 2016</a:t>
            </a:r>
            <a:endParaRPr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AB279D-1E51-4928-ACC5-80DB96804E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5499" y="1379983"/>
            <a:ext cx="5815501" cy="4993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6484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19023" rIns="0" bIns="0" rtlCol="0">
            <a:spAutoFit/>
          </a:bodyPr>
          <a:lstStyle/>
          <a:p>
            <a:pPr marL="714375">
              <a:lnSpc>
                <a:spcPct val="100000"/>
              </a:lnSpc>
            </a:pPr>
            <a:r>
              <a:rPr sz="4000" spc="-15" dirty="0">
                <a:latin typeface="Calibri"/>
                <a:cs typeface="Calibri"/>
              </a:rPr>
              <a:t>Where </a:t>
            </a:r>
            <a:r>
              <a:rPr sz="4000" spc="-10" dirty="0">
                <a:latin typeface="Calibri"/>
                <a:cs typeface="Calibri"/>
              </a:rPr>
              <a:t>does </a:t>
            </a:r>
            <a:r>
              <a:rPr sz="4000" spc="-5" dirty="0">
                <a:latin typeface="Calibri"/>
                <a:cs typeface="Calibri"/>
              </a:rPr>
              <a:t>our </a:t>
            </a:r>
            <a:r>
              <a:rPr sz="4000" spc="-30" dirty="0">
                <a:latin typeface="Calibri"/>
                <a:cs typeface="Calibri"/>
              </a:rPr>
              <a:t>waste</a:t>
            </a:r>
            <a:r>
              <a:rPr sz="4000" spc="-35" dirty="0">
                <a:latin typeface="Calibri"/>
                <a:cs typeface="Calibri"/>
              </a:rPr>
              <a:t> </a:t>
            </a:r>
            <a:r>
              <a:rPr sz="4000" spc="-15" dirty="0">
                <a:latin typeface="Calibri"/>
                <a:cs typeface="Calibri"/>
              </a:rPr>
              <a:t>go?</a:t>
            </a:r>
            <a:endParaRPr sz="4000">
              <a:latin typeface="Calibri"/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0DD377-3F42-415E-AF24-55FB146182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772" y="1720323"/>
            <a:ext cx="8018453" cy="3809620"/>
          </a:xfrm>
          <a:prstGeom prst="rect">
            <a:avLst/>
          </a:prstGeom>
        </p:spPr>
      </p:pic>
      <p:sp>
        <p:nvSpPr>
          <p:cNvPr id="6" name="object 27">
            <a:extLst>
              <a:ext uri="{FF2B5EF4-FFF2-40B4-BE49-F238E27FC236}">
                <a16:creationId xmlns:a16="http://schemas.microsoft.com/office/drawing/2014/main" id="{56DEF237-DC25-4354-9597-54145ED2A75F}"/>
              </a:ext>
            </a:extLst>
          </p:cNvPr>
          <p:cNvSpPr txBox="1"/>
          <p:nvPr/>
        </p:nvSpPr>
        <p:spPr>
          <a:xfrm>
            <a:off x="0" y="6611779"/>
            <a:ext cx="4343400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dirty="0">
                <a:latin typeface="Arial" pitchFamily="34" charset="0"/>
                <a:cs typeface="Arial" pitchFamily="34" charset="0"/>
              </a:rPr>
              <a:t>Source: </a:t>
            </a:r>
            <a:r>
              <a:rPr lang="en-GB" sz="1600" spc="-20" dirty="0">
                <a:latin typeface="Arial" pitchFamily="34" charset="0"/>
                <a:cs typeface="Arial" pitchFamily="34" charset="0"/>
              </a:rPr>
              <a:t>Waste Statistics Regulation return, 2016</a:t>
            </a:r>
            <a:endParaRPr sz="1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4FBAF-E553-45C1-B302-C32E11D14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640" y="448817"/>
            <a:ext cx="8300719" cy="677108"/>
          </a:xfrm>
        </p:spPr>
        <p:txBody>
          <a:bodyPr/>
          <a:lstStyle/>
          <a:p>
            <a:r>
              <a:rPr lang="en-GB" dirty="0"/>
              <a:t>Where does our waste go?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89A003-161A-43A1-85C3-E03FD2E07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1224647"/>
            <a:ext cx="6478475" cy="5176153"/>
          </a:xfrm>
          <a:prstGeom prst="rect">
            <a:avLst/>
          </a:prstGeom>
        </p:spPr>
      </p:pic>
      <p:sp>
        <p:nvSpPr>
          <p:cNvPr id="5" name="object 27">
            <a:extLst>
              <a:ext uri="{FF2B5EF4-FFF2-40B4-BE49-F238E27FC236}">
                <a16:creationId xmlns:a16="http://schemas.microsoft.com/office/drawing/2014/main" id="{DD4ED2E3-032B-410B-96AC-BAA8643E779D}"/>
              </a:ext>
            </a:extLst>
          </p:cNvPr>
          <p:cNvSpPr txBox="1"/>
          <p:nvPr/>
        </p:nvSpPr>
        <p:spPr>
          <a:xfrm>
            <a:off x="0" y="6611779"/>
            <a:ext cx="4343400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dirty="0">
                <a:latin typeface="Arial" pitchFamily="34" charset="0"/>
                <a:cs typeface="Arial" pitchFamily="34" charset="0"/>
              </a:rPr>
              <a:t>Source: </a:t>
            </a:r>
            <a:r>
              <a:rPr lang="en-GB" sz="1600" spc="-20" dirty="0">
                <a:latin typeface="Arial" pitchFamily="34" charset="0"/>
                <a:cs typeface="Arial" pitchFamily="34" charset="0"/>
              </a:rPr>
              <a:t>Waste Statistics Regulation return, 2016</a:t>
            </a:r>
            <a:endParaRPr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22916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-685800" y="304800"/>
            <a:ext cx="9144000" cy="964880"/>
          </a:xfrm>
          <a:prstGeom prst="rect">
            <a:avLst/>
          </a:prstGeom>
        </p:spPr>
        <p:txBody>
          <a:bodyPr vert="horz" wrap="square" lIns="0" tIns="284988" rIns="0" bIns="0" rtlCol="0">
            <a:spAutoFit/>
          </a:bodyPr>
          <a:lstStyle/>
          <a:p>
            <a:pPr marL="2292350" algn="l">
              <a:lnSpc>
                <a:spcPct val="100000"/>
              </a:lnSpc>
            </a:pPr>
            <a:r>
              <a:rPr dirty="0">
                <a:latin typeface="Calibri"/>
                <a:cs typeface="Calibri"/>
              </a:rPr>
              <a:t>UK </a:t>
            </a:r>
            <a:r>
              <a:rPr spc="-5" dirty="0">
                <a:latin typeface="Calibri"/>
                <a:cs typeface="Calibri"/>
              </a:rPr>
              <a:t>League</a:t>
            </a:r>
            <a:r>
              <a:rPr spc="-65" dirty="0">
                <a:latin typeface="Calibri"/>
                <a:cs typeface="Calibri"/>
              </a:rPr>
              <a:t> </a:t>
            </a:r>
            <a:r>
              <a:rPr spc="-70" dirty="0">
                <a:latin typeface="Calibri"/>
                <a:cs typeface="Calibri"/>
              </a:rPr>
              <a:t>Table</a:t>
            </a:r>
            <a:r>
              <a:rPr lang="en-GB" spc="-70" dirty="0">
                <a:latin typeface="Calibri"/>
                <a:cs typeface="Calibri"/>
              </a:rPr>
              <a:t> (2014/15)</a:t>
            </a:r>
            <a:endParaRPr spc="-70" dirty="0">
              <a:latin typeface="Calibri"/>
              <a:cs typeface="Calibri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807047"/>
              </p:ext>
            </p:extLst>
          </p:nvPr>
        </p:nvGraphicFramePr>
        <p:xfrm>
          <a:off x="990600" y="1499471"/>
          <a:ext cx="7215275" cy="4800597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74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08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5582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1440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800" spc="-5" dirty="0"/>
                        <a:t>Rank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800" spc="-5" dirty="0"/>
                        <a:t>Authority</a:t>
                      </a:r>
                      <a:r>
                        <a:rPr sz="1800" spc="-105" dirty="0"/>
                        <a:t> </a:t>
                      </a:r>
                      <a:r>
                        <a:rPr sz="1800" dirty="0"/>
                        <a:t>Name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34975" marR="196850" indent="-230504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800" spc="-5" dirty="0"/>
                        <a:t>Authority  </a:t>
                      </a:r>
                      <a:r>
                        <a:rPr sz="1800" spc="-20" dirty="0"/>
                        <a:t>Type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4139" marR="95885" indent="-1270"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800" spc="-10" dirty="0"/>
                        <a:t>Recycling </a:t>
                      </a:r>
                      <a:r>
                        <a:rPr sz="1800" dirty="0"/>
                        <a:t>&amp;  </a:t>
                      </a:r>
                      <a:r>
                        <a:rPr sz="1800" spc="-5" dirty="0"/>
                        <a:t>Com</a:t>
                      </a:r>
                      <a:r>
                        <a:rPr sz="1800" spc="5" dirty="0"/>
                        <a:t>p</a:t>
                      </a:r>
                      <a:r>
                        <a:rPr sz="1800" dirty="0"/>
                        <a:t>o</a:t>
                      </a:r>
                      <a:r>
                        <a:rPr sz="1800" spc="-20" dirty="0"/>
                        <a:t>s</a:t>
                      </a:r>
                      <a:r>
                        <a:rPr sz="1800" dirty="0"/>
                        <a:t>ti</a:t>
                      </a:r>
                      <a:r>
                        <a:rPr sz="1800" spc="-5" dirty="0"/>
                        <a:t>n</a:t>
                      </a:r>
                      <a:r>
                        <a:rPr sz="1800" dirty="0"/>
                        <a:t>g  (%)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9220" marR="101600" indent="-635"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5" dirty="0"/>
                        <a:t>Residual waste per capita </a:t>
                      </a:r>
                      <a:r>
                        <a:rPr sz="1800" dirty="0"/>
                        <a:t>(kg)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1800" dirty="0"/>
                        <a:t>1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lang="en-GB" sz="1800" spc="-5" dirty="0"/>
                        <a:t>Carmarthenshire CC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1800" spc="-5" dirty="0"/>
                        <a:t>Unitary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lang="en-GB" sz="1800" spc="-5" dirty="0"/>
                        <a:t>61.6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19430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lang="en-GB" sz="1800" spc="-5" dirty="0"/>
                        <a:t>144.9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5" dirty="0"/>
                        <a:t>2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15" dirty="0"/>
                        <a:t>Conwy CC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dirty="0"/>
                        <a:t>Unitary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5" dirty="0"/>
                        <a:t>63.8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1943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5" dirty="0">
                          <a:latin typeface="Calibri"/>
                          <a:cs typeface="Calibri"/>
                        </a:rPr>
                        <a:t>147.9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5" dirty="0"/>
                        <a:t>3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15" dirty="0"/>
                        <a:t>Calderdale MBC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5" dirty="0"/>
                        <a:t>Unitary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5" dirty="0"/>
                        <a:t>60.4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1943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5" dirty="0">
                          <a:latin typeface="Calibri"/>
                          <a:cs typeface="Calibri"/>
                        </a:rPr>
                        <a:t>150.7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5" dirty="0"/>
                        <a:t>4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5" dirty="0"/>
                        <a:t>Rhondda Cynon Taff CBC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15" dirty="0"/>
                        <a:t>Unitary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5" dirty="0"/>
                        <a:t>57.4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1943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dirty="0"/>
                        <a:t>154.6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5" dirty="0"/>
                        <a:t>5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20" dirty="0"/>
                        <a:t>Merthyr Tydfil CBC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15" dirty="0"/>
                        <a:t>Unitary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spc="-5" dirty="0"/>
                        <a:t>66.6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1943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lang="en-GB" sz="1800" dirty="0"/>
                        <a:t>154.7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spc="-5" dirty="0"/>
                        <a:t>6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spc="-5" dirty="0"/>
                        <a:t>Torfaen CBC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spc="-15" dirty="0"/>
                        <a:t>Unitary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spc="-5" dirty="0"/>
                        <a:t>45.4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19430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/>
                        <a:t>158.1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spc="-5" dirty="0"/>
                        <a:t>7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spc="-10" dirty="0"/>
                        <a:t>Powys CC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spc="-15" dirty="0"/>
                        <a:t>Unitary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>
                          <a:latin typeface="Calibri"/>
                          <a:cs typeface="Calibri"/>
                        </a:rPr>
                        <a:t>59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19430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/>
                        <a:t>158.7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>
                          <a:latin typeface="Calibri"/>
                          <a:cs typeface="Calibri"/>
                        </a:rPr>
                        <a:t>8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>
                          <a:latin typeface="Calibri"/>
                          <a:cs typeface="Calibri"/>
                        </a:rPr>
                        <a:t>Caerphilly CBC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>
                          <a:latin typeface="Calibri"/>
                          <a:cs typeface="Calibri"/>
                        </a:rPr>
                        <a:t>Unitary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>
                          <a:latin typeface="Calibri"/>
                          <a:cs typeface="Calibri"/>
                        </a:rPr>
                        <a:t>62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19430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>
                          <a:latin typeface="Calibri"/>
                          <a:cs typeface="Calibri"/>
                        </a:rPr>
                        <a:t>164.9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>
                          <a:latin typeface="Calibri"/>
                          <a:cs typeface="Calibri"/>
                        </a:rPr>
                        <a:t>9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>
                          <a:latin typeface="Calibri"/>
                          <a:cs typeface="Calibri"/>
                        </a:rPr>
                        <a:t>Oxfordshire CC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>
                          <a:latin typeface="Calibri"/>
                          <a:cs typeface="Calibri"/>
                        </a:rPr>
                        <a:t>District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>
                          <a:latin typeface="Calibri"/>
                          <a:cs typeface="Calibri"/>
                        </a:rPr>
                        <a:t>60.5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19430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>
                          <a:latin typeface="Calibri"/>
                          <a:cs typeface="Calibri"/>
                        </a:rPr>
                        <a:t>169.1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>
                          <a:latin typeface="Calibri"/>
                          <a:cs typeface="Calibri"/>
                        </a:rPr>
                        <a:t>10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>
                          <a:latin typeface="Calibri"/>
                          <a:cs typeface="Calibri"/>
                        </a:rPr>
                        <a:t>Bradford City MDC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>
                          <a:latin typeface="Calibri"/>
                          <a:cs typeface="Calibri"/>
                        </a:rPr>
                        <a:t>Unitary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>
                          <a:latin typeface="Calibri"/>
                          <a:cs typeface="Calibri"/>
                        </a:rPr>
                        <a:t>51.6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19430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lang="en-GB" sz="1800" dirty="0">
                          <a:latin typeface="Calibri"/>
                          <a:cs typeface="Calibri"/>
                        </a:rPr>
                        <a:t>181.1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6" name="object 27"/>
          <p:cNvSpPr txBox="1"/>
          <p:nvPr/>
        </p:nvSpPr>
        <p:spPr>
          <a:xfrm>
            <a:off x="0" y="6611779"/>
            <a:ext cx="5562600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dirty="0">
                <a:latin typeface="Arial" pitchFamily="34" charset="0"/>
                <a:cs typeface="Arial" pitchFamily="34" charset="0"/>
              </a:rPr>
              <a:t>Source: </a:t>
            </a:r>
            <a:r>
              <a:rPr lang="en-GB" sz="1600" spc="-20" dirty="0">
                <a:latin typeface="Arial" pitchFamily="34" charset="0"/>
                <a:cs typeface="Arial" pitchFamily="34" charset="0"/>
              </a:rPr>
              <a:t>Resource issue 83, Feb 2016</a:t>
            </a:r>
            <a:endParaRPr sz="1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640" y="76200"/>
            <a:ext cx="8300719" cy="1354217"/>
          </a:xfrm>
        </p:spPr>
        <p:txBody>
          <a:bodyPr/>
          <a:lstStyle/>
          <a:p>
            <a:r>
              <a:rPr lang="en-GB" dirty="0"/>
              <a:t>Municipal waste to landfill, EU32, 2001 &amp; 2010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5862" y="1371600"/>
            <a:ext cx="6772275" cy="509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ject 27"/>
          <p:cNvSpPr txBox="1"/>
          <p:nvPr/>
        </p:nvSpPr>
        <p:spPr>
          <a:xfrm>
            <a:off x="0" y="6611779"/>
            <a:ext cx="5562600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dirty="0">
                <a:latin typeface="Arial" pitchFamily="34" charset="0"/>
                <a:cs typeface="Arial" pitchFamily="34" charset="0"/>
              </a:rPr>
              <a:t>Source: </a:t>
            </a:r>
            <a:r>
              <a:rPr lang="en-GB" sz="1600" spc="-20" dirty="0">
                <a:latin typeface="Arial" pitchFamily="34" charset="0"/>
                <a:cs typeface="Arial" pitchFamily="34" charset="0"/>
              </a:rPr>
              <a:t>Managing Municipal Solid Waste, EEA report, 2013</a:t>
            </a:r>
            <a:endParaRPr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34935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80" y="595378"/>
            <a:ext cx="7810500" cy="573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ject 27">
            <a:extLst>
              <a:ext uri="{FF2B5EF4-FFF2-40B4-BE49-F238E27FC236}">
                <a16:creationId xmlns:a16="http://schemas.microsoft.com/office/drawing/2014/main" id="{FC4F7A10-6D36-413A-86CA-39811F87606D}"/>
              </a:ext>
            </a:extLst>
          </p:cNvPr>
          <p:cNvSpPr txBox="1"/>
          <p:nvPr/>
        </p:nvSpPr>
        <p:spPr>
          <a:xfrm>
            <a:off x="0" y="6611779"/>
            <a:ext cx="5562600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dirty="0">
                <a:latin typeface="Arial" pitchFamily="34" charset="0"/>
                <a:cs typeface="Arial" pitchFamily="34" charset="0"/>
              </a:rPr>
              <a:t>Source: </a:t>
            </a:r>
            <a:r>
              <a:rPr lang="en-GB" sz="1600" spc="-20" dirty="0">
                <a:latin typeface="Arial" pitchFamily="34" charset="0"/>
                <a:cs typeface="Arial" pitchFamily="34" charset="0"/>
              </a:rPr>
              <a:t>Managing Municipal Solid Waste, EEA report, 2013</a:t>
            </a:r>
            <a:endParaRPr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412223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09600" y="228600"/>
            <a:ext cx="7772400" cy="1143000"/>
          </a:xfrm>
          <a:prstGeom prst="rect">
            <a:avLst/>
          </a:prstGeom>
          <a:ln w="9525">
            <a:solidFill>
              <a:srgbClr val="EDEBE0"/>
            </a:solidFill>
          </a:ln>
        </p:spPr>
        <p:txBody>
          <a:bodyPr vert="horz" wrap="square" lIns="0" tIns="539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25"/>
              </a:spcBef>
            </a:pPr>
            <a:r>
              <a:rPr sz="3200" spc="-10" dirty="0">
                <a:latin typeface="Calibri"/>
                <a:cs typeface="Calibri"/>
              </a:rPr>
              <a:t>Pollution </a:t>
            </a:r>
            <a:r>
              <a:rPr sz="3200" spc="-15" dirty="0">
                <a:latin typeface="Calibri"/>
                <a:cs typeface="Calibri"/>
              </a:rPr>
              <a:t>from </a:t>
            </a:r>
            <a:r>
              <a:rPr sz="3200" spc="-5" dirty="0">
                <a:latin typeface="Calibri"/>
                <a:cs typeface="Calibri"/>
              </a:rPr>
              <a:t>landfills </a:t>
            </a:r>
            <a:r>
              <a:rPr sz="3200" spc="-10" dirty="0">
                <a:latin typeface="Calibri"/>
                <a:cs typeface="Calibri"/>
              </a:rPr>
              <a:t>can go </a:t>
            </a:r>
            <a:r>
              <a:rPr sz="3200" dirty="0">
                <a:latin typeface="Calibri"/>
                <a:cs typeface="Calibri"/>
              </a:rPr>
              <a:t>on</a:t>
            </a:r>
            <a:r>
              <a:rPr sz="3200" spc="45" dirty="0">
                <a:latin typeface="Calibri"/>
                <a:cs typeface="Calibri"/>
              </a:rPr>
              <a:t> </a:t>
            </a:r>
            <a:r>
              <a:rPr sz="3200" spc="-30" dirty="0">
                <a:latin typeface="Calibri"/>
                <a:cs typeface="Calibri"/>
              </a:rPr>
              <a:t>for</a:t>
            </a:r>
            <a:endParaRPr sz="3200">
              <a:latin typeface="Calibri"/>
              <a:cs typeface="Calibri"/>
            </a:endParaRPr>
          </a:p>
          <a:p>
            <a:pPr marL="635" algn="ctr">
              <a:lnSpc>
                <a:spcPct val="100000"/>
              </a:lnSpc>
            </a:pPr>
            <a:r>
              <a:rPr sz="3200" spc="-5" dirty="0">
                <a:latin typeface="Calibri"/>
                <a:cs typeface="Calibri"/>
              </a:rPr>
              <a:t>centuries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27954" y="2396735"/>
            <a:ext cx="1267460" cy="8299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1800" b="1" spc="-10" dirty="0">
                <a:latin typeface="Tahoma"/>
                <a:cs typeface="Tahoma"/>
              </a:rPr>
              <a:t>Rate of  </a:t>
            </a:r>
            <a:r>
              <a:rPr sz="1800" b="1" spc="-5" dirty="0">
                <a:latin typeface="Tahoma"/>
                <a:cs typeface="Tahoma"/>
              </a:rPr>
              <a:t>leachate  </a:t>
            </a:r>
            <a:r>
              <a:rPr sz="1800" b="1" spc="-10" dirty="0">
                <a:latin typeface="Tahoma"/>
                <a:cs typeface="Tahoma"/>
              </a:rPr>
              <a:t>product</a:t>
            </a:r>
            <a:r>
              <a:rPr sz="1800" b="1" spc="-15" dirty="0">
                <a:latin typeface="Tahoma"/>
                <a:cs typeface="Tahoma"/>
              </a:rPr>
              <a:t>i</a:t>
            </a:r>
            <a:r>
              <a:rPr sz="1800" b="1" spc="-10" dirty="0">
                <a:latin typeface="Tahoma"/>
                <a:cs typeface="Tahoma"/>
              </a:rPr>
              <a:t>on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060029" y="2671329"/>
            <a:ext cx="813435" cy="5549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1800" b="1" spc="-5" dirty="0">
                <a:latin typeface="Tahoma"/>
                <a:cs typeface="Tahoma"/>
              </a:rPr>
              <a:t>waste  landf</a:t>
            </a:r>
            <a:r>
              <a:rPr sz="1800" b="1" spc="-15" dirty="0">
                <a:latin typeface="Tahoma"/>
                <a:cs typeface="Tahoma"/>
              </a:rPr>
              <a:t>i</a:t>
            </a:r>
            <a:r>
              <a:rPr sz="1800" b="1" spc="-5" dirty="0">
                <a:latin typeface="Tahoma"/>
                <a:cs typeface="Tahoma"/>
              </a:rPr>
              <a:t>ll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394982" y="2532526"/>
            <a:ext cx="813435" cy="831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299"/>
              </a:lnSpc>
            </a:pPr>
            <a:r>
              <a:rPr sz="1800" b="1" spc="-5" dirty="0">
                <a:latin typeface="Tahoma"/>
                <a:cs typeface="Tahoma"/>
              </a:rPr>
              <a:t>solid  waste  landf</a:t>
            </a:r>
            <a:r>
              <a:rPr sz="1800" b="1" spc="-15" dirty="0">
                <a:latin typeface="Tahoma"/>
                <a:cs typeface="Tahoma"/>
              </a:rPr>
              <a:t>i</a:t>
            </a:r>
            <a:r>
              <a:rPr sz="1800" b="1" spc="-5" dirty="0">
                <a:latin typeface="Tahoma"/>
                <a:cs typeface="Tahoma"/>
              </a:rPr>
              <a:t>ll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618946" y="1983819"/>
            <a:ext cx="587375" cy="280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b="1" spc="-5" dirty="0">
                <a:latin typeface="Tahoma"/>
                <a:cs typeface="Tahoma"/>
              </a:rPr>
              <a:t>Non-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060029" y="2258413"/>
            <a:ext cx="3768725" cy="419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700" b="1" spc="-15" baseline="-33950" dirty="0">
                <a:latin typeface="Tahoma"/>
                <a:cs typeface="Tahoma"/>
              </a:rPr>
              <a:t>Hazardous  </a:t>
            </a:r>
            <a:r>
              <a:rPr sz="1800" b="1" spc="-10" dirty="0">
                <a:latin typeface="Tahoma"/>
                <a:cs typeface="Tahoma"/>
              </a:rPr>
              <a:t>Municipal</a:t>
            </a:r>
            <a:r>
              <a:rPr sz="1800" b="1" spc="340" dirty="0">
                <a:latin typeface="Tahoma"/>
                <a:cs typeface="Tahoma"/>
              </a:rPr>
              <a:t> </a:t>
            </a:r>
            <a:r>
              <a:rPr sz="1800" b="1" spc="-10" dirty="0">
                <a:latin typeface="Tahoma"/>
                <a:cs typeface="Tahoma"/>
              </a:rPr>
              <a:t>hazardous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618946" y="2532526"/>
            <a:ext cx="879475" cy="11068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299"/>
              </a:lnSpc>
            </a:pPr>
            <a:r>
              <a:rPr sz="1800" b="1" spc="-5" dirty="0">
                <a:latin typeface="Tahoma"/>
                <a:cs typeface="Tahoma"/>
              </a:rPr>
              <a:t>low  </a:t>
            </a:r>
            <a:r>
              <a:rPr sz="1800" b="1" spc="-10" dirty="0">
                <a:latin typeface="Tahoma"/>
                <a:cs typeface="Tahoma"/>
              </a:rPr>
              <a:t>organic  </a:t>
            </a:r>
            <a:r>
              <a:rPr sz="1800" b="1" spc="-5" dirty="0">
                <a:latin typeface="Tahoma"/>
                <a:cs typeface="Tahoma"/>
              </a:rPr>
              <a:t>waste  landfill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925099" y="2531703"/>
            <a:ext cx="1136015" cy="558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600"/>
              </a:lnSpc>
            </a:pPr>
            <a:r>
              <a:rPr sz="1800" b="1" spc="-10" dirty="0">
                <a:latin typeface="Tahoma"/>
                <a:cs typeface="Tahoma"/>
              </a:rPr>
              <a:t>Inorganic  </a:t>
            </a:r>
            <a:r>
              <a:rPr sz="1800" b="1" spc="-5" dirty="0">
                <a:latin typeface="Tahoma"/>
                <a:cs typeface="Tahoma"/>
              </a:rPr>
              <a:t>waste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003744" y="1984956"/>
            <a:ext cx="0" cy="1648460"/>
          </a:xfrm>
          <a:custGeom>
            <a:avLst/>
            <a:gdLst/>
            <a:ahLst/>
            <a:cxnLst/>
            <a:rect l="l" t="t" r="r" b="b"/>
            <a:pathLst>
              <a:path h="1648460">
                <a:moveTo>
                  <a:pt x="0" y="0"/>
                </a:moveTo>
                <a:lnTo>
                  <a:pt x="0" y="1648136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227954" y="3939337"/>
            <a:ext cx="1022350" cy="280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b="1" spc="-10" dirty="0">
                <a:latin typeface="Tahoma"/>
                <a:cs typeface="Tahoma"/>
              </a:rPr>
              <a:t>Medium: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227954" y="4194881"/>
            <a:ext cx="2934970" cy="299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b="1" spc="-10" dirty="0">
                <a:latin typeface="Tahoma"/>
                <a:cs typeface="Tahoma"/>
              </a:rPr>
              <a:t>(200mm/year)  </a:t>
            </a:r>
            <a:r>
              <a:rPr sz="2925" spc="15" baseline="28490" dirty="0">
                <a:latin typeface="Tahoma"/>
                <a:cs typeface="Tahoma"/>
              </a:rPr>
              <a:t>600</a:t>
            </a:r>
            <a:r>
              <a:rPr sz="2925" spc="-142" baseline="28490" dirty="0">
                <a:latin typeface="Tahoma"/>
                <a:cs typeface="Tahoma"/>
              </a:rPr>
              <a:t> </a:t>
            </a:r>
            <a:r>
              <a:rPr sz="2925" spc="7" baseline="28490" dirty="0">
                <a:latin typeface="Tahoma"/>
                <a:cs typeface="Tahoma"/>
              </a:rPr>
              <a:t>years</a:t>
            </a:r>
            <a:endParaRPr sz="2925" baseline="28490">
              <a:latin typeface="Tahoma"/>
              <a:cs typeface="Tahom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394982" y="4065098"/>
            <a:ext cx="1102995" cy="30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950" spc="10" dirty="0">
                <a:latin typeface="Tahoma"/>
                <a:cs typeface="Tahoma"/>
              </a:rPr>
              <a:t>300</a:t>
            </a:r>
            <a:r>
              <a:rPr sz="1950" spc="-80" dirty="0">
                <a:latin typeface="Tahoma"/>
                <a:cs typeface="Tahoma"/>
              </a:rPr>
              <a:t> </a:t>
            </a:r>
            <a:r>
              <a:rPr sz="1950" spc="5" dirty="0">
                <a:latin typeface="Tahoma"/>
                <a:cs typeface="Tahoma"/>
              </a:rPr>
              <a:t>years</a:t>
            </a:r>
            <a:endParaRPr sz="1950">
              <a:latin typeface="Tahoma"/>
              <a:cs typeface="Tahom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618946" y="4065098"/>
            <a:ext cx="1102995" cy="30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950" spc="10" dirty="0">
                <a:latin typeface="Tahoma"/>
                <a:cs typeface="Tahoma"/>
              </a:rPr>
              <a:t>150</a:t>
            </a:r>
            <a:r>
              <a:rPr sz="1950" spc="-80" dirty="0">
                <a:latin typeface="Tahoma"/>
                <a:cs typeface="Tahoma"/>
              </a:rPr>
              <a:t> </a:t>
            </a:r>
            <a:r>
              <a:rPr sz="1950" spc="5" dirty="0">
                <a:latin typeface="Tahoma"/>
                <a:cs typeface="Tahoma"/>
              </a:rPr>
              <a:t>years</a:t>
            </a:r>
            <a:endParaRPr sz="1950">
              <a:latin typeface="Tahoma"/>
              <a:cs typeface="Tahom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925099" y="4065098"/>
            <a:ext cx="1102995" cy="30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950" spc="10" dirty="0">
                <a:latin typeface="Tahoma"/>
                <a:cs typeface="Tahoma"/>
              </a:rPr>
              <a:t>100</a:t>
            </a:r>
            <a:r>
              <a:rPr sz="1950" spc="-80" dirty="0">
                <a:latin typeface="Tahoma"/>
                <a:cs typeface="Tahoma"/>
              </a:rPr>
              <a:t> </a:t>
            </a:r>
            <a:r>
              <a:rPr sz="1950" spc="5" dirty="0">
                <a:latin typeface="Tahoma"/>
                <a:cs typeface="Tahoma"/>
              </a:rPr>
              <a:t>years</a:t>
            </a:r>
            <a:endParaRPr sz="1950">
              <a:latin typeface="Tahoma"/>
              <a:cs typeface="Tahoma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1179183" y="3641972"/>
            <a:ext cx="1824355" cy="0"/>
          </a:xfrm>
          <a:custGeom>
            <a:avLst/>
            <a:gdLst/>
            <a:ahLst/>
            <a:cxnLst/>
            <a:rect l="l" t="t" r="r" b="b"/>
            <a:pathLst>
              <a:path w="1824355">
                <a:moveTo>
                  <a:pt x="0" y="0"/>
                </a:moveTo>
                <a:lnTo>
                  <a:pt x="1823878" y="0"/>
                </a:lnTo>
              </a:path>
            </a:pathLst>
          </a:custGeom>
          <a:ln w="1639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179866" y="3634459"/>
            <a:ext cx="1823085" cy="0"/>
          </a:xfrm>
          <a:custGeom>
            <a:avLst/>
            <a:gdLst/>
            <a:ahLst/>
            <a:cxnLst/>
            <a:rect l="l" t="t" r="r" b="b"/>
            <a:pathLst>
              <a:path w="1823085">
                <a:moveTo>
                  <a:pt x="0" y="0"/>
                </a:moveTo>
                <a:lnTo>
                  <a:pt x="1822512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003744" y="3634459"/>
            <a:ext cx="0" cy="16510"/>
          </a:xfrm>
          <a:custGeom>
            <a:avLst/>
            <a:gdLst/>
            <a:ahLst/>
            <a:cxnLst/>
            <a:rect l="l" t="t" r="r" b="b"/>
            <a:pathLst>
              <a:path h="16510">
                <a:moveTo>
                  <a:pt x="0" y="0"/>
                </a:moveTo>
                <a:lnTo>
                  <a:pt x="0" y="16393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3019454" y="3641972"/>
            <a:ext cx="1327150" cy="0"/>
          </a:xfrm>
          <a:custGeom>
            <a:avLst/>
            <a:gdLst/>
            <a:ahLst/>
            <a:cxnLst/>
            <a:rect l="l" t="t" r="r" b="b"/>
            <a:pathLst>
              <a:path w="1327150">
                <a:moveTo>
                  <a:pt x="0" y="0"/>
                </a:moveTo>
                <a:lnTo>
                  <a:pt x="1326643" y="0"/>
                </a:lnTo>
              </a:path>
            </a:pathLst>
          </a:custGeom>
          <a:ln w="1639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020137" y="3634459"/>
            <a:ext cx="1325880" cy="0"/>
          </a:xfrm>
          <a:custGeom>
            <a:avLst/>
            <a:gdLst/>
            <a:ahLst/>
            <a:cxnLst/>
            <a:rect l="l" t="t" r="r" b="b"/>
            <a:pathLst>
              <a:path w="1325879">
                <a:moveTo>
                  <a:pt x="0" y="0"/>
                </a:moveTo>
                <a:lnTo>
                  <a:pt x="1325391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346211" y="3641972"/>
            <a:ext cx="16510" cy="0"/>
          </a:xfrm>
          <a:custGeom>
            <a:avLst/>
            <a:gdLst/>
            <a:ahLst/>
            <a:cxnLst/>
            <a:rect l="l" t="t" r="r" b="b"/>
            <a:pathLst>
              <a:path w="16510">
                <a:moveTo>
                  <a:pt x="0" y="0"/>
                </a:moveTo>
                <a:lnTo>
                  <a:pt x="16392" y="0"/>
                </a:lnTo>
              </a:path>
            </a:pathLst>
          </a:custGeom>
          <a:ln w="1639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346894" y="3634459"/>
            <a:ext cx="15240" cy="0"/>
          </a:xfrm>
          <a:custGeom>
            <a:avLst/>
            <a:gdLst/>
            <a:ahLst/>
            <a:cxnLst/>
            <a:rect l="l" t="t" r="r" b="b"/>
            <a:pathLst>
              <a:path w="15239">
                <a:moveTo>
                  <a:pt x="0" y="0"/>
                </a:moveTo>
                <a:lnTo>
                  <a:pt x="15026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4346894" y="3634459"/>
            <a:ext cx="0" cy="15240"/>
          </a:xfrm>
          <a:custGeom>
            <a:avLst/>
            <a:gdLst/>
            <a:ahLst/>
            <a:cxnLst/>
            <a:rect l="l" t="t" r="r" b="b"/>
            <a:pathLst>
              <a:path h="15239">
                <a:moveTo>
                  <a:pt x="0" y="0"/>
                </a:moveTo>
                <a:lnTo>
                  <a:pt x="0" y="15027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4362603" y="3641972"/>
            <a:ext cx="1207770" cy="0"/>
          </a:xfrm>
          <a:custGeom>
            <a:avLst/>
            <a:gdLst/>
            <a:ahLst/>
            <a:cxnLst/>
            <a:rect l="l" t="t" r="r" b="b"/>
            <a:pathLst>
              <a:path w="1207770">
                <a:moveTo>
                  <a:pt x="0" y="0"/>
                </a:moveTo>
                <a:lnTo>
                  <a:pt x="1207571" y="0"/>
                </a:lnTo>
              </a:path>
            </a:pathLst>
          </a:custGeom>
          <a:ln w="1639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4363287" y="3634459"/>
            <a:ext cx="1206500" cy="0"/>
          </a:xfrm>
          <a:custGeom>
            <a:avLst/>
            <a:gdLst/>
            <a:ahLst/>
            <a:cxnLst/>
            <a:rect l="l" t="t" r="r" b="b"/>
            <a:pathLst>
              <a:path w="1206500">
                <a:moveTo>
                  <a:pt x="0" y="0"/>
                </a:moveTo>
                <a:lnTo>
                  <a:pt x="1206205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570175" y="3641972"/>
            <a:ext cx="16510" cy="0"/>
          </a:xfrm>
          <a:custGeom>
            <a:avLst/>
            <a:gdLst/>
            <a:ahLst/>
            <a:cxnLst/>
            <a:rect l="l" t="t" r="r" b="b"/>
            <a:pathLst>
              <a:path w="16510">
                <a:moveTo>
                  <a:pt x="0" y="0"/>
                </a:moveTo>
                <a:lnTo>
                  <a:pt x="16392" y="0"/>
                </a:lnTo>
              </a:path>
            </a:pathLst>
          </a:custGeom>
          <a:ln w="1639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570858" y="3634459"/>
            <a:ext cx="15240" cy="0"/>
          </a:xfrm>
          <a:custGeom>
            <a:avLst/>
            <a:gdLst/>
            <a:ahLst/>
            <a:cxnLst/>
            <a:rect l="l" t="t" r="r" b="b"/>
            <a:pathLst>
              <a:path w="15239">
                <a:moveTo>
                  <a:pt x="0" y="0"/>
                </a:moveTo>
                <a:lnTo>
                  <a:pt x="15026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5570858" y="3634459"/>
            <a:ext cx="0" cy="15240"/>
          </a:xfrm>
          <a:custGeom>
            <a:avLst/>
            <a:gdLst/>
            <a:ahLst/>
            <a:cxnLst/>
            <a:rect l="l" t="t" r="r" b="b"/>
            <a:pathLst>
              <a:path h="15239">
                <a:moveTo>
                  <a:pt x="0" y="0"/>
                </a:moveTo>
                <a:lnTo>
                  <a:pt x="0" y="15027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5586567" y="3641972"/>
            <a:ext cx="1290320" cy="0"/>
          </a:xfrm>
          <a:custGeom>
            <a:avLst/>
            <a:gdLst/>
            <a:ahLst/>
            <a:cxnLst/>
            <a:rect l="l" t="t" r="r" b="b"/>
            <a:pathLst>
              <a:path w="1290320">
                <a:moveTo>
                  <a:pt x="0" y="0"/>
                </a:moveTo>
                <a:lnTo>
                  <a:pt x="1289760" y="0"/>
                </a:lnTo>
              </a:path>
            </a:pathLst>
          </a:custGeom>
          <a:ln w="1639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5587250" y="3634459"/>
            <a:ext cx="1288415" cy="0"/>
          </a:xfrm>
          <a:custGeom>
            <a:avLst/>
            <a:gdLst/>
            <a:ahLst/>
            <a:cxnLst/>
            <a:rect l="l" t="t" r="r" b="b"/>
            <a:pathLst>
              <a:path w="1288415">
                <a:moveTo>
                  <a:pt x="0" y="0"/>
                </a:moveTo>
                <a:lnTo>
                  <a:pt x="1288394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6876328" y="3641972"/>
            <a:ext cx="16510" cy="0"/>
          </a:xfrm>
          <a:custGeom>
            <a:avLst/>
            <a:gdLst/>
            <a:ahLst/>
            <a:cxnLst/>
            <a:rect l="l" t="t" r="r" b="b"/>
            <a:pathLst>
              <a:path w="16509">
                <a:moveTo>
                  <a:pt x="0" y="0"/>
                </a:moveTo>
                <a:lnTo>
                  <a:pt x="16392" y="0"/>
                </a:lnTo>
              </a:path>
            </a:pathLst>
          </a:custGeom>
          <a:ln w="1639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6877011" y="3634459"/>
            <a:ext cx="15240" cy="0"/>
          </a:xfrm>
          <a:custGeom>
            <a:avLst/>
            <a:gdLst/>
            <a:ahLst/>
            <a:cxnLst/>
            <a:rect l="l" t="t" r="r" b="b"/>
            <a:pathLst>
              <a:path w="15240">
                <a:moveTo>
                  <a:pt x="0" y="0"/>
                </a:moveTo>
                <a:lnTo>
                  <a:pt x="15026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6877011" y="3634459"/>
            <a:ext cx="0" cy="15240"/>
          </a:xfrm>
          <a:custGeom>
            <a:avLst/>
            <a:gdLst/>
            <a:ahLst/>
            <a:cxnLst/>
            <a:rect l="l" t="t" r="r" b="b"/>
            <a:pathLst>
              <a:path h="15239">
                <a:moveTo>
                  <a:pt x="0" y="0"/>
                </a:moveTo>
                <a:lnTo>
                  <a:pt x="0" y="15027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6892720" y="3641972"/>
            <a:ext cx="1162685" cy="0"/>
          </a:xfrm>
          <a:custGeom>
            <a:avLst/>
            <a:gdLst/>
            <a:ahLst/>
            <a:cxnLst/>
            <a:rect l="l" t="t" r="r" b="b"/>
            <a:pathLst>
              <a:path w="1162684">
                <a:moveTo>
                  <a:pt x="0" y="0"/>
                </a:moveTo>
                <a:lnTo>
                  <a:pt x="1162150" y="0"/>
                </a:lnTo>
              </a:path>
            </a:pathLst>
          </a:custGeom>
          <a:ln w="1639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6893404" y="3634459"/>
            <a:ext cx="1162050" cy="0"/>
          </a:xfrm>
          <a:custGeom>
            <a:avLst/>
            <a:gdLst/>
            <a:ahLst/>
            <a:cxnLst/>
            <a:rect l="l" t="t" r="r" b="b"/>
            <a:pathLst>
              <a:path w="1162050">
                <a:moveTo>
                  <a:pt x="0" y="0"/>
                </a:moveTo>
                <a:lnTo>
                  <a:pt x="1161467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3003744" y="3652218"/>
            <a:ext cx="0" cy="1125220"/>
          </a:xfrm>
          <a:custGeom>
            <a:avLst/>
            <a:gdLst/>
            <a:ahLst/>
            <a:cxnLst/>
            <a:rect l="l" t="t" r="r" b="b"/>
            <a:pathLst>
              <a:path h="1125220">
                <a:moveTo>
                  <a:pt x="0" y="0"/>
                </a:moveTo>
                <a:lnTo>
                  <a:pt x="0" y="1124676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1227954" y="5065322"/>
            <a:ext cx="641350" cy="280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b="1" spc="-10" dirty="0">
                <a:latin typeface="Tahoma"/>
                <a:cs typeface="Tahoma"/>
              </a:rPr>
              <a:t>High: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1227954" y="5320867"/>
            <a:ext cx="2934970" cy="299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b="1" spc="-10" dirty="0">
                <a:latin typeface="Tahoma"/>
                <a:cs typeface="Tahoma"/>
              </a:rPr>
              <a:t>(400mm/year)  </a:t>
            </a:r>
            <a:r>
              <a:rPr sz="2925" spc="15" baseline="28490" dirty="0">
                <a:latin typeface="Tahoma"/>
                <a:cs typeface="Tahoma"/>
              </a:rPr>
              <a:t>300</a:t>
            </a:r>
            <a:r>
              <a:rPr sz="2925" spc="-142" baseline="28490" dirty="0">
                <a:latin typeface="Tahoma"/>
                <a:cs typeface="Tahoma"/>
              </a:rPr>
              <a:t> </a:t>
            </a:r>
            <a:r>
              <a:rPr sz="2925" spc="7" baseline="28490" dirty="0">
                <a:latin typeface="Tahoma"/>
                <a:cs typeface="Tahoma"/>
              </a:rPr>
              <a:t>years</a:t>
            </a:r>
            <a:endParaRPr sz="2925" baseline="28490">
              <a:latin typeface="Tahoma"/>
              <a:cs typeface="Tahoma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394982" y="5192450"/>
            <a:ext cx="1102995" cy="30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950" spc="10" dirty="0">
                <a:latin typeface="Tahoma"/>
                <a:cs typeface="Tahoma"/>
              </a:rPr>
              <a:t>150</a:t>
            </a:r>
            <a:r>
              <a:rPr sz="1950" spc="-80" dirty="0">
                <a:latin typeface="Tahoma"/>
                <a:cs typeface="Tahoma"/>
              </a:rPr>
              <a:t> </a:t>
            </a:r>
            <a:r>
              <a:rPr sz="1950" spc="5" dirty="0">
                <a:latin typeface="Tahoma"/>
                <a:cs typeface="Tahoma"/>
              </a:rPr>
              <a:t>years</a:t>
            </a:r>
            <a:endParaRPr sz="1950">
              <a:latin typeface="Tahoma"/>
              <a:cs typeface="Tahoma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618946" y="5192450"/>
            <a:ext cx="965835" cy="30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950" spc="10" dirty="0">
                <a:latin typeface="Tahoma"/>
                <a:cs typeface="Tahoma"/>
              </a:rPr>
              <a:t>75</a:t>
            </a:r>
            <a:r>
              <a:rPr sz="1950" spc="-80" dirty="0">
                <a:latin typeface="Tahoma"/>
                <a:cs typeface="Tahoma"/>
              </a:rPr>
              <a:t> </a:t>
            </a:r>
            <a:r>
              <a:rPr sz="1950" spc="5" dirty="0">
                <a:latin typeface="Tahoma"/>
                <a:cs typeface="Tahoma"/>
              </a:rPr>
              <a:t>years</a:t>
            </a:r>
            <a:endParaRPr sz="1950">
              <a:latin typeface="Tahoma"/>
              <a:cs typeface="Tahoma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6925099" y="5192450"/>
            <a:ext cx="966469" cy="30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950" spc="10" dirty="0">
                <a:latin typeface="Tahoma"/>
                <a:cs typeface="Tahoma"/>
              </a:rPr>
              <a:t>50</a:t>
            </a:r>
            <a:r>
              <a:rPr sz="1950" spc="-80" dirty="0">
                <a:latin typeface="Tahoma"/>
                <a:cs typeface="Tahoma"/>
              </a:rPr>
              <a:t> </a:t>
            </a:r>
            <a:r>
              <a:rPr sz="1950" spc="5" dirty="0">
                <a:latin typeface="Tahoma"/>
                <a:cs typeface="Tahoma"/>
              </a:rPr>
              <a:t>years</a:t>
            </a:r>
            <a:endParaRPr sz="1950">
              <a:latin typeface="Tahoma"/>
              <a:cs typeface="Tahoma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3011258" y="1984273"/>
            <a:ext cx="0" cy="3921125"/>
          </a:xfrm>
          <a:custGeom>
            <a:avLst/>
            <a:gdLst/>
            <a:ahLst/>
            <a:cxnLst/>
            <a:rect l="l" t="t" r="r" b="b"/>
            <a:pathLst>
              <a:path h="3921125">
                <a:moveTo>
                  <a:pt x="0" y="0"/>
                </a:moveTo>
                <a:lnTo>
                  <a:pt x="0" y="3920588"/>
                </a:lnTo>
              </a:path>
            </a:pathLst>
          </a:custGeom>
          <a:ln w="1639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3003744" y="4778147"/>
            <a:ext cx="0" cy="1126490"/>
          </a:xfrm>
          <a:custGeom>
            <a:avLst/>
            <a:gdLst/>
            <a:ahLst/>
            <a:cxnLst/>
            <a:rect l="l" t="t" r="r" b="b"/>
            <a:pathLst>
              <a:path h="1126489">
                <a:moveTo>
                  <a:pt x="0" y="0"/>
                </a:moveTo>
                <a:lnTo>
                  <a:pt x="0" y="1126031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 txBox="1"/>
          <p:nvPr/>
        </p:nvSpPr>
        <p:spPr>
          <a:xfrm>
            <a:off x="6557009" y="6291071"/>
            <a:ext cx="1842135" cy="194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 b="1" spc="-10" dirty="0">
                <a:latin typeface="Times New Roman"/>
                <a:cs typeface="Times New Roman"/>
              </a:rPr>
              <a:t>Source: </a:t>
            </a:r>
            <a:r>
              <a:rPr sz="1200" b="1" spc="-5" dirty="0">
                <a:latin typeface="Times New Roman"/>
                <a:cs typeface="Times New Roman"/>
              </a:rPr>
              <a:t>Hjelmar et </a:t>
            </a:r>
            <a:r>
              <a:rPr sz="1200" b="1" dirty="0">
                <a:latin typeface="Times New Roman"/>
                <a:cs typeface="Times New Roman"/>
              </a:rPr>
              <a:t>al.,</a:t>
            </a:r>
            <a:r>
              <a:rPr sz="1200" b="1" spc="-25" dirty="0">
                <a:latin typeface="Times New Roman"/>
                <a:cs typeface="Times New Roman"/>
              </a:rPr>
              <a:t> </a:t>
            </a:r>
            <a:r>
              <a:rPr sz="1200" b="1" dirty="0">
                <a:latin typeface="Times New Roman"/>
                <a:cs typeface="Times New Roman"/>
              </a:rPr>
              <a:t>1994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579365" y="1969134"/>
            <a:ext cx="4064635" cy="30469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5" dirty="0">
                <a:latin typeface="Calibri"/>
                <a:cs typeface="Calibri"/>
              </a:rPr>
              <a:t>Inert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waste</a:t>
            </a:r>
            <a:endParaRPr sz="2800" dirty="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31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spc="-10" dirty="0">
                <a:latin typeface="Calibri"/>
                <a:cs typeface="Calibri"/>
              </a:rPr>
              <a:t>ceramics</a:t>
            </a:r>
            <a:r>
              <a:rPr sz="2400" spc="-15" dirty="0">
                <a:latin typeface="Calibri"/>
                <a:cs typeface="Calibri"/>
              </a:rPr>
              <a:t>.</a:t>
            </a:r>
            <a:endParaRPr sz="2400" dirty="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10" dirty="0">
                <a:latin typeface="Calibri"/>
                <a:cs typeface="Calibri"/>
              </a:rPr>
              <a:t>uncontaminated</a:t>
            </a:r>
            <a:r>
              <a:rPr sz="2400" spc="-1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soils.</a:t>
            </a:r>
            <a:endParaRPr sz="2400" dirty="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5" dirty="0">
                <a:latin typeface="Calibri"/>
                <a:cs typeface="Calibri"/>
              </a:rPr>
              <a:t>brick/masonry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rubble.</a:t>
            </a:r>
          </a:p>
          <a:p>
            <a:pPr lvl="1">
              <a:lnSpc>
                <a:spcPct val="100000"/>
              </a:lnSpc>
              <a:spcBef>
                <a:spcPts val="39"/>
              </a:spcBef>
              <a:buFont typeface="Arial"/>
              <a:buChar char="–"/>
            </a:pPr>
            <a:endParaRPr sz="345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800" spc="-5" dirty="0">
                <a:latin typeface="Calibri"/>
                <a:cs typeface="Calibri"/>
              </a:rPr>
              <a:t>Also called</a:t>
            </a: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800" spc="-5" dirty="0">
                <a:latin typeface="Calibri"/>
                <a:cs typeface="Calibri"/>
              </a:rPr>
              <a:t>“inactive waste”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21640" y="448817"/>
            <a:ext cx="8300719" cy="777264"/>
          </a:xfrm>
          <a:prstGeom prst="rect">
            <a:avLst/>
          </a:prstGeom>
        </p:spPr>
        <p:txBody>
          <a:bodyPr vert="horz" wrap="square" lIns="0" tIns="221107" rIns="0" bIns="0" rtlCol="0">
            <a:spAutoFit/>
          </a:bodyPr>
          <a:lstStyle/>
          <a:p>
            <a:pPr marL="993140" algn="ctr">
              <a:lnSpc>
                <a:spcPct val="100000"/>
              </a:lnSpc>
            </a:pPr>
            <a:r>
              <a:rPr sz="3600" spc="-5" dirty="0">
                <a:latin typeface="Calibri"/>
                <a:cs typeface="Calibri"/>
              </a:rPr>
              <a:t>Definitions of</a:t>
            </a:r>
            <a:r>
              <a:rPr sz="3600" spc="-140" dirty="0">
                <a:latin typeface="Calibri"/>
                <a:cs typeface="Calibri"/>
              </a:rPr>
              <a:t> </a:t>
            </a:r>
            <a:r>
              <a:rPr sz="3600" spc="-40" dirty="0">
                <a:latin typeface="Calibri"/>
                <a:cs typeface="Calibri"/>
              </a:rPr>
              <a:t>Waste</a:t>
            </a:r>
            <a:endParaRPr sz="3600" dirty="0">
              <a:latin typeface="Calibri"/>
              <a:cs typeface="Calibri"/>
            </a:endParaRPr>
          </a:p>
        </p:txBody>
      </p:sp>
      <p:pic>
        <p:nvPicPr>
          <p:cNvPr id="6146" name="Picture 2" descr="http://ecohogwindshifters.co.uk/wp-content/uploads/2012/03/brick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969134"/>
            <a:ext cx="4565624" cy="340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5775" y="1600200"/>
            <a:ext cx="8631025" cy="48474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800" spc="-15" dirty="0">
                <a:latin typeface="Calibri"/>
                <a:cs typeface="Calibri"/>
              </a:rPr>
              <a:t>Controlled or non-hazardous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waste</a:t>
            </a:r>
            <a:endParaRPr sz="2800" dirty="0">
              <a:latin typeface="Calibri"/>
              <a:cs typeface="Calibri"/>
            </a:endParaRPr>
          </a:p>
          <a:p>
            <a:pPr marL="812800" lvl="1" indent="-342900">
              <a:lnSpc>
                <a:spcPct val="100000"/>
              </a:lnSpc>
              <a:spcBef>
                <a:spcPts val="605"/>
              </a:spcBef>
              <a:buFont typeface="Courier New" pitchFamily="49" charset="0"/>
              <a:buChar char="o"/>
              <a:tabLst>
                <a:tab pos="756920" algn="l"/>
              </a:tabLst>
            </a:pPr>
            <a:r>
              <a:rPr lang="en-GB" sz="2400" spc="-5" dirty="0">
                <a:latin typeface="Calibri"/>
                <a:cs typeface="Calibri"/>
              </a:rPr>
              <a:t>N</a:t>
            </a:r>
            <a:r>
              <a:rPr sz="2400" spc="-5" dirty="0">
                <a:latin typeface="Calibri"/>
                <a:cs typeface="Calibri"/>
              </a:rPr>
              <a:t>o known or </a:t>
            </a:r>
            <a:r>
              <a:rPr sz="2400" spc="-10" dirty="0">
                <a:latin typeface="Calibri"/>
                <a:cs typeface="Calibri"/>
              </a:rPr>
              <a:t>immediate </a:t>
            </a:r>
            <a:r>
              <a:rPr sz="2400" spc="-15" dirty="0">
                <a:latin typeface="Calibri"/>
                <a:cs typeface="Calibri"/>
              </a:rPr>
              <a:t>hazard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connected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 its </a:t>
            </a:r>
            <a:r>
              <a:rPr sz="2400" spc="-5" dirty="0">
                <a:latin typeface="Calibri"/>
                <a:cs typeface="Calibri"/>
              </a:rPr>
              <a:t>handling </a:t>
            </a:r>
            <a:r>
              <a:rPr sz="2400" spc="-10" dirty="0">
                <a:latin typeface="Calibri"/>
                <a:cs typeface="Calibri"/>
              </a:rPr>
              <a:t>or</a:t>
            </a:r>
            <a:r>
              <a:rPr sz="2400" spc="-13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disposal</a:t>
            </a:r>
            <a:r>
              <a:rPr lang="en-GB" sz="2400" spc="-5" dirty="0">
                <a:latin typeface="Calibri"/>
                <a:cs typeface="Calibri"/>
              </a:rPr>
              <a:t>, arises from household, C&amp;I or C&amp;D sources.</a:t>
            </a:r>
            <a:endParaRPr sz="355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800" spc="-15" dirty="0">
                <a:latin typeface="Calibri"/>
                <a:cs typeface="Calibri"/>
              </a:rPr>
              <a:t>Hazardous </a:t>
            </a:r>
            <a:r>
              <a:rPr sz="2800" spc="-25" dirty="0">
                <a:latin typeface="Calibri"/>
                <a:cs typeface="Calibri"/>
              </a:rPr>
              <a:t>waste</a:t>
            </a:r>
            <a:endParaRPr sz="2800" dirty="0">
              <a:latin typeface="Calibri"/>
              <a:cs typeface="Calibri"/>
            </a:endParaRPr>
          </a:p>
          <a:p>
            <a:pPr marL="812800" lvl="1" indent="-342900">
              <a:lnSpc>
                <a:spcPct val="100000"/>
              </a:lnSpc>
              <a:spcBef>
                <a:spcPts val="605"/>
              </a:spcBef>
              <a:buFont typeface="Courier New" pitchFamily="49" charset="0"/>
              <a:buChar char="o"/>
              <a:tabLst>
                <a:tab pos="756920" algn="l"/>
              </a:tabLst>
            </a:pPr>
            <a:r>
              <a:rPr lang="en-GB" sz="2400" spc="-5" dirty="0">
                <a:latin typeface="Calibri"/>
                <a:cs typeface="Calibri"/>
              </a:rPr>
              <a:t>Controlled waste that requires special treatment</a:t>
            </a:r>
            <a:r>
              <a:rPr sz="2400" spc="-10" dirty="0">
                <a:latin typeface="Calibri"/>
                <a:cs typeface="Calibri"/>
              </a:rPr>
              <a:t>.</a:t>
            </a:r>
            <a:endParaRPr sz="2400" dirty="0">
              <a:latin typeface="Calibri"/>
              <a:cs typeface="Calibri"/>
            </a:endParaRPr>
          </a:p>
          <a:p>
            <a:pPr marL="812800" marR="12700" lvl="1" indent="-342900">
              <a:lnSpc>
                <a:spcPct val="100000"/>
              </a:lnSpc>
              <a:spcBef>
                <a:spcPts val="575"/>
              </a:spcBef>
              <a:buFont typeface="Courier New" pitchFamily="49" charset="0"/>
              <a:buChar char="o"/>
              <a:tabLst>
                <a:tab pos="756920" algn="l"/>
              </a:tabLst>
            </a:pPr>
            <a:r>
              <a:rPr lang="en-GB" sz="2400" dirty="0">
                <a:latin typeface="Calibri"/>
                <a:cs typeface="Calibri"/>
              </a:rPr>
              <a:t>Listed in the European Waste Catalogue</a:t>
            </a:r>
            <a:r>
              <a:rPr sz="2400" spc="-5" dirty="0">
                <a:latin typeface="Calibri"/>
                <a:cs typeface="Calibri"/>
              </a:rPr>
              <a:t>.</a:t>
            </a:r>
            <a:endParaRPr lang="en-GB" sz="2400" spc="-5" dirty="0">
              <a:latin typeface="Calibri"/>
              <a:cs typeface="Calibri"/>
            </a:endParaRPr>
          </a:p>
          <a:p>
            <a:pPr marL="355600" marR="12700" indent="-342900">
              <a:spcBef>
                <a:spcPts val="575"/>
              </a:spcBef>
              <a:buFont typeface="Arial" pitchFamily="34" charset="0"/>
              <a:buChar char="•"/>
              <a:tabLst>
                <a:tab pos="756920" algn="l"/>
              </a:tabLst>
            </a:pPr>
            <a:r>
              <a:rPr lang="en-GB" sz="2800" spc="-5" dirty="0">
                <a:latin typeface="Calibri"/>
                <a:cs typeface="Calibri"/>
              </a:rPr>
              <a:t>Clinical waste</a:t>
            </a:r>
          </a:p>
          <a:p>
            <a:pPr marL="927100" marR="12700" lvl="1" indent="-457200">
              <a:spcBef>
                <a:spcPts val="575"/>
              </a:spcBef>
              <a:buFont typeface="Courier New" pitchFamily="49" charset="0"/>
              <a:buChar char="o"/>
              <a:tabLst>
                <a:tab pos="756920" algn="l"/>
              </a:tabLst>
            </a:pPr>
            <a:r>
              <a:rPr lang="en-GB" sz="2400" dirty="0">
                <a:cs typeface="Calibri"/>
              </a:rPr>
              <a:t>Wastes consisting of human parts, tissues or other excreta (medical, dental, veterinarian, pharmaceutical)</a:t>
            </a:r>
          </a:p>
          <a:p>
            <a:pPr marL="469900" marR="12700" indent="-457200">
              <a:spcBef>
                <a:spcPts val="575"/>
              </a:spcBef>
              <a:buFont typeface="Arial" pitchFamily="34" charset="0"/>
              <a:buChar char="•"/>
              <a:tabLst>
                <a:tab pos="756920" algn="l"/>
              </a:tabLst>
            </a:pPr>
            <a:r>
              <a:rPr lang="en-GB" sz="2800" dirty="0">
                <a:latin typeface="Calibri"/>
                <a:cs typeface="Calibri"/>
              </a:rPr>
              <a:t>Radioactive waste</a:t>
            </a:r>
          </a:p>
          <a:p>
            <a:pPr marL="927100" marR="12700" lvl="1" indent="-457200">
              <a:spcBef>
                <a:spcPts val="575"/>
              </a:spcBef>
              <a:buFont typeface="Courier New" pitchFamily="49" charset="0"/>
              <a:buChar char="o"/>
              <a:tabLst>
                <a:tab pos="756920" algn="l"/>
              </a:tabLst>
            </a:pPr>
            <a:r>
              <a:rPr lang="en-GB" sz="2400" dirty="0">
                <a:latin typeface="Calibri"/>
                <a:cs typeface="Calibri"/>
              </a:rPr>
              <a:t>Containing or contaminated with radioactive material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19023" rIns="0" bIns="0" rtlCol="0">
            <a:spAutoFit/>
          </a:bodyPr>
          <a:lstStyle/>
          <a:p>
            <a:pPr marL="718820">
              <a:lnSpc>
                <a:spcPct val="100000"/>
              </a:lnSpc>
            </a:pPr>
            <a:r>
              <a:rPr sz="4000" spc="-10" dirty="0">
                <a:latin typeface="Calibri"/>
                <a:cs typeface="Calibri"/>
              </a:rPr>
              <a:t>Other Definitions </a:t>
            </a:r>
            <a:r>
              <a:rPr sz="4000" spc="-5" dirty="0">
                <a:latin typeface="Calibri"/>
                <a:cs typeface="Calibri"/>
              </a:rPr>
              <a:t>of</a:t>
            </a:r>
            <a:r>
              <a:rPr sz="4000" spc="-45" dirty="0">
                <a:latin typeface="Calibri"/>
                <a:cs typeface="Calibri"/>
              </a:rPr>
              <a:t> </a:t>
            </a:r>
            <a:r>
              <a:rPr sz="4000" spc="-50" dirty="0">
                <a:latin typeface="Calibri"/>
                <a:cs typeface="Calibri"/>
              </a:rPr>
              <a:t>Waste</a:t>
            </a:r>
            <a:endParaRPr sz="4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5130D-8894-4B7C-BBF0-AE27F224A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640" y="448817"/>
            <a:ext cx="8300719" cy="677108"/>
          </a:xfrm>
        </p:spPr>
        <p:txBody>
          <a:bodyPr/>
          <a:lstStyle/>
          <a:p>
            <a:r>
              <a:rPr lang="en-GB" dirty="0"/>
              <a:t>Implications of classification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CE3B5C-2604-4004-9526-4F59351602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0519" y="1542542"/>
            <a:ext cx="8442960" cy="3816429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NO co-mixing allowed (from WFD 2008)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Specialist landfills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Hazardous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Non-hazardous</a:t>
            </a:r>
          </a:p>
          <a:p>
            <a:pPr lvl="1"/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Landfill Tax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Currently £86.10 / tonne from April 2017 (standard rate)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OR £2.70 / tonne from April 2017 (lower rate)</a:t>
            </a:r>
          </a:p>
          <a:p>
            <a:pPr lvl="1"/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Transportation issues (esp. for hazardous waste)</a:t>
            </a:r>
          </a:p>
        </p:txBody>
      </p:sp>
    </p:spTree>
    <p:extLst>
      <p:ext uri="{BB962C8B-B14F-4D97-AF65-F5344CB8AC3E}">
        <p14:creationId xmlns:p14="http://schemas.microsoft.com/office/powerpoint/2010/main" val="274005064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17801" y="386841"/>
            <a:ext cx="3336925" cy="647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000" spc="-5" dirty="0">
                <a:latin typeface="Calibri"/>
                <a:cs typeface="Calibri"/>
              </a:rPr>
              <a:t>Further</a:t>
            </a:r>
            <a:r>
              <a:rPr sz="4000" spc="-55" dirty="0">
                <a:latin typeface="Calibri"/>
                <a:cs typeface="Calibri"/>
              </a:rPr>
              <a:t> </a:t>
            </a:r>
            <a:r>
              <a:rPr sz="4000" spc="-15" dirty="0">
                <a:latin typeface="Calibri"/>
                <a:cs typeface="Calibri"/>
              </a:rPr>
              <a:t>Reading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350519" y="1542542"/>
            <a:ext cx="8442960" cy="3239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69620" marR="5080" indent="-342900">
              <a:lnSpc>
                <a:spcPts val="3030"/>
              </a:lnSpc>
              <a:buFont typeface="Arial"/>
              <a:buChar char="•"/>
              <a:tabLst>
                <a:tab pos="770255" algn="l"/>
              </a:tabLst>
            </a:pPr>
            <a:r>
              <a:rPr spc="-50" dirty="0"/>
              <a:t>Towards </a:t>
            </a:r>
            <a:r>
              <a:rPr spc="-30" dirty="0"/>
              <a:t>Zero Waste: </a:t>
            </a:r>
            <a:r>
              <a:rPr spc="-5" dirty="0"/>
              <a:t>The National </a:t>
            </a:r>
            <a:r>
              <a:rPr spc="-35" dirty="0"/>
              <a:t>Waste </a:t>
            </a:r>
            <a:r>
              <a:rPr spc="-20" dirty="0"/>
              <a:t>Strategy </a:t>
            </a:r>
            <a:r>
              <a:rPr spc="-30" dirty="0"/>
              <a:t>for  </a:t>
            </a:r>
            <a:r>
              <a:rPr spc="-25" dirty="0"/>
              <a:t>Wales</a:t>
            </a:r>
            <a:r>
              <a:rPr spc="-70" dirty="0"/>
              <a:t> </a:t>
            </a:r>
            <a:r>
              <a:rPr spc="-10" dirty="0"/>
              <a:t>(2010)</a:t>
            </a:r>
          </a:p>
          <a:p>
            <a:pPr marL="414020">
              <a:lnSpc>
                <a:spcPct val="100000"/>
              </a:lnSpc>
              <a:spcBef>
                <a:spcPts val="20"/>
              </a:spcBef>
              <a:buFont typeface="Arial"/>
              <a:buChar char="•"/>
            </a:pPr>
            <a:endParaRPr sz="3450" dirty="0">
              <a:latin typeface="Times New Roman"/>
              <a:cs typeface="Times New Roman"/>
            </a:endParaRPr>
          </a:p>
          <a:p>
            <a:pPr marL="769620" indent="-342900">
              <a:lnSpc>
                <a:spcPct val="100000"/>
              </a:lnSpc>
              <a:buFont typeface="Arial"/>
              <a:buChar char="•"/>
              <a:tabLst>
                <a:tab pos="770255" algn="l"/>
              </a:tabLst>
            </a:pPr>
            <a:r>
              <a:rPr spc="-35" dirty="0"/>
              <a:t>Waste </a:t>
            </a:r>
            <a:r>
              <a:rPr spc="-15" dirty="0"/>
              <a:t>Framework</a:t>
            </a:r>
            <a:r>
              <a:rPr spc="-40" dirty="0"/>
              <a:t> </a:t>
            </a:r>
            <a:r>
              <a:rPr spc="-10" dirty="0"/>
              <a:t>Directive</a:t>
            </a:r>
            <a:r>
              <a:rPr lang="en-GB" spc="-10" dirty="0"/>
              <a:t> 2008</a:t>
            </a:r>
            <a:endParaRPr spc="-10" dirty="0"/>
          </a:p>
          <a:p>
            <a:pPr marL="414020">
              <a:lnSpc>
                <a:spcPct val="100000"/>
              </a:lnSpc>
              <a:spcBef>
                <a:spcPts val="7"/>
              </a:spcBef>
              <a:buFont typeface="Arial"/>
              <a:buChar char="•"/>
            </a:pPr>
            <a:endParaRPr sz="3500" dirty="0">
              <a:latin typeface="Times New Roman"/>
              <a:cs typeface="Times New Roman"/>
            </a:endParaRPr>
          </a:p>
          <a:p>
            <a:pPr marL="769620" indent="-342900">
              <a:lnSpc>
                <a:spcPct val="100000"/>
              </a:lnSpc>
              <a:buFont typeface="Arial"/>
              <a:buChar char="•"/>
              <a:tabLst>
                <a:tab pos="770255" algn="l"/>
              </a:tabLst>
            </a:pPr>
            <a:r>
              <a:rPr spc="-10" dirty="0"/>
              <a:t>ENDS</a:t>
            </a:r>
            <a:r>
              <a:rPr spc="-55" dirty="0"/>
              <a:t> </a:t>
            </a:r>
            <a:r>
              <a:rPr spc="-10" dirty="0"/>
              <a:t>Reports</a:t>
            </a:r>
          </a:p>
          <a:p>
            <a:pPr marL="414020"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35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401</TotalTime>
  <Words>1844</Words>
  <Application>Microsoft Office PowerPoint</Application>
  <PresentationFormat>On-screen Show (4:3)</PresentationFormat>
  <Paragraphs>383</Paragraphs>
  <Slides>41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7" baseType="lpstr">
      <vt:lpstr>Arial</vt:lpstr>
      <vt:lpstr>Calibri</vt:lpstr>
      <vt:lpstr>Courier New</vt:lpstr>
      <vt:lpstr>Tahoma</vt:lpstr>
      <vt:lpstr>Times New Roman</vt:lpstr>
      <vt:lpstr>Office Theme</vt:lpstr>
      <vt:lpstr>Renewable Energy &amp; Built Environment</vt:lpstr>
      <vt:lpstr>Module aims &amp; learning outcomes</vt:lpstr>
      <vt:lpstr>Assessment</vt:lpstr>
      <vt:lpstr>Reading list / useful information</vt:lpstr>
      <vt:lpstr>Other useful reads…</vt:lpstr>
      <vt:lpstr>Brief History of waste</vt:lpstr>
      <vt:lpstr>Brief History of waste</vt:lpstr>
      <vt:lpstr>Brief History of waste</vt:lpstr>
      <vt:lpstr>Brief History of waste</vt:lpstr>
      <vt:lpstr>Composition of household's dustbin in 1935</vt:lpstr>
      <vt:lpstr>Brief History of waste</vt:lpstr>
      <vt:lpstr>Brief History of waste</vt:lpstr>
      <vt:lpstr>Composition of household's dustbin in the 1990's</vt:lpstr>
      <vt:lpstr>PowerPoint Presentation</vt:lpstr>
      <vt:lpstr>Waste regulation / legislation</vt:lpstr>
      <vt:lpstr>The Present</vt:lpstr>
      <vt:lpstr>Prevention within the Waste Framework Directive (MW)</vt:lpstr>
      <vt:lpstr>The Waste Hierarchy</vt:lpstr>
      <vt:lpstr>The Waste Hierarchy</vt:lpstr>
      <vt:lpstr>UK Government waste hierarchy</vt:lpstr>
      <vt:lpstr>The Old Vs New Waste Hierarchy Provides a framework for waste disposal  practices...</vt:lpstr>
      <vt:lpstr>Why all this fuss about waste?</vt:lpstr>
      <vt:lpstr>The Sustainable Development Model</vt:lpstr>
      <vt:lpstr>What does the following have in  common?</vt:lpstr>
      <vt:lpstr>Let’s look at some more waste facts…</vt:lpstr>
      <vt:lpstr>Household waste recycled per person (kgs): UK, 1991-92 to 2009-10</vt:lpstr>
      <vt:lpstr>EU Approach to Waste</vt:lpstr>
      <vt:lpstr>So what is waste?</vt:lpstr>
      <vt:lpstr>How Waste is Broken into its Constituent  Parts The Classification of Wastes</vt:lpstr>
      <vt:lpstr>UK waste generation, 2014</vt:lpstr>
      <vt:lpstr>UK waste generation by material, 2014</vt:lpstr>
      <vt:lpstr>Where does our waste go?</vt:lpstr>
      <vt:lpstr>Where does our waste go?</vt:lpstr>
      <vt:lpstr>UK League Table (2014/15)</vt:lpstr>
      <vt:lpstr>Municipal waste to landfill, EU32, 2001 &amp; 2010</vt:lpstr>
      <vt:lpstr>PowerPoint Presentation</vt:lpstr>
      <vt:lpstr>PowerPoint Presentation</vt:lpstr>
      <vt:lpstr>Definitions of Waste</vt:lpstr>
      <vt:lpstr>Other Definitions of Waste</vt:lpstr>
      <vt:lpstr>Implications of classification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BA/BSc Environmental Conservation</dc:title>
  <dc:creator>Mike Cullis</dc:creator>
  <cp:lastModifiedBy>Owner</cp:lastModifiedBy>
  <cp:revision>34</cp:revision>
  <cp:lastPrinted>2016-01-25T08:11:16Z</cp:lastPrinted>
  <dcterms:created xsi:type="dcterms:W3CDTF">2016-01-22T11:30:00Z</dcterms:created>
  <dcterms:modified xsi:type="dcterms:W3CDTF">2017-09-22T10:38:25Z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2013-02-06T00:00:00Z</vt:filetime>
  </property>
  <property fmtid="{D5CDD505-2E9C-101B-9397-08002B2CF9AE}" pid="3" name="Creator">
    <vt:lpwstr>Microsoft® Office PowerPoint® 2007</vt:lpwstr>
  </property>
  <property fmtid="{D5CDD505-2E9C-101B-9397-08002B2CF9AE}" pid="4" name="LastSaved">
    <vt:filetime>2016-01-22T00:00:00Z</vt:filetime>
  </property>
</Properties>
</file>