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4" r:id="rId2"/>
    <p:sldId id="274" r:id="rId3"/>
    <p:sldId id="279" r:id="rId4"/>
    <p:sldId id="266" r:id="rId5"/>
    <p:sldId id="275" r:id="rId6"/>
    <p:sldId id="265" r:id="rId7"/>
    <p:sldId id="280" r:id="rId8"/>
    <p:sldId id="281" r:id="rId9"/>
    <p:sldId id="268" r:id="rId10"/>
    <p:sldId id="276" r:id="rId11"/>
    <p:sldId id="269" r:id="rId12"/>
    <p:sldId id="270" r:id="rId13"/>
    <p:sldId id="282" r:id="rId14"/>
    <p:sldId id="277" r:id="rId15"/>
    <p:sldId id="283" r:id="rId16"/>
    <p:sldId id="271" r:id="rId17"/>
    <p:sldId id="272" r:id="rId18"/>
    <p:sldId id="273"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vertBarState="maximized">
    <p:restoredLeft sz="13427" autoAdjust="0"/>
    <p:restoredTop sz="94660"/>
  </p:normalViewPr>
  <p:slideViewPr>
    <p:cSldViewPr>
      <p:cViewPr>
        <p:scale>
          <a:sx n="66" d="100"/>
          <a:sy n="66" d="100"/>
        </p:scale>
        <p:origin x="-1494" y="-54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EAB9731-C38B-44B9-A229-0FA9325AB68F}" type="datetimeFigureOut">
              <a:rPr lang="en-US" smtClean="0"/>
              <a:pPr/>
              <a:t>12/15/2010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AE4A2C4-76BB-42B4-9867-2D64F28E66A0}" type="slidenum">
              <a:rPr lang="en-GB" smtClean="0"/>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EAB9731-C38B-44B9-A229-0FA9325AB68F}" type="datetimeFigureOut">
              <a:rPr lang="en-US" smtClean="0"/>
              <a:pPr/>
              <a:t>12/15/2010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AE4A2C4-76BB-42B4-9867-2D64F28E66A0}"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EAB9731-C38B-44B9-A229-0FA9325AB68F}" type="datetimeFigureOut">
              <a:rPr lang="en-US" smtClean="0"/>
              <a:pPr/>
              <a:t>12/15/2010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AE4A2C4-76BB-42B4-9867-2D64F28E66A0}" type="slidenum">
              <a:rPr lang="en-GB" smtClean="0"/>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EAB9731-C38B-44B9-A229-0FA9325AB68F}" type="datetimeFigureOut">
              <a:rPr lang="en-US" smtClean="0"/>
              <a:pPr/>
              <a:t>12/15/2010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AE4A2C4-76BB-42B4-9867-2D64F28E66A0}"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EAB9731-C38B-44B9-A229-0FA9325AB68F}" type="datetimeFigureOut">
              <a:rPr lang="en-US" smtClean="0"/>
              <a:pPr/>
              <a:t>12/15/2010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1AE4A2C4-76BB-42B4-9867-2D64F28E66A0}"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EAB9731-C38B-44B9-A229-0FA9325AB68F}" type="datetimeFigureOut">
              <a:rPr lang="en-US" smtClean="0"/>
              <a:pPr/>
              <a:t>12/15/2010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1AE4A2C4-76BB-42B4-9867-2D64F28E66A0}"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AB9731-C38B-44B9-A229-0FA9325AB68F}" type="datetimeFigureOut">
              <a:rPr lang="en-US" smtClean="0"/>
              <a:pPr/>
              <a:t>12/15/2010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1AE4A2C4-76BB-42B4-9867-2D64F28E66A0}"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EAB9731-C38B-44B9-A229-0FA9325AB68F}" type="datetimeFigureOut">
              <a:rPr lang="en-US" smtClean="0"/>
              <a:pPr/>
              <a:t>12/15/2010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AE4A2C4-76BB-42B4-9867-2D64F28E66A0}"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EAB9731-C38B-44B9-A229-0FA9325AB68F}" type="datetimeFigureOut">
              <a:rPr lang="en-US" smtClean="0"/>
              <a:pPr/>
              <a:t>12/15/2010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AE4A2C4-76BB-42B4-9867-2D64F28E66A0}" type="slidenum">
              <a:rPr lang="en-GB" smtClean="0"/>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EAB9731-C38B-44B9-A229-0FA9325AB68F}" type="datetimeFigureOut">
              <a:rPr lang="en-US" smtClean="0"/>
              <a:pPr/>
              <a:t>12/15/2010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AE4A2C4-76BB-42B4-9867-2D64F28E66A0}"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EAB9731-C38B-44B9-A229-0FA9325AB68F}" type="datetimeFigureOut">
              <a:rPr lang="en-US" smtClean="0"/>
              <a:pPr/>
              <a:t>12/15/2010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AE4A2C4-76BB-42B4-9867-2D64F28E66A0}"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EAB9731-C38B-44B9-A229-0FA9325AB68F}" type="datetimeFigureOut">
              <a:rPr lang="en-US" smtClean="0"/>
              <a:pPr/>
              <a:t>12/15/2010</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AE4A2C4-76BB-42B4-9867-2D64F28E66A0}"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1.xml"/><Relationship Id="rId4" Type="http://schemas.openxmlformats.org/officeDocument/2006/relationships/image" Target="../media/image14.jpeg"/></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71472" y="642918"/>
            <a:ext cx="8215370" cy="1661993"/>
          </a:xfrm>
          <a:prstGeom prst="rect">
            <a:avLst/>
          </a:prstGeom>
          <a:noFill/>
        </p:spPr>
        <p:txBody>
          <a:bodyPr wrap="square" rtlCol="0">
            <a:spAutoFit/>
          </a:bodyPr>
          <a:lstStyle/>
          <a:p>
            <a:pPr algn="r"/>
            <a:r>
              <a:rPr lang="en-GB" sz="2800" b="1" dirty="0" smtClean="0"/>
              <a:t>introducing archaeology</a:t>
            </a:r>
          </a:p>
          <a:p>
            <a:pPr algn="r"/>
            <a:endParaRPr lang="en-GB" sz="2800" b="1" dirty="0" smtClean="0"/>
          </a:p>
          <a:p>
            <a:pPr algn="r"/>
            <a:r>
              <a:rPr lang="en-GB" sz="2800" b="1" dirty="0" smtClean="0"/>
              <a:t>archaeology </a:t>
            </a:r>
            <a:r>
              <a:rPr lang="en-GB" sz="2800" b="1" dirty="0" smtClean="0"/>
              <a:t>and politics</a:t>
            </a:r>
          </a:p>
          <a:p>
            <a:r>
              <a:rPr lang="en-GB" dirty="0" smtClean="0"/>
              <a:t> </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71472" y="642918"/>
            <a:ext cx="8215370" cy="5509200"/>
          </a:xfrm>
          <a:prstGeom prst="rect">
            <a:avLst/>
          </a:prstGeom>
          <a:noFill/>
        </p:spPr>
        <p:txBody>
          <a:bodyPr wrap="square" rtlCol="0">
            <a:spAutoFit/>
          </a:bodyPr>
          <a:lstStyle/>
          <a:p>
            <a:pPr algn="r"/>
            <a:r>
              <a:rPr lang="en-GB" sz="2800" b="1" dirty="0" smtClean="0"/>
              <a:t>archaeology </a:t>
            </a:r>
            <a:r>
              <a:rPr lang="en-GB" sz="2800" b="1" dirty="0" smtClean="0"/>
              <a:t>and politics</a:t>
            </a:r>
            <a:endParaRPr lang="en-GB" sz="2800" dirty="0" smtClean="0"/>
          </a:p>
          <a:p>
            <a:r>
              <a:rPr lang="en-GB" dirty="0" smtClean="0"/>
              <a:t> </a:t>
            </a:r>
          </a:p>
          <a:p>
            <a:endParaRPr lang="en-GB" dirty="0" smtClean="0"/>
          </a:p>
          <a:p>
            <a:endParaRPr lang="en-GB" dirty="0" smtClean="0"/>
          </a:p>
          <a:p>
            <a:endParaRPr lang="en-GB" dirty="0" smtClean="0"/>
          </a:p>
          <a:p>
            <a:r>
              <a:rPr lang="en-GB" dirty="0" smtClean="0"/>
              <a:t>Politics </a:t>
            </a:r>
            <a:r>
              <a:rPr lang="en-GB" dirty="0" smtClean="0"/>
              <a:t>and archaeology may appear at first sight to make strange </a:t>
            </a:r>
            <a:r>
              <a:rPr lang="en-GB" dirty="0" smtClean="0"/>
              <a:t>bedfellows</a:t>
            </a:r>
          </a:p>
          <a:p>
            <a:endParaRPr lang="en-GB" dirty="0" smtClean="0"/>
          </a:p>
          <a:p>
            <a:endParaRPr lang="en-GB" dirty="0" smtClean="0"/>
          </a:p>
          <a:p>
            <a:r>
              <a:rPr lang="en-GB" dirty="0" smtClean="0"/>
              <a:t>as </a:t>
            </a:r>
            <a:r>
              <a:rPr lang="en-GB" dirty="0" smtClean="0"/>
              <a:t>we have already seen in the previous </a:t>
            </a:r>
            <a:r>
              <a:rPr lang="en-GB" dirty="0" smtClean="0"/>
              <a:t>lecture </a:t>
            </a:r>
            <a:r>
              <a:rPr lang="en-GB" dirty="0" smtClean="0"/>
              <a:t>decisions about writing in archaeology have political dimensions, but the politics of archaeology have much broader and, sometimes, extremely serious </a:t>
            </a:r>
            <a:r>
              <a:rPr lang="en-GB" dirty="0" smtClean="0"/>
              <a:t>dimensions</a:t>
            </a:r>
          </a:p>
          <a:p>
            <a:endParaRPr lang="en-GB" dirty="0" smtClean="0"/>
          </a:p>
          <a:p>
            <a:endParaRPr lang="en-GB" dirty="0" smtClean="0"/>
          </a:p>
          <a:p>
            <a:endParaRPr lang="en-GB" dirty="0" smtClean="0"/>
          </a:p>
          <a:p>
            <a:endParaRPr lang="en-GB" dirty="0" smtClean="0"/>
          </a:p>
          <a:p>
            <a:endParaRPr lang="en-GB" dirty="0" smtClean="0"/>
          </a:p>
          <a:p>
            <a:endParaRPr lang="en-GB" dirty="0" smtClean="0"/>
          </a:p>
          <a:p>
            <a:r>
              <a:rPr lang="en-GB" dirty="0" smtClean="0"/>
              <a:t>.......................REMEMBER:</a:t>
            </a:r>
            <a:endParaRPr lang="en-GB" dirty="0" smtClean="0"/>
          </a:p>
          <a:p>
            <a:r>
              <a:rPr lang="en-GB" dirty="0" smtClean="0"/>
              <a:t> </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71472" y="642918"/>
            <a:ext cx="8215370" cy="4093428"/>
          </a:xfrm>
          <a:prstGeom prst="rect">
            <a:avLst/>
          </a:prstGeom>
          <a:noFill/>
        </p:spPr>
        <p:txBody>
          <a:bodyPr wrap="square" rtlCol="0">
            <a:spAutoFit/>
          </a:bodyPr>
          <a:lstStyle/>
          <a:p>
            <a:pPr algn="ctr"/>
            <a:endParaRPr lang="en-GB" sz="2800" b="1" dirty="0" smtClean="0"/>
          </a:p>
          <a:p>
            <a:pPr algn="ctr"/>
            <a:endParaRPr lang="en-GB" sz="2800" b="1" dirty="0" smtClean="0"/>
          </a:p>
          <a:p>
            <a:pPr algn="ctr"/>
            <a:endParaRPr lang="en-GB" sz="2800" b="1" dirty="0" smtClean="0"/>
          </a:p>
          <a:p>
            <a:pPr algn="ctr"/>
            <a:endParaRPr lang="en-GB" sz="2800" b="1" dirty="0" smtClean="0"/>
          </a:p>
          <a:p>
            <a:pPr algn="ctr"/>
            <a:r>
              <a:rPr lang="en-GB" sz="2800" b="1" dirty="0" smtClean="0"/>
              <a:t>all </a:t>
            </a:r>
            <a:r>
              <a:rPr lang="en-GB" sz="2800" b="1" dirty="0" smtClean="0"/>
              <a:t>relations of power are </a:t>
            </a:r>
            <a:r>
              <a:rPr lang="en-GB" sz="2800" b="1" dirty="0" smtClean="0"/>
              <a:t>political</a:t>
            </a:r>
          </a:p>
          <a:p>
            <a:pPr algn="ctr"/>
            <a:endParaRPr lang="en-GB" sz="2800" b="1" dirty="0" smtClean="0"/>
          </a:p>
          <a:p>
            <a:pPr algn="ctr"/>
            <a:endParaRPr lang="en-GB" sz="2800" b="1" dirty="0" smtClean="0"/>
          </a:p>
          <a:p>
            <a:pPr algn="ctr"/>
            <a:r>
              <a:rPr lang="en-GB" sz="2800" b="1" dirty="0" smtClean="0"/>
              <a:t>all </a:t>
            </a:r>
            <a:r>
              <a:rPr lang="en-GB" sz="2800" b="1" dirty="0" smtClean="0"/>
              <a:t>actions are </a:t>
            </a:r>
            <a:r>
              <a:rPr lang="en-GB" sz="2800" b="1" dirty="0" smtClean="0"/>
              <a:t>political</a:t>
            </a:r>
          </a:p>
          <a:p>
            <a:endParaRPr lang="en-GB" dirty="0" smtClean="0"/>
          </a:p>
          <a:p>
            <a:endParaRPr lang="en-GB" dirty="0" smtClean="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71472" y="642918"/>
            <a:ext cx="8215370" cy="4370427"/>
          </a:xfrm>
          <a:prstGeom prst="rect">
            <a:avLst/>
          </a:prstGeom>
          <a:noFill/>
        </p:spPr>
        <p:txBody>
          <a:bodyPr wrap="square" rtlCol="0">
            <a:spAutoFit/>
          </a:bodyPr>
          <a:lstStyle/>
          <a:p>
            <a:pPr algn="ctr"/>
            <a:endParaRPr lang="en-GB" sz="2800" b="1" dirty="0" smtClean="0"/>
          </a:p>
          <a:p>
            <a:pPr algn="ctr"/>
            <a:endParaRPr lang="en-GB" sz="2800" b="1" dirty="0" smtClean="0"/>
          </a:p>
          <a:p>
            <a:pPr algn="ctr"/>
            <a:endParaRPr lang="en-GB" sz="2800" b="1" dirty="0" smtClean="0"/>
          </a:p>
          <a:p>
            <a:pPr algn="ctr"/>
            <a:r>
              <a:rPr lang="en-GB" sz="2800" b="1" dirty="0" smtClean="0"/>
              <a:t>archaeologists interpret the past in </a:t>
            </a:r>
            <a:r>
              <a:rPr lang="en-GB" sz="2800" b="1" dirty="0" smtClean="0"/>
              <a:t>the </a:t>
            </a:r>
            <a:r>
              <a:rPr lang="en-GB" sz="2800" b="1" dirty="0" smtClean="0"/>
              <a:t>present</a:t>
            </a:r>
          </a:p>
          <a:p>
            <a:pPr algn="ctr"/>
            <a:endParaRPr lang="en-GB" sz="2800" b="1" dirty="0" smtClean="0"/>
          </a:p>
          <a:p>
            <a:pPr algn="ctr"/>
            <a:endParaRPr lang="en-GB" sz="2800" b="1" dirty="0" smtClean="0"/>
          </a:p>
          <a:p>
            <a:pPr algn="ctr"/>
            <a:r>
              <a:rPr lang="en-GB" sz="2800" b="1" dirty="0" smtClean="0"/>
              <a:t>t</a:t>
            </a:r>
            <a:r>
              <a:rPr lang="en-GB" sz="2800" b="1" dirty="0" smtClean="0"/>
              <a:t>he need to make </a:t>
            </a:r>
            <a:r>
              <a:rPr lang="en-GB" sz="2800" b="1" dirty="0" smtClean="0"/>
              <a:t>explicit </a:t>
            </a:r>
            <a:r>
              <a:rPr lang="en-GB" sz="2800" b="1" dirty="0" smtClean="0"/>
              <a:t> biases </a:t>
            </a:r>
            <a:r>
              <a:rPr lang="en-GB" sz="2800" b="1" dirty="0" smtClean="0"/>
              <a:t>that will affect </a:t>
            </a:r>
            <a:r>
              <a:rPr lang="en-GB" sz="2800" b="1" dirty="0" smtClean="0"/>
              <a:t>interpretation </a:t>
            </a:r>
          </a:p>
          <a:p>
            <a:endParaRPr lang="en-GB" dirty="0" smtClean="0"/>
          </a:p>
          <a:p>
            <a:r>
              <a:rPr lang="en-GB" dirty="0" smtClean="0"/>
              <a:t>(This </a:t>
            </a:r>
            <a:r>
              <a:rPr lang="en-GB" dirty="0" smtClean="0"/>
              <a:t>may take the form of autobiographical notes, but it is more common to explicate personal issues in works of </a:t>
            </a:r>
            <a:r>
              <a:rPr lang="en-GB" dirty="0" smtClean="0"/>
              <a:t>synthesis)</a:t>
            </a:r>
            <a:endParaRPr lang="en-GB" dirty="0" smtClean="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4929190" y="642918"/>
            <a:ext cx="3857652" cy="5909310"/>
          </a:xfrm>
          <a:prstGeom prst="rect">
            <a:avLst/>
          </a:prstGeom>
          <a:noFill/>
        </p:spPr>
        <p:txBody>
          <a:bodyPr wrap="square" rtlCol="0">
            <a:spAutoFit/>
          </a:bodyPr>
          <a:lstStyle/>
          <a:p>
            <a:r>
              <a:rPr lang="en-GB" dirty="0" smtClean="0"/>
              <a:t>Francis </a:t>
            </a:r>
            <a:r>
              <a:rPr lang="en-GB" dirty="0" smtClean="0"/>
              <a:t>Pryor’s work on Seahenge (2001) provides </a:t>
            </a:r>
            <a:r>
              <a:rPr lang="en-GB" dirty="0" smtClean="0"/>
              <a:t>a </a:t>
            </a:r>
            <a:r>
              <a:rPr lang="en-GB" dirty="0" smtClean="0"/>
              <a:t>narrative account that not only offers an overview of the prehistoric archaeology of the Fenlands of eastern England, but also an autobiographical approach.  </a:t>
            </a:r>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r>
              <a:rPr lang="en-GB" dirty="0" smtClean="0"/>
              <a:t>This </a:t>
            </a:r>
            <a:r>
              <a:rPr lang="en-GB" dirty="0" smtClean="0"/>
              <a:t>book also contains a short account of the political issues surrounding the excavation of the site of </a:t>
            </a:r>
            <a:r>
              <a:rPr lang="en-GB" dirty="0" smtClean="0"/>
              <a:t>Seahenge</a:t>
            </a:r>
            <a:endParaRPr lang="en-GB" dirty="0" smtClean="0"/>
          </a:p>
          <a:p>
            <a:r>
              <a:rPr lang="en-GB" dirty="0" smtClean="0"/>
              <a:t> </a:t>
            </a:r>
          </a:p>
        </p:txBody>
      </p:sp>
      <p:pic>
        <p:nvPicPr>
          <p:cNvPr id="3" name="Picture 2" descr="seahenge.jpg"/>
          <p:cNvPicPr>
            <a:picLocks noChangeAspect="1"/>
          </p:cNvPicPr>
          <p:nvPr/>
        </p:nvPicPr>
        <p:blipFill>
          <a:blip r:embed="rId2"/>
          <a:stretch>
            <a:fillRect/>
          </a:stretch>
        </p:blipFill>
        <p:spPr>
          <a:xfrm>
            <a:off x="0" y="0"/>
            <a:ext cx="4467497" cy="6858000"/>
          </a:xfrm>
          <a:prstGeom prst="rect">
            <a:avLst/>
          </a:prstGeom>
        </p:spPr>
      </p:pic>
      <p:pic>
        <p:nvPicPr>
          <p:cNvPr id="4" name="Picture 3" descr="2008wickenby_22.jpg"/>
          <p:cNvPicPr>
            <a:picLocks noChangeAspect="1"/>
          </p:cNvPicPr>
          <p:nvPr/>
        </p:nvPicPr>
        <p:blipFill>
          <a:blip r:embed="rId3"/>
          <a:stretch>
            <a:fillRect/>
          </a:stretch>
        </p:blipFill>
        <p:spPr>
          <a:xfrm>
            <a:off x="4929190" y="2571744"/>
            <a:ext cx="3810000" cy="2543175"/>
          </a:xfrm>
          <a:prstGeom prst="rect">
            <a:avLst/>
          </a:prstGeom>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000628" y="642918"/>
            <a:ext cx="3786214" cy="4955203"/>
          </a:xfrm>
          <a:prstGeom prst="rect">
            <a:avLst/>
          </a:prstGeom>
          <a:noFill/>
        </p:spPr>
        <p:txBody>
          <a:bodyPr wrap="square" rtlCol="0">
            <a:spAutoFit/>
          </a:bodyPr>
          <a:lstStyle/>
          <a:p>
            <a:r>
              <a:rPr lang="en-GB" sz="2800" dirty="0" smtClean="0"/>
              <a:t>Seahenge</a:t>
            </a:r>
            <a:r>
              <a:rPr lang="en-GB" dirty="0" smtClean="0"/>
              <a:t> </a:t>
            </a:r>
          </a:p>
          <a:p>
            <a:r>
              <a:rPr lang="en-GB" dirty="0" smtClean="0"/>
              <a:t>as </a:t>
            </a:r>
            <a:r>
              <a:rPr lang="en-GB" dirty="0" smtClean="0"/>
              <a:t>the site was dubbed by journalists, was a circle of fifty-five timber posts with a central inverted tree trunk </a:t>
            </a:r>
            <a:r>
              <a:rPr lang="en-GB" dirty="0" smtClean="0"/>
              <a:t>eroding </a:t>
            </a:r>
            <a:r>
              <a:rPr lang="en-GB" dirty="0" smtClean="0"/>
              <a:t>out of the tidal zone at Holme-next-the-Sea on the Norfolk coast of eastern </a:t>
            </a:r>
            <a:r>
              <a:rPr lang="en-GB" dirty="0" smtClean="0"/>
              <a:t>England </a:t>
            </a:r>
          </a:p>
          <a:p>
            <a:endParaRPr lang="en-GB" dirty="0" smtClean="0"/>
          </a:p>
          <a:p>
            <a:endParaRPr lang="en-GB" dirty="0" smtClean="0"/>
          </a:p>
          <a:p>
            <a:endParaRPr lang="en-GB" dirty="0" smtClean="0"/>
          </a:p>
          <a:p>
            <a:endParaRPr lang="en-GB" dirty="0" smtClean="0"/>
          </a:p>
          <a:p>
            <a:endParaRPr lang="en-GB" dirty="0" smtClean="0"/>
          </a:p>
          <a:p>
            <a:endParaRPr lang="en-GB" dirty="0" smtClean="0"/>
          </a:p>
          <a:p>
            <a:r>
              <a:rPr lang="en-GB" dirty="0" smtClean="0"/>
              <a:t>dendrochronology </a:t>
            </a:r>
            <a:r>
              <a:rPr lang="en-GB" dirty="0" smtClean="0"/>
              <a:t>confirmed a date in the Early Bronze Age of 2050 BCE (Before Common Era).  </a:t>
            </a:r>
            <a:endParaRPr lang="en-GB" dirty="0" smtClean="0"/>
          </a:p>
          <a:p>
            <a:endParaRPr lang="en-GB" dirty="0" smtClean="0"/>
          </a:p>
        </p:txBody>
      </p:sp>
      <p:pic>
        <p:nvPicPr>
          <p:cNvPr id="3" name="Picture 2" descr="seahenge5.jpg"/>
          <p:cNvPicPr>
            <a:picLocks noChangeAspect="1"/>
          </p:cNvPicPr>
          <p:nvPr/>
        </p:nvPicPr>
        <p:blipFill>
          <a:blip r:embed="rId2"/>
          <a:stretch>
            <a:fillRect/>
          </a:stretch>
        </p:blipFill>
        <p:spPr>
          <a:xfrm>
            <a:off x="-1" y="0"/>
            <a:ext cx="4572001" cy="6858000"/>
          </a:xfrm>
          <a:prstGeom prst="rect">
            <a:avLst/>
          </a:prstGeom>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4929190" y="642918"/>
            <a:ext cx="3857652" cy="5909310"/>
          </a:xfrm>
          <a:prstGeom prst="rect">
            <a:avLst/>
          </a:prstGeom>
          <a:noFill/>
        </p:spPr>
        <p:txBody>
          <a:bodyPr wrap="square" rtlCol="0">
            <a:spAutoFit/>
          </a:bodyPr>
          <a:lstStyle/>
          <a:p>
            <a:r>
              <a:rPr lang="en-GB" dirty="0" smtClean="0"/>
              <a:t>In 1999 </a:t>
            </a:r>
            <a:r>
              <a:rPr lang="en-GB" dirty="0" smtClean="0"/>
              <a:t>English Heritage decided that the site should be excavated prior to damage by further erosion and the Norfolk Archaeological Unit was contracted to conduct the excavation.  </a:t>
            </a:r>
            <a:endParaRPr lang="en-GB" dirty="0" smtClean="0"/>
          </a:p>
          <a:p>
            <a:endParaRPr lang="en-GB" dirty="0" smtClean="0"/>
          </a:p>
          <a:p>
            <a:endParaRPr lang="en-GB" dirty="0" smtClean="0"/>
          </a:p>
          <a:p>
            <a:endParaRPr lang="en-GB" dirty="0" smtClean="0"/>
          </a:p>
          <a:p>
            <a:endParaRPr lang="en-GB" dirty="0" smtClean="0"/>
          </a:p>
          <a:p>
            <a:endParaRPr lang="en-GB" dirty="0" smtClean="0"/>
          </a:p>
          <a:p>
            <a:r>
              <a:rPr lang="en-GB" dirty="0" smtClean="0"/>
              <a:t>m</a:t>
            </a:r>
            <a:r>
              <a:rPr lang="en-GB" dirty="0" smtClean="0"/>
              <a:t>edia </a:t>
            </a:r>
            <a:r>
              <a:rPr lang="en-GB" dirty="0" smtClean="0"/>
              <a:t>coverage was slow to develop at first, but prior to the excavation it became widespread and not only attracted the interest of Channel 4’s </a:t>
            </a:r>
            <a:r>
              <a:rPr lang="en-GB" i="1" dirty="0" smtClean="0"/>
              <a:t>Time </a:t>
            </a:r>
            <a:r>
              <a:rPr lang="en-GB" i="1" dirty="0" smtClean="0"/>
              <a:t>Team</a:t>
            </a:r>
            <a:r>
              <a:rPr lang="en-GB" dirty="0" smtClean="0"/>
              <a:t>, </a:t>
            </a:r>
          </a:p>
          <a:p>
            <a:endParaRPr lang="en-GB" dirty="0" smtClean="0"/>
          </a:p>
          <a:p>
            <a:endParaRPr lang="en-GB" dirty="0" smtClean="0"/>
          </a:p>
          <a:p>
            <a:r>
              <a:rPr lang="en-GB" dirty="0" smtClean="0"/>
              <a:t>	</a:t>
            </a:r>
            <a:r>
              <a:rPr lang="en-GB" dirty="0" smtClean="0"/>
              <a:t>but </a:t>
            </a:r>
            <a:r>
              <a:rPr lang="en-GB" dirty="0" smtClean="0"/>
              <a:t>two sets of interest groups who objected to the excavation of the site.</a:t>
            </a:r>
          </a:p>
          <a:p>
            <a:endParaRPr lang="en-GB" dirty="0" smtClean="0"/>
          </a:p>
        </p:txBody>
      </p:sp>
      <p:pic>
        <p:nvPicPr>
          <p:cNvPr id="3" name="Picture 2" descr="imagesCAIB3UFA.jpg"/>
          <p:cNvPicPr>
            <a:picLocks noChangeAspect="1"/>
          </p:cNvPicPr>
          <p:nvPr/>
        </p:nvPicPr>
        <p:blipFill>
          <a:blip r:embed="rId2"/>
          <a:stretch>
            <a:fillRect/>
          </a:stretch>
        </p:blipFill>
        <p:spPr>
          <a:xfrm>
            <a:off x="0" y="3214686"/>
            <a:ext cx="4864012" cy="3643314"/>
          </a:xfrm>
          <a:prstGeom prst="rect">
            <a:avLst/>
          </a:prstGeom>
        </p:spPr>
      </p:pic>
      <p:pic>
        <p:nvPicPr>
          <p:cNvPr id="4" name="Picture 3" descr="2300800596_1f741cd33f.jpg"/>
          <p:cNvPicPr>
            <a:picLocks noChangeAspect="1"/>
          </p:cNvPicPr>
          <p:nvPr/>
        </p:nvPicPr>
        <p:blipFill>
          <a:blip r:embed="rId3"/>
          <a:stretch>
            <a:fillRect/>
          </a:stretch>
        </p:blipFill>
        <p:spPr>
          <a:xfrm>
            <a:off x="785786" y="357166"/>
            <a:ext cx="3500430" cy="2450301"/>
          </a:xfrm>
          <a:prstGeom prst="rect">
            <a:avLst/>
          </a:prstGeom>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286380" y="642918"/>
            <a:ext cx="3500462" cy="4801314"/>
          </a:xfrm>
          <a:prstGeom prst="rect">
            <a:avLst/>
          </a:prstGeom>
          <a:noFill/>
        </p:spPr>
        <p:txBody>
          <a:bodyPr wrap="square" rtlCol="0">
            <a:spAutoFit/>
          </a:bodyPr>
          <a:lstStyle/>
          <a:p>
            <a:r>
              <a:rPr lang="en-GB" dirty="0" smtClean="0"/>
              <a:t>t</a:t>
            </a:r>
            <a:r>
              <a:rPr lang="en-GB" dirty="0" smtClean="0"/>
              <a:t>he </a:t>
            </a:r>
            <a:r>
              <a:rPr lang="en-GB" dirty="0" smtClean="0"/>
              <a:t>first group consisted of self-styled ‘Druids’, Pagans and New Agers.  </a:t>
            </a:r>
            <a:endParaRPr lang="en-GB" dirty="0" smtClean="0"/>
          </a:p>
          <a:p>
            <a:endParaRPr lang="en-GB" dirty="0" smtClean="0"/>
          </a:p>
          <a:p>
            <a:r>
              <a:rPr lang="en-GB" dirty="0" smtClean="0"/>
              <a:t>t</a:t>
            </a:r>
            <a:r>
              <a:rPr lang="en-GB" dirty="0" smtClean="0"/>
              <a:t>he </a:t>
            </a:r>
            <a:r>
              <a:rPr lang="en-GB" dirty="0" smtClean="0"/>
              <a:t>Druids and Pagans were negotiated with and work was stopped to allow ceremonies to be performed </a:t>
            </a:r>
            <a:endParaRPr lang="en-GB" dirty="0" smtClean="0"/>
          </a:p>
          <a:p>
            <a:endParaRPr lang="en-GB" dirty="0" smtClean="0"/>
          </a:p>
          <a:p>
            <a:r>
              <a:rPr lang="en-GB" dirty="0" smtClean="0"/>
              <a:t>.......but </a:t>
            </a:r>
            <a:r>
              <a:rPr lang="en-GB" dirty="0" smtClean="0"/>
              <a:t>the New Agers were travellers who were difficult to pin down and were very savvy in making their presence felt when representatives of the media were present.  </a:t>
            </a:r>
            <a:endParaRPr lang="en-GB" dirty="0" smtClean="0"/>
          </a:p>
          <a:p>
            <a:endParaRPr lang="en-GB" dirty="0" smtClean="0"/>
          </a:p>
          <a:p>
            <a:endParaRPr lang="en-GB" dirty="0" smtClean="0"/>
          </a:p>
        </p:txBody>
      </p:sp>
      <p:pic>
        <p:nvPicPr>
          <p:cNvPr id="3" name="Picture 2" descr="seahenge2b.jpg"/>
          <p:cNvPicPr>
            <a:picLocks noChangeAspect="1"/>
          </p:cNvPicPr>
          <p:nvPr/>
        </p:nvPicPr>
        <p:blipFill>
          <a:blip r:embed="rId2"/>
          <a:stretch>
            <a:fillRect/>
          </a:stretch>
        </p:blipFill>
        <p:spPr>
          <a:xfrm>
            <a:off x="0" y="5312252"/>
            <a:ext cx="9144000" cy="1545748"/>
          </a:xfrm>
          <a:prstGeom prst="rect">
            <a:avLst/>
          </a:prstGeom>
        </p:spPr>
      </p:pic>
      <p:pic>
        <p:nvPicPr>
          <p:cNvPr id="6" name="Picture 5" descr="seahengerr.jpg"/>
          <p:cNvPicPr>
            <a:picLocks noChangeAspect="1"/>
          </p:cNvPicPr>
          <p:nvPr/>
        </p:nvPicPr>
        <p:blipFill>
          <a:blip r:embed="rId3"/>
          <a:stretch>
            <a:fillRect/>
          </a:stretch>
        </p:blipFill>
        <p:spPr>
          <a:xfrm>
            <a:off x="857224" y="1214422"/>
            <a:ext cx="3810000" cy="3429000"/>
          </a:xfrm>
          <a:prstGeom prst="rect">
            <a:avLst/>
          </a:prstGeom>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072066" y="571480"/>
            <a:ext cx="3714776" cy="3693319"/>
          </a:xfrm>
          <a:prstGeom prst="rect">
            <a:avLst/>
          </a:prstGeom>
          <a:noFill/>
        </p:spPr>
        <p:txBody>
          <a:bodyPr wrap="square" rtlCol="0">
            <a:spAutoFit/>
          </a:bodyPr>
          <a:lstStyle/>
          <a:p>
            <a:r>
              <a:rPr lang="en-GB" dirty="0" smtClean="0"/>
              <a:t>t</a:t>
            </a:r>
            <a:r>
              <a:rPr lang="en-GB" dirty="0" smtClean="0"/>
              <a:t>he </a:t>
            </a:r>
            <a:r>
              <a:rPr lang="en-GB" dirty="0" smtClean="0"/>
              <a:t>day selected for lifting the central trunk was postponed when New Agers occupied the site and could not be </a:t>
            </a:r>
            <a:r>
              <a:rPr lang="en-GB" dirty="0" smtClean="0"/>
              <a:t>removed</a:t>
            </a:r>
          </a:p>
          <a:p>
            <a:endParaRPr lang="en-GB" dirty="0" smtClean="0"/>
          </a:p>
          <a:p>
            <a:r>
              <a:rPr lang="en-GB" dirty="0" smtClean="0"/>
              <a:t>the </a:t>
            </a:r>
            <a:r>
              <a:rPr lang="en-GB" dirty="0" smtClean="0"/>
              <a:t>following day with police assistance the trunk was hoisted and taken away.  </a:t>
            </a:r>
            <a:endParaRPr lang="en-GB" dirty="0" smtClean="0"/>
          </a:p>
          <a:p>
            <a:endParaRPr lang="en-GB" dirty="0" smtClean="0"/>
          </a:p>
          <a:p>
            <a:r>
              <a:rPr lang="en-GB" dirty="0" smtClean="0"/>
              <a:t>t</a:t>
            </a:r>
            <a:r>
              <a:rPr lang="en-GB" dirty="0" smtClean="0"/>
              <a:t>he </a:t>
            </a:r>
            <a:r>
              <a:rPr lang="en-GB" dirty="0" smtClean="0"/>
              <a:t>New </a:t>
            </a:r>
            <a:r>
              <a:rPr lang="en-GB" dirty="0" smtClean="0"/>
              <a:t>Agers argued that </a:t>
            </a:r>
            <a:r>
              <a:rPr lang="en-GB" dirty="0" smtClean="0"/>
              <a:t>the excavation was </a:t>
            </a:r>
            <a:r>
              <a:rPr lang="en-GB" dirty="0" smtClean="0"/>
              <a:t>nothing less than the </a:t>
            </a:r>
            <a:r>
              <a:rPr lang="en-GB" dirty="0" smtClean="0"/>
              <a:t>desecration of a sacred shrine.</a:t>
            </a:r>
          </a:p>
          <a:p>
            <a:r>
              <a:rPr lang="en-GB" dirty="0" smtClean="0"/>
              <a:t> </a:t>
            </a:r>
            <a:endParaRPr lang="en-GB" dirty="0"/>
          </a:p>
        </p:txBody>
      </p:sp>
      <p:pic>
        <p:nvPicPr>
          <p:cNvPr id="3" name="Picture 2" descr="seahenge3b.jpg"/>
          <p:cNvPicPr>
            <a:picLocks noChangeAspect="1"/>
          </p:cNvPicPr>
          <p:nvPr/>
        </p:nvPicPr>
        <p:blipFill>
          <a:blip r:embed="rId2"/>
          <a:stretch>
            <a:fillRect/>
          </a:stretch>
        </p:blipFill>
        <p:spPr>
          <a:xfrm>
            <a:off x="0" y="4377155"/>
            <a:ext cx="9144000" cy="2480845"/>
          </a:xfrm>
          <a:prstGeom prst="rect">
            <a:avLst/>
          </a:prstGeom>
        </p:spPr>
      </p:pic>
      <p:pic>
        <p:nvPicPr>
          <p:cNvPr id="4" name="Picture 3" descr="seahenge_confront.jpg"/>
          <p:cNvPicPr>
            <a:picLocks noChangeAspect="1"/>
          </p:cNvPicPr>
          <p:nvPr/>
        </p:nvPicPr>
        <p:blipFill>
          <a:blip r:embed="rId3"/>
          <a:stretch>
            <a:fillRect/>
          </a:stretch>
        </p:blipFill>
        <p:spPr>
          <a:xfrm>
            <a:off x="1428728" y="428604"/>
            <a:ext cx="2786082" cy="3869558"/>
          </a:xfrm>
          <a:prstGeom prst="rect">
            <a:avLst/>
          </a:prstGeom>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4643438" y="642918"/>
            <a:ext cx="4143404" cy="6186309"/>
          </a:xfrm>
          <a:prstGeom prst="rect">
            <a:avLst/>
          </a:prstGeom>
          <a:noFill/>
        </p:spPr>
        <p:txBody>
          <a:bodyPr wrap="square" rtlCol="0">
            <a:spAutoFit/>
          </a:bodyPr>
          <a:lstStyle/>
          <a:p>
            <a:r>
              <a:rPr lang="en-GB" dirty="0" smtClean="0"/>
              <a:t>t</a:t>
            </a:r>
            <a:r>
              <a:rPr lang="en-GB" dirty="0" smtClean="0"/>
              <a:t>he second group was a loose conglomeration of locals who either believed that the sea and erosion was not a threat to the site and therefore it should be left where it was, and may indeed attract tourists to the area.  </a:t>
            </a:r>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r>
              <a:rPr lang="en-GB" dirty="0" smtClean="0"/>
              <a:t>o</a:t>
            </a:r>
            <a:r>
              <a:rPr lang="en-GB" dirty="0" smtClean="0"/>
              <a:t>thers were worried that the timbers would be removed from northwest Norfolk and taken to a place where they did not belong, that is, 50 kilometres away in Cambridgeshire in the first instance.</a:t>
            </a:r>
          </a:p>
          <a:p>
            <a:r>
              <a:rPr lang="en-GB" dirty="0" smtClean="0"/>
              <a:t> </a:t>
            </a:r>
          </a:p>
        </p:txBody>
      </p:sp>
      <p:pic>
        <p:nvPicPr>
          <p:cNvPr id="3" name="Picture 2" descr="2148825499_21dd615658_o.jpg"/>
          <p:cNvPicPr>
            <a:picLocks noChangeAspect="1"/>
          </p:cNvPicPr>
          <p:nvPr/>
        </p:nvPicPr>
        <p:blipFill>
          <a:blip r:embed="rId2"/>
          <a:stretch>
            <a:fillRect/>
          </a:stretch>
        </p:blipFill>
        <p:spPr>
          <a:xfrm>
            <a:off x="-1" y="0"/>
            <a:ext cx="4500563" cy="6858000"/>
          </a:xfrm>
          <a:prstGeom prst="rect">
            <a:avLst/>
          </a:prstGeom>
        </p:spPr>
      </p:pic>
      <p:pic>
        <p:nvPicPr>
          <p:cNvPr id="4" name="Picture 3" descr="1.jpg"/>
          <p:cNvPicPr>
            <a:picLocks noChangeAspect="1"/>
          </p:cNvPicPr>
          <p:nvPr/>
        </p:nvPicPr>
        <p:blipFill>
          <a:blip r:embed="rId3"/>
          <a:stretch>
            <a:fillRect/>
          </a:stretch>
        </p:blipFill>
        <p:spPr>
          <a:xfrm>
            <a:off x="4572000" y="2571744"/>
            <a:ext cx="3937000" cy="2197100"/>
          </a:xfrm>
          <a:prstGeom prst="rect">
            <a:avLst/>
          </a:prstGeom>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71472" y="642918"/>
            <a:ext cx="8215370" cy="4801314"/>
          </a:xfrm>
          <a:prstGeom prst="rect">
            <a:avLst/>
          </a:prstGeom>
          <a:noFill/>
        </p:spPr>
        <p:txBody>
          <a:bodyPr wrap="square" rtlCol="0">
            <a:spAutoFit/>
          </a:bodyPr>
          <a:lstStyle/>
          <a:p>
            <a:r>
              <a:rPr lang="en-GB" dirty="0" smtClean="0"/>
              <a:t> </a:t>
            </a:r>
          </a:p>
          <a:p>
            <a:r>
              <a:rPr lang="en-GB" dirty="0" smtClean="0"/>
              <a:t>t</a:t>
            </a:r>
            <a:r>
              <a:rPr lang="en-GB" dirty="0" smtClean="0"/>
              <a:t>he concerns of local people, who can have a great deal of pride in the archaeology of their locale, is not completely unheard of elsewhere.  </a:t>
            </a:r>
          </a:p>
          <a:p>
            <a:endParaRPr lang="en-GB" dirty="0" smtClean="0"/>
          </a:p>
          <a:p>
            <a:endParaRPr lang="en-GB" dirty="0" smtClean="0"/>
          </a:p>
          <a:p>
            <a:r>
              <a:rPr lang="en-GB" dirty="0" smtClean="0"/>
              <a:t>such protests are quite rare unless the archaeological excavations are in advance of unpopular development (road building etc) where the archaeology can be useful for NIMBY (not in my backyard) protests.  </a:t>
            </a:r>
          </a:p>
          <a:p>
            <a:endParaRPr lang="en-GB" dirty="0" smtClean="0"/>
          </a:p>
          <a:p>
            <a:endParaRPr lang="en-GB" dirty="0" smtClean="0"/>
          </a:p>
          <a:p>
            <a:endParaRPr lang="en-GB" dirty="0" smtClean="0"/>
          </a:p>
          <a:p>
            <a:endParaRPr lang="en-GB" dirty="0" smtClean="0"/>
          </a:p>
          <a:p>
            <a:endParaRPr lang="en-GB" dirty="0" smtClean="0"/>
          </a:p>
          <a:p>
            <a:r>
              <a:rPr lang="en-GB" dirty="0" smtClean="0"/>
              <a:t>t</a:t>
            </a:r>
            <a:r>
              <a:rPr lang="en-GB" dirty="0" smtClean="0"/>
              <a:t>he concerns regarding desecration of a sacred place, however, was very unusual in British archaeology, this is not the case for other parts of the World and such concerns are being taken far more seriously in the UK than had previously been the case.</a:t>
            </a:r>
          </a:p>
          <a:p>
            <a:r>
              <a:rPr lang="en-GB" dirty="0" smtClean="0"/>
              <a:t> </a:t>
            </a:r>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143504" y="642918"/>
            <a:ext cx="3643338" cy="2308324"/>
          </a:xfrm>
          <a:prstGeom prst="rect">
            <a:avLst/>
          </a:prstGeom>
          <a:noFill/>
        </p:spPr>
        <p:txBody>
          <a:bodyPr wrap="square" rtlCol="0">
            <a:spAutoFit/>
          </a:bodyPr>
          <a:lstStyle/>
          <a:p>
            <a:r>
              <a:rPr lang="en-GB" dirty="0" smtClean="0"/>
              <a:t>a</a:t>
            </a:r>
            <a:r>
              <a:rPr lang="en-GB" dirty="0" smtClean="0"/>
              <a:t>cross the world </a:t>
            </a:r>
            <a:r>
              <a:rPr lang="en-GB" dirty="0" smtClean="0"/>
              <a:t>archaeologists have been embroiled in political issues that have generally involved confrontations between practitioners and Indigenous people in settler or colonial situations, particularly in North America and Australia.  </a:t>
            </a:r>
            <a:endParaRPr lang="en-GB" dirty="0" smtClean="0"/>
          </a:p>
        </p:txBody>
      </p:sp>
      <p:pic>
        <p:nvPicPr>
          <p:cNvPr id="3" name="Picture 2" descr="r476764_2408092.jpg"/>
          <p:cNvPicPr>
            <a:picLocks noChangeAspect="1"/>
          </p:cNvPicPr>
          <p:nvPr/>
        </p:nvPicPr>
        <p:blipFill>
          <a:blip r:embed="rId2"/>
          <a:stretch>
            <a:fillRect/>
          </a:stretch>
        </p:blipFill>
        <p:spPr>
          <a:xfrm>
            <a:off x="0" y="3284337"/>
            <a:ext cx="4929190" cy="3573663"/>
          </a:xfrm>
          <a:prstGeom prst="rect">
            <a:avLst/>
          </a:prstGeom>
        </p:spPr>
      </p:pic>
      <p:pic>
        <p:nvPicPr>
          <p:cNvPr id="4" name="Picture 3" descr="expulsion_disguised_as_archaeology.jpg"/>
          <p:cNvPicPr>
            <a:picLocks noChangeAspect="1"/>
          </p:cNvPicPr>
          <p:nvPr/>
        </p:nvPicPr>
        <p:blipFill>
          <a:blip r:embed="rId3" cstate="print"/>
          <a:stretch>
            <a:fillRect/>
          </a:stretch>
        </p:blipFill>
        <p:spPr>
          <a:xfrm>
            <a:off x="0" y="0"/>
            <a:ext cx="4890265" cy="3214686"/>
          </a:xfrm>
          <a:prstGeom prst="rect">
            <a:avLst/>
          </a:prstGeom>
        </p:spPr>
      </p:pic>
      <p:pic>
        <p:nvPicPr>
          <p:cNvPr id="6" name="Picture 5" descr="hpim2713.jpg"/>
          <p:cNvPicPr>
            <a:picLocks noChangeAspect="1"/>
          </p:cNvPicPr>
          <p:nvPr/>
        </p:nvPicPr>
        <p:blipFill>
          <a:blip r:embed="rId4" cstate="print"/>
          <a:stretch>
            <a:fillRect/>
          </a:stretch>
        </p:blipFill>
        <p:spPr>
          <a:xfrm>
            <a:off x="5000628" y="3214685"/>
            <a:ext cx="4083214" cy="3643315"/>
          </a:xfrm>
          <a:prstGeom prst="rect">
            <a:avLst/>
          </a:prstGeom>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143504" y="642918"/>
            <a:ext cx="3643338" cy="5078313"/>
          </a:xfrm>
          <a:prstGeom prst="rect">
            <a:avLst/>
          </a:prstGeom>
          <a:noFill/>
        </p:spPr>
        <p:txBody>
          <a:bodyPr wrap="square" rtlCol="0">
            <a:spAutoFit/>
          </a:bodyPr>
          <a:lstStyle/>
          <a:p>
            <a:r>
              <a:rPr lang="en-GB" dirty="0" smtClean="0"/>
              <a:t>m</a:t>
            </a:r>
            <a:r>
              <a:rPr lang="en-GB" dirty="0" smtClean="0"/>
              <a:t>uch </a:t>
            </a:r>
            <a:r>
              <a:rPr lang="en-GB" dirty="0" smtClean="0"/>
              <a:t>of the concern has been related to the excavation of human remains </a:t>
            </a:r>
            <a:r>
              <a:rPr lang="en-GB" dirty="0" smtClean="0"/>
              <a:t>and / or </a:t>
            </a:r>
            <a:r>
              <a:rPr lang="en-GB" dirty="0" smtClean="0"/>
              <a:t>their deposition in </a:t>
            </a:r>
            <a:r>
              <a:rPr lang="en-GB" dirty="0" smtClean="0"/>
              <a:t>museums.  </a:t>
            </a:r>
          </a:p>
          <a:p>
            <a:endParaRPr lang="en-GB" dirty="0" smtClean="0"/>
          </a:p>
          <a:p>
            <a:endParaRPr lang="en-GB" dirty="0" smtClean="0"/>
          </a:p>
          <a:p>
            <a:endParaRPr lang="en-GB" dirty="0" smtClean="0"/>
          </a:p>
          <a:p>
            <a:endParaRPr lang="en-GB" dirty="0" smtClean="0"/>
          </a:p>
          <a:p>
            <a:endParaRPr lang="en-GB" dirty="0" smtClean="0"/>
          </a:p>
          <a:p>
            <a:endParaRPr lang="en-GB" dirty="0" smtClean="0"/>
          </a:p>
          <a:p>
            <a:r>
              <a:rPr lang="en-GB" dirty="0" smtClean="0"/>
              <a:t>i</a:t>
            </a:r>
            <a:r>
              <a:rPr lang="en-GB" dirty="0" smtClean="0"/>
              <a:t>ndigenous </a:t>
            </a:r>
            <a:r>
              <a:rPr lang="en-GB" dirty="0" smtClean="0"/>
              <a:t>people have often quite different concerns about the disturbance of the remains of what they perceive as the remains of their ancestors compared to the information available from such remains through physical anthropological studies.  </a:t>
            </a:r>
          </a:p>
        </p:txBody>
      </p:sp>
      <p:pic>
        <p:nvPicPr>
          <p:cNvPr id="7" name="Picture 6" descr="0,1020,883290,00.jpg"/>
          <p:cNvPicPr>
            <a:picLocks noChangeAspect="1"/>
          </p:cNvPicPr>
          <p:nvPr/>
        </p:nvPicPr>
        <p:blipFill>
          <a:blip r:embed="rId2"/>
          <a:stretch>
            <a:fillRect/>
          </a:stretch>
        </p:blipFill>
        <p:spPr>
          <a:xfrm>
            <a:off x="0" y="0"/>
            <a:ext cx="4890896" cy="3714752"/>
          </a:xfrm>
          <a:prstGeom prst="rect">
            <a:avLst/>
          </a:prstGeom>
        </p:spPr>
      </p:pic>
      <p:pic>
        <p:nvPicPr>
          <p:cNvPr id="8" name="Picture 7" descr="09cnd-venus_1.jpg"/>
          <p:cNvPicPr>
            <a:picLocks noChangeAspect="1"/>
          </p:cNvPicPr>
          <p:nvPr/>
        </p:nvPicPr>
        <p:blipFill>
          <a:blip r:embed="rId3"/>
          <a:stretch>
            <a:fillRect/>
          </a:stretch>
        </p:blipFill>
        <p:spPr>
          <a:xfrm>
            <a:off x="0" y="3750925"/>
            <a:ext cx="4929190" cy="3107075"/>
          </a:xfrm>
          <a:prstGeom prst="rect">
            <a:avLst/>
          </a:prstGeom>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4071934" y="642918"/>
            <a:ext cx="4714908" cy="6186309"/>
          </a:xfrm>
          <a:prstGeom prst="rect">
            <a:avLst/>
          </a:prstGeom>
          <a:noFill/>
        </p:spPr>
        <p:txBody>
          <a:bodyPr wrap="square" rtlCol="0">
            <a:spAutoFit/>
          </a:bodyPr>
          <a:lstStyle/>
          <a:p>
            <a:r>
              <a:rPr lang="en-GB" dirty="0" smtClean="0"/>
              <a:t>John Mulvaney argued </a:t>
            </a:r>
            <a:r>
              <a:rPr lang="en-GB" dirty="0" smtClean="0"/>
              <a:t>that the repatriation of human remains from the site of Kow Swamp in </a:t>
            </a:r>
            <a:r>
              <a:rPr lang="en-GB" dirty="0" smtClean="0"/>
              <a:t>south-eastern </a:t>
            </a:r>
            <a:r>
              <a:rPr lang="en-GB" dirty="0" smtClean="0"/>
              <a:t>Australia to local Aboriginal custodians for reburial was a loss to science.  </a:t>
            </a:r>
            <a:endParaRPr lang="en-GB" dirty="0" smtClean="0"/>
          </a:p>
          <a:p>
            <a:endParaRPr lang="en-GB" dirty="0" smtClean="0"/>
          </a:p>
          <a:p>
            <a:r>
              <a:rPr lang="en-GB" dirty="0" smtClean="0"/>
              <a:t>the </a:t>
            </a:r>
            <a:r>
              <a:rPr lang="en-GB" dirty="0" smtClean="0"/>
              <a:t>remains </a:t>
            </a:r>
            <a:r>
              <a:rPr lang="en-GB" dirty="0" smtClean="0"/>
              <a:t>dated to </a:t>
            </a:r>
            <a:r>
              <a:rPr lang="en-GB" dirty="0" smtClean="0"/>
              <a:t>the Late </a:t>
            </a:r>
            <a:r>
              <a:rPr lang="en-GB" dirty="0" smtClean="0"/>
              <a:t>Pleistocene (15,000 - </a:t>
            </a:r>
            <a:r>
              <a:rPr lang="en-GB" dirty="0" smtClean="0"/>
              <a:t>10,000 years </a:t>
            </a:r>
            <a:r>
              <a:rPr lang="en-GB" dirty="0" smtClean="0"/>
              <a:t>ago) </a:t>
            </a:r>
          </a:p>
          <a:p>
            <a:endParaRPr lang="en-GB" dirty="0" smtClean="0"/>
          </a:p>
          <a:p>
            <a:r>
              <a:rPr lang="en-GB" dirty="0" smtClean="0"/>
              <a:t>no </a:t>
            </a:r>
            <a:r>
              <a:rPr lang="en-GB" dirty="0" smtClean="0"/>
              <a:t>direct ancestral relationship could be claimed by the present day Aboriginal community in the area.  </a:t>
            </a:r>
            <a:endParaRPr lang="en-GB" dirty="0" smtClean="0"/>
          </a:p>
          <a:p>
            <a:endParaRPr lang="en-GB" dirty="0" smtClean="0"/>
          </a:p>
          <a:p>
            <a:r>
              <a:rPr lang="en-GB" dirty="0" smtClean="0"/>
              <a:t>the </a:t>
            </a:r>
            <a:r>
              <a:rPr lang="en-GB" dirty="0" smtClean="0"/>
              <a:t>rarity of human remains of this date were of universal importance to science that transcended political concerns at the local level. </a:t>
            </a:r>
            <a:endParaRPr lang="en-GB" dirty="0" smtClean="0"/>
          </a:p>
          <a:p>
            <a:endParaRPr lang="en-GB" dirty="0" smtClean="0"/>
          </a:p>
          <a:p>
            <a:r>
              <a:rPr lang="en-GB" dirty="0" smtClean="0"/>
              <a:t>Mulvaney’s </a:t>
            </a:r>
            <a:r>
              <a:rPr lang="en-GB" dirty="0" smtClean="0"/>
              <a:t>view is one that is not shared by most Australian archaeologists, the majority of whom are of European ancestry, who work closely in consultation with Aboriginal communities in conducting archaeological work on their land</a:t>
            </a:r>
            <a:r>
              <a:rPr lang="en-GB" dirty="0" smtClean="0"/>
              <a:t>.</a:t>
            </a:r>
            <a:endParaRPr lang="en-GB" dirty="0" smtClean="0"/>
          </a:p>
        </p:txBody>
      </p:sp>
      <p:pic>
        <p:nvPicPr>
          <p:cNvPr id="3" name="Picture 2" descr="centre_2ef_rs.jpg"/>
          <p:cNvPicPr>
            <a:picLocks noChangeAspect="1"/>
          </p:cNvPicPr>
          <p:nvPr/>
        </p:nvPicPr>
        <p:blipFill>
          <a:blip r:embed="rId2"/>
          <a:stretch>
            <a:fillRect/>
          </a:stretch>
        </p:blipFill>
        <p:spPr>
          <a:xfrm>
            <a:off x="428596" y="714356"/>
            <a:ext cx="3186068" cy="4572008"/>
          </a:xfrm>
          <a:prstGeom prst="rect">
            <a:avLst/>
          </a:prstGeom>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00034" y="2000240"/>
            <a:ext cx="8215370" cy="2092881"/>
          </a:xfrm>
          <a:prstGeom prst="rect">
            <a:avLst/>
          </a:prstGeom>
          <a:noFill/>
        </p:spPr>
        <p:txBody>
          <a:bodyPr wrap="square" rtlCol="0">
            <a:spAutoFit/>
          </a:bodyPr>
          <a:lstStyle/>
          <a:p>
            <a:pPr algn="ctr"/>
            <a:r>
              <a:rPr lang="en-GB" sz="2800" dirty="0" smtClean="0"/>
              <a:t>The </a:t>
            </a:r>
            <a:r>
              <a:rPr lang="en-GB" sz="2800" dirty="0" smtClean="0"/>
              <a:t>Institute of Field Archaeology (IFA) </a:t>
            </a:r>
            <a:endParaRPr lang="en-GB" sz="2800" dirty="0" smtClean="0"/>
          </a:p>
          <a:p>
            <a:pPr algn="ctr"/>
            <a:r>
              <a:rPr lang="en-GB" sz="2800" dirty="0" smtClean="0"/>
              <a:t>contends </a:t>
            </a:r>
            <a:r>
              <a:rPr lang="en-GB" sz="2800" dirty="0" smtClean="0"/>
              <a:t>that </a:t>
            </a:r>
            <a:endParaRPr lang="en-GB" sz="2800" dirty="0" smtClean="0"/>
          </a:p>
          <a:p>
            <a:pPr algn="ctr"/>
            <a:r>
              <a:rPr lang="en-GB" sz="2800" dirty="0" smtClean="0"/>
              <a:t>some c.5000 </a:t>
            </a:r>
            <a:r>
              <a:rPr lang="en-GB" sz="2800" dirty="0" smtClean="0"/>
              <a:t>people in Britain are employed in an archaeology-related </a:t>
            </a:r>
            <a:r>
              <a:rPr lang="en-GB" sz="2800" dirty="0" smtClean="0"/>
              <a:t>position (‘</a:t>
            </a:r>
            <a:r>
              <a:rPr lang="en-GB" sz="2800" dirty="0" smtClean="0"/>
              <a:t>Profiling the Profession</a:t>
            </a:r>
            <a:r>
              <a:rPr lang="en-GB" sz="2800" dirty="0" smtClean="0"/>
              <a:t>’)</a:t>
            </a:r>
          </a:p>
          <a:p>
            <a:pPr algn="ctr"/>
            <a:endParaRPr lang="en-GB" dirty="0" smtClean="0"/>
          </a:p>
        </p:txBody>
      </p:sp>
      <p:pic>
        <p:nvPicPr>
          <p:cNvPr id="3" name="Picture 2" descr="images.jpg"/>
          <p:cNvPicPr>
            <a:picLocks noChangeAspect="1"/>
          </p:cNvPicPr>
          <p:nvPr/>
        </p:nvPicPr>
        <p:blipFill>
          <a:blip r:embed="rId2"/>
          <a:stretch>
            <a:fillRect/>
          </a:stretch>
        </p:blipFill>
        <p:spPr>
          <a:xfrm>
            <a:off x="3357554" y="4000504"/>
            <a:ext cx="2390425" cy="1428760"/>
          </a:xfrm>
          <a:prstGeom prst="rect">
            <a:avLst/>
          </a:prstGeom>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71472" y="642918"/>
            <a:ext cx="8215370" cy="4893647"/>
          </a:xfrm>
          <a:prstGeom prst="rect">
            <a:avLst/>
          </a:prstGeom>
          <a:noFill/>
        </p:spPr>
        <p:txBody>
          <a:bodyPr wrap="square" rtlCol="0">
            <a:spAutoFit/>
          </a:bodyPr>
          <a:lstStyle/>
          <a:p>
            <a:r>
              <a:rPr lang="en-GB" dirty="0" smtClean="0"/>
              <a:t>a</a:t>
            </a:r>
            <a:r>
              <a:rPr lang="en-GB" dirty="0" smtClean="0"/>
              <a:t>ccording </a:t>
            </a:r>
            <a:r>
              <a:rPr lang="en-GB" dirty="0" smtClean="0"/>
              <a:t>to John </a:t>
            </a:r>
            <a:r>
              <a:rPr lang="en-GB" dirty="0" smtClean="0"/>
              <a:t>Collis : </a:t>
            </a:r>
          </a:p>
          <a:p>
            <a:endParaRPr lang="en-GB" dirty="0" smtClean="0"/>
          </a:p>
          <a:p>
            <a:r>
              <a:rPr lang="en-GB" sz="2800" dirty="0" smtClean="0"/>
              <a:t>of </a:t>
            </a:r>
            <a:r>
              <a:rPr lang="en-GB" sz="2800" dirty="0" smtClean="0"/>
              <a:t>the 1000 students that graduate with an archaeology degree each year from UK </a:t>
            </a:r>
            <a:r>
              <a:rPr lang="en-GB" sz="2800" dirty="0" smtClean="0"/>
              <a:t>institutions</a:t>
            </a:r>
          </a:p>
          <a:p>
            <a:endParaRPr lang="en-GB" sz="2800" dirty="0" smtClean="0"/>
          </a:p>
          <a:p>
            <a:r>
              <a:rPr lang="en-GB" sz="2800" dirty="0" smtClean="0"/>
              <a:t>only c.160 </a:t>
            </a:r>
            <a:r>
              <a:rPr lang="en-GB" sz="2800" dirty="0" smtClean="0"/>
              <a:t>plan to enter archaeology as a profession.  </a:t>
            </a:r>
            <a:endParaRPr lang="en-GB" sz="2800" dirty="0" smtClean="0"/>
          </a:p>
          <a:p>
            <a:endParaRPr lang="en-GB" sz="2800" dirty="0" smtClean="0"/>
          </a:p>
          <a:p>
            <a:endParaRPr lang="en-GB" sz="2800" dirty="0" smtClean="0"/>
          </a:p>
          <a:p>
            <a:endParaRPr lang="en-GB" dirty="0" smtClean="0"/>
          </a:p>
          <a:p>
            <a:endParaRPr lang="en-GB" dirty="0" smtClean="0"/>
          </a:p>
          <a:p>
            <a:endParaRPr lang="en-GB" dirty="0" smtClean="0"/>
          </a:p>
          <a:p>
            <a:r>
              <a:rPr lang="en-GB" dirty="0" smtClean="0"/>
              <a:t>t</a:t>
            </a:r>
            <a:r>
              <a:rPr lang="en-GB" dirty="0" smtClean="0"/>
              <a:t>he </a:t>
            </a:r>
            <a:r>
              <a:rPr lang="en-GB" dirty="0" smtClean="0"/>
              <a:t>majority of the others have enjoyed their archaeology degrees as providing an interesting way of gaining many skills attractive in many areas of the workplace.</a:t>
            </a:r>
          </a:p>
          <a:p>
            <a:r>
              <a:rPr lang="en-GB" dirty="0" smtClean="0"/>
              <a:t> </a:t>
            </a:r>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71472" y="642918"/>
            <a:ext cx="8215370" cy="5909310"/>
          </a:xfrm>
          <a:prstGeom prst="rect">
            <a:avLst/>
          </a:prstGeom>
          <a:noFill/>
        </p:spPr>
        <p:txBody>
          <a:bodyPr wrap="square" rtlCol="0">
            <a:spAutoFit/>
          </a:bodyPr>
          <a:lstStyle/>
          <a:p>
            <a:r>
              <a:rPr lang="en-GB" dirty="0" smtClean="0"/>
              <a:t>t</a:t>
            </a:r>
            <a:r>
              <a:rPr lang="en-GB" dirty="0" smtClean="0"/>
              <a:t>he </a:t>
            </a:r>
            <a:r>
              <a:rPr lang="en-GB" dirty="0" smtClean="0"/>
              <a:t>workplace for archaeology in the UK may be in either the public or private sectors.  </a:t>
            </a:r>
            <a:endParaRPr lang="en-GB" dirty="0" smtClean="0"/>
          </a:p>
          <a:p>
            <a:endParaRPr lang="en-GB" dirty="0" smtClean="0"/>
          </a:p>
          <a:p>
            <a:r>
              <a:rPr lang="en-GB" dirty="0" smtClean="0"/>
              <a:t>a</a:t>
            </a:r>
            <a:r>
              <a:rPr lang="en-GB" dirty="0" smtClean="0"/>
              <a:t>rchaeologists </a:t>
            </a:r>
            <a:r>
              <a:rPr lang="en-GB" dirty="0" smtClean="0"/>
              <a:t>can be found in all levels of education, most notably in the university sector, in local government, museums or national bodies, such as, English Heritage, Historic Scotland or Cadw in Wales.  </a:t>
            </a:r>
            <a:endParaRPr lang="en-GB" dirty="0" smtClean="0"/>
          </a:p>
          <a:p>
            <a:endParaRPr lang="en-GB" dirty="0" smtClean="0"/>
          </a:p>
          <a:p>
            <a:endParaRPr lang="en-GB" dirty="0" smtClean="0"/>
          </a:p>
          <a:p>
            <a:r>
              <a:rPr lang="en-GB" dirty="0" smtClean="0"/>
              <a:t>i</a:t>
            </a:r>
            <a:r>
              <a:rPr lang="en-GB" dirty="0" smtClean="0"/>
              <a:t>n </a:t>
            </a:r>
            <a:r>
              <a:rPr lang="en-GB" dirty="0" smtClean="0"/>
              <a:t>the private sector many archaeologists are employed in commercial companies that tender for projects, often ahead of developments.  </a:t>
            </a:r>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r>
              <a:rPr lang="en-GB" dirty="0" smtClean="0"/>
              <a:t>i</a:t>
            </a:r>
            <a:r>
              <a:rPr lang="en-GB" dirty="0" smtClean="0"/>
              <a:t>n </a:t>
            </a:r>
            <a:r>
              <a:rPr lang="en-GB" dirty="0" smtClean="0"/>
              <a:t>whatever position the individual archaeologist is found, there will always be political concerns at a variety of levels</a:t>
            </a:r>
            <a:r>
              <a:rPr lang="en-GB" dirty="0" smtClean="0"/>
              <a:t>.</a:t>
            </a:r>
            <a:endParaRPr lang="en-GB" dirty="0" smtClean="0"/>
          </a:p>
        </p:txBody>
      </p:sp>
      <p:pic>
        <p:nvPicPr>
          <p:cNvPr id="3" name="Picture 2" descr="17B-185-1.jpg"/>
          <p:cNvPicPr>
            <a:picLocks noChangeAspect="1"/>
          </p:cNvPicPr>
          <p:nvPr/>
        </p:nvPicPr>
        <p:blipFill>
          <a:blip r:embed="rId2"/>
          <a:stretch>
            <a:fillRect/>
          </a:stretch>
        </p:blipFill>
        <p:spPr>
          <a:xfrm>
            <a:off x="2428860" y="3309923"/>
            <a:ext cx="3714776" cy="2476518"/>
          </a:xfrm>
          <a:prstGeom prst="rect">
            <a:avLst/>
          </a:prstGeom>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71472" y="642918"/>
            <a:ext cx="8215370" cy="6186309"/>
          </a:xfrm>
          <a:prstGeom prst="rect">
            <a:avLst/>
          </a:prstGeom>
          <a:noFill/>
        </p:spPr>
        <p:txBody>
          <a:bodyPr wrap="square" rtlCol="0">
            <a:spAutoFit/>
          </a:bodyPr>
          <a:lstStyle/>
          <a:p>
            <a:r>
              <a:rPr lang="en-GB" dirty="0" smtClean="0"/>
              <a:t>c</a:t>
            </a:r>
            <a:r>
              <a:rPr lang="en-GB" dirty="0" smtClean="0"/>
              <a:t>oncerns </a:t>
            </a:r>
            <a:r>
              <a:rPr lang="en-GB" dirty="0" smtClean="0"/>
              <a:t>have previously been expressed about the hierarchical nature of archaeological organisations: </a:t>
            </a:r>
            <a:endParaRPr lang="en-GB" dirty="0" smtClean="0"/>
          </a:p>
          <a:p>
            <a:endParaRPr lang="en-GB" dirty="0" smtClean="0"/>
          </a:p>
          <a:p>
            <a:r>
              <a:rPr lang="en-GB" dirty="0" smtClean="0"/>
              <a:t>	</a:t>
            </a:r>
            <a:r>
              <a:rPr lang="en-GB" dirty="0" smtClean="0"/>
              <a:t>who </a:t>
            </a:r>
            <a:r>
              <a:rPr lang="en-GB" dirty="0" smtClean="0"/>
              <a:t>does the work but who gets the </a:t>
            </a:r>
            <a:r>
              <a:rPr lang="en-GB" dirty="0" smtClean="0"/>
              <a:t>credit</a:t>
            </a:r>
          </a:p>
          <a:p>
            <a:r>
              <a:rPr lang="en-GB" dirty="0" smtClean="0"/>
              <a:t>	</a:t>
            </a:r>
            <a:r>
              <a:rPr lang="en-GB" dirty="0" smtClean="0"/>
              <a:t>	 </a:t>
            </a:r>
            <a:r>
              <a:rPr lang="en-GB" dirty="0" smtClean="0"/>
              <a:t>working conditions of field archaeologists </a:t>
            </a:r>
          </a:p>
          <a:p>
            <a:r>
              <a:rPr lang="en-GB" dirty="0" smtClean="0"/>
              <a:t>			lack </a:t>
            </a:r>
            <a:r>
              <a:rPr lang="en-GB" dirty="0" smtClean="0"/>
              <a:t>of representation.  </a:t>
            </a:r>
            <a:endParaRPr lang="en-GB" dirty="0" smtClean="0"/>
          </a:p>
          <a:p>
            <a:endParaRPr lang="en-GB" dirty="0" smtClean="0"/>
          </a:p>
          <a:p>
            <a:r>
              <a:rPr lang="en-GB" dirty="0" smtClean="0"/>
              <a:t>m</a:t>
            </a:r>
            <a:r>
              <a:rPr lang="en-GB" dirty="0" smtClean="0"/>
              <a:t>uch </a:t>
            </a:r>
            <a:r>
              <a:rPr lang="en-GB" dirty="0" smtClean="0"/>
              <a:t>of the work available to recent graduates in archaeology is in the area of excavation and these tend to be short-term contracts that last for the duration of a particular site.  </a:t>
            </a:r>
            <a:endParaRPr lang="en-GB" dirty="0" smtClean="0"/>
          </a:p>
          <a:p>
            <a:endParaRPr lang="en-GB" dirty="0" smtClean="0"/>
          </a:p>
          <a:p>
            <a:r>
              <a:rPr lang="en-GB" dirty="0" smtClean="0"/>
              <a:t>o</a:t>
            </a:r>
            <a:r>
              <a:rPr lang="en-GB" dirty="0" smtClean="0"/>
              <a:t>n-site </a:t>
            </a:r>
            <a:r>
              <a:rPr lang="en-GB" dirty="0" smtClean="0"/>
              <a:t>conditions have been through recent Health and Safety legislation, but issues of job security and pay are still regarded as falling well below those of other professions.  These concerns are often raised in the </a:t>
            </a:r>
            <a:r>
              <a:rPr lang="en-GB" i="1" dirty="0" smtClean="0"/>
              <a:t>The</a:t>
            </a:r>
            <a:r>
              <a:rPr lang="en-GB" i="1" dirty="0" smtClean="0"/>
              <a:t> </a:t>
            </a:r>
            <a:r>
              <a:rPr lang="en-GB" i="1" dirty="0" smtClean="0"/>
              <a:t>Digger (BAJR)</a:t>
            </a:r>
            <a:r>
              <a:rPr lang="en-GB" dirty="0" smtClean="0"/>
              <a:t>, </a:t>
            </a:r>
            <a:r>
              <a:rPr lang="en-GB" dirty="0" smtClean="0"/>
              <a:t>a grass roots publication for field archaeologists </a:t>
            </a:r>
            <a:endParaRPr lang="en-GB" dirty="0" smtClean="0"/>
          </a:p>
          <a:p>
            <a:endParaRPr lang="en-GB" dirty="0" smtClean="0"/>
          </a:p>
          <a:p>
            <a:r>
              <a:rPr lang="en-GB" dirty="0" smtClean="0"/>
              <a:t>a</a:t>
            </a:r>
            <a:r>
              <a:rPr lang="en-GB" dirty="0" smtClean="0"/>
              <a:t> </a:t>
            </a:r>
            <a:r>
              <a:rPr lang="en-GB" dirty="0" smtClean="0"/>
              <a:t>report by the All-Party Parliamentary Archaeology Group (APPAG) has called for these issues to be addressed with some urgency </a:t>
            </a:r>
          </a:p>
          <a:p>
            <a:endParaRPr lang="en-GB" dirty="0" smtClean="0"/>
          </a:p>
          <a:p>
            <a:r>
              <a:rPr lang="en-GB" dirty="0" smtClean="0"/>
              <a:t>t</a:t>
            </a:r>
            <a:r>
              <a:rPr lang="en-GB" dirty="0" smtClean="0"/>
              <a:t>he </a:t>
            </a:r>
            <a:r>
              <a:rPr lang="en-GB" dirty="0" smtClean="0"/>
              <a:t>presence of the APPAG report indicates that archaeology in the UK is of concern to politicians involved in capital ‘P’ politics also.</a:t>
            </a:r>
          </a:p>
          <a:p>
            <a:r>
              <a:rPr lang="en-GB" dirty="0" smtClean="0"/>
              <a:t> </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305</TotalTime>
  <Words>824</Words>
  <Application>Microsoft Office PowerPoint</Application>
  <PresentationFormat>On-screen Show (4:3)</PresentationFormat>
  <Paragraphs>171</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Quentin</dc:creator>
  <cp:lastModifiedBy>Quentin</cp:lastModifiedBy>
  <cp:revision>24</cp:revision>
  <dcterms:created xsi:type="dcterms:W3CDTF">2010-12-09T00:55:18Z</dcterms:created>
  <dcterms:modified xsi:type="dcterms:W3CDTF">2010-12-16T01:57:51Z</dcterms:modified>
</cp:coreProperties>
</file>