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1"/>
  </p:notesMasterIdLst>
  <p:sldIdLst>
    <p:sldId id="558" r:id="rId4"/>
    <p:sldId id="270" r:id="rId5"/>
    <p:sldId id="464" r:id="rId6"/>
    <p:sldId id="374" r:id="rId7"/>
    <p:sldId id="465" r:id="rId8"/>
    <p:sldId id="466" r:id="rId9"/>
    <p:sldId id="375" r:id="rId10"/>
    <p:sldId id="379" r:id="rId11"/>
    <p:sldId id="380" r:id="rId12"/>
    <p:sldId id="467" r:id="rId13"/>
    <p:sldId id="468" r:id="rId14"/>
    <p:sldId id="376" r:id="rId15"/>
    <p:sldId id="381" r:id="rId16"/>
    <p:sldId id="382" r:id="rId17"/>
    <p:sldId id="469" r:id="rId18"/>
    <p:sldId id="377" r:id="rId19"/>
    <p:sldId id="383" r:id="rId20"/>
    <p:sldId id="384" r:id="rId21"/>
    <p:sldId id="470" r:id="rId22"/>
    <p:sldId id="471" r:id="rId23"/>
    <p:sldId id="472" r:id="rId24"/>
    <p:sldId id="373" r:id="rId25"/>
    <p:sldId id="372" r:id="rId26"/>
    <p:sldId id="330" r:id="rId27"/>
    <p:sldId id="331" r:id="rId28"/>
    <p:sldId id="333" r:id="rId29"/>
    <p:sldId id="334" r:id="rId30"/>
    <p:sldId id="335" r:id="rId31"/>
    <p:sldId id="336" r:id="rId32"/>
    <p:sldId id="337" r:id="rId33"/>
    <p:sldId id="338" r:id="rId34"/>
    <p:sldId id="339" r:id="rId35"/>
    <p:sldId id="341" r:id="rId36"/>
    <p:sldId id="553" r:id="rId37"/>
    <p:sldId id="490" r:id="rId38"/>
    <p:sldId id="557" r:id="rId39"/>
    <p:sldId id="497" r:id="rId40"/>
    <p:sldId id="345" r:id="rId41"/>
    <p:sldId id="351" r:id="rId42"/>
    <p:sldId id="556" r:id="rId43"/>
    <p:sldId id="354" r:id="rId44"/>
    <p:sldId id="355" r:id="rId45"/>
    <p:sldId id="356" r:id="rId46"/>
    <p:sldId id="357" r:id="rId47"/>
    <p:sldId id="352" r:id="rId48"/>
    <p:sldId id="347" r:id="rId49"/>
    <p:sldId id="34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00FC7B-C154-483C-978F-F7B6AF8F237B}" type="doc">
      <dgm:prSet loTypeId="urn:microsoft.com/office/officeart/2005/8/layout/rings+Icon" loCatId="relationship" qsTypeId="urn:microsoft.com/office/officeart/2005/8/quickstyle/simple1" qsCatId="simple" csTypeId="urn:microsoft.com/office/officeart/2005/8/colors/accent0_2" csCatId="mainScheme"/>
      <dgm:spPr/>
      <dgm:t>
        <a:bodyPr/>
        <a:lstStyle/>
        <a:p>
          <a:endParaRPr lang="en-US"/>
        </a:p>
      </dgm:t>
    </dgm:pt>
    <dgm:pt modelId="{4B0C4121-AAC3-4C12-8D8A-9FEDC1A08FBB}">
      <dgm:prSet/>
      <dgm:spPr/>
      <dgm:t>
        <a:bodyPr lIns="0" rIns="0"/>
        <a:lstStyle/>
        <a:p>
          <a:pPr rtl="0"/>
          <a:r>
            <a:rPr lang="en-US" b="1" dirty="0"/>
            <a:t>Information </a:t>
          </a:r>
        </a:p>
      </dgm:t>
    </dgm:pt>
    <dgm:pt modelId="{C8035327-7755-456D-BC87-C975154343F3}" type="parTrans" cxnId="{A20A3B75-0BB0-4CAA-B666-EDACBFE3B004}">
      <dgm:prSet/>
      <dgm:spPr/>
      <dgm:t>
        <a:bodyPr/>
        <a:lstStyle/>
        <a:p>
          <a:endParaRPr lang="en-US"/>
        </a:p>
      </dgm:t>
    </dgm:pt>
    <dgm:pt modelId="{14EDF8C6-9227-4D3E-9141-D9A0FB27A4AF}" type="sibTrans" cxnId="{A20A3B75-0BB0-4CAA-B666-EDACBFE3B004}">
      <dgm:prSet/>
      <dgm:spPr/>
      <dgm:t>
        <a:bodyPr/>
        <a:lstStyle/>
        <a:p>
          <a:endParaRPr lang="en-US"/>
        </a:p>
      </dgm:t>
    </dgm:pt>
    <dgm:pt modelId="{18624128-57D3-499A-B8B4-76F373CE8147}">
      <dgm:prSet/>
      <dgm:spPr/>
      <dgm:t>
        <a:bodyPr lIns="0" rIns="0"/>
        <a:lstStyle/>
        <a:p>
          <a:pPr rtl="0"/>
          <a:r>
            <a:rPr lang="en-US" b="1" dirty="0"/>
            <a:t>Responsibility </a:t>
          </a:r>
        </a:p>
      </dgm:t>
    </dgm:pt>
    <dgm:pt modelId="{3A2C3DCE-29EB-47E6-B4FF-7309263A4025}" type="parTrans" cxnId="{F62F1F90-5110-4FC6-BF98-84AC9AE99212}">
      <dgm:prSet/>
      <dgm:spPr/>
      <dgm:t>
        <a:bodyPr/>
        <a:lstStyle/>
        <a:p>
          <a:endParaRPr lang="en-US"/>
        </a:p>
      </dgm:t>
    </dgm:pt>
    <dgm:pt modelId="{03346FDE-6890-413F-9A26-CFEECB3CC332}" type="sibTrans" cxnId="{F62F1F90-5110-4FC6-BF98-84AC9AE99212}">
      <dgm:prSet/>
      <dgm:spPr/>
      <dgm:t>
        <a:bodyPr/>
        <a:lstStyle/>
        <a:p>
          <a:endParaRPr lang="en-US"/>
        </a:p>
      </dgm:t>
    </dgm:pt>
    <dgm:pt modelId="{FCCAF198-936C-4524-A1F8-25ED11DDDA0E}">
      <dgm:prSet/>
      <dgm:spPr/>
      <dgm:t>
        <a:bodyPr lIns="0" rIns="0"/>
        <a:lstStyle/>
        <a:p>
          <a:pPr rtl="0"/>
          <a:r>
            <a:rPr lang="en-US" b="1" dirty="0"/>
            <a:t>Authority </a:t>
          </a:r>
        </a:p>
      </dgm:t>
    </dgm:pt>
    <dgm:pt modelId="{5DC06530-05C2-4379-A110-287F657B7965}" type="parTrans" cxnId="{C1A5DC7D-50B5-4B28-A630-163CB1CDB9B7}">
      <dgm:prSet/>
      <dgm:spPr/>
      <dgm:t>
        <a:bodyPr/>
        <a:lstStyle/>
        <a:p>
          <a:endParaRPr lang="en-US"/>
        </a:p>
      </dgm:t>
    </dgm:pt>
    <dgm:pt modelId="{89CA3DAA-8978-427B-9A3E-17822F30D55D}" type="sibTrans" cxnId="{C1A5DC7D-50B5-4B28-A630-163CB1CDB9B7}">
      <dgm:prSet/>
      <dgm:spPr/>
      <dgm:t>
        <a:bodyPr/>
        <a:lstStyle/>
        <a:p>
          <a:endParaRPr lang="en-US"/>
        </a:p>
      </dgm:t>
    </dgm:pt>
    <dgm:pt modelId="{9730B43E-9DCC-428D-B79C-DB1F058EA203}">
      <dgm:prSet/>
      <dgm:spPr/>
      <dgm:t>
        <a:bodyPr lIns="0" rIns="0"/>
        <a:lstStyle/>
        <a:p>
          <a:pPr rtl="0"/>
          <a:r>
            <a:rPr lang="en-US" b="1" dirty="0"/>
            <a:t>Trust </a:t>
          </a:r>
        </a:p>
      </dgm:t>
    </dgm:pt>
    <dgm:pt modelId="{6799D43A-774B-4755-8B6A-27B41C931298}" type="parTrans" cxnId="{22A26478-C357-4A04-B09B-BB4ADF14FAE0}">
      <dgm:prSet/>
      <dgm:spPr/>
      <dgm:t>
        <a:bodyPr/>
        <a:lstStyle/>
        <a:p>
          <a:endParaRPr lang="en-US"/>
        </a:p>
      </dgm:t>
    </dgm:pt>
    <dgm:pt modelId="{2172AD30-8A8D-449F-AC85-5A4829AFC053}" type="sibTrans" cxnId="{22A26478-C357-4A04-B09B-BB4ADF14FAE0}">
      <dgm:prSet/>
      <dgm:spPr/>
      <dgm:t>
        <a:bodyPr/>
        <a:lstStyle/>
        <a:p>
          <a:endParaRPr lang="en-US"/>
        </a:p>
      </dgm:t>
    </dgm:pt>
    <dgm:pt modelId="{677B847F-9A9F-44AC-9C66-9076FE66E9CB}" type="pres">
      <dgm:prSet presAssocID="{CF00FC7B-C154-483C-978F-F7B6AF8F237B}" presName="Name0" presStyleCnt="0">
        <dgm:presLayoutVars>
          <dgm:chMax val="7"/>
          <dgm:dir/>
          <dgm:resizeHandles val="exact"/>
        </dgm:presLayoutVars>
      </dgm:prSet>
      <dgm:spPr/>
    </dgm:pt>
    <dgm:pt modelId="{A810AD3E-6BCC-4B33-828F-64947E446BE5}" type="pres">
      <dgm:prSet presAssocID="{CF00FC7B-C154-483C-978F-F7B6AF8F237B}" presName="ellipse1" presStyleLbl="vennNode1" presStyleIdx="0" presStyleCnt="4">
        <dgm:presLayoutVars>
          <dgm:bulletEnabled val="1"/>
        </dgm:presLayoutVars>
      </dgm:prSet>
      <dgm:spPr/>
    </dgm:pt>
    <dgm:pt modelId="{EC1156DE-8283-41CD-9F70-DDAD373E5BF3}" type="pres">
      <dgm:prSet presAssocID="{CF00FC7B-C154-483C-978F-F7B6AF8F237B}" presName="ellipse2" presStyleLbl="vennNode1" presStyleIdx="1" presStyleCnt="4">
        <dgm:presLayoutVars>
          <dgm:bulletEnabled val="1"/>
        </dgm:presLayoutVars>
      </dgm:prSet>
      <dgm:spPr/>
    </dgm:pt>
    <dgm:pt modelId="{44C44C5B-8AE5-44D7-87A8-60F72BE8692B}" type="pres">
      <dgm:prSet presAssocID="{CF00FC7B-C154-483C-978F-F7B6AF8F237B}" presName="ellipse3" presStyleLbl="vennNode1" presStyleIdx="2" presStyleCnt="4">
        <dgm:presLayoutVars>
          <dgm:bulletEnabled val="1"/>
        </dgm:presLayoutVars>
      </dgm:prSet>
      <dgm:spPr/>
    </dgm:pt>
    <dgm:pt modelId="{F6D8EA5D-CB70-44AA-AD80-DAB1F0C91346}" type="pres">
      <dgm:prSet presAssocID="{CF00FC7B-C154-483C-978F-F7B6AF8F237B}" presName="ellipse4" presStyleLbl="vennNode1" presStyleIdx="3" presStyleCnt="4">
        <dgm:presLayoutVars>
          <dgm:bulletEnabled val="1"/>
        </dgm:presLayoutVars>
      </dgm:prSet>
      <dgm:spPr/>
    </dgm:pt>
  </dgm:ptLst>
  <dgm:cxnLst>
    <dgm:cxn modelId="{E4F64C35-916F-479A-9B52-608FA699A027}" type="presOf" srcId="{CF00FC7B-C154-483C-978F-F7B6AF8F237B}" destId="{677B847F-9A9F-44AC-9C66-9076FE66E9CB}" srcOrd="0" destOrd="0" presId="urn:microsoft.com/office/officeart/2005/8/layout/rings+Icon"/>
    <dgm:cxn modelId="{E9CD6B69-28ED-4E9F-B9F1-724C38BD47C4}" type="presOf" srcId="{9730B43E-9DCC-428D-B79C-DB1F058EA203}" destId="{F6D8EA5D-CB70-44AA-AD80-DAB1F0C91346}" srcOrd="0" destOrd="0" presId="urn:microsoft.com/office/officeart/2005/8/layout/rings+Icon"/>
    <dgm:cxn modelId="{68005A6C-08F0-43B1-A413-6D9D0B0364CA}" type="presOf" srcId="{4B0C4121-AAC3-4C12-8D8A-9FEDC1A08FBB}" destId="{A810AD3E-6BCC-4B33-828F-64947E446BE5}" srcOrd="0" destOrd="0" presId="urn:microsoft.com/office/officeart/2005/8/layout/rings+Icon"/>
    <dgm:cxn modelId="{CC083A55-7A6E-42A8-B89C-0BF1AE02172F}" type="presOf" srcId="{18624128-57D3-499A-B8B4-76F373CE8147}" destId="{EC1156DE-8283-41CD-9F70-DDAD373E5BF3}" srcOrd="0" destOrd="0" presId="urn:microsoft.com/office/officeart/2005/8/layout/rings+Icon"/>
    <dgm:cxn modelId="{A20A3B75-0BB0-4CAA-B666-EDACBFE3B004}" srcId="{CF00FC7B-C154-483C-978F-F7B6AF8F237B}" destId="{4B0C4121-AAC3-4C12-8D8A-9FEDC1A08FBB}" srcOrd="0" destOrd="0" parTransId="{C8035327-7755-456D-BC87-C975154343F3}" sibTransId="{14EDF8C6-9227-4D3E-9141-D9A0FB27A4AF}"/>
    <dgm:cxn modelId="{22A26478-C357-4A04-B09B-BB4ADF14FAE0}" srcId="{CF00FC7B-C154-483C-978F-F7B6AF8F237B}" destId="{9730B43E-9DCC-428D-B79C-DB1F058EA203}" srcOrd="3" destOrd="0" parTransId="{6799D43A-774B-4755-8B6A-27B41C931298}" sibTransId="{2172AD30-8A8D-449F-AC85-5A4829AFC053}"/>
    <dgm:cxn modelId="{C1A5DC7D-50B5-4B28-A630-163CB1CDB9B7}" srcId="{CF00FC7B-C154-483C-978F-F7B6AF8F237B}" destId="{FCCAF198-936C-4524-A1F8-25ED11DDDA0E}" srcOrd="2" destOrd="0" parTransId="{5DC06530-05C2-4379-A110-287F657B7965}" sibTransId="{89CA3DAA-8978-427B-9A3E-17822F30D55D}"/>
    <dgm:cxn modelId="{F62F1F90-5110-4FC6-BF98-84AC9AE99212}" srcId="{CF00FC7B-C154-483C-978F-F7B6AF8F237B}" destId="{18624128-57D3-499A-B8B4-76F373CE8147}" srcOrd="1" destOrd="0" parTransId="{3A2C3DCE-29EB-47E6-B4FF-7309263A4025}" sibTransId="{03346FDE-6890-413F-9A26-CFEECB3CC332}"/>
    <dgm:cxn modelId="{93578FA7-B1C9-4257-BADB-7D040DACAE80}" type="presOf" srcId="{FCCAF198-936C-4524-A1F8-25ED11DDDA0E}" destId="{44C44C5B-8AE5-44D7-87A8-60F72BE8692B}" srcOrd="0" destOrd="0" presId="urn:microsoft.com/office/officeart/2005/8/layout/rings+Icon"/>
    <dgm:cxn modelId="{CCCEDE09-F1E1-4C17-A9BE-39C6A1D30025}" type="presParOf" srcId="{677B847F-9A9F-44AC-9C66-9076FE66E9CB}" destId="{A810AD3E-6BCC-4B33-828F-64947E446BE5}" srcOrd="0" destOrd="0" presId="urn:microsoft.com/office/officeart/2005/8/layout/rings+Icon"/>
    <dgm:cxn modelId="{330E5604-D4D5-42FC-B72D-ADD606ED7517}" type="presParOf" srcId="{677B847F-9A9F-44AC-9C66-9076FE66E9CB}" destId="{EC1156DE-8283-41CD-9F70-DDAD373E5BF3}" srcOrd="1" destOrd="0" presId="urn:microsoft.com/office/officeart/2005/8/layout/rings+Icon"/>
    <dgm:cxn modelId="{3143C4D7-ADF5-48B8-B624-1AF893105B2C}" type="presParOf" srcId="{677B847F-9A9F-44AC-9C66-9076FE66E9CB}" destId="{44C44C5B-8AE5-44D7-87A8-60F72BE8692B}" srcOrd="2" destOrd="0" presId="urn:microsoft.com/office/officeart/2005/8/layout/rings+Icon"/>
    <dgm:cxn modelId="{773A51E9-2D65-4BE7-AC9F-830F285FF406}" type="presParOf" srcId="{677B847F-9A9F-44AC-9C66-9076FE66E9CB}" destId="{F6D8EA5D-CB70-44AA-AD80-DAB1F0C91346}" srcOrd="3" destOrd="0" presId="urn:microsoft.com/office/officeart/2005/8/layout/rings+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C8552A-489F-47D2-8387-9FECDBA58D6A}" type="doc">
      <dgm:prSet loTypeId="urn:microsoft.com/office/officeart/2005/8/layout/radial3" loCatId="relationship" qsTypeId="urn:microsoft.com/office/officeart/2005/8/quickstyle/simple1" qsCatId="simple" csTypeId="urn:microsoft.com/office/officeart/2005/8/colors/accent1_3" csCatId="accent1" phldr="1"/>
      <dgm:spPr/>
      <dgm:t>
        <a:bodyPr/>
        <a:lstStyle/>
        <a:p>
          <a:endParaRPr lang="en-US"/>
        </a:p>
      </dgm:t>
    </dgm:pt>
    <dgm:pt modelId="{45D63B01-200C-4DEA-8568-18D3D0AFDFCA}">
      <dgm:prSet custT="1"/>
      <dgm:spPr/>
      <dgm:t>
        <a:bodyPr/>
        <a:lstStyle/>
        <a:p>
          <a:pPr rtl="0"/>
          <a:r>
            <a:rPr lang="en-US" sz="2000" dirty="0"/>
            <a:t>Important traits for leadership success</a:t>
          </a:r>
        </a:p>
      </dgm:t>
    </dgm:pt>
    <dgm:pt modelId="{8FF7C925-DC6C-444B-8F35-A6555A5C8641}" type="parTrans" cxnId="{6E1237D2-378D-428B-8C64-9A7C51C29675}">
      <dgm:prSet/>
      <dgm:spPr/>
      <dgm:t>
        <a:bodyPr/>
        <a:lstStyle/>
        <a:p>
          <a:endParaRPr lang="en-US" sz="1600"/>
        </a:p>
      </dgm:t>
    </dgm:pt>
    <dgm:pt modelId="{87C01F3C-477E-4E76-95A5-78CE926BC7D2}" type="sibTrans" cxnId="{6E1237D2-378D-428B-8C64-9A7C51C29675}">
      <dgm:prSet/>
      <dgm:spPr/>
      <dgm:t>
        <a:bodyPr/>
        <a:lstStyle/>
        <a:p>
          <a:endParaRPr lang="en-US" sz="1600"/>
        </a:p>
      </dgm:t>
    </dgm:pt>
    <dgm:pt modelId="{40A69DC5-6823-49D0-A704-15747CF4B70D}">
      <dgm:prSet custT="1"/>
      <dgm:spPr/>
      <dgm:t>
        <a:bodyPr/>
        <a:lstStyle/>
        <a:p>
          <a:pPr rtl="0"/>
          <a:r>
            <a:rPr lang="en-US" sz="1200" dirty="0"/>
            <a:t>Drive</a:t>
          </a:r>
        </a:p>
      </dgm:t>
    </dgm:pt>
    <dgm:pt modelId="{4BB4E3D8-CC7C-4A6F-B07C-16C0A11ED872}" type="parTrans" cxnId="{2F5F4241-4D17-4F8B-82C6-FFA7465C0737}">
      <dgm:prSet/>
      <dgm:spPr/>
      <dgm:t>
        <a:bodyPr/>
        <a:lstStyle/>
        <a:p>
          <a:endParaRPr lang="en-US" sz="1600"/>
        </a:p>
      </dgm:t>
    </dgm:pt>
    <dgm:pt modelId="{39784460-8E3A-4671-B13C-0AB5E843F04C}" type="sibTrans" cxnId="{2F5F4241-4D17-4F8B-82C6-FFA7465C0737}">
      <dgm:prSet/>
      <dgm:spPr/>
      <dgm:t>
        <a:bodyPr/>
        <a:lstStyle/>
        <a:p>
          <a:endParaRPr lang="en-US" sz="1600"/>
        </a:p>
      </dgm:t>
    </dgm:pt>
    <dgm:pt modelId="{AB1BA0A6-FE7C-4C04-A953-DD09345D6C8F}">
      <dgm:prSet custT="1"/>
      <dgm:spPr/>
      <dgm:t>
        <a:bodyPr/>
        <a:lstStyle/>
        <a:p>
          <a:pPr rtl="0"/>
          <a:r>
            <a:rPr lang="en-US" sz="1200" dirty="0"/>
            <a:t>Self-confidence</a:t>
          </a:r>
        </a:p>
      </dgm:t>
    </dgm:pt>
    <dgm:pt modelId="{4CF81D1D-7CBD-4964-AEA2-A4F19208E79A}" type="parTrans" cxnId="{C172A938-D8CC-4269-B117-525B594B5427}">
      <dgm:prSet/>
      <dgm:spPr/>
      <dgm:t>
        <a:bodyPr/>
        <a:lstStyle/>
        <a:p>
          <a:endParaRPr lang="en-US" sz="1600"/>
        </a:p>
      </dgm:t>
    </dgm:pt>
    <dgm:pt modelId="{CE7922F8-151D-4000-B400-A2A2ADE3F9A6}" type="sibTrans" cxnId="{C172A938-D8CC-4269-B117-525B594B5427}">
      <dgm:prSet/>
      <dgm:spPr/>
      <dgm:t>
        <a:bodyPr/>
        <a:lstStyle/>
        <a:p>
          <a:endParaRPr lang="en-US" sz="1600"/>
        </a:p>
      </dgm:t>
    </dgm:pt>
    <dgm:pt modelId="{E5F7A30F-E4D7-464A-9E42-B1624F4C195A}">
      <dgm:prSet custT="1"/>
      <dgm:spPr/>
      <dgm:t>
        <a:bodyPr/>
        <a:lstStyle/>
        <a:p>
          <a:pPr rtl="0"/>
          <a:r>
            <a:rPr lang="en-US" sz="1200" dirty="0"/>
            <a:t>Creativity</a:t>
          </a:r>
        </a:p>
      </dgm:t>
    </dgm:pt>
    <dgm:pt modelId="{D0ED4251-BE60-4F68-A0E4-A37CF0BA06D5}" type="parTrans" cxnId="{E9D6FEC8-8D7E-4598-9353-133BCC05B908}">
      <dgm:prSet/>
      <dgm:spPr/>
      <dgm:t>
        <a:bodyPr/>
        <a:lstStyle/>
        <a:p>
          <a:endParaRPr lang="en-US" sz="1600"/>
        </a:p>
      </dgm:t>
    </dgm:pt>
    <dgm:pt modelId="{4F802C03-3C99-4A24-8A2B-BB8D671CD73F}" type="sibTrans" cxnId="{E9D6FEC8-8D7E-4598-9353-133BCC05B908}">
      <dgm:prSet/>
      <dgm:spPr/>
      <dgm:t>
        <a:bodyPr/>
        <a:lstStyle/>
        <a:p>
          <a:endParaRPr lang="en-US" sz="1600"/>
        </a:p>
      </dgm:t>
    </dgm:pt>
    <dgm:pt modelId="{44EAE262-D78F-4622-BB5C-7CA8EC67C350}">
      <dgm:prSet custT="1"/>
      <dgm:spPr/>
      <dgm:t>
        <a:bodyPr/>
        <a:lstStyle/>
        <a:p>
          <a:pPr rtl="0"/>
          <a:r>
            <a:rPr lang="en-US" sz="1200" dirty="0"/>
            <a:t>Cognitive ability</a:t>
          </a:r>
        </a:p>
      </dgm:t>
    </dgm:pt>
    <dgm:pt modelId="{94FE703A-3800-406C-AB9E-9387C7617C3C}" type="parTrans" cxnId="{94585053-DD81-436E-BFB2-9C2716754B91}">
      <dgm:prSet/>
      <dgm:spPr/>
      <dgm:t>
        <a:bodyPr/>
        <a:lstStyle/>
        <a:p>
          <a:endParaRPr lang="en-US" sz="1600"/>
        </a:p>
      </dgm:t>
    </dgm:pt>
    <dgm:pt modelId="{9550F1E0-B299-46DB-A4AF-7FAF62B9B9D2}" type="sibTrans" cxnId="{94585053-DD81-436E-BFB2-9C2716754B91}">
      <dgm:prSet/>
      <dgm:spPr/>
      <dgm:t>
        <a:bodyPr/>
        <a:lstStyle/>
        <a:p>
          <a:endParaRPr lang="en-US" sz="1600"/>
        </a:p>
      </dgm:t>
    </dgm:pt>
    <dgm:pt modelId="{0CB6BD26-08D7-4941-8D5F-205CBDCDBDB3}">
      <dgm:prSet custT="1"/>
      <dgm:spPr/>
      <dgm:t>
        <a:bodyPr/>
        <a:lstStyle/>
        <a:p>
          <a:pPr rtl="0"/>
          <a:r>
            <a:rPr lang="en-US" sz="1200" dirty="0"/>
            <a:t>Job-relevant knowledge</a:t>
          </a:r>
        </a:p>
      </dgm:t>
    </dgm:pt>
    <dgm:pt modelId="{E52C7D16-57DB-453A-9D5B-BEF11B2A9944}" type="parTrans" cxnId="{7BD11FCB-60CB-4C2D-B64D-A75E2CC399E3}">
      <dgm:prSet/>
      <dgm:spPr/>
      <dgm:t>
        <a:bodyPr/>
        <a:lstStyle/>
        <a:p>
          <a:endParaRPr lang="en-US" sz="1600"/>
        </a:p>
      </dgm:t>
    </dgm:pt>
    <dgm:pt modelId="{4CB42F20-F3E5-4909-BAF7-63EB07C8B48D}" type="sibTrans" cxnId="{7BD11FCB-60CB-4C2D-B64D-A75E2CC399E3}">
      <dgm:prSet/>
      <dgm:spPr/>
      <dgm:t>
        <a:bodyPr/>
        <a:lstStyle/>
        <a:p>
          <a:endParaRPr lang="en-US" sz="1600"/>
        </a:p>
      </dgm:t>
    </dgm:pt>
    <dgm:pt modelId="{72CE13F1-F3E7-45D6-95F4-DB68A1796EB3}">
      <dgm:prSet custT="1"/>
      <dgm:spPr/>
      <dgm:t>
        <a:bodyPr/>
        <a:lstStyle/>
        <a:p>
          <a:pPr rtl="0"/>
          <a:r>
            <a:rPr lang="en-US" sz="1200" dirty="0"/>
            <a:t>Motivation</a:t>
          </a:r>
        </a:p>
      </dgm:t>
    </dgm:pt>
    <dgm:pt modelId="{EB1793E0-1266-4104-A5E9-77FF10D2D46E}" type="parTrans" cxnId="{EBACBBE3-46D2-4A76-BDB7-58A2EDF9EEDD}">
      <dgm:prSet/>
      <dgm:spPr/>
      <dgm:t>
        <a:bodyPr/>
        <a:lstStyle/>
        <a:p>
          <a:endParaRPr lang="en-US" sz="1600"/>
        </a:p>
      </dgm:t>
    </dgm:pt>
    <dgm:pt modelId="{86D6BFCD-A67B-4F94-BC43-0F3B00591E39}" type="sibTrans" cxnId="{EBACBBE3-46D2-4A76-BDB7-58A2EDF9EEDD}">
      <dgm:prSet/>
      <dgm:spPr/>
      <dgm:t>
        <a:bodyPr/>
        <a:lstStyle/>
        <a:p>
          <a:endParaRPr lang="en-US" sz="1600"/>
        </a:p>
      </dgm:t>
    </dgm:pt>
    <dgm:pt modelId="{912901CC-5A21-45FD-A7DC-E4F7EBD51C7D}">
      <dgm:prSet custT="1"/>
      <dgm:spPr/>
      <dgm:t>
        <a:bodyPr/>
        <a:lstStyle/>
        <a:p>
          <a:pPr rtl="0"/>
          <a:r>
            <a:rPr lang="en-US" sz="1200" dirty="0"/>
            <a:t>Flexibility</a:t>
          </a:r>
        </a:p>
      </dgm:t>
    </dgm:pt>
    <dgm:pt modelId="{9089FE0E-34F4-46C6-B017-D8102F9F6E17}" type="parTrans" cxnId="{CF992A10-8687-4B2D-B51F-F8E38A3A871C}">
      <dgm:prSet/>
      <dgm:spPr/>
      <dgm:t>
        <a:bodyPr/>
        <a:lstStyle/>
        <a:p>
          <a:endParaRPr lang="en-US" sz="1600"/>
        </a:p>
      </dgm:t>
    </dgm:pt>
    <dgm:pt modelId="{D8A2ACD0-0E83-4EF0-9A6A-CA8C29F1C258}" type="sibTrans" cxnId="{CF992A10-8687-4B2D-B51F-F8E38A3A871C}">
      <dgm:prSet/>
      <dgm:spPr/>
      <dgm:t>
        <a:bodyPr/>
        <a:lstStyle/>
        <a:p>
          <a:endParaRPr lang="en-US" sz="1600"/>
        </a:p>
      </dgm:t>
    </dgm:pt>
    <dgm:pt modelId="{66BF6B01-B27D-4D1C-B4E9-E3FCFCD68989}">
      <dgm:prSet custT="1"/>
      <dgm:spPr/>
      <dgm:t>
        <a:bodyPr/>
        <a:lstStyle/>
        <a:p>
          <a:pPr rtl="0"/>
          <a:r>
            <a:rPr lang="en-US" sz="1200" dirty="0"/>
            <a:t>Honesty and integrity</a:t>
          </a:r>
        </a:p>
      </dgm:t>
    </dgm:pt>
    <dgm:pt modelId="{871BAD73-218D-4D3A-9EE6-64C483D8B179}" type="parTrans" cxnId="{790A6C2E-E79C-45E8-A8C0-95C3C8F9908F}">
      <dgm:prSet/>
      <dgm:spPr/>
      <dgm:t>
        <a:bodyPr/>
        <a:lstStyle/>
        <a:p>
          <a:endParaRPr lang="en-US" sz="1600"/>
        </a:p>
      </dgm:t>
    </dgm:pt>
    <dgm:pt modelId="{AA0C4A3E-3BA2-477C-8B45-11A3707AA661}" type="sibTrans" cxnId="{790A6C2E-E79C-45E8-A8C0-95C3C8F9908F}">
      <dgm:prSet/>
      <dgm:spPr/>
      <dgm:t>
        <a:bodyPr/>
        <a:lstStyle/>
        <a:p>
          <a:endParaRPr lang="en-US" sz="1600"/>
        </a:p>
      </dgm:t>
    </dgm:pt>
    <dgm:pt modelId="{67A36A71-0626-4C95-BD13-087D6496F4D0}" type="pres">
      <dgm:prSet presAssocID="{D5C8552A-489F-47D2-8387-9FECDBA58D6A}" presName="composite" presStyleCnt="0">
        <dgm:presLayoutVars>
          <dgm:chMax val="1"/>
          <dgm:dir/>
          <dgm:resizeHandles val="exact"/>
        </dgm:presLayoutVars>
      </dgm:prSet>
      <dgm:spPr/>
    </dgm:pt>
    <dgm:pt modelId="{90F294AC-489F-4B72-A9C5-A24E232A96A1}" type="pres">
      <dgm:prSet presAssocID="{D5C8552A-489F-47D2-8387-9FECDBA58D6A}" presName="radial" presStyleCnt="0">
        <dgm:presLayoutVars>
          <dgm:animLvl val="ctr"/>
        </dgm:presLayoutVars>
      </dgm:prSet>
      <dgm:spPr/>
    </dgm:pt>
    <dgm:pt modelId="{E38A6ECE-DAEA-4D43-95EA-232AD0F58F14}" type="pres">
      <dgm:prSet presAssocID="{45D63B01-200C-4DEA-8568-18D3D0AFDFCA}" presName="centerShape" presStyleLbl="vennNode1" presStyleIdx="0" presStyleCnt="9"/>
      <dgm:spPr/>
    </dgm:pt>
    <dgm:pt modelId="{9EED6CC2-3376-44A8-A66C-9AC891AF274B}" type="pres">
      <dgm:prSet presAssocID="{40A69DC5-6823-49D0-A704-15747CF4B70D}" presName="node" presStyleLbl="vennNode1" presStyleIdx="1" presStyleCnt="9">
        <dgm:presLayoutVars>
          <dgm:bulletEnabled val="1"/>
        </dgm:presLayoutVars>
      </dgm:prSet>
      <dgm:spPr/>
    </dgm:pt>
    <dgm:pt modelId="{4B7FEFC2-93E0-49EF-BF06-7CB0A700AA1C}" type="pres">
      <dgm:prSet presAssocID="{AB1BA0A6-FE7C-4C04-A953-DD09345D6C8F}" presName="node" presStyleLbl="vennNode1" presStyleIdx="2" presStyleCnt="9">
        <dgm:presLayoutVars>
          <dgm:bulletEnabled val="1"/>
        </dgm:presLayoutVars>
      </dgm:prSet>
      <dgm:spPr/>
    </dgm:pt>
    <dgm:pt modelId="{0898939A-A69B-4F2D-B15A-17B4CDB992D2}" type="pres">
      <dgm:prSet presAssocID="{E5F7A30F-E4D7-464A-9E42-B1624F4C195A}" presName="node" presStyleLbl="vennNode1" presStyleIdx="3" presStyleCnt="9">
        <dgm:presLayoutVars>
          <dgm:bulletEnabled val="1"/>
        </dgm:presLayoutVars>
      </dgm:prSet>
      <dgm:spPr/>
    </dgm:pt>
    <dgm:pt modelId="{61CBA549-A7E5-4ED2-AF9B-DDA048797F73}" type="pres">
      <dgm:prSet presAssocID="{44EAE262-D78F-4622-BB5C-7CA8EC67C350}" presName="node" presStyleLbl="vennNode1" presStyleIdx="4" presStyleCnt="9">
        <dgm:presLayoutVars>
          <dgm:bulletEnabled val="1"/>
        </dgm:presLayoutVars>
      </dgm:prSet>
      <dgm:spPr/>
    </dgm:pt>
    <dgm:pt modelId="{14698014-1425-4AA9-8209-F4C1EC891EE5}" type="pres">
      <dgm:prSet presAssocID="{0CB6BD26-08D7-4941-8D5F-205CBDCDBDB3}" presName="node" presStyleLbl="vennNode1" presStyleIdx="5" presStyleCnt="9">
        <dgm:presLayoutVars>
          <dgm:bulletEnabled val="1"/>
        </dgm:presLayoutVars>
      </dgm:prSet>
      <dgm:spPr/>
    </dgm:pt>
    <dgm:pt modelId="{36D3FFD0-B99B-4433-9FD9-FE3570E70E68}" type="pres">
      <dgm:prSet presAssocID="{72CE13F1-F3E7-45D6-95F4-DB68A1796EB3}" presName="node" presStyleLbl="vennNode1" presStyleIdx="6" presStyleCnt="9">
        <dgm:presLayoutVars>
          <dgm:bulletEnabled val="1"/>
        </dgm:presLayoutVars>
      </dgm:prSet>
      <dgm:spPr/>
    </dgm:pt>
    <dgm:pt modelId="{3161BFB3-EAA2-45D2-93D6-0A4BDC1185D1}" type="pres">
      <dgm:prSet presAssocID="{912901CC-5A21-45FD-A7DC-E4F7EBD51C7D}" presName="node" presStyleLbl="vennNode1" presStyleIdx="7" presStyleCnt="9">
        <dgm:presLayoutVars>
          <dgm:bulletEnabled val="1"/>
        </dgm:presLayoutVars>
      </dgm:prSet>
      <dgm:spPr/>
    </dgm:pt>
    <dgm:pt modelId="{4823F56C-BFC1-43A5-AAFE-EF5B22835326}" type="pres">
      <dgm:prSet presAssocID="{66BF6B01-B27D-4D1C-B4E9-E3FCFCD68989}" presName="node" presStyleLbl="vennNode1" presStyleIdx="8" presStyleCnt="9">
        <dgm:presLayoutVars>
          <dgm:bulletEnabled val="1"/>
        </dgm:presLayoutVars>
      </dgm:prSet>
      <dgm:spPr/>
    </dgm:pt>
  </dgm:ptLst>
  <dgm:cxnLst>
    <dgm:cxn modelId="{CF992A10-8687-4B2D-B51F-F8E38A3A871C}" srcId="{45D63B01-200C-4DEA-8568-18D3D0AFDFCA}" destId="{912901CC-5A21-45FD-A7DC-E4F7EBD51C7D}" srcOrd="6" destOrd="0" parTransId="{9089FE0E-34F4-46C6-B017-D8102F9F6E17}" sibTransId="{D8A2ACD0-0E83-4EF0-9A6A-CA8C29F1C258}"/>
    <dgm:cxn modelId="{2B6EB316-2C59-42D3-9BE5-F973E18659A6}" type="presOf" srcId="{44EAE262-D78F-4622-BB5C-7CA8EC67C350}" destId="{61CBA549-A7E5-4ED2-AF9B-DDA048797F73}" srcOrd="0" destOrd="0" presId="urn:microsoft.com/office/officeart/2005/8/layout/radial3"/>
    <dgm:cxn modelId="{790A6C2E-E79C-45E8-A8C0-95C3C8F9908F}" srcId="{45D63B01-200C-4DEA-8568-18D3D0AFDFCA}" destId="{66BF6B01-B27D-4D1C-B4E9-E3FCFCD68989}" srcOrd="7" destOrd="0" parTransId="{871BAD73-218D-4D3A-9EE6-64C483D8B179}" sibTransId="{AA0C4A3E-3BA2-477C-8B45-11A3707AA661}"/>
    <dgm:cxn modelId="{C172A938-D8CC-4269-B117-525B594B5427}" srcId="{45D63B01-200C-4DEA-8568-18D3D0AFDFCA}" destId="{AB1BA0A6-FE7C-4C04-A953-DD09345D6C8F}" srcOrd="1" destOrd="0" parTransId="{4CF81D1D-7CBD-4964-AEA2-A4F19208E79A}" sibTransId="{CE7922F8-151D-4000-B400-A2A2ADE3F9A6}"/>
    <dgm:cxn modelId="{530D593B-8D5D-4F6C-A670-64BCA5D9E8C3}" type="presOf" srcId="{E5F7A30F-E4D7-464A-9E42-B1624F4C195A}" destId="{0898939A-A69B-4F2D-B15A-17B4CDB992D2}" srcOrd="0" destOrd="0" presId="urn:microsoft.com/office/officeart/2005/8/layout/radial3"/>
    <dgm:cxn modelId="{2F5F4241-4D17-4F8B-82C6-FFA7465C0737}" srcId="{45D63B01-200C-4DEA-8568-18D3D0AFDFCA}" destId="{40A69DC5-6823-49D0-A704-15747CF4B70D}" srcOrd="0" destOrd="0" parTransId="{4BB4E3D8-CC7C-4A6F-B07C-16C0A11ED872}" sibTransId="{39784460-8E3A-4671-B13C-0AB5E843F04C}"/>
    <dgm:cxn modelId="{94585053-DD81-436E-BFB2-9C2716754B91}" srcId="{45D63B01-200C-4DEA-8568-18D3D0AFDFCA}" destId="{44EAE262-D78F-4622-BB5C-7CA8EC67C350}" srcOrd="3" destOrd="0" parTransId="{94FE703A-3800-406C-AB9E-9387C7617C3C}" sibTransId="{9550F1E0-B299-46DB-A4AF-7FAF62B9B9D2}"/>
    <dgm:cxn modelId="{417F7479-3BB4-4B59-9354-4B12AB86AF45}" type="presOf" srcId="{912901CC-5A21-45FD-A7DC-E4F7EBD51C7D}" destId="{3161BFB3-EAA2-45D2-93D6-0A4BDC1185D1}" srcOrd="0" destOrd="0" presId="urn:microsoft.com/office/officeart/2005/8/layout/radial3"/>
    <dgm:cxn modelId="{0DEAA682-5F7C-47E3-8E46-70A66D1BFFE4}" type="presOf" srcId="{0CB6BD26-08D7-4941-8D5F-205CBDCDBDB3}" destId="{14698014-1425-4AA9-8209-F4C1EC891EE5}" srcOrd="0" destOrd="0" presId="urn:microsoft.com/office/officeart/2005/8/layout/radial3"/>
    <dgm:cxn modelId="{97A0758F-7C35-4EAB-A023-DA27BF7733CB}" type="presOf" srcId="{D5C8552A-489F-47D2-8387-9FECDBA58D6A}" destId="{67A36A71-0626-4C95-BD13-087D6496F4D0}" srcOrd="0" destOrd="0" presId="urn:microsoft.com/office/officeart/2005/8/layout/radial3"/>
    <dgm:cxn modelId="{4BDDA7B0-0D7F-467C-9FB4-00A41ECD01A0}" type="presOf" srcId="{45D63B01-200C-4DEA-8568-18D3D0AFDFCA}" destId="{E38A6ECE-DAEA-4D43-95EA-232AD0F58F14}" srcOrd="0" destOrd="0" presId="urn:microsoft.com/office/officeart/2005/8/layout/radial3"/>
    <dgm:cxn modelId="{FE3D15C4-8738-452D-AE36-C82F709E0414}" type="presOf" srcId="{AB1BA0A6-FE7C-4C04-A953-DD09345D6C8F}" destId="{4B7FEFC2-93E0-49EF-BF06-7CB0A700AA1C}" srcOrd="0" destOrd="0" presId="urn:microsoft.com/office/officeart/2005/8/layout/radial3"/>
    <dgm:cxn modelId="{8C9772C6-0766-468D-B293-51F62C568371}" type="presOf" srcId="{72CE13F1-F3E7-45D6-95F4-DB68A1796EB3}" destId="{36D3FFD0-B99B-4433-9FD9-FE3570E70E68}" srcOrd="0" destOrd="0" presId="urn:microsoft.com/office/officeart/2005/8/layout/radial3"/>
    <dgm:cxn modelId="{E9D6FEC8-8D7E-4598-9353-133BCC05B908}" srcId="{45D63B01-200C-4DEA-8568-18D3D0AFDFCA}" destId="{E5F7A30F-E4D7-464A-9E42-B1624F4C195A}" srcOrd="2" destOrd="0" parTransId="{D0ED4251-BE60-4F68-A0E4-A37CF0BA06D5}" sibTransId="{4F802C03-3C99-4A24-8A2B-BB8D671CD73F}"/>
    <dgm:cxn modelId="{7BD11FCB-60CB-4C2D-B64D-A75E2CC399E3}" srcId="{45D63B01-200C-4DEA-8568-18D3D0AFDFCA}" destId="{0CB6BD26-08D7-4941-8D5F-205CBDCDBDB3}" srcOrd="4" destOrd="0" parTransId="{E52C7D16-57DB-453A-9D5B-BEF11B2A9944}" sibTransId="{4CB42F20-F3E5-4909-BAF7-63EB07C8B48D}"/>
    <dgm:cxn modelId="{E47016D1-CCC5-4703-B0DA-3E182378C1EB}" type="presOf" srcId="{66BF6B01-B27D-4D1C-B4E9-E3FCFCD68989}" destId="{4823F56C-BFC1-43A5-AAFE-EF5B22835326}" srcOrd="0" destOrd="0" presId="urn:microsoft.com/office/officeart/2005/8/layout/radial3"/>
    <dgm:cxn modelId="{6E1237D2-378D-428B-8C64-9A7C51C29675}" srcId="{D5C8552A-489F-47D2-8387-9FECDBA58D6A}" destId="{45D63B01-200C-4DEA-8568-18D3D0AFDFCA}" srcOrd="0" destOrd="0" parTransId="{8FF7C925-DC6C-444B-8F35-A6555A5C8641}" sibTransId="{87C01F3C-477E-4E76-95A5-78CE926BC7D2}"/>
    <dgm:cxn modelId="{7F4AD5E2-8A6E-4749-8D01-E7DE7FB9ED74}" type="presOf" srcId="{40A69DC5-6823-49D0-A704-15747CF4B70D}" destId="{9EED6CC2-3376-44A8-A66C-9AC891AF274B}" srcOrd="0" destOrd="0" presId="urn:microsoft.com/office/officeart/2005/8/layout/radial3"/>
    <dgm:cxn modelId="{EBACBBE3-46D2-4A76-BDB7-58A2EDF9EEDD}" srcId="{45D63B01-200C-4DEA-8568-18D3D0AFDFCA}" destId="{72CE13F1-F3E7-45D6-95F4-DB68A1796EB3}" srcOrd="5" destOrd="0" parTransId="{EB1793E0-1266-4104-A5E9-77FF10D2D46E}" sibTransId="{86D6BFCD-A67B-4F94-BC43-0F3B00591E39}"/>
    <dgm:cxn modelId="{6C422B92-959A-4921-A2F7-C709F8E85482}" type="presParOf" srcId="{67A36A71-0626-4C95-BD13-087D6496F4D0}" destId="{90F294AC-489F-4B72-A9C5-A24E232A96A1}" srcOrd="0" destOrd="0" presId="urn:microsoft.com/office/officeart/2005/8/layout/radial3"/>
    <dgm:cxn modelId="{52373AB0-1B5A-4188-8470-319B4F36E6A1}" type="presParOf" srcId="{90F294AC-489F-4B72-A9C5-A24E232A96A1}" destId="{E38A6ECE-DAEA-4D43-95EA-232AD0F58F14}" srcOrd="0" destOrd="0" presId="urn:microsoft.com/office/officeart/2005/8/layout/radial3"/>
    <dgm:cxn modelId="{5372369D-B6B5-4C1E-AD71-8CC94DF047ED}" type="presParOf" srcId="{90F294AC-489F-4B72-A9C5-A24E232A96A1}" destId="{9EED6CC2-3376-44A8-A66C-9AC891AF274B}" srcOrd="1" destOrd="0" presId="urn:microsoft.com/office/officeart/2005/8/layout/radial3"/>
    <dgm:cxn modelId="{BE1FBAEF-F3B9-43BC-8DA4-C8D5AEF0F7CE}" type="presParOf" srcId="{90F294AC-489F-4B72-A9C5-A24E232A96A1}" destId="{4B7FEFC2-93E0-49EF-BF06-7CB0A700AA1C}" srcOrd="2" destOrd="0" presId="urn:microsoft.com/office/officeart/2005/8/layout/radial3"/>
    <dgm:cxn modelId="{7AE655FF-5547-4AA3-91F3-ED9616397CD0}" type="presParOf" srcId="{90F294AC-489F-4B72-A9C5-A24E232A96A1}" destId="{0898939A-A69B-4F2D-B15A-17B4CDB992D2}" srcOrd="3" destOrd="0" presId="urn:microsoft.com/office/officeart/2005/8/layout/radial3"/>
    <dgm:cxn modelId="{ECE22AFB-1A0F-4B0F-B78C-16E1ADB02148}" type="presParOf" srcId="{90F294AC-489F-4B72-A9C5-A24E232A96A1}" destId="{61CBA549-A7E5-4ED2-AF9B-DDA048797F73}" srcOrd="4" destOrd="0" presId="urn:microsoft.com/office/officeart/2005/8/layout/radial3"/>
    <dgm:cxn modelId="{8CF3AAAF-8A4D-4C8F-BC17-6027EEF26167}" type="presParOf" srcId="{90F294AC-489F-4B72-A9C5-A24E232A96A1}" destId="{14698014-1425-4AA9-8209-F4C1EC891EE5}" srcOrd="5" destOrd="0" presId="urn:microsoft.com/office/officeart/2005/8/layout/radial3"/>
    <dgm:cxn modelId="{97AAF56A-61EE-4FA2-8FF4-FD1553D9750A}" type="presParOf" srcId="{90F294AC-489F-4B72-A9C5-A24E232A96A1}" destId="{36D3FFD0-B99B-4433-9FD9-FE3570E70E68}" srcOrd="6" destOrd="0" presId="urn:microsoft.com/office/officeart/2005/8/layout/radial3"/>
    <dgm:cxn modelId="{2C04D033-A396-49E4-998B-8B5A48D25659}" type="presParOf" srcId="{90F294AC-489F-4B72-A9C5-A24E232A96A1}" destId="{3161BFB3-EAA2-45D2-93D6-0A4BDC1185D1}" srcOrd="7" destOrd="0" presId="urn:microsoft.com/office/officeart/2005/8/layout/radial3"/>
    <dgm:cxn modelId="{4D8B2105-1CDD-442C-88DB-624B3345ACB1}" type="presParOf" srcId="{90F294AC-489F-4B72-A9C5-A24E232A96A1}" destId="{4823F56C-BFC1-43A5-AAFE-EF5B22835326}" srcOrd="8"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10AD3E-6BCC-4B33-828F-64947E446BE5}">
      <dsp:nvSpPr>
        <dsp:cNvPr id="0" name=""/>
        <dsp:cNvSpPr/>
      </dsp:nvSpPr>
      <dsp:spPr>
        <a:xfrm>
          <a:off x="3450289" y="0"/>
          <a:ext cx="1448664" cy="1448841"/>
        </a:xfrm>
        <a:prstGeom prst="ellipse">
          <a:avLst/>
        </a:prstGeom>
        <a:solidFill>
          <a:schemeClr val="lt1">
            <a:alpha val="50000"/>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49530" rIns="0" bIns="49530" numCol="1" spcCol="1270" anchor="ctr" anchorCtr="0">
          <a:noAutofit/>
        </a:bodyPr>
        <a:lstStyle/>
        <a:p>
          <a:pPr marL="0" lvl="0" indent="0" algn="ctr" defTabSz="577850" rtl="0">
            <a:lnSpc>
              <a:spcPct val="90000"/>
            </a:lnSpc>
            <a:spcBef>
              <a:spcPct val="0"/>
            </a:spcBef>
            <a:spcAft>
              <a:spcPct val="35000"/>
            </a:spcAft>
            <a:buNone/>
          </a:pPr>
          <a:r>
            <a:rPr lang="en-US" sz="1300" b="1" kern="1200" dirty="0"/>
            <a:t>Information </a:t>
          </a:r>
        </a:p>
      </dsp:txBody>
      <dsp:txXfrm>
        <a:off x="3662441" y="212178"/>
        <a:ext cx="1024360" cy="1024485"/>
      </dsp:txXfrm>
    </dsp:sp>
    <dsp:sp modelId="{EC1156DE-8283-41CD-9F70-DDAD373E5BF3}">
      <dsp:nvSpPr>
        <dsp:cNvPr id="0" name=""/>
        <dsp:cNvSpPr/>
      </dsp:nvSpPr>
      <dsp:spPr>
        <a:xfrm>
          <a:off x="4195622" y="966296"/>
          <a:ext cx="1448664" cy="1448841"/>
        </a:xfrm>
        <a:prstGeom prst="ellipse">
          <a:avLst/>
        </a:prstGeom>
        <a:solidFill>
          <a:schemeClr val="lt1">
            <a:alpha val="50000"/>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49530" rIns="0" bIns="49530" numCol="1" spcCol="1270" anchor="ctr" anchorCtr="0">
          <a:noAutofit/>
        </a:bodyPr>
        <a:lstStyle/>
        <a:p>
          <a:pPr marL="0" lvl="0" indent="0" algn="ctr" defTabSz="577850" rtl="0">
            <a:lnSpc>
              <a:spcPct val="90000"/>
            </a:lnSpc>
            <a:spcBef>
              <a:spcPct val="0"/>
            </a:spcBef>
            <a:spcAft>
              <a:spcPct val="35000"/>
            </a:spcAft>
            <a:buNone/>
          </a:pPr>
          <a:r>
            <a:rPr lang="en-US" sz="1300" b="1" kern="1200" dirty="0"/>
            <a:t>Responsibility </a:t>
          </a:r>
        </a:p>
      </dsp:txBody>
      <dsp:txXfrm>
        <a:off x="4407774" y="1178474"/>
        <a:ext cx="1024360" cy="1024485"/>
      </dsp:txXfrm>
    </dsp:sp>
    <dsp:sp modelId="{44C44C5B-8AE5-44D7-87A8-60F72BE8692B}">
      <dsp:nvSpPr>
        <dsp:cNvPr id="0" name=""/>
        <dsp:cNvSpPr/>
      </dsp:nvSpPr>
      <dsp:spPr>
        <a:xfrm>
          <a:off x="4940586" y="0"/>
          <a:ext cx="1448664" cy="1448841"/>
        </a:xfrm>
        <a:prstGeom prst="ellipse">
          <a:avLst/>
        </a:prstGeom>
        <a:solidFill>
          <a:schemeClr val="lt1">
            <a:alpha val="50000"/>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49530" rIns="0" bIns="49530" numCol="1" spcCol="1270" anchor="ctr" anchorCtr="0">
          <a:noAutofit/>
        </a:bodyPr>
        <a:lstStyle/>
        <a:p>
          <a:pPr marL="0" lvl="0" indent="0" algn="ctr" defTabSz="577850" rtl="0">
            <a:lnSpc>
              <a:spcPct val="90000"/>
            </a:lnSpc>
            <a:spcBef>
              <a:spcPct val="0"/>
            </a:spcBef>
            <a:spcAft>
              <a:spcPct val="35000"/>
            </a:spcAft>
            <a:buNone/>
          </a:pPr>
          <a:r>
            <a:rPr lang="en-US" sz="1300" b="1" kern="1200" dirty="0"/>
            <a:t>Authority </a:t>
          </a:r>
        </a:p>
      </dsp:txBody>
      <dsp:txXfrm>
        <a:off x="5152738" y="212178"/>
        <a:ext cx="1024360" cy="1024485"/>
      </dsp:txXfrm>
    </dsp:sp>
    <dsp:sp modelId="{F6D8EA5D-CB70-44AA-AD80-DAB1F0C91346}">
      <dsp:nvSpPr>
        <dsp:cNvPr id="0" name=""/>
        <dsp:cNvSpPr/>
      </dsp:nvSpPr>
      <dsp:spPr>
        <a:xfrm>
          <a:off x="5685918" y="966296"/>
          <a:ext cx="1448664" cy="1448841"/>
        </a:xfrm>
        <a:prstGeom prst="ellipse">
          <a:avLst/>
        </a:prstGeom>
        <a:solidFill>
          <a:schemeClr val="lt1">
            <a:alpha val="50000"/>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49530" rIns="0" bIns="49530" numCol="1" spcCol="1270" anchor="ctr" anchorCtr="0">
          <a:noAutofit/>
        </a:bodyPr>
        <a:lstStyle/>
        <a:p>
          <a:pPr marL="0" lvl="0" indent="0" algn="ctr" defTabSz="577850" rtl="0">
            <a:lnSpc>
              <a:spcPct val="90000"/>
            </a:lnSpc>
            <a:spcBef>
              <a:spcPct val="0"/>
            </a:spcBef>
            <a:spcAft>
              <a:spcPct val="35000"/>
            </a:spcAft>
            <a:buNone/>
          </a:pPr>
          <a:r>
            <a:rPr lang="en-US" sz="1300" b="1" kern="1200" dirty="0"/>
            <a:t>Trust </a:t>
          </a:r>
        </a:p>
      </dsp:txBody>
      <dsp:txXfrm>
        <a:off x="5898070" y="1178474"/>
        <a:ext cx="1024360" cy="10244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8A6ECE-DAEA-4D43-95EA-232AD0F58F14}">
      <dsp:nvSpPr>
        <dsp:cNvPr id="0" name=""/>
        <dsp:cNvSpPr/>
      </dsp:nvSpPr>
      <dsp:spPr>
        <a:xfrm>
          <a:off x="2736952" y="1049287"/>
          <a:ext cx="2614015" cy="2614015"/>
        </a:xfrm>
        <a:prstGeom prst="ellipse">
          <a:avLst/>
        </a:prstGeom>
        <a:solidFill>
          <a:schemeClr val="accent1">
            <a:shade val="80000"/>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rtl="0">
            <a:lnSpc>
              <a:spcPct val="90000"/>
            </a:lnSpc>
            <a:spcBef>
              <a:spcPct val="0"/>
            </a:spcBef>
            <a:spcAft>
              <a:spcPct val="35000"/>
            </a:spcAft>
            <a:buNone/>
          </a:pPr>
          <a:r>
            <a:rPr lang="en-US" sz="2000" kern="1200" dirty="0"/>
            <a:t>Important traits for leadership success</a:t>
          </a:r>
        </a:p>
      </dsp:txBody>
      <dsp:txXfrm>
        <a:off x="3119766" y="1432101"/>
        <a:ext cx="1848387" cy="1848387"/>
      </dsp:txXfrm>
    </dsp:sp>
    <dsp:sp modelId="{9EED6CC2-3376-44A8-A66C-9AC891AF274B}">
      <dsp:nvSpPr>
        <dsp:cNvPr id="0" name=""/>
        <dsp:cNvSpPr/>
      </dsp:nvSpPr>
      <dsp:spPr>
        <a:xfrm>
          <a:off x="3390456" y="466"/>
          <a:ext cx="1307007" cy="1307007"/>
        </a:xfrm>
        <a:prstGeom prst="ellipse">
          <a:avLst/>
        </a:prstGeom>
        <a:solidFill>
          <a:schemeClr val="accent1">
            <a:shade val="80000"/>
            <a:alpha val="50000"/>
            <a:hueOff val="43660"/>
            <a:satOff val="-782"/>
            <a:lumOff val="33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Drive</a:t>
          </a:r>
        </a:p>
      </dsp:txBody>
      <dsp:txXfrm>
        <a:off x="3581863" y="191873"/>
        <a:ext cx="924193" cy="924193"/>
      </dsp:txXfrm>
    </dsp:sp>
    <dsp:sp modelId="{4B7FEFC2-93E0-49EF-BF06-7CB0A700AA1C}">
      <dsp:nvSpPr>
        <dsp:cNvPr id="0" name=""/>
        <dsp:cNvSpPr/>
      </dsp:nvSpPr>
      <dsp:spPr>
        <a:xfrm>
          <a:off x="4594182" y="499066"/>
          <a:ext cx="1307007" cy="1307007"/>
        </a:xfrm>
        <a:prstGeom prst="ellipse">
          <a:avLst/>
        </a:prstGeom>
        <a:solidFill>
          <a:schemeClr val="accent1">
            <a:shade val="80000"/>
            <a:alpha val="50000"/>
            <a:hueOff val="87321"/>
            <a:satOff val="-1564"/>
            <a:lumOff val="6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Self-confidence</a:t>
          </a:r>
        </a:p>
      </dsp:txBody>
      <dsp:txXfrm>
        <a:off x="4785589" y="690473"/>
        <a:ext cx="924193" cy="924193"/>
      </dsp:txXfrm>
    </dsp:sp>
    <dsp:sp modelId="{0898939A-A69B-4F2D-B15A-17B4CDB992D2}">
      <dsp:nvSpPr>
        <dsp:cNvPr id="0" name=""/>
        <dsp:cNvSpPr/>
      </dsp:nvSpPr>
      <dsp:spPr>
        <a:xfrm>
          <a:off x="5092781" y="1702791"/>
          <a:ext cx="1307007" cy="1307007"/>
        </a:xfrm>
        <a:prstGeom prst="ellipse">
          <a:avLst/>
        </a:prstGeom>
        <a:solidFill>
          <a:schemeClr val="accent1">
            <a:shade val="80000"/>
            <a:alpha val="50000"/>
            <a:hueOff val="130981"/>
            <a:satOff val="-2346"/>
            <a:lumOff val="99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Creativity</a:t>
          </a:r>
        </a:p>
      </dsp:txBody>
      <dsp:txXfrm>
        <a:off x="5284188" y="1894198"/>
        <a:ext cx="924193" cy="924193"/>
      </dsp:txXfrm>
    </dsp:sp>
    <dsp:sp modelId="{61CBA549-A7E5-4ED2-AF9B-DDA048797F73}">
      <dsp:nvSpPr>
        <dsp:cNvPr id="0" name=""/>
        <dsp:cNvSpPr/>
      </dsp:nvSpPr>
      <dsp:spPr>
        <a:xfrm>
          <a:off x="4594182" y="2906517"/>
          <a:ext cx="1307007" cy="1307007"/>
        </a:xfrm>
        <a:prstGeom prst="ellipse">
          <a:avLst/>
        </a:prstGeom>
        <a:solidFill>
          <a:schemeClr val="accent1">
            <a:shade val="80000"/>
            <a:alpha val="5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Cognitive ability</a:t>
          </a:r>
        </a:p>
      </dsp:txBody>
      <dsp:txXfrm>
        <a:off x="4785589" y="3097924"/>
        <a:ext cx="924193" cy="924193"/>
      </dsp:txXfrm>
    </dsp:sp>
    <dsp:sp modelId="{14698014-1425-4AA9-8209-F4C1EC891EE5}">
      <dsp:nvSpPr>
        <dsp:cNvPr id="0" name=""/>
        <dsp:cNvSpPr/>
      </dsp:nvSpPr>
      <dsp:spPr>
        <a:xfrm>
          <a:off x="3390456" y="3405116"/>
          <a:ext cx="1307007" cy="1307007"/>
        </a:xfrm>
        <a:prstGeom prst="ellipse">
          <a:avLst/>
        </a:prstGeom>
        <a:solidFill>
          <a:schemeClr val="accent1">
            <a:shade val="80000"/>
            <a:alpha val="50000"/>
            <a:hueOff val="218302"/>
            <a:satOff val="-3910"/>
            <a:lumOff val="1661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Job-relevant knowledge</a:t>
          </a:r>
        </a:p>
      </dsp:txBody>
      <dsp:txXfrm>
        <a:off x="3581863" y="3596523"/>
        <a:ext cx="924193" cy="924193"/>
      </dsp:txXfrm>
    </dsp:sp>
    <dsp:sp modelId="{36D3FFD0-B99B-4433-9FD9-FE3570E70E68}">
      <dsp:nvSpPr>
        <dsp:cNvPr id="0" name=""/>
        <dsp:cNvSpPr/>
      </dsp:nvSpPr>
      <dsp:spPr>
        <a:xfrm>
          <a:off x="2186731" y="2906517"/>
          <a:ext cx="1307007" cy="1307007"/>
        </a:xfrm>
        <a:prstGeom prst="ellipse">
          <a:avLst/>
        </a:prstGeom>
        <a:solidFill>
          <a:schemeClr val="accent1">
            <a:shade val="80000"/>
            <a:alpha val="50000"/>
            <a:hueOff val="261962"/>
            <a:satOff val="-4692"/>
            <a:lumOff val="199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Motivation</a:t>
          </a:r>
        </a:p>
      </dsp:txBody>
      <dsp:txXfrm>
        <a:off x="2378138" y="3097924"/>
        <a:ext cx="924193" cy="924193"/>
      </dsp:txXfrm>
    </dsp:sp>
    <dsp:sp modelId="{3161BFB3-EAA2-45D2-93D6-0A4BDC1185D1}">
      <dsp:nvSpPr>
        <dsp:cNvPr id="0" name=""/>
        <dsp:cNvSpPr/>
      </dsp:nvSpPr>
      <dsp:spPr>
        <a:xfrm>
          <a:off x="1688131" y="1702791"/>
          <a:ext cx="1307007" cy="1307007"/>
        </a:xfrm>
        <a:prstGeom prst="ellipse">
          <a:avLst/>
        </a:prstGeom>
        <a:solidFill>
          <a:schemeClr val="accent1">
            <a:shade val="80000"/>
            <a:alpha val="50000"/>
            <a:hueOff val="305622"/>
            <a:satOff val="-5474"/>
            <a:lumOff val="232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Flexibility</a:t>
          </a:r>
        </a:p>
      </dsp:txBody>
      <dsp:txXfrm>
        <a:off x="1879538" y="1894198"/>
        <a:ext cx="924193" cy="924193"/>
      </dsp:txXfrm>
    </dsp:sp>
    <dsp:sp modelId="{4823F56C-BFC1-43A5-AAFE-EF5B22835326}">
      <dsp:nvSpPr>
        <dsp:cNvPr id="0" name=""/>
        <dsp:cNvSpPr/>
      </dsp:nvSpPr>
      <dsp:spPr>
        <a:xfrm>
          <a:off x="2186731" y="499066"/>
          <a:ext cx="1307007" cy="1307007"/>
        </a:xfrm>
        <a:prstGeom prst="ellipse">
          <a:avLst/>
        </a:prstGeom>
        <a:solidFill>
          <a:schemeClr val="accent1">
            <a:shade val="80000"/>
            <a:alpha val="5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Honesty and integrity</a:t>
          </a:r>
        </a:p>
      </dsp:txBody>
      <dsp:txXfrm>
        <a:off x="2378138" y="690473"/>
        <a:ext cx="924193" cy="924193"/>
      </dsp:txXfrm>
    </dsp:sp>
  </dsp:spTree>
</dsp:drawing>
</file>

<file path=ppt/diagrams/layout1.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9430C6-BFF8-46E4-9CDA-FB613F71E987}" type="datetimeFigureOut">
              <a:rPr lang="en-GB" smtClean="0"/>
              <a:t>06/06/2023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849A86-2BFE-4424-B3DA-2DCE2CD4A9C2}" type="slidenum">
              <a:rPr lang="en-GB" smtClean="0"/>
              <a:t>‹#›</a:t>
            </a:fld>
            <a:endParaRPr lang="en-GB"/>
          </a:p>
        </p:txBody>
      </p:sp>
    </p:spTree>
    <p:extLst>
      <p:ext uri="{BB962C8B-B14F-4D97-AF65-F5344CB8AC3E}">
        <p14:creationId xmlns:p14="http://schemas.microsoft.com/office/powerpoint/2010/main" val="2249452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02FD349A-A181-4CBF-A1C0-BC56971890DD}"/>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205CEB61-C079-48B9-A547-F3B3DC6B1BF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39940" name="Slide Number Placeholder 3">
            <a:extLst>
              <a:ext uri="{FF2B5EF4-FFF2-40B4-BE49-F238E27FC236}">
                <a16:creationId xmlns:a16="http://schemas.microsoft.com/office/drawing/2014/main" id="{869C89EA-2606-478A-9AD9-E39C8A5F90E4}"/>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9A63245D-833E-48E8-B607-CC1EB4E74A8C}" type="slidenum">
              <a:rPr lang="en-GB" altLang="en-US" sz="1200"/>
              <a:pPr algn="r" eaLnBrk="1" hangingPunct="1"/>
              <a:t>4</a:t>
            </a:fld>
            <a:endParaRPr lang="en-GB" altLang="en-US" sz="1200"/>
          </a:p>
        </p:txBody>
      </p:sp>
    </p:spTree>
    <p:extLst>
      <p:ext uri="{BB962C8B-B14F-4D97-AF65-F5344CB8AC3E}">
        <p14:creationId xmlns:p14="http://schemas.microsoft.com/office/powerpoint/2010/main" val="494655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86550DF5-2C67-45C6-9E73-93C1C8A16F22}"/>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28E2C6FD-2057-4A7A-AE8F-DB0D8364DA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18436" name="Slide Number Placeholder 3">
            <a:extLst>
              <a:ext uri="{FF2B5EF4-FFF2-40B4-BE49-F238E27FC236}">
                <a16:creationId xmlns:a16="http://schemas.microsoft.com/office/drawing/2014/main" id="{3E748924-AA3D-4504-A8A0-713EBBECAEEB}"/>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B33304AC-AFB7-4EB9-AE49-D752854037BE}" type="slidenum">
              <a:rPr lang="en-GB" altLang="en-US" sz="1200"/>
              <a:pPr algn="r" eaLnBrk="1" hangingPunct="1"/>
              <a:t>7</a:t>
            </a:fld>
            <a:endParaRPr lang="en-GB" altLang="en-US" sz="1200"/>
          </a:p>
        </p:txBody>
      </p:sp>
    </p:spTree>
    <p:extLst>
      <p:ext uri="{BB962C8B-B14F-4D97-AF65-F5344CB8AC3E}">
        <p14:creationId xmlns:p14="http://schemas.microsoft.com/office/powerpoint/2010/main" val="2829125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04D4646B-E8C1-4F3F-8963-B05A0EF8C593}"/>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0CF6C4AF-56AE-400B-8AA8-902E2D67D20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20484" name="Slide Number Placeholder 3">
            <a:extLst>
              <a:ext uri="{FF2B5EF4-FFF2-40B4-BE49-F238E27FC236}">
                <a16:creationId xmlns:a16="http://schemas.microsoft.com/office/drawing/2014/main" id="{38D5C1D9-6F65-43C6-8028-F6D168B832D8}"/>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DB0E2A14-9ECA-47D1-A46D-071DCA37B64D}" type="slidenum">
              <a:rPr lang="en-GB" altLang="en-US" sz="1200"/>
              <a:pPr algn="r" eaLnBrk="1" hangingPunct="1"/>
              <a:t>8</a:t>
            </a:fld>
            <a:endParaRPr lang="en-GB" altLang="en-US" sz="1200"/>
          </a:p>
        </p:txBody>
      </p:sp>
    </p:spTree>
    <p:extLst>
      <p:ext uri="{BB962C8B-B14F-4D97-AF65-F5344CB8AC3E}">
        <p14:creationId xmlns:p14="http://schemas.microsoft.com/office/powerpoint/2010/main" val="3804268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692A50F8-4888-4800-8172-93E66F094A51}"/>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B34B7C8E-621B-4A7C-8BB5-138E27DE88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22532" name="Slide Number Placeholder 3">
            <a:extLst>
              <a:ext uri="{FF2B5EF4-FFF2-40B4-BE49-F238E27FC236}">
                <a16:creationId xmlns:a16="http://schemas.microsoft.com/office/drawing/2014/main" id="{89DA4C3D-9DC5-497F-A627-D3B6A7477B1C}"/>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2C12255C-BDF1-4860-8B61-CD7D2BF55298}" type="slidenum">
              <a:rPr lang="en-GB" altLang="en-US" sz="1200"/>
              <a:pPr algn="r" eaLnBrk="1" hangingPunct="1"/>
              <a:t>9</a:t>
            </a:fld>
            <a:endParaRPr lang="en-GB" altLang="en-US" sz="1200"/>
          </a:p>
        </p:txBody>
      </p:sp>
    </p:spTree>
    <p:extLst>
      <p:ext uri="{BB962C8B-B14F-4D97-AF65-F5344CB8AC3E}">
        <p14:creationId xmlns:p14="http://schemas.microsoft.com/office/powerpoint/2010/main" val="281155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11A08F7C-4D7B-4689-93AC-51C1A46617F2}"/>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1F7CC026-1F3B-4613-987E-F1E6FC5172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24580" name="Slide Number Placeholder 3">
            <a:extLst>
              <a:ext uri="{FF2B5EF4-FFF2-40B4-BE49-F238E27FC236}">
                <a16:creationId xmlns:a16="http://schemas.microsoft.com/office/drawing/2014/main" id="{CFAD0DF7-25FE-495B-BF10-DE75A5F9ECDA}"/>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6B76F874-5903-4089-90DA-4B1419B0B531}" type="slidenum">
              <a:rPr lang="en-GB" altLang="en-US" sz="1200"/>
              <a:pPr algn="r" eaLnBrk="1" hangingPunct="1"/>
              <a:t>12</a:t>
            </a:fld>
            <a:endParaRPr lang="en-GB" altLang="en-US" sz="1200"/>
          </a:p>
        </p:txBody>
      </p:sp>
    </p:spTree>
    <p:extLst>
      <p:ext uri="{BB962C8B-B14F-4D97-AF65-F5344CB8AC3E}">
        <p14:creationId xmlns:p14="http://schemas.microsoft.com/office/powerpoint/2010/main" val="29172644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ABCAAD71-7CA7-4520-B8F5-BCAF673185AE}"/>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3490845F-3577-49C3-B7B7-91BAB3840E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26628" name="Slide Number Placeholder 3">
            <a:extLst>
              <a:ext uri="{FF2B5EF4-FFF2-40B4-BE49-F238E27FC236}">
                <a16:creationId xmlns:a16="http://schemas.microsoft.com/office/drawing/2014/main" id="{215662A3-6E4F-4EBD-A1F3-6329DAA9DCE7}"/>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FC31E26D-CDEB-406C-AF4C-BDDF438B38CE}" type="slidenum">
              <a:rPr lang="en-GB" altLang="en-US" sz="1200"/>
              <a:pPr algn="r" eaLnBrk="1" hangingPunct="1"/>
              <a:t>13</a:t>
            </a:fld>
            <a:endParaRPr lang="en-GB" altLang="en-US" sz="1200"/>
          </a:p>
        </p:txBody>
      </p:sp>
    </p:spTree>
    <p:extLst>
      <p:ext uri="{BB962C8B-B14F-4D97-AF65-F5344CB8AC3E}">
        <p14:creationId xmlns:p14="http://schemas.microsoft.com/office/powerpoint/2010/main" val="2315192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809F15F1-C33C-4D62-A92E-9F46219A6104}"/>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FBD7AB49-4AC9-407E-9744-130093C83DC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28676" name="Slide Number Placeholder 3">
            <a:extLst>
              <a:ext uri="{FF2B5EF4-FFF2-40B4-BE49-F238E27FC236}">
                <a16:creationId xmlns:a16="http://schemas.microsoft.com/office/drawing/2014/main" id="{9CD97D13-D139-4946-8D98-A4BF21CD6DDC}"/>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CBCAB4A6-41D9-4BF6-BC14-AFE21E9C75CE}" type="slidenum">
              <a:rPr lang="en-GB" altLang="en-US" sz="1200"/>
              <a:pPr algn="r" eaLnBrk="1" hangingPunct="1"/>
              <a:t>14</a:t>
            </a:fld>
            <a:endParaRPr lang="en-GB" altLang="en-US" sz="1200"/>
          </a:p>
        </p:txBody>
      </p:sp>
    </p:spTree>
    <p:extLst>
      <p:ext uri="{BB962C8B-B14F-4D97-AF65-F5344CB8AC3E}">
        <p14:creationId xmlns:p14="http://schemas.microsoft.com/office/powerpoint/2010/main" val="3634399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E6AA9710-C197-4503-8EE8-26C3BF301D7B}"/>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D41F0952-B8B0-44B3-983D-17A606F0FB4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30724" name="Slide Number Placeholder 3">
            <a:extLst>
              <a:ext uri="{FF2B5EF4-FFF2-40B4-BE49-F238E27FC236}">
                <a16:creationId xmlns:a16="http://schemas.microsoft.com/office/drawing/2014/main" id="{85ABE8EC-0FC2-417B-A700-AF2ECAFC513D}"/>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C05CA56B-2B0D-4B5A-91F6-E1A5E6294AFB}" type="slidenum">
              <a:rPr lang="en-GB" altLang="en-US" sz="1200"/>
              <a:pPr algn="r" eaLnBrk="1" hangingPunct="1"/>
              <a:t>16</a:t>
            </a:fld>
            <a:endParaRPr lang="en-GB" altLang="en-US" sz="1200"/>
          </a:p>
        </p:txBody>
      </p:sp>
    </p:spTree>
    <p:extLst>
      <p:ext uri="{BB962C8B-B14F-4D97-AF65-F5344CB8AC3E}">
        <p14:creationId xmlns:p14="http://schemas.microsoft.com/office/powerpoint/2010/main" val="8640892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20F0860A-4ECB-4298-9480-B93568D9DD97}"/>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E7C3E4A3-BD76-494C-BD19-920D0D970F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32772" name="Slide Number Placeholder 3">
            <a:extLst>
              <a:ext uri="{FF2B5EF4-FFF2-40B4-BE49-F238E27FC236}">
                <a16:creationId xmlns:a16="http://schemas.microsoft.com/office/drawing/2014/main" id="{86A44E8F-7417-4AB9-BA73-623C010D33FF}"/>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E0888C1A-DA4D-4E45-AE09-87A962067EAE}" type="slidenum">
              <a:rPr lang="en-GB" altLang="en-US" sz="1200"/>
              <a:pPr algn="r" eaLnBrk="1" hangingPunct="1"/>
              <a:t>17</a:t>
            </a:fld>
            <a:endParaRPr lang="en-GB" altLang="en-US" sz="1200"/>
          </a:p>
        </p:txBody>
      </p:sp>
    </p:spTree>
    <p:extLst>
      <p:ext uri="{BB962C8B-B14F-4D97-AF65-F5344CB8AC3E}">
        <p14:creationId xmlns:p14="http://schemas.microsoft.com/office/powerpoint/2010/main" val="3133529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1BF8764-3E37-4198-AD33-FC08E2412F0B}"/>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3C3F1129-ADAF-46F8-995B-5A94BB51D85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34820" name="Slide Number Placeholder 3">
            <a:extLst>
              <a:ext uri="{FF2B5EF4-FFF2-40B4-BE49-F238E27FC236}">
                <a16:creationId xmlns:a16="http://schemas.microsoft.com/office/drawing/2014/main" id="{BA1FC068-967B-4B2F-81DA-96368190276C}"/>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0B2CF75A-4C2A-4659-8DFD-4CB8CDF5C983}" type="slidenum">
              <a:rPr lang="en-GB" altLang="en-US" sz="1200"/>
              <a:pPr algn="r" eaLnBrk="1" hangingPunct="1"/>
              <a:t>18</a:t>
            </a:fld>
            <a:endParaRPr lang="en-GB" altLang="en-US" sz="1200"/>
          </a:p>
        </p:txBody>
      </p:sp>
    </p:spTree>
    <p:extLst>
      <p:ext uri="{BB962C8B-B14F-4D97-AF65-F5344CB8AC3E}">
        <p14:creationId xmlns:p14="http://schemas.microsoft.com/office/powerpoint/2010/main" val="2983396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D7D1852D-3236-4A0D-9562-52C2B5527802}"/>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0B742958-4C19-4403-9610-D5727D88C4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10244" name="Slide Number Placeholder 3">
            <a:extLst>
              <a:ext uri="{FF2B5EF4-FFF2-40B4-BE49-F238E27FC236}">
                <a16:creationId xmlns:a16="http://schemas.microsoft.com/office/drawing/2014/main" id="{8E7D69D8-F868-4995-AC7E-A436959809BA}"/>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421FCC5A-CC6D-4D94-9736-1DF3BD61780D}" type="slidenum">
              <a:rPr lang="en-GB" altLang="en-US" sz="1200"/>
              <a:pPr algn="r" eaLnBrk="1" hangingPunct="1"/>
              <a:t>22</a:t>
            </a:fld>
            <a:endParaRPr lang="en-GB"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E905C9BF-15A6-42BF-A330-3955B15C9D1C}"/>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3F7B5778-1BCF-4328-8DCE-CB967D6155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
        <p:nvSpPr>
          <p:cNvPr id="12292" name="Slide Number Placeholder 3">
            <a:extLst>
              <a:ext uri="{FF2B5EF4-FFF2-40B4-BE49-F238E27FC236}">
                <a16:creationId xmlns:a16="http://schemas.microsoft.com/office/drawing/2014/main" id="{BBED9FB6-620D-466E-A6B4-1272DEED3B96}"/>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2ACF53CA-0E31-455B-ADCD-B843FA6138DD}" type="slidenum">
              <a:rPr lang="en-GB" altLang="en-US" sz="1200"/>
              <a:pPr algn="r" eaLnBrk="1" hangingPunct="1"/>
              <a:t>23</a:t>
            </a:fld>
            <a:endParaRPr lang="en-GB"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Theory X leaders believe that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their employees dislike work,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that they're lazy and they're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automatically going to resist.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Now because of that belief,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there very likely to use coercive practices,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lots of punishment systems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to get the workers working hard.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There will be a strong autocratic tendency,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 say, you do,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don't think, just follow.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Theory Y leaders believe that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employees naturally like work,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they can be enthusiastic,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energetic, and they want to be engaged.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Now because of that positive view of employees,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they have a very participatory style of management.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They want employees to participate in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decisions and they motivate through praise,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recognition, motivating rewards,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either intrinsic or extrinsic.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Theory Z leaders believe that employees want to have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 intimate and happy working environment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with others they work with,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that they want to like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their colleagues and spend time with their colleagues,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that they value the idea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of organizational culture and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 values in the organization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family-style relationships.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They believe that workers have a well-developed sense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of order, internal discipline,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 desire to work hard,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a desire to be cohesive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with the other people they're working with.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There's this ongoing desire to be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part of a social group and part of a wider culture,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you can set that up within the organization.</a:t>
            </a:r>
            <a:endParaRPr lang="en-US" b="0" i="0" dirty="0">
              <a:solidFill>
                <a:srgbClr val="333333"/>
              </a:solidFill>
              <a:effectLst/>
              <a:latin typeface="OpenSan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384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Self-efficacy self-concept </a:t>
            </a:r>
          </a:p>
        </p:txBody>
      </p:sp>
      <p:sp>
        <p:nvSpPr>
          <p:cNvPr id="4" name="Slide Number Placeholder 3"/>
          <p:cNvSpPr>
            <a:spLocks noGrp="1"/>
          </p:cNvSpPr>
          <p:nvPr>
            <p:ph type="sldNum" sz="quarter" idx="5"/>
          </p:nvPr>
        </p:nvSpPr>
        <p:spPr/>
        <p:txBody>
          <a:bodyPr/>
          <a:lstStyle/>
          <a:p>
            <a:fld id="{AC849A86-2BFE-4424-B3DA-2DCE2CD4A9C2}" type="slidenum">
              <a:rPr lang="en-GB" smtClean="0"/>
              <a:t>33</a:t>
            </a:fld>
            <a:endParaRPr lang="en-GB"/>
          </a:p>
        </p:txBody>
      </p:sp>
    </p:spTree>
    <p:extLst>
      <p:ext uri="{BB962C8B-B14F-4D97-AF65-F5344CB8AC3E}">
        <p14:creationId xmlns:p14="http://schemas.microsoft.com/office/powerpoint/2010/main" val="319712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11189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44551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65D9C8-3349-4A7D-93D6-FD3F1A86981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3535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7C06A-AD88-C31C-4BBD-4E769CB54F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DD3034B-A559-1438-FBEC-02E682A8A6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EDAAD-A494-1AA3-BE04-1987041EA523}"/>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5" name="Footer Placeholder 4">
            <a:extLst>
              <a:ext uri="{FF2B5EF4-FFF2-40B4-BE49-F238E27FC236}">
                <a16:creationId xmlns:a16="http://schemas.microsoft.com/office/drawing/2014/main" id="{48E1B835-9AA2-0345-9A3F-8BEDAAE9CF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B0EDFF-A52C-E748-7DEC-0B5C1743B3BA}"/>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2039681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84747-68E1-D805-935C-469D617745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C1726A-5509-2F69-C27A-C90F140E6A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2B559F-1017-48EA-D2BB-1E23D455F517}"/>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5" name="Footer Placeholder 4">
            <a:extLst>
              <a:ext uri="{FF2B5EF4-FFF2-40B4-BE49-F238E27FC236}">
                <a16:creationId xmlns:a16="http://schemas.microsoft.com/office/drawing/2014/main" id="{89E2973C-D159-9420-2EFF-5EFBD5B72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374DD8-7FBA-FA2A-46B1-D656BFF3BFBE}"/>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1102735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A94D7-A9D1-EA93-738B-D463138A6BF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4DA27A0-9037-A153-EA40-D53B640091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63BFD3-B656-4CDA-2E6D-897C7F5C00D2}"/>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5" name="Footer Placeholder 4">
            <a:extLst>
              <a:ext uri="{FF2B5EF4-FFF2-40B4-BE49-F238E27FC236}">
                <a16:creationId xmlns:a16="http://schemas.microsoft.com/office/drawing/2014/main" id="{8750B715-5C7E-532B-BE37-AD9C420865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68929B-6A79-DFCC-A607-66F950DD648B}"/>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475273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8463F-19D7-6885-D97B-9F250E01D10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76196B-5E86-6E43-9872-F3EAA44E51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B08374C-2E3A-BB18-D0BE-7DB14F062A7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253D6BF-167C-4F01-DE03-5138EFB1EF20}"/>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6" name="Footer Placeholder 5">
            <a:extLst>
              <a:ext uri="{FF2B5EF4-FFF2-40B4-BE49-F238E27FC236}">
                <a16:creationId xmlns:a16="http://schemas.microsoft.com/office/drawing/2014/main" id="{AEC9FFB5-484C-B3F2-33CB-708E8C83CE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E26EB2-2A9D-3803-1BD0-84F4CA54ED62}"/>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1333834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F7CCE-4748-E02D-4F84-8CFB741104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2A5D83-47E9-C7DE-698B-8E1F7BF683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29B0323-92A2-8D27-81BF-6C206CBCB6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E7CAD38-3693-2E1E-40DE-19617EC85D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73D1CD-1300-9FD0-C3E5-9DB123520D6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3B71EB-6D69-E55A-2D77-2B5ED5718F14}"/>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8" name="Footer Placeholder 7">
            <a:extLst>
              <a:ext uri="{FF2B5EF4-FFF2-40B4-BE49-F238E27FC236}">
                <a16:creationId xmlns:a16="http://schemas.microsoft.com/office/drawing/2014/main" id="{D5D88F1F-B8B3-FBA1-85CE-F90246D08C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444193A-CE6B-840F-3453-4FCDDD4D8BB9}"/>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831301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A71B2-671C-6154-747D-99D0463CF4A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F3079AF-A395-ECD1-BE9C-D197B9C4623D}"/>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4" name="Footer Placeholder 3">
            <a:extLst>
              <a:ext uri="{FF2B5EF4-FFF2-40B4-BE49-F238E27FC236}">
                <a16:creationId xmlns:a16="http://schemas.microsoft.com/office/drawing/2014/main" id="{F09A223B-CE9E-BEB5-85DB-8A1C3082FBA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1EA709-8AD7-71F6-2065-45D81D5AC8F2}"/>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4140651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317030-7AC6-D2B8-48A6-DD6238948E70}"/>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3" name="Footer Placeholder 2">
            <a:extLst>
              <a:ext uri="{FF2B5EF4-FFF2-40B4-BE49-F238E27FC236}">
                <a16:creationId xmlns:a16="http://schemas.microsoft.com/office/drawing/2014/main" id="{F7F14847-6747-7A55-449F-8897B727C73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98C20C2-A702-6D87-1B9D-80400B009BC8}"/>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1818984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E6FDC-D63D-7EE5-CD84-7A972B65D4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F2F3D45-C816-78B8-300B-3E65DCE8AB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06B975-F02C-263E-E200-984502BD03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E62C69-C8D4-F6C6-54DC-E096AB54C8D4}"/>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6" name="Footer Placeholder 5">
            <a:extLst>
              <a:ext uri="{FF2B5EF4-FFF2-40B4-BE49-F238E27FC236}">
                <a16:creationId xmlns:a16="http://schemas.microsoft.com/office/drawing/2014/main" id="{64A949D9-EBAE-1E10-25DF-E196FB774A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391F5E-A81F-D6F5-BFD2-8E3B9DAB0D15}"/>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2496308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FC3D-EAF8-4F64-96FD-9B9BA70341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B364719-2CC9-A277-3F4E-26E51ECBB6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FF8DE76-8E2D-5A4C-90FB-CCC2294BFA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5162D4-628D-4492-04E9-BDCF712DBD52}"/>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6" name="Footer Placeholder 5">
            <a:extLst>
              <a:ext uri="{FF2B5EF4-FFF2-40B4-BE49-F238E27FC236}">
                <a16:creationId xmlns:a16="http://schemas.microsoft.com/office/drawing/2014/main" id="{A3718406-8A08-C1EA-D6CF-0570E7A1A1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E19DCF-3ACB-E096-0925-32CB699EA3F3}"/>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2274996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D5C2C-B001-1235-756D-A4BFBA1796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823217-187B-795E-CEB1-F08D11470A3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0A40BC-60A2-FDC7-1055-5C0C35E7EBFE}"/>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5" name="Footer Placeholder 4">
            <a:extLst>
              <a:ext uri="{FF2B5EF4-FFF2-40B4-BE49-F238E27FC236}">
                <a16:creationId xmlns:a16="http://schemas.microsoft.com/office/drawing/2014/main" id="{ED5CC10F-0C44-80C4-6F02-1C83A47F72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D28ED7-F1E7-92AE-53DD-1926063EBC8D}"/>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3226322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095CA8-695F-7D88-2CCA-4047599C03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94E5D1-1D18-44DF-B16D-B686ED8A7C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DCCED6-820B-E45E-036E-E276179AD5FB}"/>
              </a:ext>
            </a:extLst>
          </p:cNvPr>
          <p:cNvSpPr>
            <a:spLocks noGrp="1"/>
          </p:cNvSpPr>
          <p:nvPr>
            <p:ph type="dt" sz="half" idx="10"/>
          </p:nvPr>
        </p:nvSpPr>
        <p:spPr/>
        <p:txBody>
          <a:bodyPr/>
          <a:lstStyle/>
          <a:p>
            <a:fld id="{F8964978-C95E-43F9-815B-9880260A67C7}" type="datetimeFigureOut">
              <a:rPr lang="en-GB" smtClean="0"/>
              <a:t>06/06/2023</a:t>
            </a:fld>
            <a:endParaRPr lang="en-GB"/>
          </a:p>
        </p:txBody>
      </p:sp>
      <p:sp>
        <p:nvSpPr>
          <p:cNvPr id="5" name="Footer Placeholder 4">
            <a:extLst>
              <a:ext uri="{FF2B5EF4-FFF2-40B4-BE49-F238E27FC236}">
                <a16:creationId xmlns:a16="http://schemas.microsoft.com/office/drawing/2014/main" id="{B136BCCA-B477-9D02-AC2E-ACD96DFD3C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5FA37D-4147-8ED6-F9CB-11E61BC3CC0B}"/>
              </a:ext>
            </a:extLst>
          </p:cNvPr>
          <p:cNvSpPr>
            <a:spLocks noGrp="1"/>
          </p:cNvSpPr>
          <p:nvPr>
            <p:ph type="sldNum" sz="quarter" idx="12"/>
          </p:nvPr>
        </p:nvSpPr>
        <p:spPr/>
        <p:txBody>
          <a:bodyPr/>
          <a:lstStyle/>
          <a:p>
            <a:fld id="{1644704A-FED9-451D-91F4-00B3C6E9C86F}" type="slidenum">
              <a:rPr lang="en-GB" smtClean="0"/>
              <a:t>‹#›</a:t>
            </a:fld>
            <a:endParaRPr lang="en-GB"/>
          </a:p>
        </p:txBody>
      </p:sp>
    </p:spTree>
    <p:extLst>
      <p:ext uri="{BB962C8B-B14F-4D97-AF65-F5344CB8AC3E}">
        <p14:creationId xmlns:p14="http://schemas.microsoft.com/office/powerpoint/2010/main" val="25289707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06/06/2023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955975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06/06/2023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473352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06/06/2023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715107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06/06/2023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292579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06/06/2023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760690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06/06/2023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7785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06/06/2023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322521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06/06/2023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906474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06/06/2023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421243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06/06/2023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125780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06/06/2023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628269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DC8707-AC71-4AF4-9F16-8DB66B2212C4}"/>
              </a:ext>
            </a:extLst>
          </p:cNvPr>
          <p:cNvSpPr>
            <a:spLocks noGrp="1"/>
          </p:cNvSpPr>
          <p:nvPr>
            <p:ph type="dt" sz="half" idx="10"/>
          </p:nvPr>
        </p:nvSpPr>
        <p:spPr>
          <a:xfrm>
            <a:off x="527051" y="6524626"/>
            <a:ext cx="1295400" cy="219075"/>
          </a:xfrm>
        </p:spPr>
        <p:txBody>
          <a:bodyPr/>
          <a:lstStyle>
            <a:lvl1pPr>
              <a:defRPr/>
            </a:lvl1pPr>
          </a:lstStyle>
          <a:p>
            <a:pPr>
              <a:defRPr/>
            </a:pPr>
            <a:fld id="{EE1D4EFC-1AF7-4057-9224-C92E134C78BB}" type="datetimeFigureOut">
              <a:rPr lang="en-GB"/>
              <a:pPr>
                <a:defRPr/>
              </a:pPr>
              <a:t>06/06/2023</a:t>
            </a:fld>
            <a:endParaRPr lang="en-GB"/>
          </a:p>
        </p:txBody>
      </p:sp>
      <p:sp>
        <p:nvSpPr>
          <p:cNvPr id="5" name="Footer Placeholder 4">
            <a:extLst>
              <a:ext uri="{FF2B5EF4-FFF2-40B4-BE49-F238E27FC236}">
                <a16:creationId xmlns:a16="http://schemas.microsoft.com/office/drawing/2014/main" id="{4A753FCB-F76F-4BED-ADD4-F6FB67F1D7C9}"/>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D0FBDBC6-F9B6-46C7-9FEA-6F2F7B6480C1}"/>
              </a:ext>
            </a:extLst>
          </p:cNvPr>
          <p:cNvSpPr>
            <a:spLocks noGrp="1"/>
          </p:cNvSpPr>
          <p:nvPr>
            <p:ph type="sldNum" sz="quarter" idx="12"/>
          </p:nvPr>
        </p:nvSpPr>
        <p:spPr/>
        <p:txBody>
          <a:bodyPr/>
          <a:lstStyle>
            <a:lvl1pPr>
              <a:defRPr smtClean="0"/>
            </a:lvl1pPr>
          </a:lstStyle>
          <a:p>
            <a:pPr>
              <a:defRPr/>
            </a:pPr>
            <a:fld id="{43614540-7CE4-40B4-8C4F-01B62F78CDD9}" type="slidenum">
              <a:rPr lang="en-GB" altLang="en-US"/>
              <a:pPr>
                <a:defRPr/>
              </a:pPr>
              <a:t>‹#›</a:t>
            </a:fld>
            <a:endParaRPr lang="en-GB" altLang="en-US"/>
          </a:p>
        </p:txBody>
      </p:sp>
    </p:spTree>
    <p:extLst>
      <p:ext uri="{BB962C8B-B14F-4D97-AF65-F5344CB8AC3E}">
        <p14:creationId xmlns:p14="http://schemas.microsoft.com/office/powerpoint/2010/main" val="1852849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FB6680-BE27-4625-B8EC-7A593EC32FED}"/>
              </a:ext>
            </a:extLst>
          </p:cNvPr>
          <p:cNvSpPr>
            <a:spLocks noGrp="1"/>
          </p:cNvSpPr>
          <p:nvPr>
            <p:ph type="dt" sz="half" idx="10"/>
          </p:nvPr>
        </p:nvSpPr>
        <p:spPr/>
        <p:txBody>
          <a:bodyPr/>
          <a:lstStyle>
            <a:lvl1pPr>
              <a:defRPr/>
            </a:lvl1pPr>
          </a:lstStyle>
          <a:p>
            <a:pPr>
              <a:defRPr/>
            </a:pPr>
            <a:fld id="{B9B9A1F9-7570-4209-B1C1-E7383F728D65}" type="datetimeFigureOut">
              <a:rPr lang="en-GB"/>
              <a:pPr>
                <a:defRPr/>
              </a:pPr>
              <a:t>06/06/2023</a:t>
            </a:fld>
            <a:endParaRPr lang="en-GB"/>
          </a:p>
        </p:txBody>
      </p:sp>
      <p:sp>
        <p:nvSpPr>
          <p:cNvPr id="5" name="Footer Placeholder 4">
            <a:extLst>
              <a:ext uri="{FF2B5EF4-FFF2-40B4-BE49-F238E27FC236}">
                <a16:creationId xmlns:a16="http://schemas.microsoft.com/office/drawing/2014/main" id="{78B91893-C450-4158-B2F5-3060DA7E88A1}"/>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89846BFD-060C-4E52-B958-60EBBA6CDF19}"/>
              </a:ext>
            </a:extLst>
          </p:cNvPr>
          <p:cNvSpPr>
            <a:spLocks noGrp="1"/>
          </p:cNvSpPr>
          <p:nvPr>
            <p:ph type="sldNum" sz="quarter" idx="12"/>
          </p:nvPr>
        </p:nvSpPr>
        <p:spPr/>
        <p:txBody>
          <a:bodyPr/>
          <a:lstStyle>
            <a:lvl1pPr>
              <a:defRPr smtClean="0"/>
            </a:lvl1pPr>
          </a:lstStyle>
          <a:p>
            <a:pPr>
              <a:defRPr/>
            </a:pPr>
            <a:fld id="{D24FAC45-781F-4602-98F1-5FADE8BA638B}" type="slidenum">
              <a:rPr lang="en-GB" altLang="en-US"/>
              <a:pPr>
                <a:defRPr/>
              </a:pPr>
              <a:t>‹#›</a:t>
            </a:fld>
            <a:endParaRPr lang="en-GB" altLang="en-US"/>
          </a:p>
        </p:txBody>
      </p:sp>
    </p:spTree>
    <p:extLst>
      <p:ext uri="{BB962C8B-B14F-4D97-AF65-F5344CB8AC3E}">
        <p14:creationId xmlns:p14="http://schemas.microsoft.com/office/powerpoint/2010/main" val="38869894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01C4F2-C6AE-400A-AED5-E2B21DCF1F5D}"/>
              </a:ext>
            </a:extLst>
          </p:cNvPr>
          <p:cNvSpPr>
            <a:spLocks noGrp="1"/>
          </p:cNvSpPr>
          <p:nvPr>
            <p:ph type="dt" sz="half" idx="10"/>
          </p:nvPr>
        </p:nvSpPr>
        <p:spPr/>
        <p:txBody>
          <a:bodyPr/>
          <a:lstStyle>
            <a:lvl1pPr>
              <a:defRPr/>
            </a:lvl1pPr>
          </a:lstStyle>
          <a:p>
            <a:pPr>
              <a:defRPr/>
            </a:pPr>
            <a:fld id="{AB0CF4F9-382A-46AC-9DAE-FF670058D26E}" type="datetimeFigureOut">
              <a:rPr lang="en-GB"/>
              <a:pPr>
                <a:defRPr/>
              </a:pPr>
              <a:t>06/06/2023</a:t>
            </a:fld>
            <a:endParaRPr lang="en-GB"/>
          </a:p>
        </p:txBody>
      </p:sp>
      <p:sp>
        <p:nvSpPr>
          <p:cNvPr id="5" name="Slide Number Placeholder 5">
            <a:extLst>
              <a:ext uri="{FF2B5EF4-FFF2-40B4-BE49-F238E27FC236}">
                <a16:creationId xmlns:a16="http://schemas.microsoft.com/office/drawing/2014/main" id="{F6B4480B-8001-4452-A366-39FC1329A245}"/>
              </a:ext>
            </a:extLst>
          </p:cNvPr>
          <p:cNvSpPr>
            <a:spLocks noGrp="1"/>
          </p:cNvSpPr>
          <p:nvPr>
            <p:ph type="sldNum" sz="quarter" idx="11"/>
          </p:nvPr>
        </p:nvSpPr>
        <p:spPr/>
        <p:txBody>
          <a:bodyPr/>
          <a:lstStyle>
            <a:lvl1pPr>
              <a:defRPr/>
            </a:lvl1pPr>
          </a:lstStyle>
          <a:p>
            <a:pPr>
              <a:defRPr/>
            </a:pPr>
            <a:fld id="{E4419A5A-9F64-4C97-A215-F80B1AD92264}" type="slidenum">
              <a:rPr lang="en-GB" altLang="en-US"/>
              <a:pPr>
                <a:defRPr/>
              </a:pPr>
              <a:t>‹#›</a:t>
            </a:fld>
            <a:endParaRPr lang="en-GB" altLang="en-US"/>
          </a:p>
        </p:txBody>
      </p:sp>
    </p:spTree>
    <p:extLst>
      <p:ext uri="{BB962C8B-B14F-4D97-AF65-F5344CB8AC3E}">
        <p14:creationId xmlns:p14="http://schemas.microsoft.com/office/powerpoint/2010/main" val="15857560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CA6ABEBB-6F7C-4F4B-ACEB-DAB65F300E92}"/>
              </a:ext>
            </a:extLst>
          </p:cNvPr>
          <p:cNvSpPr>
            <a:spLocks noGrp="1"/>
          </p:cNvSpPr>
          <p:nvPr>
            <p:ph type="dt" sz="half" idx="10"/>
          </p:nvPr>
        </p:nvSpPr>
        <p:spPr/>
        <p:txBody>
          <a:bodyPr/>
          <a:lstStyle>
            <a:lvl1pPr>
              <a:defRPr/>
            </a:lvl1pPr>
          </a:lstStyle>
          <a:p>
            <a:pPr>
              <a:defRPr/>
            </a:pPr>
            <a:fld id="{FB839370-36AC-420D-8C7D-088FF7266006}" type="datetimeFigureOut">
              <a:rPr lang="en-GB"/>
              <a:pPr>
                <a:defRPr/>
              </a:pPr>
              <a:t>06/06/2023</a:t>
            </a:fld>
            <a:endParaRPr lang="en-GB"/>
          </a:p>
        </p:txBody>
      </p:sp>
      <p:sp>
        <p:nvSpPr>
          <p:cNvPr id="6" name="Slide Number Placeholder 5">
            <a:extLst>
              <a:ext uri="{FF2B5EF4-FFF2-40B4-BE49-F238E27FC236}">
                <a16:creationId xmlns:a16="http://schemas.microsoft.com/office/drawing/2014/main" id="{92F10F1F-8619-49D9-8024-9279D25884C9}"/>
              </a:ext>
            </a:extLst>
          </p:cNvPr>
          <p:cNvSpPr>
            <a:spLocks noGrp="1"/>
          </p:cNvSpPr>
          <p:nvPr>
            <p:ph type="sldNum" sz="quarter" idx="11"/>
          </p:nvPr>
        </p:nvSpPr>
        <p:spPr/>
        <p:txBody>
          <a:bodyPr/>
          <a:lstStyle>
            <a:lvl1pPr>
              <a:defRPr/>
            </a:lvl1pPr>
          </a:lstStyle>
          <a:p>
            <a:pPr>
              <a:defRPr/>
            </a:pPr>
            <a:fld id="{CD44AB43-9045-4D8B-B748-58A0DBC1DE6D}" type="slidenum">
              <a:rPr lang="en-GB" altLang="en-US"/>
              <a:pPr>
                <a:defRPr/>
              </a:pPr>
              <a:t>‹#›</a:t>
            </a:fld>
            <a:endParaRPr lang="en-GB" altLang="en-US"/>
          </a:p>
        </p:txBody>
      </p:sp>
    </p:spTree>
    <p:extLst>
      <p:ext uri="{BB962C8B-B14F-4D97-AF65-F5344CB8AC3E}">
        <p14:creationId xmlns:p14="http://schemas.microsoft.com/office/powerpoint/2010/main" val="9260766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CACE00F9-2540-4DBE-9A35-8884D3198BC1}"/>
              </a:ext>
            </a:extLst>
          </p:cNvPr>
          <p:cNvSpPr>
            <a:spLocks noGrp="1"/>
          </p:cNvSpPr>
          <p:nvPr>
            <p:ph type="dt" sz="half" idx="10"/>
          </p:nvPr>
        </p:nvSpPr>
        <p:spPr/>
        <p:txBody>
          <a:bodyPr/>
          <a:lstStyle>
            <a:lvl1pPr>
              <a:defRPr/>
            </a:lvl1pPr>
          </a:lstStyle>
          <a:p>
            <a:pPr>
              <a:defRPr/>
            </a:pPr>
            <a:fld id="{72D39F5C-3C78-4E82-B9B9-38477B002A6C}" type="datetimeFigureOut">
              <a:rPr lang="en-GB"/>
              <a:pPr>
                <a:defRPr/>
              </a:pPr>
              <a:t>06/06/2023</a:t>
            </a:fld>
            <a:endParaRPr lang="en-GB"/>
          </a:p>
        </p:txBody>
      </p:sp>
      <p:sp>
        <p:nvSpPr>
          <p:cNvPr id="8" name="Slide Number Placeholder 5">
            <a:extLst>
              <a:ext uri="{FF2B5EF4-FFF2-40B4-BE49-F238E27FC236}">
                <a16:creationId xmlns:a16="http://schemas.microsoft.com/office/drawing/2014/main" id="{243B52CD-7801-42DD-864A-94033B15B085}"/>
              </a:ext>
            </a:extLst>
          </p:cNvPr>
          <p:cNvSpPr>
            <a:spLocks noGrp="1"/>
          </p:cNvSpPr>
          <p:nvPr>
            <p:ph type="sldNum" sz="quarter" idx="11"/>
          </p:nvPr>
        </p:nvSpPr>
        <p:spPr/>
        <p:txBody>
          <a:bodyPr/>
          <a:lstStyle>
            <a:lvl1pPr>
              <a:defRPr/>
            </a:lvl1pPr>
          </a:lstStyle>
          <a:p>
            <a:pPr>
              <a:defRPr/>
            </a:pPr>
            <a:fld id="{9186B821-30F5-419F-BC10-2B56BEA317CE}" type="slidenum">
              <a:rPr lang="en-GB" altLang="en-US"/>
              <a:pPr>
                <a:defRPr/>
              </a:pPr>
              <a:t>‹#›</a:t>
            </a:fld>
            <a:endParaRPr lang="en-GB" altLang="en-US"/>
          </a:p>
        </p:txBody>
      </p:sp>
    </p:spTree>
    <p:extLst>
      <p:ext uri="{BB962C8B-B14F-4D97-AF65-F5344CB8AC3E}">
        <p14:creationId xmlns:p14="http://schemas.microsoft.com/office/powerpoint/2010/main" val="5217797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E25E4B4-B35C-43F9-8F4A-E07673C417D6}"/>
              </a:ext>
            </a:extLst>
          </p:cNvPr>
          <p:cNvSpPr>
            <a:spLocks noGrp="1"/>
          </p:cNvSpPr>
          <p:nvPr>
            <p:ph type="dt" sz="half" idx="10"/>
          </p:nvPr>
        </p:nvSpPr>
        <p:spPr/>
        <p:txBody>
          <a:bodyPr/>
          <a:lstStyle>
            <a:lvl1pPr>
              <a:defRPr/>
            </a:lvl1pPr>
          </a:lstStyle>
          <a:p>
            <a:pPr>
              <a:defRPr/>
            </a:pPr>
            <a:fld id="{06DFBCE5-C2CB-4F00-8634-493A13975D23}" type="datetimeFigureOut">
              <a:rPr lang="en-GB"/>
              <a:pPr>
                <a:defRPr/>
              </a:pPr>
              <a:t>06/06/2023</a:t>
            </a:fld>
            <a:endParaRPr lang="en-GB"/>
          </a:p>
        </p:txBody>
      </p:sp>
      <p:sp>
        <p:nvSpPr>
          <p:cNvPr id="4" name="Slide Number Placeholder 5">
            <a:extLst>
              <a:ext uri="{FF2B5EF4-FFF2-40B4-BE49-F238E27FC236}">
                <a16:creationId xmlns:a16="http://schemas.microsoft.com/office/drawing/2014/main" id="{AB2CE9F0-0AED-40B5-93D5-3E2A5F7FDD18}"/>
              </a:ext>
            </a:extLst>
          </p:cNvPr>
          <p:cNvSpPr>
            <a:spLocks noGrp="1"/>
          </p:cNvSpPr>
          <p:nvPr>
            <p:ph type="sldNum" sz="quarter" idx="11"/>
          </p:nvPr>
        </p:nvSpPr>
        <p:spPr/>
        <p:txBody>
          <a:bodyPr/>
          <a:lstStyle>
            <a:lvl1pPr>
              <a:defRPr/>
            </a:lvl1pPr>
          </a:lstStyle>
          <a:p>
            <a:pPr>
              <a:defRPr/>
            </a:pPr>
            <a:fld id="{F6145D2B-C582-400A-AEA6-92A3CD15A8FD}" type="slidenum">
              <a:rPr lang="en-GB" altLang="en-US"/>
              <a:pPr>
                <a:defRPr/>
              </a:pPr>
              <a:t>‹#›</a:t>
            </a:fld>
            <a:endParaRPr lang="en-GB" altLang="en-US"/>
          </a:p>
        </p:txBody>
      </p:sp>
    </p:spTree>
    <p:extLst>
      <p:ext uri="{BB962C8B-B14F-4D97-AF65-F5344CB8AC3E}">
        <p14:creationId xmlns:p14="http://schemas.microsoft.com/office/powerpoint/2010/main" val="30390421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B97366-CF57-4EE6-9EFB-498E6E60D2B2}"/>
              </a:ext>
            </a:extLst>
          </p:cNvPr>
          <p:cNvSpPr>
            <a:spLocks noGrp="1"/>
          </p:cNvSpPr>
          <p:nvPr>
            <p:ph type="dt" sz="half" idx="10"/>
          </p:nvPr>
        </p:nvSpPr>
        <p:spPr/>
        <p:txBody>
          <a:bodyPr/>
          <a:lstStyle>
            <a:lvl1pPr>
              <a:defRPr/>
            </a:lvl1pPr>
          </a:lstStyle>
          <a:p>
            <a:pPr>
              <a:defRPr/>
            </a:pPr>
            <a:fld id="{27848C57-A1F7-4161-BCB7-26B7A3A8F8FE}" type="datetimeFigureOut">
              <a:rPr lang="en-GB"/>
              <a:pPr>
                <a:defRPr/>
              </a:pPr>
              <a:t>06/06/2023</a:t>
            </a:fld>
            <a:endParaRPr lang="en-GB"/>
          </a:p>
        </p:txBody>
      </p:sp>
      <p:sp>
        <p:nvSpPr>
          <p:cNvPr id="3" name="Slide Number Placeholder 5">
            <a:extLst>
              <a:ext uri="{FF2B5EF4-FFF2-40B4-BE49-F238E27FC236}">
                <a16:creationId xmlns:a16="http://schemas.microsoft.com/office/drawing/2014/main" id="{BD08296B-F621-4DC5-A959-33E523805F92}"/>
              </a:ext>
            </a:extLst>
          </p:cNvPr>
          <p:cNvSpPr>
            <a:spLocks noGrp="1"/>
          </p:cNvSpPr>
          <p:nvPr>
            <p:ph type="sldNum" sz="quarter" idx="11"/>
          </p:nvPr>
        </p:nvSpPr>
        <p:spPr/>
        <p:txBody>
          <a:bodyPr/>
          <a:lstStyle>
            <a:lvl1pPr>
              <a:defRPr/>
            </a:lvl1pPr>
          </a:lstStyle>
          <a:p>
            <a:pPr>
              <a:defRPr/>
            </a:pPr>
            <a:fld id="{E127D847-7983-420A-BEC3-7857E252758B}" type="slidenum">
              <a:rPr lang="en-GB" altLang="en-US"/>
              <a:pPr>
                <a:defRPr/>
              </a:pPr>
              <a:t>‹#›</a:t>
            </a:fld>
            <a:endParaRPr lang="en-GB" altLang="en-US"/>
          </a:p>
        </p:txBody>
      </p:sp>
    </p:spTree>
    <p:extLst>
      <p:ext uri="{BB962C8B-B14F-4D97-AF65-F5344CB8AC3E}">
        <p14:creationId xmlns:p14="http://schemas.microsoft.com/office/powerpoint/2010/main" val="26490551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F1A708B-4537-4CDF-9078-218158E76E88}"/>
              </a:ext>
            </a:extLst>
          </p:cNvPr>
          <p:cNvSpPr>
            <a:spLocks noGrp="1"/>
          </p:cNvSpPr>
          <p:nvPr>
            <p:ph type="dt" sz="half" idx="10"/>
          </p:nvPr>
        </p:nvSpPr>
        <p:spPr/>
        <p:txBody>
          <a:bodyPr/>
          <a:lstStyle>
            <a:lvl1pPr>
              <a:defRPr/>
            </a:lvl1pPr>
          </a:lstStyle>
          <a:p>
            <a:pPr>
              <a:defRPr/>
            </a:pPr>
            <a:fld id="{C0424C2F-8189-43DE-BA57-1AEC4DD35792}" type="datetimeFigureOut">
              <a:rPr lang="en-GB"/>
              <a:pPr>
                <a:defRPr/>
              </a:pPr>
              <a:t>06/06/2023</a:t>
            </a:fld>
            <a:endParaRPr lang="en-GB"/>
          </a:p>
        </p:txBody>
      </p:sp>
      <p:sp>
        <p:nvSpPr>
          <p:cNvPr id="6" name="Slide Number Placeholder 5">
            <a:extLst>
              <a:ext uri="{FF2B5EF4-FFF2-40B4-BE49-F238E27FC236}">
                <a16:creationId xmlns:a16="http://schemas.microsoft.com/office/drawing/2014/main" id="{F2624C93-C25A-49B7-91D9-B4694A366157}"/>
              </a:ext>
            </a:extLst>
          </p:cNvPr>
          <p:cNvSpPr>
            <a:spLocks noGrp="1"/>
          </p:cNvSpPr>
          <p:nvPr>
            <p:ph type="sldNum" sz="quarter" idx="11"/>
          </p:nvPr>
        </p:nvSpPr>
        <p:spPr/>
        <p:txBody>
          <a:bodyPr/>
          <a:lstStyle>
            <a:lvl1pPr>
              <a:defRPr/>
            </a:lvl1pPr>
          </a:lstStyle>
          <a:p>
            <a:pPr>
              <a:defRPr/>
            </a:pPr>
            <a:fld id="{60B5D7F6-6E77-4922-BBC6-D6214893F01B}" type="slidenum">
              <a:rPr lang="en-GB" altLang="en-US"/>
              <a:pPr>
                <a:defRPr/>
              </a:pPr>
              <a:t>‹#›</a:t>
            </a:fld>
            <a:endParaRPr lang="en-GB" altLang="en-US"/>
          </a:p>
        </p:txBody>
      </p:sp>
    </p:spTree>
    <p:extLst>
      <p:ext uri="{BB962C8B-B14F-4D97-AF65-F5344CB8AC3E}">
        <p14:creationId xmlns:p14="http://schemas.microsoft.com/office/powerpoint/2010/main" val="37439842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9C0CD8E-4BA9-4723-AD61-EDA3A87B7C81}"/>
              </a:ext>
            </a:extLst>
          </p:cNvPr>
          <p:cNvSpPr>
            <a:spLocks noGrp="1"/>
          </p:cNvSpPr>
          <p:nvPr>
            <p:ph type="dt" sz="half" idx="10"/>
          </p:nvPr>
        </p:nvSpPr>
        <p:spPr/>
        <p:txBody>
          <a:bodyPr/>
          <a:lstStyle>
            <a:lvl1pPr>
              <a:defRPr/>
            </a:lvl1pPr>
          </a:lstStyle>
          <a:p>
            <a:pPr>
              <a:defRPr/>
            </a:pPr>
            <a:fld id="{98BCEF5C-266E-4086-AD21-16BDFF3A4B7B}" type="datetimeFigureOut">
              <a:rPr lang="en-GB"/>
              <a:pPr>
                <a:defRPr/>
              </a:pPr>
              <a:t>06/06/2023</a:t>
            </a:fld>
            <a:endParaRPr lang="en-GB"/>
          </a:p>
        </p:txBody>
      </p:sp>
      <p:sp>
        <p:nvSpPr>
          <p:cNvPr id="6" name="Slide Number Placeholder 5">
            <a:extLst>
              <a:ext uri="{FF2B5EF4-FFF2-40B4-BE49-F238E27FC236}">
                <a16:creationId xmlns:a16="http://schemas.microsoft.com/office/drawing/2014/main" id="{63B7E0BC-CAD8-4769-8BC8-179BDF70A48F}"/>
              </a:ext>
            </a:extLst>
          </p:cNvPr>
          <p:cNvSpPr>
            <a:spLocks noGrp="1"/>
          </p:cNvSpPr>
          <p:nvPr>
            <p:ph type="sldNum" sz="quarter" idx="11"/>
          </p:nvPr>
        </p:nvSpPr>
        <p:spPr/>
        <p:txBody>
          <a:bodyPr/>
          <a:lstStyle>
            <a:lvl1pPr>
              <a:defRPr/>
            </a:lvl1pPr>
          </a:lstStyle>
          <a:p>
            <a:pPr>
              <a:defRPr/>
            </a:pPr>
            <a:fld id="{A78CC17F-8AFE-4AA5-A062-8F7F28D27FE3}" type="slidenum">
              <a:rPr lang="en-GB" altLang="en-US"/>
              <a:pPr>
                <a:defRPr/>
              </a:pPr>
              <a:t>‹#›</a:t>
            </a:fld>
            <a:endParaRPr lang="en-GB" altLang="en-US"/>
          </a:p>
        </p:txBody>
      </p:sp>
    </p:spTree>
    <p:extLst>
      <p:ext uri="{BB962C8B-B14F-4D97-AF65-F5344CB8AC3E}">
        <p14:creationId xmlns:p14="http://schemas.microsoft.com/office/powerpoint/2010/main" val="29708062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C1895A-ECB5-4D60-BD68-2046146E0B4B}"/>
              </a:ext>
            </a:extLst>
          </p:cNvPr>
          <p:cNvSpPr>
            <a:spLocks noGrp="1"/>
          </p:cNvSpPr>
          <p:nvPr>
            <p:ph type="dt" sz="half" idx="10"/>
          </p:nvPr>
        </p:nvSpPr>
        <p:spPr/>
        <p:txBody>
          <a:bodyPr/>
          <a:lstStyle>
            <a:lvl1pPr>
              <a:defRPr/>
            </a:lvl1pPr>
          </a:lstStyle>
          <a:p>
            <a:pPr>
              <a:defRPr/>
            </a:pPr>
            <a:fld id="{3AC1C616-1927-4D0B-94D9-4A795A7177D6}" type="datetimeFigureOut">
              <a:rPr lang="en-GB"/>
              <a:pPr>
                <a:defRPr/>
              </a:pPr>
              <a:t>06/06/2023</a:t>
            </a:fld>
            <a:endParaRPr lang="en-GB"/>
          </a:p>
        </p:txBody>
      </p:sp>
      <p:sp>
        <p:nvSpPr>
          <p:cNvPr id="5" name="Slide Number Placeholder 5">
            <a:extLst>
              <a:ext uri="{FF2B5EF4-FFF2-40B4-BE49-F238E27FC236}">
                <a16:creationId xmlns:a16="http://schemas.microsoft.com/office/drawing/2014/main" id="{89C5608E-1DAA-4545-A1B2-9DE3E77ECAA3}"/>
              </a:ext>
            </a:extLst>
          </p:cNvPr>
          <p:cNvSpPr>
            <a:spLocks noGrp="1"/>
          </p:cNvSpPr>
          <p:nvPr>
            <p:ph type="sldNum" sz="quarter" idx="11"/>
          </p:nvPr>
        </p:nvSpPr>
        <p:spPr/>
        <p:txBody>
          <a:bodyPr/>
          <a:lstStyle>
            <a:lvl1pPr>
              <a:defRPr/>
            </a:lvl1pPr>
          </a:lstStyle>
          <a:p>
            <a:pPr>
              <a:defRPr/>
            </a:pPr>
            <a:fld id="{AFE6BC80-9C58-4835-98BC-35DDAD5A9409}" type="slidenum">
              <a:rPr lang="en-GB" altLang="en-US"/>
              <a:pPr>
                <a:defRPr/>
              </a:pPr>
              <a:t>‹#›</a:t>
            </a:fld>
            <a:endParaRPr lang="en-GB" altLang="en-US"/>
          </a:p>
        </p:txBody>
      </p:sp>
    </p:spTree>
    <p:extLst>
      <p:ext uri="{BB962C8B-B14F-4D97-AF65-F5344CB8AC3E}">
        <p14:creationId xmlns:p14="http://schemas.microsoft.com/office/powerpoint/2010/main" val="30557588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5D2F7B-D7E4-444E-9320-5D85ED71FCEB}"/>
              </a:ext>
            </a:extLst>
          </p:cNvPr>
          <p:cNvSpPr>
            <a:spLocks noGrp="1"/>
          </p:cNvSpPr>
          <p:nvPr>
            <p:ph type="dt" sz="half" idx="10"/>
          </p:nvPr>
        </p:nvSpPr>
        <p:spPr/>
        <p:txBody>
          <a:bodyPr/>
          <a:lstStyle>
            <a:lvl1pPr>
              <a:defRPr/>
            </a:lvl1pPr>
          </a:lstStyle>
          <a:p>
            <a:pPr>
              <a:defRPr/>
            </a:pPr>
            <a:fld id="{B383416C-7963-4795-825D-B4FB0850484A}" type="datetimeFigureOut">
              <a:rPr lang="en-GB"/>
              <a:pPr>
                <a:defRPr/>
              </a:pPr>
              <a:t>06/06/2023</a:t>
            </a:fld>
            <a:endParaRPr lang="en-GB"/>
          </a:p>
        </p:txBody>
      </p:sp>
      <p:sp>
        <p:nvSpPr>
          <p:cNvPr id="5" name="Slide Number Placeholder 5">
            <a:extLst>
              <a:ext uri="{FF2B5EF4-FFF2-40B4-BE49-F238E27FC236}">
                <a16:creationId xmlns:a16="http://schemas.microsoft.com/office/drawing/2014/main" id="{C282F118-2E08-4EAE-A112-0892DD9FC985}"/>
              </a:ext>
            </a:extLst>
          </p:cNvPr>
          <p:cNvSpPr>
            <a:spLocks noGrp="1"/>
          </p:cNvSpPr>
          <p:nvPr>
            <p:ph type="sldNum" sz="quarter" idx="11"/>
          </p:nvPr>
        </p:nvSpPr>
        <p:spPr/>
        <p:txBody>
          <a:bodyPr/>
          <a:lstStyle>
            <a:lvl1pPr>
              <a:defRPr/>
            </a:lvl1pPr>
          </a:lstStyle>
          <a:p>
            <a:pPr>
              <a:defRPr/>
            </a:pPr>
            <a:fld id="{74DA9F77-ED79-4167-BD78-F273BD64B56B}" type="slidenum">
              <a:rPr lang="en-GB" altLang="en-US"/>
              <a:pPr>
                <a:defRPr/>
              </a:pPr>
              <a:t>‹#›</a:t>
            </a:fld>
            <a:endParaRPr lang="en-GB" altLang="en-US"/>
          </a:p>
        </p:txBody>
      </p:sp>
    </p:spTree>
    <p:extLst>
      <p:ext uri="{BB962C8B-B14F-4D97-AF65-F5344CB8AC3E}">
        <p14:creationId xmlns:p14="http://schemas.microsoft.com/office/powerpoint/2010/main" val="479844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F16102-E2D2-D4C8-919F-593C6BE3C4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8B14CD-043C-4AEB-A09F-A275C3A252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C1A1B7-71E4-B8FE-E358-6D3D6322D4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964978-C95E-43F9-815B-9880260A67C7}" type="datetimeFigureOut">
              <a:rPr lang="en-GB" smtClean="0"/>
              <a:t>06/06/2023</a:t>
            </a:fld>
            <a:endParaRPr lang="en-GB"/>
          </a:p>
        </p:txBody>
      </p:sp>
      <p:sp>
        <p:nvSpPr>
          <p:cNvPr id="5" name="Footer Placeholder 4">
            <a:extLst>
              <a:ext uri="{FF2B5EF4-FFF2-40B4-BE49-F238E27FC236}">
                <a16:creationId xmlns:a16="http://schemas.microsoft.com/office/drawing/2014/main" id="{76E794E1-6BC2-344F-ACC8-CE842A7770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3787A20-77EB-A2EE-21C9-7ED99E8D30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44704A-FED9-451D-91F4-00B3C6E9C86F}" type="slidenum">
              <a:rPr lang="en-GB" smtClean="0"/>
              <a:t>‹#›</a:t>
            </a:fld>
            <a:endParaRPr lang="en-GB"/>
          </a:p>
        </p:txBody>
      </p:sp>
    </p:spTree>
    <p:extLst>
      <p:ext uri="{BB962C8B-B14F-4D97-AF65-F5344CB8AC3E}">
        <p14:creationId xmlns:p14="http://schemas.microsoft.com/office/powerpoint/2010/main" val="41320933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06/06/2023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4288863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DCC71E0-F1AD-4C36-B85D-4BE7D811DC6B}"/>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B5B3C3DB-E5A9-47E5-AE81-3ECF0EFB1CA5}"/>
              </a:ext>
            </a:extLst>
          </p:cNvPr>
          <p:cNvSpPr>
            <a:spLocks noGrp="1" noChangeArrowheads="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7E1C748-4BC9-46D4-AB58-4A97D3BFDBA2}"/>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F22DB86-EB4F-4B64-A14B-7E24DA2A2942}" type="datetimeFigureOut">
              <a:rPr lang="en-GB"/>
              <a:pPr>
                <a:defRPr/>
              </a:pPr>
              <a:t>06/06/2023</a:t>
            </a:fld>
            <a:endParaRPr lang="en-GB"/>
          </a:p>
        </p:txBody>
      </p:sp>
      <p:sp>
        <p:nvSpPr>
          <p:cNvPr id="6" name="Slide Number Placeholder 5">
            <a:extLst>
              <a:ext uri="{FF2B5EF4-FFF2-40B4-BE49-F238E27FC236}">
                <a16:creationId xmlns:a16="http://schemas.microsoft.com/office/drawing/2014/main" id="{08BFE76C-0306-4667-8DD4-494C89A957D5}"/>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a:defRPr>
            </a:lvl1pPr>
          </a:lstStyle>
          <a:p>
            <a:pPr>
              <a:defRPr/>
            </a:pPr>
            <a:fld id="{9502896F-2913-4024-A978-45FF1E7A8BE2}" type="slidenum">
              <a:rPr lang="en-GB" altLang="en-US"/>
              <a:pPr>
                <a:defRPr/>
              </a:pPr>
              <a:t>‹#›</a:t>
            </a:fld>
            <a:endParaRPr lang="en-GB" altLang="en-US"/>
          </a:p>
        </p:txBody>
      </p:sp>
    </p:spTree>
    <p:extLst>
      <p:ext uri="{BB962C8B-B14F-4D97-AF65-F5344CB8AC3E}">
        <p14:creationId xmlns:p14="http://schemas.microsoft.com/office/powerpoint/2010/main" val="29901577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0YRGKK6uCXk"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8.jpeg"/><Relationship Id="rId7" Type="http://schemas.openxmlformats.org/officeDocument/2006/relationships/hyperlink" Target="https://www.youtube.com/watch?v=MkTw3_PmKtc" TargetMode="External"/><Relationship Id="rId2" Type="http://schemas.openxmlformats.org/officeDocument/2006/relationships/hyperlink" Target="https://www.youtube.com/watch?v=6lQAc6Y_A48" TargetMode="External"/><Relationship Id="rId1" Type="http://schemas.openxmlformats.org/officeDocument/2006/relationships/slideLayout" Target="../slideLayouts/slideLayout7.xml"/><Relationship Id="rId6" Type="http://schemas.openxmlformats.org/officeDocument/2006/relationships/hyperlink" Target="https://www.youtube.com/watch?v=vP4iY1TtS3s" TargetMode="External"/><Relationship Id="rId5" Type="http://schemas.openxmlformats.org/officeDocument/2006/relationships/image" Target="../media/image9.jpeg"/><Relationship Id="rId10" Type="http://schemas.openxmlformats.org/officeDocument/2006/relationships/image" Target="../media/image11.jpeg"/><Relationship Id="rId4" Type="http://schemas.openxmlformats.org/officeDocument/2006/relationships/hyperlink" Target="https://www.nobelprize.org/prizes/peace/1964/king/acceptance-speech/" TargetMode="External"/><Relationship Id="rId9" Type="http://schemas.openxmlformats.org/officeDocument/2006/relationships/hyperlink" Target="https://www.youtube.com/watch?time_continue=4&amp;v=UF8uR6Z6KLc&amp;feature=emb_logo"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pykuvuA-QFU" TargetMode="Externa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hyperlink" Target="https://www.london.edu/faculty-and-research/lbsr/diie-ambidextrous-leadership" TargetMode="External"/><Relationship Id="rId2" Type="http://schemas.openxmlformats.org/officeDocument/2006/relationships/hyperlink" Target="https://youtu.be/_mCmecrnLUM" TargetMode="External"/><Relationship Id="rId1" Type="http://schemas.openxmlformats.org/officeDocument/2006/relationships/slideLayout" Target="../slideLayouts/slideLayout13.xml"/><Relationship Id="rId5" Type="http://schemas.openxmlformats.org/officeDocument/2006/relationships/hyperlink" Target="https://youtu.be/u6XAPnuFjJc" TargetMode="External"/><Relationship Id="rId4" Type="http://schemas.openxmlformats.org/officeDocument/2006/relationships/hyperlink" Target="https://youtu.be/Y7m9eNoB3N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5600" y="1916833"/>
            <a:ext cx="7992888" cy="1440160"/>
          </a:xfrm>
        </p:spPr>
        <p:txBody>
          <a:bodyPr>
            <a:noAutofit/>
          </a:bodyPr>
          <a:lstStyle/>
          <a:p>
            <a:pPr algn="l"/>
            <a:br>
              <a:rPr lang="en-GB" sz="3600" b="1" i="1" dirty="0">
                <a:solidFill>
                  <a:schemeClr val="bg1"/>
                </a:solidFill>
              </a:rPr>
            </a:br>
            <a:br>
              <a:rPr lang="en-GB" sz="3600" b="1" i="1" dirty="0">
                <a:solidFill>
                  <a:schemeClr val="bg1"/>
                </a:solidFill>
                <a:latin typeface="Arial" panose="020B0604020202020204" pitchFamily="34" charset="0"/>
                <a:cs typeface="Arial" panose="020B0604020202020204" pitchFamily="34" charset="0"/>
              </a:rPr>
            </a:br>
            <a:br>
              <a:rPr lang="en-GB" sz="3600" b="1" i="1" dirty="0">
                <a:solidFill>
                  <a:schemeClr val="bg1"/>
                </a:solidFill>
                <a:latin typeface="Arial" panose="020B0604020202020204" pitchFamily="34" charset="0"/>
                <a:cs typeface="Arial" panose="020B0604020202020204" pitchFamily="34" charset="0"/>
              </a:rPr>
            </a:br>
            <a:br>
              <a:rPr lang="en-GB" sz="3600" b="1" i="1" dirty="0">
                <a:solidFill>
                  <a:schemeClr val="bg1"/>
                </a:solidFill>
                <a:latin typeface="Arial" panose="020B0604020202020204" pitchFamily="34" charset="0"/>
                <a:cs typeface="Arial" panose="020B0604020202020204" pitchFamily="34" charset="0"/>
              </a:rPr>
            </a:br>
            <a:br>
              <a:rPr lang="en-GB" sz="3600" b="1" dirty="0">
                <a:solidFill>
                  <a:schemeClr val="bg1"/>
                </a:solidFill>
              </a:rPr>
            </a:br>
            <a:br>
              <a:rPr lang="en-GB" sz="3600" b="1" dirty="0">
                <a:solidFill>
                  <a:schemeClr val="bg1"/>
                </a:solidFill>
              </a:rPr>
            </a:br>
            <a:br>
              <a:rPr lang="en-GB" sz="3600" b="1">
                <a:solidFill>
                  <a:schemeClr val="bg1"/>
                </a:solidFill>
              </a:rPr>
            </a:br>
            <a:br>
              <a:rPr lang="en-GB" sz="3600" b="1">
                <a:solidFill>
                  <a:schemeClr val="bg1"/>
                </a:solidFill>
              </a:rPr>
            </a:br>
            <a:br>
              <a:rPr lang="en-GB" sz="3600" b="1">
                <a:solidFill>
                  <a:schemeClr val="bg1"/>
                </a:solidFill>
              </a:rPr>
            </a:br>
            <a:r>
              <a:rPr kumimoji="0" lang="en-GB" sz="2800" b="1" i="0" u="none" strike="noStrike" kern="1200" cap="none" spc="0" normalizeH="0" baseline="0" noProof="0">
                <a:ln>
                  <a:noFill/>
                </a:ln>
                <a:solidFill>
                  <a:prstClr val="white"/>
                </a:solidFill>
                <a:effectLst/>
                <a:uLnTx/>
                <a:uFillTx/>
                <a:latin typeface="Arial" panose="020B0604020202020204" pitchFamily="34" charset="0"/>
                <a:ea typeface="+mj-ea"/>
                <a:cs typeface="Arial" panose="020B0604020202020204" pitchFamily="34" charset="0"/>
              </a:rPr>
              <a:t>Dr </a:t>
            </a: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Fahad Khan</a:t>
            </a:r>
            <a:br>
              <a:rPr kumimoji="0" lang="en-GB" sz="20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br>
            <a:r>
              <a:rPr kumimoji="0" lang="en-GB" sz="20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PhD (Medical sciences), MSc. in Public health</a:t>
            </a:r>
            <a:br>
              <a:rPr kumimoji="0" lang="en-GB" sz="20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br>
            <a:r>
              <a:rPr kumimoji="0" lang="en-GB" sz="20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BDS (Bachelor of Dentistry)</a:t>
            </a:r>
            <a:br>
              <a:rPr kumimoji="0" lang="en-GB" sz="20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br>
            <a:r>
              <a:rPr kumimoji="0" lang="en-GB" sz="20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Diploma in Public health, Diploma in Epidemiology</a:t>
            </a:r>
            <a:br>
              <a:rPr lang="en-GB" sz="2000" dirty="0">
                <a:solidFill>
                  <a:prstClr val="black">
                    <a:tint val="75000"/>
                  </a:prstClr>
                </a:solidFill>
                <a:latin typeface="Arial" panose="020B0604020202020204" pitchFamily="34" charset="0"/>
                <a:cs typeface="Arial" panose="020B0604020202020204" pitchFamily="34" charset="0"/>
              </a:rPr>
            </a:br>
            <a:endParaRPr lang="en-GB" sz="2000" b="1" dirty="0">
              <a:solidFill>
                <a:schemeClr val="bg1"/>
              </a:solidFill>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1775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2000" b="1" i="0" u="none" strike="noStrike" kern="1200" cap="none" spc="0" normalizeH="0" baseline="0" noProof="0">
              <a:ln>
                <a:noFill/>
              </a:ln>
              <a:solidFill>
                <a:prstClr val="white"/>
              </a:solidFill>
              <a:effectLst/>
              <a:uLnTx/>
              <a:uFillTx/>
              <a:latin typeface="Myriad Pro"/>
              <a:ea typeface="+mj-ea"/>
              <a:cs typeface="+mj-cs"/>
            </a:endParaRPr>
          </a:p>
        </p:txBody>
      </p:sp>
      <p:sp>
        <p:nvSpPr>
          <p:cNvPr id="4" name="Rectangle 3">
            <a:extLst>
              <a:ext uri="{FF2B5EF4-FFF2-40B4-BE49-F238E27FC236}">
                <a16:creationId xmlns:a16="http://schemas.microsoft.com/office/drawing/2014/main" id="{63DE40DA-47CD-4349-9D54-BB22EFAEF32A}"/>
              </a:ext>
            </a:extLst>
          </p:cNvPr>
          <p:cNvSpPr/>
          <p:nvPr/>
        </p:nvSpPr>
        <p:spPr>
          <a:xfrm>
            <a:off x="2711624" y="3064605"/>
            <a:ext cx="7200800" cy="10772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Leadership- Leadership Style-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Week 4  </a:t>
            </a:r>
          </a:p>
        </p:txBody>
      </p:sp>
      <p:graphicFrame>
        <p:nvGraphicFramePr>
          <p:cNvPr id="7" name="Table 6">
            <a:extLst>
              <a:ext uri="{FF2B5EF4-FFF2-40B4-BE49-F238E27FC236}">
                <a16:creationId xmlns:a16="http://schemas.microsoft.com/office/drawing/2014/main" id="{CC949F96-606C-B728-A826-98FA063EE213}"/>
              </a:ext>
            </a:extLst>
          </p:cNvPr>
          <p:cNvGraphicFramePr>
            <a:graphicFrameLocks noGrp="1"/>
          </p:cNvGraphicFramePr>
          <p:nvPr/>
        </p:nvGraphicFramePr>
        <p:xfrm>
          <a:off x="989045" y="1328803"/>
          <a:ext cx="10375641" cy="1735802"/>
        </p:xfrm>
        <a:graphic>
          <a:graphicData uri="http://schemas.openxmlformats.org/drawingml/2006/table">
            <a:tbl>
              <a:tblPr firstRow="1" firstCol="1" bandRow="1">
                <a:tableStyleId>{2D5ABB26-0587-4C30-8999-92F81FD0307C}</a:tableStyleId>
              </a:tblPr>
              <a:tblGrid>
                <a:gridCol w="10375641">
                  <a:extLst>
                    <a:ext uri="{9D8B030D-6E8A-4147-A177-3AD203B41FA5}">
                      <a16:colId xmlns:a16="http://schemas.microsoft.com/office/drawing/2014/main" val="4081449409"/>
                    </a:ext>
                  </a:extLst>
                </a:gridCol>
              </a:tblGrid>
              <a:tr h="1735802">
                <a:tc>
                  <a:txBody>
                    <a:bodyPr/>
                    <a:lstStyle/>
                    <a:p>
                      <a:pPr algn="ctr">
                        <a:tabLst>
                          <a:tab pos="2865755" algn="ctr"/>
                          <a:tab pos="5731510" algn="r"/>
                        </a:tabLst>
                      </a:pPr>
                      <a:r>
                        <a:rPr lang="en-GB" sz="3600" b="1" kern="100" dirty="0">
                          <a:solidFill>
                            <a:schemeClr val="bg1"/>
                          </a:solidFill>
                          <a:effectLst/>
                        </a:rPr>
                        <a:t>Module: LCHS7002</a:t>
                      </a:r>
                    </a:p>
                    <a:p>
                      <a:pPr algn="ctr">
                        <a:tabLst>
                          <a:tab pos="2865755" algn="ctr"/>
                          <a:tab pos="5731510" algn="r"/>
                        </a:tabLst>
                      </a:pPr>
                      <a:r>
                        <a:rPr lang="en-US" sz="3600" b="1" kern="100" dirty="0">
                          <a:solidFill>
                            <a:schemeClr val="bg1"/>
                          </a:solidFill>
                          <a:effectLst/>
                        </a:rPr>
                        <a:t>Health Care System Organization and Leadership</a:t>
                      </a:r>
                      <a:endParaRPr lang="en-GB" sz="3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64112554"/>
                  </a:ext>
                </a:extLst>
              </a:tr>
            </a:tbl>
          </a:graphicData>
        </a:graphic>
      </p:graphicFrame>
    </p:spTree>
    <p:extLst>
      <p:ext uri="{BB962C8B-B14F-4D97-AF65-F5344CB8AC3E}">
        <p14:creationId xmlns:p14="http://schemas.microsoft.com/office/powerpoint/2010/main" val="2056468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3A0EE-7166-43EA-B547-CC7E81B49D9C}"/>
              </a:ext>
            </a:extLst>
          </p:cNvPr>
          <p:cNvSpPr>
            <a:spLocks noGrp="1"/>
          </p:cNvSpPr>
          <p:nvPr>
            <p:ph type="title"/>
          </p:nvPr>
        </p:nvSpPr>
        <p:spPr/>
        <p:txBody>
          <a:bodyPr anchor="b"/>
          <a:lstStyle/>
          <a:p>
            <a:pPr eaLnBrk="1" fontAlgn="auto" hangingPunct="1">
              <a:spcAft>
                <a:spcPts val="0"/>
              </a:spcAft>
              <a:defRPr/>
            </a:pPr>
            <a:r>
              <a:rPr lang="en-US" dirty="0">
                <a:effectLst>
                  <a:outerShdw blurRad="38100" dist="38100" dir="2700000" algn="tl">
                    <a:srgbClr val="C0C0C0"/>
                  </a:outerShdw>
                </a:effectLst>
                <a:latin typeface="Arial Rounded MT Bold" pitchFamily="34" charset="0"/>
              </a:rPr>
              <a:t>Learning Objectives </a:t>
            </a:r>
            <a:endParaRPr lang="en-GB" dirty="0">
              <a:effectLst>
                <a:outerShdw blurRad="38100" dist="38100" dir="2700000" algn="tl">
                  <a:srgbClr val="C0C0C0"/>
                </a:outerShdw>
              </a:effectLst>
              <a:latin typeface="Arial Rounded MT Bold" pitchFamily="34" charset="0"/>
            </a:endParaRPr>
          </a:p>
        </p:txBody>
      </p:sp>
      <p:sp>
        <p:nvSpPr>
          <p:cNvPr id="12291" name="Content Placeholder 2">
            <a:extLst>
              <a:ext uri="{FF2B5EF4-FFF2-40B4-BE49-F238E27FC236}">
                <a16:creationId xmlns:a16="http://schemas.microsoft.com/office/drawing/2014/main" id="{CE13D728-FECA-455C-A342-2B3C6E85D0DC}"/>
              </a:ext>
            </a:extLst>
          </p:cNvPr>
          <p:cNvSpPr>
            <a:spLocks noGrp="1"/>
          </p:cNvSpPr>
          <p:nvPr>
            <p:ph idx="1"/>
          </p:nvPr>
        </p:nvSpPr>
        <p:spPr>
          <a:xfrm>
            <a:off x="335360" y="2348880"/>
            <a:ext cx="11521280" cy="2548879"/>
          </a:xfrm>
        </p:spPr>
        <p:txBody>
          <a:bodyPr vert="horz" wrap="square" lIns="182880" tIns="91440" rIns="91440" bIns="45720" numCol="1" anchor="t" anchorCtr="0" compatLnSpc="1">
            <a:prstTxWarp prst="textNoShape">
              <a:avLst/>
            </a:prstTxWarp>
          </a:bodyPr>
          <a:lstStyle/>
          <a:p>
            <a:pPr marL="107950" indent="0" eaLnBrk="1" hangingPunct="1">
              <a:spcAft>
                <a:spcPts val="1200"/>
              </a:spcAft>
              <a:buNone/>
              <a:defRPr/>
            </a:pPr>
            <a:r>
              <a:rPr lang="en-GB" altLang="en-US" sz="1800" dirty="0">
                <a:latin typeface="Arial Rounded MT Bold" panose="020F0704030504030204" pitchFamily="34" charset="0"/>
              </a:rPr>
              <a:t>- To recap on last week’s session</a:t>
            </a:r>
          </a:p>
          <a:p>
            <a:pPr marL="107950" indent="0" eaLnBrk="1" hangingPunct="1">
              <a:spcAft>
                <a:spcPts val="1200"/>
              </a:spcAft>
              <a:buNone/>
              <a:defRPr/>
            </a:pPr>
            <a:r>
              <a:rPr lang="en-GB" altLang="en-US" sz="1800" dirty="0">
                <a:latin typeface="Arial Rounded MT Bold" panose="020F0704030504030204" pitchFamily="34" charset="0"/>
              </a:rPr>
              <a:t>- To discuss leadership by reference to different leadership </a:t>
            </a:r>
            <a:r>
              <a:rPr lang="en-GB" altLang="en-US" sz="1800" i="1" u="sng" dirty="0">
                <a:latin typeface="Arial Rounded MT Bold" panose="020F0704030504030204" pitchFamily="34" charset="0"/>
              </a:rPr>
              <a:t>styles</a:t>
            </a:r>
            <a:r>
              <a:rPr lang="en-GB" altLang="en-US" sz="1800" i="1" dirty="0">
                <a:latin typeface="Arial Rounded MT Bold" panose="020F0704030504030204" pitchFamily="34" charset="0"/>
              </a:rPr>
              <a:t> </a:t>
            </a:r>
            <a:r>
              <a:rPr lang="en-GB" altLang="en-US" sz="1800" dirty="0">
                <a:latin typeface="Arial Rounded MT Bold" panose="020F0704030504030204" pitchFamily="34" charset="0"/>
              </a:rPr>
              <a:t>including:</a:t>
            </a:r>
          </a:p>
          <a:p>
            <a:pPr marL="735013" lvl="1" indent="-342900" eaLnBrk="1" hangingPunct="1">
              <a:buFont typeface="Arial" charset="0"/>
              <a:buChar char="–"/>
              <a:defRPr/>
            </a:pPr>
            <a:r>
              <a:rPr lang="en-GB" altLang="en-US" sz="1400" i="1" dirty="0">
                <a:latin typeface="Arial Rounded MT Bold" panose="020F0704030504030204" pitchFamily="34" charset="0"/>
              </a:rPr>
              <a:t>The Michigan and Ohio studies of leadership</a:t>
            </a:r>
          </a:p>
          <a:p>
            <a:pPr marL="735013" lvl="1" indent="-342900" eaLnBrk="1" hangingPunct="1">
              <a:buFont typeface="Arial" charset="0"/>
              <a:buChar char="–"/>
              <a:defRPr/>
            </a:pPr>
            <a:r>
              <a:rPr lang="en-GB" altLang="en-US" sz="1400" i="1" dirty="0">
                <a:latin typeface="Arial Rounded MT Bold" panose="020F0704030504030204" pitchFamily="34" charset="0"/>
              </a:rPr>
              <a:t>Contingency theory of leadership</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20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fade">
                                      <p:cBhvr>
                                        <p:cTn id="12" dur="2000"/>
                                        <p:tgtEl>
                                          <p:spTgt spid="12291">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animEffect transition="in" filter="fade">
                                      <p:cBhvr>
                                        <p:cTn id="15" dur="2000"/>
                                        <p:tgtEl>
                                          <p:spTgt spid="12291">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291">
                                            <p:txEl>
                                              <p:pRg st="3" end="3"/>
                                            </p:txEl>
                                          </p:spTgt>
                                        </p:tgtEl>
                                        <p:attrNameLst>
                                          <p:attrName>style.visibility</p:attrName>
                                        </p:attrNameLst>
                                      </p:cBhvr>
                                      <p:to>
                                        <p:strVal val="visible"/>
                                      </p:to>
                                    </p:set>
                                    <p:animEffect transition="in" filter="fade">
                                      <p:cBhvr>
                                        <p:cTn id="18" dur="2000"/>
                                        <p:tgtEl>
                                          <p:spTgt spid="122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40D12BA-3E26-4C09-9347-8D57D0BD3C4B}"/>
              </a:ext>
            </a:extLst>
          </p:cNvPr>
          <p:cNvSpPr txBox="1"/>
          <p:nvPr/>
        </p:nvSpPr>
        <p:spPr>
          <a:xfrm>
            <a:off x="-1296656" y="1428075"/>
            <a:ext cx="5668613" cy="523220"/>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algn="ctr"/>
            <a:r>
              <a:rPr lang="en-GB" sz="2800" b="1" dirty="0">
                <a:effectLst>
                  <a:outerShdw blurRad="38100" dist="38100" dir="2700000" algn="tl">
                    <a:srgbClr val="000000">
                      <a:alpha val="43137"/>
                    </a:srgbClr>
                  </a:outerShdw>
                </a:effectLst>
              </a:rPr>
              <a:t>Leadership Style</a:t>
            </a:r>
          </a:p>
        </p:txBody>
      </p:sp>
      <p:sp>
        <p:nvSpPr>
          <p:cNvPr id="2" name="Rectangle 1">
            <a:extLst>
              <a:ext uri="{FF2B5EF4-FFF2-40B4-BE49-F238E27FC236}">
                <a16:creationId xmlns:a16="http://schemas.microsoft.com/office/drawing/2014/main" id="{F0CA89DE-D6E1-4003-925E-E7BDC5A7BB31}"/>
              </a:ext>
            </a:extLst>
          </p:cNvPr>
          <p:cNvSpPr/>
          <p:nvPr/>
        </p:nvSpPr>
        <p:spPr>
          <a:xfrm>
            <a:off x="247271" y="2502592"/>
            <a:ext cx="11697458" cy="1852815"/>
          </a:xfrm>
          <a:prstGeom prst="rect">
            <a:avLst/>
          </a:prstGeom>
        </p:spPr>
        <p:txBody>
          <a:bodyPr wrap="square">
            <a:spAutoFit/>
          </a:bodyPr>
          <a:lstStyle/>
          <a:p>
            <a:pPr>
              <a:lnSpc>
                <a:spcPct val="200000"/>
              </a:lnSpc>
            </a:pPr>
            <a:r>
              <a:rPr lang="en-GB" sz="2000" dirty="0"/>
              <a:t>In order to influence others, every individual conveys the message across in a different manner, that particular method adopted by the individual forms part of a leadership style. </a:t>
            </a:r>
          </a:p>
          <a:p>
            <a:pPr>
              <a:lnSpc>
                <a:spcPct val="200000"/>
              </a:lnSpc>
            </a:pPr>
            <a:r>
              <a:rPr lang="en-GB" sz="2000" dirty="0"/>
              <a:t>Good leaders are always good communicators – there are few exceptions! Such as……………………….?</a:t>
            </a:r>
          </a:p>
        </p:txBody>
      </p:sp>
    </p:spTree>
    <p:extLst>
      <p:ext uri="{BB962C8B-B14F-4D97-AF65-F5344CB8AC3E}">
        <p14:creationId xmlns:p14="http://schemas.microsoft.com/office/powerpoint/2010/main" val="1471554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215D1A87-66E9-43E4-B506-F2AB40E0D6C0}"/>
              </a:ext>
            </a:extLst>
          </p:cNvPr>
          <p:cNvSpPr>
            <a:spLocks noGrp="1" noChangeArrowheads="1"/>
          </p:cNvSpPr>
          <p:nvPr>
            <p:ph type="title"/>
          </p:nvPr>
        </p:nvSpPr>
        <p:spPr>
          <a:xfrm>
            <a:off x="119336" y="188640"/>
            <a:ext cx="11953328" cy="692696"/>
          </a:xfrm>
          <a:noFill/>
          <a:ln>
            <a:noFill/>
          </a:ln>
        </p:spPr>
        <p:style>
          <a:lnRef idx="0">
            <a:scrgbClr r="0" g="0" b="0"/>
          </a:lnRef>
          <a:fillRef idx="0">
            <a:scrgbClr r="0" g="0" b="0"/>
          </a:fillRef>
          <a:effectRef idx="0">
            <a:scrgbClr r="0" g="0" b="0"/>
          </a:effectRef>
          <a:fontRef idx="minor">
            <a:schemeClr val="dk1"/>
          </a:fontRef>
        </p:style>
        <p:txBody>
          <a:bodyPr/>
          <a:lstStyle/>
          <a:p>
            <a:pPr eaLnBrk="1" hangingPunct="1"/>
            <a:r>
              <a:rPr lang="en-GB" altLang="en-US" sz="4000" b="1" dirty="0">
                <a:effectLst>
                  <a:outerShdw blurRad="38100" dist="38100" dir="2700000" algn="tl">
                    <a:srgbClr val="000000">
                      <a:alpha val="43137"/>
                    </a:srgbClr>
                  </a:outerShdw>
                </a:effectLst>
              </a:rPr>
              <a:t>Leadership Style Continuum:</a:t>
            </a:r>
          </a:p>
        </p:txBody>
      </p:sp>
      <p:sp>
        <p:nvSpPr>
          <p:cNvPr id="56323" name="Rectangle 3">
            <a:extLst>
              <a:ext uri="{FF2B5EF4-FFF2-40B4-BE49-F238E27FC236}">
                <a16:creationId xmlns:a16="http://schemas.microsoft.com/office/drawing/2014/main" id="{BAE212B3-DC07-4BC9-861C-1B6C77449833}"/>
              </a:ext>
            </a:extLst>
          </p:cNvPr>
          <p:cNvSpPr>
            <a:spLocks noGrp="1" noChangeArrowheads="1"/>
          </p:cNvSpPr>
          <p:nvPr>
            <p:ph idx="1"/>
          </p:nvPr>
        </p:nvSpPr>
        <p:spPr>
          <a:xfrm>
            <a:off x="360040" y="1010602"/>
            <a:ext cx="10344472" cy="4356484"/>
          </a:xfrm>
        </p:spPr>
        <p:txBody>
          <a:bodyPr/>
          <a:lstStyle/>
          <a:p>
            <a:pPr eaLnBrk="1" hangingPunct="1">
              <a:lnSpc>
                <a:spcPct val="150000"/>
              </a:lnSpc>
              <a:buFont typeface="Wingdings" panose="05000000000000000000" pitchFamily="2" charset="2"/>
              <a:buChar char="v"/>
            </a:pPr>
            <a:r>
              <a:rPr lang="en-GB" altLang="en-US" dirty="0"/>
              <a:t>Authoritarian/</a:t>
            </a:r>
            <a:r>
              <a:rPr lang="en-GB" altLang="en-US" b="1" dirty="0"/>
              <a:t>Autocratic</a:t>
            </a:r>
            <a:r>
              <a:rPr lang="en-GB" altLang="en-US" dirty="0"/>
              <a:t>/Directive</a:t>
            </a:r>
          </a:p>
          <a:p>
            <a:pPr eaLnBrk="1" hangingPunct="1">
              <a:lnSpc>
                <a:spcPct val="150000"/>
              </a:lnSpc>
              <a:buFont typeface="Wingdings 3" panose="05040102010807070707" pitchFamily="18" charset="2"/>
              <a:buNone/>
            </a:pPr>
            <a:r>
              <a:rPr lang="en-GB" altLang="en-US" sz="2400" i="1" dirty="0">
                <a:solidFill>
                  <a:srgbClr val="FF0000"/>
                </a:solidFill>
              </a:rPr>
              <a:t>Focus of power with leader</a:t>
            </a:r>
          </a:p>
          <a:p>
            <a:pPr eaLnBrk="1" hangingPunct="1">
              <a:lnSpc>
                <a:spcPct val="150000"/>
              </a:lnSpc>
              <a:buFont typeface="Wingdings" panose="05000000000000000000" pitchFamily="2" charset="2"/>
              <a:buChar char="v"/>
            </a:pPr>
            <a:r>
              <a:rPr lang="en-GB" altLang="en-US" b="1" dirty="0"/>
              <a:t>Democratic</a:t>
            </a:r>
            <a:r>
              <a:rPr lang="en-GB" altLang="en-US" dirty="0"/>
              <a:t>/consultative/participative</a:t>
            </a:r>
          </a:p>
          <a:p>
            <a:pPr eaLnBrk="1" hangingPunct="1">
              <a:lnSpc>
                <a:spcPct val="150000"/>
              </a:lnSpc>
              <a:buFont typeface="Wingdings 3" panose="05040102010807070707" pitchFamily="18" charset="2"/>
              <a:buNone/>
            </a:pPr>
            <a:r>
              <a:rPr lang="en-GB" altLang="en-US" sz="2400" i="1" dirty="0">
                <a:solidFill>
                  <a:srgbClr val="FF0000"/>
                </a:solidFill>
              </a:rPr>
              <a:t>Focus of power more group-based</a:t>
            </a:r>
          </a:p>
          <a:p>
            <a:pPr eaLnBrk="1" hangingPunct="1">
              <a:lnSpc>
                <a:spcPct val="150000"/>
              </a:lnSpc>
              <a:buFont typeface="Wingdings" panose="05000000000000000000" pitchFamily="2" charset="2"/>
              <a:buChar char="v"/>
            </a:pPr>
            <a:r>
              <a:rPr lang="en-GB" altLang="en-US" b="1" dirty="0"/>
              <a:t>Laissez-faire</a:t>
            </a:r>
            <a:r>
              <a:rPr lang="en-GB" altLang="en-US" dirty="0"/>
              <a:t>/delegative</a:t>
            </a:r>
          </a:p>
          <a:p>
            <a:pPr eaLnBrk="1" hangingPunct="1">
              <a:lnSpc>
                <a:spcPct val="150000"/>
              </a:lnSpc>
              <a:buFont typeface="Wingdings 3" panose="05040102010807070707" pitchFamily="18" charset="2"/>
              <a:buNone/>
            </a:pPr>
            <a:r>
              <a:rPr lang="en-GB" altLang="en-US" sz="2400" i="1" dirty="0">
                <a:solidFill>
                  <a:srgbClr val="FF0000"/>
                </a:solidFill>
              </a:rPr>
              <a:t>Focus of power with followers</a:t>
            </a:r>
          </a:p>
        </p:txBody>
      </p:sp>
      <p:sp>
        <p:nvSpPr>
          <p:cNvPr id="2" name="Rectangle 1">
            <a:extLst>
              <a:ext uri="{FF2B5EF4-FFF2-40B4-BE49-F238E27FC236}">
                <a16:creationId xmlns:a16="http://schemas.microsoft.com/office/drawing/2014/main" id="{B36FBA26-59D6-4F33-B211-9F07939383E3}"/>
              </a:ext>
            </a:extLst>
          </p:cNvPr>
          <p:cNvSpPr/>
          <p:nvPr/>
        </p:nvSpPr>
        <p:spPr>
          <a:xfrm>
            <a:off x="9912424" y="5071620"/>
            <a:ext cx="2063552" cy="590931"/>
          </a:xfrm>
          <a:prstGeom prst="rect">
            <a:avLst/>
          </a:prstGeom>
        </p:spPr>
        <p:txBody>
          <a:bodyPr wrap="square">
            <a:spAutoFit/>
          </a:bodyPr>
          <a:lstStyle/>
          <a:p>
            <a:pPr algn="r" eaLnBrk="1" hangingPunct="1">
              <a:lnSpc>
                <a:spcPct val="90000"/>
              </a:lnSpc>
              <a:buFont typeface="Wingdings 3" panose="05040102010807070707" pitchFamily="18" charset="2"/>
              <a:buNone/>
            </a:pPr>
            <a:r>
              <a:rPr lang="en-GB" altLang="en-US" dirty="0"/>
              <a:t>Kurt Lewin </a:t>
            </a:r>
          </a:p>
          <a:p>
            <a:pPr algn="r" eaLnBrk="1" hangingPunct="1">
              <a:lnSpc>
                <a:spcPct val="90000"/>
              </a:lnSpc>
              <a:buFont typeface="Wingdings 3" panose="05040102010807070707" pitchFamily="18" charset="2"/>
              <a:buNone/>
            </a:pPr>
            <a:r>
              <a:rPr lang="en-GB" altLang="en-US" dirty="0"/>
              <a:t>(Lewin et al 1939)</a:t>
            </a:r>
          </a:p>
        </p:txBody>
      </p:sp>
    </p:spTree>
    <p:extLst>
      <p:ext uri="{BB962C8B-B14F-4D97-AF65-F5344CB8AC3E}">
        <p14:creationId xmlns:p14="http://schemas.microsoft.com/office/powerpoint/2010/main" val="23845560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animEffect transition="in" filter="checkerboard(across)">
                                      <p:cBhvr>
                                        <p:cTn id="7" dur="500"/>
                                        <p:tgtEl>
                                          <p:spTgt spid="56323">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56323">
                                            <p:txEl>
                                              <p:pRg st="1" end="1"/>
                                            </p:txEl>
                                          </p:spTgt>
                                        </p:tgtEl>
                                        <p:attrNameLst>
                                          <p:attrName>style.visibility</p:attrName>
                                        </p:attrNameLst>
                                      </p:cBhvr>
                                      <p:to>
                                        <p:strVal val="visible"/>
                                      </p:to>
                                    </p:set>
                                    <p:animEffect transition="in" filter="checkerboard(across)">
                                      <p:cBhvr>
                                        <p:cTn id="10" dur="500"/>
                                        <p:tgtEl>
                                          <p:spTgt spid="56323">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 presetClass="entr" presetSubtype="10" fill="hold" nodeType="clickEffect">
                                  <p:stCondLst>
                                    <p:cond delay="0"/>
                                  </p:stCondLst>
                                  <p:childTnLst>
                                    <p:set>
                                      <p:cBhvr>
                                        <p:cTn id="14" dur="1" fill="hold">
                                          <p:stCondLst>
                                            <p:cond delay="0"/>
                                          </p:stCondLst>
                                        </p:cTn>
                                        <p:tgtEl>
                                          <p:spTgt spid="56323">
                                            <p:txEl>
                                              <p:pRg st="2" end="2"/>
                                            </p:txEl>
                                          </p:spTgt>
                                        </p:tgtEl>
                                        <p:attrNameLst>
                                          <p:attrName>style.visibility</p:attrName>
                                        </p:attrNameLst>
                                      </p:cBhvr>
                                      <p:to>
                                        <p:strVal val="visible"/>
                                      </p:to>
                                    </p:set>
                                    <p:animEffect transition="in" filter="checkerboard(across)">
                                      <p:cBhvr>
                                        <p:cTn id="15" dur="500"/>
                                        <p:tgtEl>
                                          <p:spTgt spid="56323">
                                            <p:txEl>
                                              <p:pRg st="2" end="2"/>
                                            </p:txEl>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56323">
                                            <p:txEl>
                                              <p:pRg st="3" end="3"/>
                                            </p:txEl>
                                          </p:spTgt>
                                        </p:tgtEl>
                                        <p:attrNameLst>
                                          <p:attrName>style.visibility</p:attrName>
                                        </p:attrNameLst>
                                      </p:cBhvr>
                                      <p:to>
                                        <p:strVal val="visible"/>
                                      </p:to>
                                    </p:set>
                                    <p:animEffect transition="in" filter="checkerboard(across)">
                                      <p:cBhvr>
                                        <p:cTn id="18" dur="500"/>
                                        <p:tgtEl>
                                          <p:spTgt spid="56323">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 presetClass="entr" presetSubtype="10" fill="hold" nodeType="clickEffect">
                                  <p:stCondLst>
                                    <p:cond delay="0"/>
                                  </p:stCondLst>
                                  <p:childTnLst>
                                    <p:set>
                                      <p:cBhvr>
                                        <p:cTn id="22" dur="1" fill="hold">
                                          <p:stCondLst>
                                            <p:cond delay="0"/>
                                          </p:stCondLst>
                                        </p:cTn>
                                        <p:tgtEl>
                                          <p:spTgt spid="56323">
                                            <p:txEl>
                                              <p:pRg st="4" end="4"/>
                                            </p:txEl>
                                          </p:spTgt>
                                        </p:tgtEl>
                                        <p:attrNameLst>
                                          <p:attrName>style.visibility</p:attrName>
                                        </p:attrNameLst>
                                      </p:cBhvr>
                                      <p:to>
                                        <p:strVal val="visible"/>
                                      </p:to>
                                    </p:set>
                                    <p:animEffect transition="in" filter="checkerboard(across)">
                                      <p:cBhvr>
                                        <p:cTn id="23" dur="500"/>
                                        <p:tgtEl>
                                          <p:spTgt spid="56323">
                                            <p:txEl>
                                              <p:pRg st="4" end="4"/>
                                            </p:txEl>
                                          </p:spTgt>
                                        </p:tgtEl>
                                      </p:cBhvr>
                                    </p:animEffect>
                                  </p:childTnLst>
                                </p:cTn>
                              </p:par>
                              <p:par>
                                <p:cTn id="24" presetID="5" presetClass="entr" presetSubtype="10" fill="hold" nodeType="withEffect">
                                  <p:stCondLst>
                                    <p:cond delay="0"/>
                                  </p:stCondLst>
                                  <p:childTnLst>
                                    <p:set>
                                      <p:cBhvr>
                                        <p:cTn id="25" dur="1" fill="hold">
                                          <p:stCondLst>
                                            <p:cond delay="0"/>
                                          </p:stCondLst>
                                        </p:cTn>
                                        <p:tgtEl>
                                          <p:spTgt spid="56323">
                                            <p:txEl>
                                              <p:pRg st="5" end="5"/>
                                            </p:txEl>
                                          </p:spTgt>
                                        </p:tgtEl>
                                        <p:attrNameLst>
                                          <p:attrName>style.visibility</p:attrName>
                                        </p:attrNameLst>
                                      </p:cBhvr>
                                      <p:to>
                                        <p:strVal val="visible"/>
                                      </p:to>
                                    </p:set>
                                    <p:animEffect transition="in" filter="checkerboard(across)">
                                      <p:cBhvr>
                                        <p:cTn id="26" dur="500"/>
                                        <p:tgtEl>
                                          <p:spTgt spid="5632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40D12BA-3E26-4C09-9347-8D57D0BD3C4B}"/>
              </a:ext>
            </a:extLst>
          </p:cNvPr>
          <p:cNvSpPr txBox="1"/>
          <p:nvPr/>
        </p:nvSpPr>
        <p:spPr>
          <a:xfrm>
            <a:off x="-624075" y="641519"/>
            <a:ext cx="7226419" cy="523220"/>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algn="ctr"/>
            <a:r>
              <a:rPr lang="en-GB" sz="2800" b="1" dirty="0">
                <a:effectLst>
                  <a:outerShdw blurRad="38100" dist="38100" dir="2700000" algn="tl">
                    <a:srgbClr val="000000">
                      <a:alpha val="43137"/>
                    </a:srgbClr>
                  </a:outerShdw>
                </a:effectLst>
              </a:rPr>
              <a:t>Classifications of Leadership Style</a:t>
            </a:r>
          </a:p>
        </p:txBody>
      </p:sp>
      <p:sp>
        <p:nvSpPr>
          <p:cNvPr id="2" name="Rectangle 1">
            <a:extLst>
              <a:ext uri="{FF2B5EF4-FFF2-40B4-BE49-F238E27FC236}">
                <a16:creationId xmlns:a16="http://schemas.microsoft.com/office/drawing/2014/main" id="{F6ACCD83-37AD-471E-B8A8-95759D5F74BD}"/>
              </a:ext>
            </a:extLst>
          </p:cNvPr>
          <p:cNvSpPr/>
          <p:nvPr/>
        </p:nvSpPr>
        <p:spPr>
          <a:xfrm>
            <a:off x="448574" y="1525771"/>
            <a:ext cx="11404121" cy="1200329"/>
          </a:xfrm>
          <a:prstGeom prst="rect">
            <a:avLst/>
          </a:prstGeom>
        </p:spPr>
        <p:txBody>
          <a:bodyPr wrap="square">
            <a:spAutoFit/>
          </a:bodyPr>
          <a:lstStyle/>
          <a:p>
            <a:pPr marL="342900" lvl="0" indent="-342900">
              <a:buFont typeface="Wingdings" panose="05000000000000000000" pitchFamily="2" charset="2"/>
              <a:buChar char="v"/>
            </a:pPr>
            <a:r>
              <a:rPr lang="en-GB" sz="2400" dirty="0"/>
              <a:t>Authoritarian or </a:t>
            </a:r>
            <a:r>
              <a:rPr lang="en-GB" sz="2400" b="1" dirty="0"/>
              <a:t>Autocratic</a:t>
            </a:r>
            <a:r>
              <a:rPr lang="en-GB" sz="2400" dirty="0"/>
              <a:t> style.</a:t>
            </a:r>
          </a:p>
          <a:p>
            <a:pPr marL="342900" indent="-342900">
              <a:buFont typeface="Wingdings" panose="05000000000000000000" pitchFamily="2" charset="2"/>
              <a:buChar char="v"/>
            </a:pPr>
            <a:r>
              <a:rPr lang="en-GB" sz="2400" b="1" dirty="0"/>
              <a:t>Democratic</a:t>
            </a:r>
            <a:r>
              <a:rPr lang="en-GB" sz="2400" dirty="0"/>
              <a:t> style.</a:t>
            </a:r>
          </a:p>
          <a:p>
            <a:pPr marL="342900" indent="-342900">
              <a:buFont typeface="Wingdings" panose="05000000000000000000" pitchFamily="2" charset="2"/>
              <a:buChar char="v"/>
            </a:pPr>
            <a:r>
              <a:rPr lang="en-GB" sz="2400" b="1" dirty="0"/>
              <a:t>Laissez-faire</a:t>
            </a:r>
            <a:r>
              <a:rPr lang="en-GB" sz="2400" dirty="0"/>
              <a:t>  or Genuine style.</a:t>
            </a:r>
          </a:p>
        </p:txBody>
      </p:sp>
    </p:spTree>
    <p:extLst>
      <p:ext uri="{BB962C8B-B14F-4D97-AF65-F5344CB8AC3E}">
        <p14:creationId xmlns:p14="http://schemas.microsoft.com/office/powerpoint/2010/main" val="2916516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40D12BA-3E26-4C09-9347-8D57D0BD3C4B}"/>
              </a:ext>
            </a:extLst>
          </p:cNvPr>
          <p:cNvSpPr txBox="1"/>
          <p:nvPr/>
        </p:nvSpPr>
        <p:spPr>
          <a:xfrm>
            <a:off x="407368" y="325681"/>
            <a:ext cx="11589635" cy="52322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2800" b="1" dirty="0">
                <a:effectLst>
                  <a:outerShdw blurRad="38100" dist="38100" dir="2700000" algn="tl">
                    <a:srgbClr val="000000">
                      <a:alpha val="43137"/>
                    </a:srgbClr>
                  </a:outerShdw>
                </a:effectLst>
              </a:rPr>
              <a:t>Autocratic Leaders</a:t>
            </a:r>
          </a:p>
        </p:txBody>
      </p:sp>
      <p:sp>
        <p:nvSpPr>
          <p:cNvPr id="2" name="Rectangle 1">
            <a:extLst>
              <a:ext uri="{FF2B5EF4-FFF2-40B4-BE49-F238E27FC236}">
                <a16:creationId xmlns:a16="http://schemas.microsoft.com/office/drawing/2014/main" id="{7AFC4014-95E4-4F26-92FD-844F728AAB8D}"/>
              </a:ext>
            </a:extLst>
          </p:cNvPr>
          <p:cNvSpPr/>
          <p:nvPr/>
        </p:nvSpPr>
        <p:spPr>
          <a:xfrm>
            <a:off x="407368" y="848901"/>
            <a:ext cx="11533517" cy="4524315"/>
          </a:xfrm>
          <a:prstGeom prst="rect">
            <a:avLst/>
          </a:prstGeom>
        </p:spPr>
        <p:txBody>
          <a:bodyPr wrap="square">
            <a:spAutoFit/>
          </a:bodyPr>
          <a:lstStyle/>
          <a:p>
            <a:pPr>
              <a:lnSpc>
                <a:spcPct val="150000"/>
              </a:lnSpc>
              <a:buFont typeface="Arial" panose="020B0604020202020204" pitchFamily="34" charset="0"/>
              <a:buChar char="•"/>
            </a:pPr>
            <a:r>
              <a:rPr lang="en-GB" dirty="0"/>
              <a:t>Make decisions without much consultation from the subordinates.</a:t>
            </a:r>
          </a:p>
          <a:p>
            <a:pPr>
              <a:lnSpc>
                <a:spcPct val="150000"/>
              </a:lnSpc>
              <a:buFont typeface="Arial" panose="020B0604020202020204" pitchFamily="34" charset="0"/>
              <a:buChar char="•"/>
            </a:pPr>
            <a:r>
              <a:rPr lang="en-GB" dirty="0"/>
              <a:t>The followers have a high dependency on the leader to perform any actions. </a:t>
            </a:r>
          </a:p>
          <a:p>
            <a:pPr>
              <a:lnSpc>
                <a:spcPct val="150000"/>
              </a:lnSpc>
              <a:buFont typeface="Arial" panose="020B0604020202020204" pitchFamily="34" charset="0"/>
              <a:buChar char="•"/>
            </a:pPr>
            <a:r>
              <a:rPr lang="en-GB" dirty="0"/>
              <a:t>Autocratic leaders will make choices based on their personal ideas and judgments instead of following a framework or taking any advice from the followers. </a:t>
            </a:r>
          </a:p>
          <a:p>
            <a:pPr>
              <a:lnSpc>
                <a:spcPct val="150000"/>
              </a:lnSpc>
              <a:buFont typeface="Arial" panose="020B0604020202020204" pitchFamily="34" charset="0"/>
              <a:buChar char="•"/>
            </a:pPr>
            <a:r>
              <a:rPr lang="en-GB" dirty="0"/>
              <a:t>Autocratic style of leadership has absolute control over a group. </a:t>
            </a:r>
          </a:p>
          <a:p>
            <a:pPr>
              <a:lnSpc>
                <a:spcPct val="150000"/>
              </a:lnSpc>
              <a:buFont typeface="Arial" panose="020B0604020202020204" pitchFamily="34" charset="0"/>
              <a:buChar char="•"/>
            </a:pPr>
            <a:r>
              <a:rPr lang="en-GB" dirty="0"/>
              <a:t>This style of leadership, alongside generating results, can result in de-motivation and alienation of team members. </a:t>
            </a:r>
          </a:p>
          <a:p>
            <a:pPr>
              <a:lnSpc>
                <a:spcPct val="150000"/>
              </a:lnSpc>
              <a:buFont typeface="Arial" panose="020B0604020202020204" pitchFamily="34" charset="0"/>
              <a:buChar char="•"/>
            </a:pPr>
            <a:r>
              <a:rPr lang="en-GB" dirty="0"/>
              <a:t>Autocratic leadership is useful in situations when decisions need to be made quickly without consulting a large group of people. </a:t>
            </a:r>
          </a:p>
          <a:p>
            <a:pPr>
              <a:lnSpc>
                <a:spcPct val="150000"/>
              </a:lnSpc>
              <a:buFont typeface="Arial" panose="020B0604020202020204" pitchFamily="34" charset="0"/>
              <a:buChar char="•"/>
            </a:pPr>
            <a:r>
              <a:rPr lang="en-GB" dirty="0"/>
              <a:t>Some situations require strong leadership styles in order to produce results and accomplishment of the tasks. </a:t>
            </a:r>
          </a:p>
          <a:p>
            <a:pPr>
              <a:buFont typeface="Arial" panose="020B0604020202020204" pitchFamily="34" charset="0"/>
              <a:buChar char="•"/>
            </a:pPr>
            <a:endParaRPr lang="en-GB" dirty="0"/>
          </a:p>
        </p:txBody>
      </p:sp>
      <p:sp>
        <p:nvSpPr>
          <p:cNvPr id="5" name="Rectangle 4">
            <a:extLst>
              <a:ext uri="{FF2B5EF4-FFF2-40B4-BE49-F238E27FC236}">
                <a16:creationId xmlns:a16="http://schemas.microsoft.com/office/drawing/2014/main" id="{2097CA56-83C0-412A-8E3C-9CC315E3CEE8}"/>
              </a:ext>
            </a:extLst>
          </p:cNvPr>
          <p:cNvSpPr/>
          <p:nvPr/>
        </p:nvSpPr>
        <p:spPr>
          <a:xfrm>
            <a:off x="6174126" y="5057989"/>
            <a:ext cx="5879976" cy="815801"/>
          </a:xfrm>
          <a:prstGeom prst="rect">
            <a:avLst/>
          </a:prstGeom>
        </p:spPr>
        <p:txBody>
          <a:bodyPr wrap="square">
            <a:spAutoFit/>
          </a:bodyPr>
          <a:lstStyle/>
          <a:p>
            <a:pPr marR="114300" algn="ctr">
              <a:lnSpc>
                <a:spcPct val="115000"/>
              </a:lnSpc>
              <a:spcAft>
                <a:spcPts val="0"/>
              </a:spcAft>
              <a:tabLst>
                <a:tab pos="5220970" algn="l"/>
              </a:tabLst>
            </a:pPr>
            <a:r>
              <a:rPr lang="en-GB" sz="1400" b="1" dirty="0">
                <a:highlight>
                  <a:srgbClr val="FFFF00"/>
                </a:highlight>
                <a:latin typeface="Times New Roman" panose="02020603050405020304" pitchFamily="18" charset="0"/>
                <a:ea typeface="Calibri" panose="020F0502020204030204" pitchFamily="34" charset="0"/>
                <a:cs typeface="Times New Roman" panose="02020603050405020304" pitchFamily="18" charset="0"/>
              </a:rPr>
              <a:t>Video: </a:t>
            </a:r>
            <a:r>
              <a:rPr lang="en-GB" sz="1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First Staff Meeting  ( Movie “Lean On Me”, 1989 )</a:t>
            </a:r>
          </a:p>
          <a:p>
            <a:pPr marR="114300" algn="ctr">
              <a:lnSpc>
                <a:spcPct val="115000"/>
              </a:lnSpc>
              <a:spcAft>
                <a:spcPts val="0"/>
              </a:spcAft>
              <a:tabLst>
                <a:tab pos="5220970" algn="l"/>
              </a:tabLst>
            </a:pPr>
            <a:r>
              <a:rPr lang="en-GB" sz="1400" b="1" dirty="0">
                <a:latin typeface="Times New Roman" panose="02020603050405020304" pitchFamily="18" charset="0"/>
                <a:ea typeface="Calibri" panose="020F0502020204030204" pitchFamily="34" charset="0"/>
                <a:cs typeface="Times New Roman" panose="02020603050405020304" pitchFamily="18" charset="0"/>
                <a:hlinkClick r:id="rId2"/>
              </a:rPr>
              <a:t>https://www.youtube.com/watch?v=0YRGKK6uCXk</a:t>
            </a:r>
            <a:endParaRPr lang="en-GB" sz="1400" b="1" dirty="0">
              <a:latin typeface="Times New Roman" panose="02020603050405020304" pitchFamily="18" charset="0"/>
              <a:ea typeface="Calibri" panose="020F0502020204030204" pitchFamily="34" charset="0"/>
              <a:cs typeface="Times New Roman" panose="02020603050405020304" pitchFamily="18" charset="0"/>
            </a:endParaRPr>
          </a:p>
          <a:p>
            <a:pPr marR="114300" algn="ctr">
              <a:lnSpc>
                <a:spcPct val="115000"/>
              </a:lnSpc>
              <a:spcAft>
                <a:spcPts val="0"/>
              </a:spcAft>
              <a:tabLst>
                <a:tab pos="5220970" algn="l"/>
              </a:tabLst>
            </a:pPr>
            <a:endParaRPr lang="en-GB" sz="1400" b="1" dirty="0">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6785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1A4C84B7-37D7-4A1E-8CC6-5395F90FDC51}"/>
              </a:ext>
            </a:extLst>
          </p:cNvPr>
          <p:cNvSpPr>
            <a:spLocks noGrp="1" noChangeArrowheads="1"/>
          </p:cNvSpPr>
          <p:nvPr>
            <p:ph type="title"/>
          </p:nvPr>
        </p:nvSpPr>
        <p:spPr>
          <a:xfrm>
            <a:off x="191344" y="780762"/>
            <a:ext cx="10515600" cy="1325563"/>
          </a:xfrm>
        </p:spPr>
        <p:txBody>
          <a:bodyPr>
            <a:normAutofit fontScale="90000"/>
          </a:bodyPr>
          <a:lstStyle/>
          <a:p>
            <a:pPr eaLnBrk="1" hangingPunct="1">
              <a:defRPr/>
            </a:pPr>
            <a:br>
              <a:rPr lang="en-GB" altLang="en-US" sz="3700" b="1" dirty="0">
                <a:effectLst>
                  <a:outerShdw blurRad="38100" dist="38100" dir="2700000" algn="tl">
                    <a:srgbClr val="000000">
                      <a:alpha val="43137"/>
                    </a:srgbClr>
                  </a:outerShdw>
                </a:effectLst>
              </a:rPr>
            </a:br>
            <a:r>
              <a:rPr lang="en-GB" altLang="en-US" b="1" dirty="0">
                <a:effectLst>
                  <a:outerShdw blurRad="38100" dist="38100" dir="2700000" algn="tl">
                    <a:srgbClr val="000000">
                      <a:alpha val="43137"/>
                    </a:srgbClr>
                  </a:outerShdw>
                </a:effectLst>
              </a:rPr>
              <a:t>Autocratic Leader</a:t>
            </a:r>
            <a:br>
              <a:rPr lang="en-GB" altLang="en-US" b="1" dirty="0">
                <a:effectLst>
                  <a:outerShdw blurRad="38100" dist="38100" dir="2700000" algn="tl">
                    <a:srgbClr val="000000">
                      <a:alpha val="43137"/>
                    </a:srgbClr>
                  </a:outerShdw>
                </a:effectLst>
              </a:rPr>
            </a:br>
            <a:endParaRPr lang="en-GB" altLang="en-US" b="1" dirty="0">
              <a:effectLst>
                <a:outerShdw blurRad="38100" dist="38100" dir="2700000" algn="tl">
                  <a:srgbClr val="000000">
                    <a:alpha val="43137"/>
                  </a:srgbClr>
                </a:outerShdw>
              </a:effectLst>
            </a:endParaRPr>
          </a:p>
        </p:txBody>
      </p:sp>
      <p:sp>
        <p:nvSpPr>
          <p:cNvPr id="62467" name="Rectangle 3">
            <a:extLst>
              <a:ext uri="{FF2B5EF4-FFF2-40B4-BE49-F238E27FC236}">
                <a16:creationId xmlns:a16="http://schemas.microsoft.com/office/drawing/2014/main" id="{E4B0B967-C3F8-46EA-94B1-74F0B12D4DBB}"/>
              </a:ext>
            </a:extLst>
          </p:cNvPr>
          <p:cNvSpPr>
            <a:spLocks noGrp="1" noChangeArrowheads="1"/>
          </p:cNvSpPr>
          <p:nvPr>
            <p:ph idx="1"/>
          </p:nvPr>
        </p:nvSpPr>
        <p:spPr>
          <a:xfrm>
            <a:off x="191344" y="2276872"/>
            <a:ext cx="11809312" cy="2476871"/>
          </a:xfrm>
        </p:spPr>
        <p:txBody>
          <a:bodyPr/>
          <a:lstStyle/>
          <a:p>
            <a:pPr eaLnBrk="1" hangingPunct="1"/>
            <a:r>
              <a:rPr lang="en-GB" altLang="en-US" dirty="0"/>
              <a:t>Centralises authority</a:t>
            </a:r>
          </a:p>
          <a:p>
            <a:pPr eaLnBrk="1" hangingPunct="1"/>
            <a:r>
              <a:rPr lang="en-GB" altLang="en-US" dirty="0"/>
              <a:t>Dictates work methods</a:t>
            </a:r>
          </a:p>
          <a:p>
            <a:pPr eaLnBrk="1" hangingPunct="1"/>
            <a:r>
              <a:rPr lang="en-GB" altLang="en-US" dirty="0"/>
              <a:t>Limits employee participation</a:t>
            </a:r>
          </a:p>
          <a:p>
            <a:pPr eaLnBrk="1" hangingPunct="1"/>
            <a:r>
              <a:rPr lang="en-GB" altLang="en-US" dirty="0"/>
              <a:t>Makes and imposes unilateral decisions</a:t>
            </a:r>
          </a:p>
        </p:txBody>
      </p:sp>
    </p:spTree>
    <p:extLst>
      <p:ext uri="{BB962C8B-B14F-4D97-AF65-F5344CB8AC3E}">
        <p14:creationId xmlns:p14="http://schemas.microsoft.com/office/powerpoint/2010/main" val="738507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2467">
                                            <p:txEl>
                                              <p:pRg st="0" end="0"/>
                                            </p:txEl>
                                          </p:spTgt>
                                        </p:tgtEl>
                                        <p:attrNameLst>
                                          <p:attrName>style.visibility</p:attrName>
                                        </p:attrNameLst>
                                      </p:cBhvr>
                                      <p:to>
                                        <p:strVal val="visible"/>
                                      </p:to>
                                    </p:set>
                                    <p:animEffect transition="in" filter="fade">
                                      <p:cBhvr>
                                        <p:cTn id="12" dur="2000"/>
                                        <p:tgtEl>
                                          <p:spTgt spid="6246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2467">
                                            <p:txEl>
                                              <p:pRg st="1" end="1"/>
                                            </p:txEl>
                                          </p:spTgt>
                                        </p:tgtEl>
                                        <p:attrNameLst>
                                          <p:attrName>style.visibility</p:attrName>
                                        </p:attrNameLst>
                                      </p:cBhvr>
                                      <p:to>
                                        <p:strVal val="visible"/>
                                      </p:to>
                                    </p:set>
                                    <p:animEffect transition="in" filter="fade">
                                      <p:cBhvr>
                                        <p:cTn id="17" dur="2000"/>
                                        <p:tgtEl>
                                          <p:spTgt spid="6246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2467">
                                            <p:txEl>
                                              <p:pRg st="2" end="2"/>
                                            </p:txEl>
                                          </p:spTgt>
                                        </p:tgtEl>
                                        <p:attrNameLst>
                                          <p:attrName>style.visibility</p:attrName>
                                        </p:attrNameLst>
                                      </p:cBhvr>
                                      <p:to>
                                        <p:strVal val="visible"/>
                                      </p:to>
                                    </p:set>
                                    <p:animEffect transition="in" filter="fade">
                                      <p:cBhvr>
                                        <p:cTn id="22" dur="2000"/>
                                        <p:tgtEl>
                                          <p:spTgt spid="6246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2467">
                                            <p:txEl>
                                              <p:pRg st="3" end="3"/>
                                            </p:txEl>
                                          </p:spTgt>
                                        </p:tgtEl>
                                        <p:attrNameLst>
                                          <p:attrName>style.visibility</p:attrName>
                                        </p:attrNameLst>
                                      </p:cBhvr>
                                      <p:to>
                                        <p:strVal val="visible"/>
                                      </p:to>
                                    </p:set>
                                    <p:animEffect transition="in" filter="fade">
                                      <p:cBhvr>
                                        <p:cTn id="27" dur="2000"/>
                                        <p:tgtEl>
                                          <p:spTgt spid="624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83571ED2-E107-47B1-AE1C-65021282B94C}"/>
              </a:ext>
            </a:extLst>
          </p:cNvPr>
          <p:cNvSpPr>
            <a:spLocks noGrp="1" noChangeArrowheads="1"/>
          </p:cNvSpPr>
          <p:nvPr>
            <p:ph type="title"/>
          </p:nvPr>
        </p:nvSpPr>
        <p:spPr/>
        <p:txBody>
          <a:bodyPr/>
          <a:lstStyle/>
          <a:p>
            <a:pPr eaLnBrk="1" hangingPunct="1"/>
            <a:r>
              <a:rPr lang="en-GB" altLang="en-US"/>
              <a:t>Advantages - Autocratic</a:t>
            </a:r>
          </a:p>
        </p:txBody>
      </p:sp>
      <p:sp>
        <p:nvSpPr>
          <p:cNvPr id="69635" name="Rectangle 3">
            <a:extLst>
              <a:ext uri="{FF2B5EF4-FFF2-40B4-BE49-F238E27FC236}">
                <a16:creationId xmlns:a16="http://schemas.microsoft.com/office/drawing/2014/main" id="{CC86989A-2B0C-4F36-B11A-CE6D6435B37C}"/>
              </a:ext>
            </a:extLst>
          </p:cNvPr>
          <p:cNvSpPr>
            <a:spLocks noGrp="1" noChangeArrowheads="1"/>
          </p:cNvSpPr>
          <p:nvPr>
            <p:ph idx="1"/>
          </p:nvPr>
        </p:nvSpPr>
        <p:spPr>
          <a:xfrm>
            <a:off x="191344" y="1772816"/>
            <a:ext cx="11809312" cy="3701007"/>
          </a:xfrm>
        </p:spPr>
        <p:txBody>
          <a:bodyPr>
            <a:normAutofit lnSpcReduction="10000"/>
          </a:bodyPr>
          <a:lstStyle/>
          <a:p>
            <a:pPr eaLnBrk="1" hangingPunct="1">
              <a:lnSpc>
                <a:spcPct val="150000"/>
              </a:lnSpc>
              <a:buFont typeface="Wingdings 3" panose="05040102010807070707" pitchFamily="18" charset="2"/>
              <a:buNone/>
            </a:pPr>
            <a:endParaRPr lang="en-GB" altLang="en-US" sz="2400" dirty="0"/>
          </a:p>
          <a:p>
            <a:pPr eaLnBrk="1" hangingPunct="1">
              <a:lnSpc>
                <a:spcPct val="150000"/>
              </a:lnSpc>
            </a:pPr>
            <a:r>
              <a:rPr lang="en-GB" altLang="en-US" sz="2400" dirty="0"/>
              <a:t>Faster decision-making</a:t>
            </a:r>
          </a:p>
          <a:p>
            <a:pPr eaLnBrk="1" hangingPunct="1">
              <a:lnSpc>
                <a:spcPct val="150000"/>
              </a:lnSpc>
            </a:pPr>
            <a:r>
              <a:rPr lang="en-GB" altLang="en-US" sz="2400" dirty="0"/>
              <a:t>When there is no need for input and when any input will not strengthen the outcomes of the decision</a:t>
            </a:r>
          </a:p>
          <a:p>
            <a:pPr eaLnBrk="1" hangingPunct="1">
              <a:lnSpc>
                <a:spcPct val="150000"/>
              </a:lnSpc>
            </a:pPr>
            <a:r>
              <a:rPr lang="en-GB" altLang="en-US" sz="2400" dirty="0"/>
              <a:t>During times of uncertainty and ambiguity and when people make be looking for direction and support</a:t>
            </a:r>
          </a:p>
        </p:txBody>
      </p:sp>
    </p:spTree>
    <p:extLst>
      <p:ext uri="{BB962C8B-B14F-4D97-AF65-F5344CB8AC3E}">
        <p14:creationId xmlns:p14="http://schemas.microsoft.com/office/powerpoint/2010/main" val="12528851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fade">
                                      <p:cBhvr>
                                        <p:cTn id="7" dur="2000"/>
                                        <p:tgtEl>
                                          <p:spTgt spid="696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9635">
                                            <p:txEl>
                                              <p:pRg st="1" end="1"/>
                                            </p:txEl>
                                          </p:spTgt>
                                        </p:tgtEl>
                                        <p:attrNameLst>
                                          <p:attrName>style.visibility</p:attrName>
                                        </p:attrNameLst>
                                      </p:cBhvr>
                                      <p:to>
                                        <p:strVal val="visible"/>
                                      </p:to>
                                    </p:set>
                                    <p:animEffect transition="in" filter="fade">
                                      <p:cBhvr>
                                        <p:cTn id="12" dur="2000"/>
                                        <p:tgtEl>
                                          <p:spTgt spid="696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9635">
                                            <p:txEl>
                                              <p:pRg st="2" end="2"/>
                                            </p:txEl>
                                          </p:spTgt>
                                        </p:tgtEl>
                                        <p:attrNameLst>
                                          <p:attrName>style.visibility</p:attrName>
                                        </p:attrNameLst>
                                      </p:cBhvr>
                                      <p:to>
                                        <p:strVal val="visible"/>
                                      </p:to>
                                    </p:set>
                                    <p:animEffect transition="in" filter="fade">
                                      <p:cBhvr>
                                        <p:cTn id="17" dur="2000"/>
                                        <p:tgtEl>
                                          <p:spTgt spid="696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9635">
                                            <p:txEl>
                                              <p:pRg st="3" end="3"/>
                                            </p:txEl>
                                          </p:spTgt>
                                        </p:tgtEl>
                                        <p:attrNameLst>
                                          <p:attrName>style.visibility</p:attrName>
                                        </p:attrNameLst>
                                      </p:cBhvr>
                                      <p:to>
                                        <p:strVal val="visible"/>
                                      </p:to>
                                    </p:set>
                                    <p:animEffect transition="in" filter="fade">
                                      <p:cBhvr>
                                        <p:cTn id="22" dur="20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F40FC84F-60CA-4D5D-8580-37D66DCAFA70}"/>
              </a:ext>
            </a:extLst>
          </p:cNvPr>
          <p:cNvSpPr>
            <a:spLocks noGrp="1" noChangeArrowheads="1"/>
          </p:cNvSpPr>
          <p:nvPr>
            <p:ph type="title"/>
          </p:nvPr>
        </p:nvSpPr>
        <p:spPr>
          <a:xfrm>
            <a:off x="191344" y="274638"/>
            <a:ext cx="11809312" cy="1143000"/>
          </a:xfrm>
        </p:spPr>
        <p:txBody>
          <a:bodyPr/>
          <a:lstStyle/>
          <a:p>
            <a:pPr eaLnBrk="1" hangingPunct="1"/>
            <a:r>
              <a:rPr lang="en-GB" altLang="en-US" b="1" dirty="0">
                <a:effectLst>
                  <a:outerShdw blurRad="38100" dist="38100" dir="2700000" algn="tl">
                    <a:srgbClr val="000000">
                      <a:alpha val="43137"/>
                    </a:srgbClr>
                  </a:outerShdw>
                </a:effectLst>
              </a:rPr>
              <a:t>Disadvantages - Autocratic</a:t>
            </a:r>
          </a:p>
        </p:txBody>
      </p:sp>
      <p:sp>
        <p:nvSpPr>
          <p:cNvPr id="72707" name="Rectangle 3">
            <a:extLst>
              <a:ext uri="{FF2B5EF4-FFF2-40B4-BE49-F238E27FC236}">
                <a16:creationId xmlns:a16="http://schemas.microsoft.com/office/drawing/2014/main" id="{48AAF345-68D2-46B6-B86F-EC740481768F}"/>
              </a:ext>
            </a:extLst>
          </p:cNvPr>
          <p:cNvSpPr>
            <a:spLocks noGrp="1" noChangeArrowheads="1"/>
          </p:cNvSpPr>
          <p:nvPr>
            <p:ph idx="1"/>
          </p:nvPr>
        </p:nvSpPr>
        <p:spPr>
          <a:xfrm>
            <a:off x="191344" y="2060848"/>
            <a:ext cx="11809312" cy="2376263"/>
          </a:xfrm>
        </p:spPr>
        <p:txBody>
          <a:bodyPr/>
          <a:lstStyle/>
          <a:p>
            <a:pPr eaLnBrk="1" hangingPunct="1"/>
            <a:r>
              <a:rPr lang="en-GB" altLang="en-US" dirty="0"/>
              <a:t>Employee frustration</a:t>
            </a:r>
          </a:p>
          <a:p>
            <a:pPr eaLnBrk="1" hangingPunct="1"/>
            <a:r>
              <a:rPr lang="en-GB" altLang="en-US" dirty="0"/>
              <a:t>Decisions may not be successfully implemented without the involvement and input of subordinates</a:t>
            </a:r>
          </a:p>
          <a:p>
            <a:pPr eaLnBrk="1" hangingPunct="1"/>
            <a:r>
              <a:rPr lang="en-GB" altLang="en-US" dirty="0"/>
              <a:t>Decisions may even be damaged</a:t>
            </a:r>
          </a:p>
        </p:txBody>
      </p:sp>
    </p:spTree>
    <p:extLst>
      <p:ext uri="{BB962C8B-B14F-4D97-AF65-F5344CB8AC3E}">
        <p14:creationId xmlns:p14="http://schemas.microsoft.com/office/powerpoint/2010/main" val="15781303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fade">
                                      <p:cBhvr>
                                        <p:cTn id="7" dur="2000"/>
                                        <p:tgtEl>
                                          <p:spTgt spid="727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707">
                                            <p:txEl>
                                              <p:pRg st="0" end="0"/>
                                            </p:txEl>
                                          </p:spTgt>
                                        </p:tgtEl>
                                        <p:attrNameLst>
                                          <p:attrName>style.visibility</p:attrName>
                                        </p:attrNameLst>
                                      </p:cBhvr>
                                      <p:to>
                                        <p:strVal val="visible"/>
                                      </p:to>
                                    </p:set>
                                    <p:animEffect transition="in" filter="fade">
                                      <p:cBhvr>
                                        <p:cTn id="12" dur="2000"/>
                                        <p:tgtEl>
                                          <p:spTgt spid="727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2707">
                                            <p:txEl>
                                              <p:pRg st="1" end="1"/>
                                            </p:txEl>
                                          </p:spTgt>
                                        </p:tgtEl>
                                        <p:attrNameLst>
                                          <p:attrName>style.visibility</p:attrName>
                                        </p:attrNameLst>
                                      </p:cBhvr>
                                      <p:to>
                                        <p:strVal val="visible"/>
                                      </p:to>
                                    </p:set>
                                    <p:animEffect transition="in" filter="fade">
                                      <p:cBhvr>
                                        <p:cTn id="17" dur="2000"/>
                                        <p:tgtEl>
                                          <p:spTgt spid="7270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2707">
                                            <p:txEl>
                                              <p:pRg st="2" end="2"/>
                                            </p:txEl>
                                          </p:spTgt>
                                        </p:tgtEl>
                                        <p:attrNameLst>
                                          <p:attrName>style.visibility</p:attrName>
                                        </p:attrNameLst>
                                      </p:cBhvr>
                                      <p:to>
                                        <p:strVal val="visible"/>
                                      </p:to>
                                    </p:set>
                                    <p:animEffect transition="in" filter="fade">
                                      <p:cBhvr>
                                        <p:cTn id="22" dur="2000"/>
                                        <p:tgtEl>
                                          <p:spTgt spid="727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446CA0BF-040C-44B2-802F-A2261EA52691}"/>
              </a:ext>
            </a:extLst>
          </p:cNvPr>
          <p:cNvSpPr>
            <a:spLocks noGrp="1"/>
          </p:cNvSpPr>
          <p:nvPr>
            <p:ph type="sldNum" sz="quarter" idx="12"/>
          </p:nvPr>
        </p:nvSpPr>
        <p:spPr>
          <a:xfrm>
            <a:off x="10558300" y="5956137"/>
            <a:ext cx="1052510" cy="365125"/>
          </a:xfrm>
          <a:prstGeom prst="rect">
            <a:avLst/>
          </a:prstGeom>
        </p:spPr>
        <p:txBody>
          <a:bodyPr vert="horz" lIns="91440" tIns="45720" rIns="91440" bIns="45720" rtlCol="0" anchor="ctr"/>
          <a:lstStyle>
            <a:defPPr>
              <a:defRPr lang="en-US"/>
            </a:defPPr>
            <a:lvl1pPr marL="0" algn="r" defTabSz="457200" rtl="0" eaLnBrk="1" latinLnBrk="0" hangingPunct="1">
              <a:defRPr sz="900"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9DF644F1-6D11-4714-ACF8-BC58E7B8561E}" type="slidenum">
              <a:rPr lang="en-GB" smtClean="0"/>
              <a:pPr/>
              <a:t>10</a:t>
            </a:fld>
            <a:endParaRPr lang="en-GB" dirty="0"/>
          </a:p>
        </p:txBody>
      </p:sp>
      <p:sp>
        <p:nvSpPr>
          <p:cNvPr id="5" name="TextBox 4">
            <a:extLst>
              <a:ext uri="{FF2B5EF4-FFF2-40B4-BE49-F238E27FC236}">
                <a16:creationId xmlns:a16="http://schemas.microsoft.com/office/drawing/2014/main" id="{14A8C573-4C3A-4DDD-88C3-936E94E8615D}"/>
              </a:ext>
            </a:extLst>
          </p:cNvPr>
          <p:cNvSpPr txBox="1"/>
          <p:nvPr/>
        </p:nvSpPr>
        <p:spPr>
          <a:xfrm>
            <a:off x="343329" y="1833085"/>
            <a:ext cx="5668613" cy="523220"/>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algn="ctr"/>
            <a:r>
              <a:rPr lang="en-GB" sz="2800" b="1" dirty="0">
                <a:solidFill>
                  <a:schemeClr val="tx1"/>
                </a:solidFill>
                <a:effectLst>
                  <a:outerShdw blurRad="38100" dist="38100" dir="2700000" algn="tl">
                    <a:srgbClr val="000000">
                      <a:alpha val="43137"/>
                    </a:srgbClr>
                  </a:outerShdw>
                </a:effectLst>
                <a:latin typeface="Calibri,sans-serif"/>
              </a:rPr>
              <a:t>Activity- Discussion – Workshops  </a:t>
            </a:r>
          </a:p>
        </p:txBody>
      </p:sp>
      <p:sp>
        <p:nvSpPr>
          <p:cNvPr id="8" name="Rectangle 7">
            <a:extLst>
              <a:ext uri="{FF2B5EF4-FFF2-40B4-BE49-F238E27FC236}">
                <a16:creationId xmlns:a16="http://schemas.microsoft.com/office/drawing/2014/main" id="{25F107E8-BC09-49FC-B4A9-B61CE56345C4}"/>
              </a:ext>
            </a:extLst>
          </p:cNvPr>
          <p:cNvSpPr/>
          <p:nvPr/>
        </p:nvSpPr>
        <p:spPr>
          <a:xfrm>
            <a:off x="5923389" y="1979634"/>
            <a:ext cx="1023682" cy="325538"/>
          </a:xfrm>
          <a:prstGeom prst="rect">
            <a:avLst/>
          </a:prstGeom>
        </p:spPr>
        <p:txBody>
          <a:bodyPr wrap="square">
            <a:spAutoFit/>
          </a:bodyPr>
          <a:lstStyle/>
          <a:p>
            <a:pPr algn="ctr">
              <a:lnSpc>
                <a:spcPct val="115000"/>
              </a:lnSpc>
              <a:spcAft>
                <a:spcPts val="0"/>
              </a:spcAft>
            </a:pPr>
            <a:r>
              <a:rPr lang="en-GB" sz="1400" dirty="0">
                <a:latin typeface="Calibri" panose="020F0502020204030204" pitchFamily="34" charset="0"/>
                <a:ea typeface="Calibri" panose="020F0502020204030204" pitchFamily="34" charset="0"/>
                <a:cs typeface="Arial" panose="020B0604020202020204" pitchFamily="34" charset="0"/>
              </a:rPr>
              <a:t>15 Minutes </a:t>
            </a:r>
          </a:p>
        </p:txBody>
      </p:sp>
      <p:sp>
        <p:nvSpPr>
          <p:cNvPr id="4" name="Rectangle 3">
            <a:extLst>
              <a:ext uri="{FF2B5EF4-FFF2-40B4-BE49-F238E27FC236}">
                <a16:creationId xmlns:a16="http://schemas.microsoft.com/office/drawing/2014/main" id="{E2CDC7C5-5BD0-471B-ADD8-B7E8ECDA99D5}"/>
              </a:ext>
            </a:extLst>
          </p:cNvPr>
          <p:cNvSpPr/>
          <p:nvPr/>
        </p:nvSpPr>
        <p:spPr>
          <a:xfrm>
            <a:off x="267419" y="2933116"/>
            <a:ext cx="11581252" cy="1754326"/>
          </a:xfrm>
          <a:prstGeom prst="rect">
            <a:avLst/>
          </a:prstGeom>
        </p:spPr>
        <p:txBody>
          <a:bodyPr wrap="square">
            <a:spAutoFit/>
          </a:bodyPr>
          <a:lstStyle/>
          <a:p>
            <a:r>
              <a:rPr lang="en-GB" dirty="0"/>
              <a:t>Working individually, write down your responses to the following questions;</a:t>
            </a:r>
          </a:p>
          <a:p>
            <a:endParaRPr lang="en-GB" dirty="0"/>
          </a:p>
          <a:p>
            <a:pPr lvl="0"/>
            <a:r>
              <a:rPr lang="en-GB" dirty="0"/>
              <a:t>1- Can you think of situations where authoritarian leadership style is most suitable? </a:t>
            </a:r>
          </a:p>
          <a:p>
            <a:pPr lvl="0"/>
            <a:endParaRPr lang="en-GB" dirty="0"/>
          </a:p>
          <a:p>
            <a:pPr lvl="0"/>
            <a:r>
              <a:rPr lang="en-GB" dirty="0"/>
              <a:t>2- How would you feel as a subordinate if you are not consulted in any decision making and you have to strictly follow the instructions? </a:t>
            </a:r>
          </a:p>
        </p:txBody>
      </p:sp>
    </p:spTree>
    <p:extLst>
      <p:ext uri="{BB962C8B-B14F-4D97-AF65-F5344CB8AC3E}">
        <p14:creationId xmlns:p14="http://schemas.microsoft.com/office/powerpoint/2010/main" val="314444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40D12BA-3E26-4C09-9347-8D57D0BD3C4B}"/>
              </a:ext>
            </a:extLst>
          </p:cNvPr>
          <p:cNvSpPr txBox="1"/>
          <p:nvPr/>
        </p:nvSpPr>
        <p:spPr>
          <a:xfrm>
            <a:off x="274096" y="174262"/>
            <a:ext cx="11726560" cy="523220"/>
          </a:xfrm>
          <a:prstGeom prst="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Democratic Leaders</a:t>
            </a:r>
            <a:endParaRPr lang="en-GB" sz="2800" b="1" dirty="0">
              <a:effectLst>
                <a:outerShdw blurRad="38100" dist="38100" dir="2700000" algn="tl">
                  <a:srgbClr val="000000">
                    <a:alpha val="43137"/>
                  </a:srgbClr>
                </a:outerShdw>
              </a:effectLst>
            </a:endParaRPr>
          </a:p>
        </p:txBody>
      </p:sp>
      <p:sp>
        <p:nvSpPr>
          <p:cNvPr id="2" name="Rectangle 1">
            <a:extLst>
              <a:ext uri="{FF2B5EF4-FFF2-40B4-BE49-F238E27FC236}">
                <a16:creationId xmlns:a16="http://schemas.microsoft.com/office/drawing/2014/main" id="{9AC01E54-3335-47E2-8981-7D1580B3EABA}"/>
              </a:ext>
            </a:extLst>
          </p:cNvPr>
          <p:cNvSpPr/>
          <p:nvPr/>
        </p:nvSpPr>
        <p:spPr>
          <a:xfrm>
            <a:off x="210672" y="836712"/>
            <a:ext cx="8338868" cy="2949525"/>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en-GB" dirty="0"/>
              <a:t>Encourage decision making and creativity by participation from various stakeholders.</a:t>
            </a:r>
          </a:p>
          <a:p>
            <a:pPr marL="342900" indent="-342900" algn="just">
              <a:lnSpc>
                <a:spcPct val="150000"/>
              </a:lnSpc>
              <a:buFont typeface="Wingdings" panose="05000000000000000000" pitchFamily="2" charset="2"/>
              <a:buChar char="Ø"/>
            </a:pPr>
            <a:r>
              <a:rPr lang="en-GB" dirty="0"/>
              <a:t>Could be categorised as consultative, where they consult others before taking a decision.</a:t>
            </a:r>
          </a:p>
          <a:p>
            <a:pPr marL="342900" indent="-342900">
              <a:lnSpc>
                <a:spcPct val="150000"/>
              </a:lnSpc>
              <a:buFont typeface="Wingdings" panose="05000000000000000000" pitchFamily="2" charset="2"/>
              <a:buChar char="Ø"/>
            </a:pPr>
            <a:r>
              <a:rPr lang="en-GB" dirty="0"/>
              <a:t>Democratic leadership is sometimes referred to as rational leadership. </a:t>
            </a:r>
          </a:p>
          <a:p>
            <a:pPr marL="342900" indent="-342900">
              <a:lnSpc>
                <a:spcPct val="150000"/>
              </a:lnSpc>
              <a:buFont typeface="Wingdings" panose="05000000000000000000" pitchFamily="2" charset="2"/>
              <a:buChar char="Ø"/>
            </a:pPr>
            <a:r>
              <a:rPr lang="en-GB" dirty="0"/>
              <a:t>An individual manifesting this type of leadership recognises each person’s self-worth and esteem.</a:t>
            </a:r>
          </a:p>
        </p:txBody>
      </p:sp>
      <p:sp>
        <p:nvSpPr>
          <p:cNvPr id="3" name="Rectangle 2">
            <a:extLst>
              <a:ext uri="{FF2B5EF4-FFF2-40B4-BE49-F238E27FC236}">
                <a16:creationId xmlns:a16="http://schemas.microsoft.com/office/drawing/2014/main" id="{31ADA0BC-3A85-46BE-90F9-352061D47028}"/>
              </a:ext>
            </a:extLst>
          </p:cNvPr>
          <p:cNvSpPr/>
          <p:nvPr/>
        </p:nvSpPr>
        <p:spPr>
          <a:xfrm>
            <a:off x="210672" y="3994980"/>
            <a:ext cx="11464848" cy="1524007"/>
          </a:xfrm>
          <a:prstGeom prst="rect">
            <a:avLst/>
          </a:prstGeom>
        </p:spPr>
        <p:txBody>
          <a:bodyPr wrap="square">
            <a:spAutoFit/>
          </a:bodyPr>
          <a:lstStyle/>
          <a:p>
            <a:pPr marL="342900" indent="-342900">
              <a:lnSpc>
                <a:spcPct val="150000"/>
              </a:lnSpc>
              <a:buFont typeface="Wingdings" panose="05000000000000000000" pitchFamily="2" charset="2"/>
              <a:buChar char="Ø"/>
            </a:pPr>
            <a:r>
              <a:rPr lang="en-GB" sz="1600" dirty="0"/>
              <a:t>The leader’s actions are based upon trust, integrity, honesty, equality, openness and mutual respect. </a:t>
            </a:r>
          </a:p>
          <a:p>
            <a:pPr marL="342900" indent="-342900">
              <a:lnSpc>
                <a:spcPct val="150000"/>
              </a:lnSpc>
              <a:buFont typeface="Wingdings" panose="05000000000000000000" pitchFamily="2" charset="2"/>
              <a:buChar char="Ø"/>
            </a:pPr>
            <a:r>
              <a:rPr lang="en-GB" sz="1600" dirty="0"/>
              <a:t>Democratic leadership style may help in motivating the team members by giving them a sense of involvement.</a:t>
            </a:r>
          </a:p>
          <a:p>
            <a:pPr marL="342900" indent="-342900">
              <a:lnSpc>
                <a:spcPct val="150000"/>
              </a:lnSpc>
              <a:buFont typeface="Wingdings" panose="05000000000000000000" pitchFamily="2" charset="2"/>
              <a:buChar char="Ø"/>
            </a:pPr>
            <a:r>
              <a:rPr lang="en-GB" sz="1600" dirty="0"/>
              <a:t>It can also improve the sharing of ideas and expectations within the organisation. </a:t>
            </a:r>
          </a:p>
          <a:p>
            <a:pPr marL="342900" indent="-342900">
              <a:lnSpc>
                <a:spcPct val="150000"/>
              </a:lnSpc>
              <a:buFont typeface="Wingdings" panose="05000000000000000000" pitchFamily="2" charset="2"/>
              <a:buChar char="Ø"/>
            </a:pPr>
            <a:r>
              <a:rPr lang="en-GB" sz="1600" dirty="0"/>
              <a:t>However, this style of leadership may result in delayed decision making as the leader awaits input from others. </a:t>
            </a:r>
          </a:p>
        </p:txBody>
      </p:sp>
    </p:spTree>
    <p:extLst>
      <p:ext uri="{BB962C8B-B14F-4D97-AF65-F5344CB8AC3E}">
        <p14:creationId xmlns:p14="http://schemas.microsoft.com/office/powerpoint/2010/main" val="2008766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7FE516A9-346E-447B-9D60-3B5223CC6421}"/>
              </a:ext>
            </a:extLst>
          </p:cNvPr>
          <p:cNvSpPr>
            <a:spLocks noGrp="1" noChangeArrowheads="1"/>
          </p:cNvSpPr>
          <p:nvPr>
            <p:ph type="title"/>
          </p:nvPr>
        </p:nvSpPr>
        <p:spPr>
          <a:xfrm>
            <a:off x="609600" y="274638"/>
            <a:ext cx="10972800" cy="778098"/>
          </a:xfrm>
        </p:spPr>
        <p:style>
          <a:lnRef idx="1">
            <a:schemeClr val="accent1"/>
          </a:lnRef>
          <a:fillRef idx="2">
            <a:schemeClr val="accent1"/>
          </a:fillRef>
          <a:effectRef idx="1">
            <a:schemeClr val="accent1"/>
          </a:effectRef>
          <a:fontRef idx="minor">
            <a:schemeClr val="dk1"/>
          </a:fontRef>
        </p:style>
        <p:txBody>
          <a:bodyPr/>
          <a:lstStyle/>
          <a:p>
            <a:pPr algn="l" eaLnBrk="1" hangingPunct="1"/>
            <a:r>
              <a:rPr lang="en-GB" altLang="en-US" b="1" dirty="0">
                <a:effectLst>
                  <a:outerShdw blurRad="38100" dist="38100" dir="2700000" algn="tl">
                    <a:srgbClr val="000000">
                      <a:alpha val="43137"/>
                    </a:srgbClr>
                  </a:outerShdw>
                </a:effectLst>
              </a:rPr>
              <a:t>Democratic Leader</a:t>
            </a:r>
          </a:p>
        </p:txBody>
      </p:sp>
      <p:sp>
        <p:nvSpPr>
          <p:cNvPr id="63491" name="Rectangle 3">
            <a:extLst>
              <a:ext uri="{FF2B5EF4-FFF2-40B4-BE49-F238E27FC236}">
                <a16:creationId xmlns:a16="http://schemas.microsoft.com/office/drawing/2014/main" id="{D9FACFB9-808E-4E2A-AE0F-B4BBDBB62DAF}"/>
              </a:ext>
            </a:extLst>
          </p:cNvPr>
          <p:cNvSpPr>
            <a:spLocks noGrp="1" noChangeArrowheads="1"/>
          </p:cNvSpPr>
          <p:nvPr>
            <p:ph idx="1"/>
          </p:nvPr>
        </p:nvSpPr>
        <p:spPr>
          <a:xfrm>
            <a:off x="191344" y="1556792"/>
            <a:ext cx="11809312" cy="3124943"/>
          </a:xfrm>
        </p:spPr>
        <p:txBody>
          <a:bodyPr>
            <a:normAutofit fontScale="92500"/>
          </a:bodyPr>
          <a:lstStyle/>
          <a:p>
            <a:pPr eaLnBrk="1" hangingPunct="1">
              <a:lnSpc>
                <a:spcPct val="150000"/>
              </a:lnSpc>
            </a:pPr>
            <a:r>
              <a:rPr lang="en-GB" altLang="en-US" sz="2400" dirty="0"/>
              <a:t>Involves employees in decision-making</a:t>
            </a:r>
          </a:p>
          <a:p>
            <a:pPr eaLnBrk="1" hangingPunct="1">
              <a:lnSpc>
                <a:spcPct val="150000"/>
              </a:lnSpc>
            </a:pPr>
            <a:r>
              <a:rPr lang="en-GB" altLang="en-US" sz="2400" dirty="0"/>
              <a:t>Delegates authority</a:t>
            </a:r>
          </a:p>
          <a:p>
            <a:pPr eaLnBrk="1" hangingPunct="1">
              <a:lnSpc>
                <a:spcPct val="150000"/>
              </a:lnSpc>
            </a:pPr>
            <a:r>
              <a:rPr lang="en-GB" altLang="en-US" sz="2400" dirty="0"/>
              <a:t>Encourages participation in deciding work methods and goals</a:t>
            </a:r>
          </a:p>
          <a:p>
            <a:pPr eaLnBrk="1" hangingPunct="1">
              <a:lnSpc>
                <a:spcPct val="150000"/>
              </a:lnSpc>
            </a:pPr>
            <a:r>
              <a:rPr lang="en-GB" altLang="en-US" sz="2400" dirty="0"/>
              <a:t>Adopts a wholly consultative approach</a:t>
            </a:r>
          </a:p>
          <a:p>
            <a:pPr eaLnBrk="1" hangingPunct="1">
              <a:lnSpc>
                <a:spcPct val="150000"/>
              </a:lnSpc>
            </a:pPr>
            <a:r>
              <a:rPr lang="en-GB" altLang="en-US" sz="2400" dirty="0"/>
              <a:t>Uses feedback as opportunity to coach employees</a:t>
            </a:r>
          </a:p>
          <a:p>
            <a:pPr eaLnBrk="1" hangingPunct="1">
              <a:lnSpc>
                <a:spcPct val="150000"/>
              </a:lnSpc>
            </a:pPr>
            <a:endParaRPr lang="en-GB" altLang="en-US" sz="2400" dirty="0"/>
          </a:p>
        </p:txBody>
      </p:sp>
    </p:spTree>
    <p:extLst>
      <p:ext uri="{BB962C8B-B14F-4D97-AF65-F5344CB8AC3E}">
        <p14:creationId xmlns:p14="http://schemas.microsoft.com/office/powerpoint/2010/main" val="18171679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fade">
                                      <p:cBhvr>
                                        <p:cTn id="7" dur="2000"/>
                                        <p:tgtEl>
                                          <p:spTgt spid="634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3491">
                                            <p:txEl>
                                              <p:pRg st="0" end="0"/>
                                            </p:txEl>
                                          </p:spTgt>
                                        </p:tgtEl>
                                        <p:attrNameLst>
                                          <p:attrName>style.visibility</p:attrName>
                                        </p:attrNameLst>
                                      </p:cBhvr>
                                      <p:to>
                                        <p:strVal val="visible"/>
                                      </p:to>
                                    </p:set>
                                    <p:animEffect transition="in" filter="fade">
                                      <p:cBhvr>
                                        <p:cTn id="12" dur="2000"/>
                                        <p:tgtEl>
                                          <p:spTgt spid="634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3491">
                                            <p:txEl>
                                              <p:pRg st="1" end="1"/>
                                            </p:txEl>
                                          </p:spTgt>
                                        </p:tgtEl>
                                        <p:attrNameLst>
                                          <p:attrName>style.visibility</p:attrName>
                                        </p:attrNameLst>
                                      </p:cBhvr>
                                      <p:to>
                                        <p:strVal val="visible"/>
                                      </p:to>
                                    </p:set>
                                    <p:animEffect transition="in" filter="fade">
                                      <p:cBhvr>
                                        <p:cTn id="17" dur="2000"/>
                                        <p:tgtEl>
                                          <p:spTgt spid="634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3491">
                                            <p:txEl>
                                              <p:pRg st="2" end="2"/>
                                            </p:txEl>
                                          </p:spTgt>
                                        </p:tgtEl>
                                        <p:attrNameLst>
                                          <p:attrName>style.visibility</p:attrName>
                                        </p:attrNameLst>
                                      </p:cBhvr>
                                      <p:to>
                                        <p:strVal val="visible"/>
                                      </p:to>
                                    </p:set>
                                    <p:animEffect transition="in" filter="fade">
                                      <p:cBhvr>
                                        <p:cTn id="22" dur="2000"/>
                                        <p:tgtEl>
                                          <p:spTgt spid="6349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3491">
                                            <p:txEl>
                                              <p:pRg st="3" end="3"/>
                                            </p:txEl>
                                          </p:spTgt>
                                        </p:tgtEl>
                                        <p:attrNameLst>
                                          <p:attrName>style.visibility</p:attrName>
                                        </p:attrNameLst>
                                      </p:cBhvr>
                                      <p:to>
                                        <p:strVal val="visible"/>
                                      </p:to>
                                    </p:set>
                                    <p:animEffect transition="in" filter="fade">
                                      <p:cBhvr>
                                        <p:cTn id="27" dur="2000"/>
                                        <p:tgtEl>
                                          <p:spTgt spid="6349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3491">
                                            <p:txEl>
                                              <p:pRg st="4" end="4"/>
                                            </p:txEl>
                                          </p:spTgt>
                                        </p:tgtEl>
                                        <p:attrNameLst>
                                          <p:attrName>style.visibility</p:attrName>
                                        </p:attrNameLst>
                                      </p:cBhvr>
                                      <p:to>
                                        <p:strVal val="visible"/>
                                      </p:to>
                                    </p:set>
                                    <p:animEffect transition="in" filter="fade">
                                      <p:cBhvr>
                                        <p:cTn id="32" dur="2000"/>
                                        <p:tgtEl>
                                          <p:spTgt spid="634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E6542183-9F27-4BBA-8384-B468435A46C5}"/>
              </a:ext>
            </a:extLst>
          </p:cNvPr>
          <p:cNvSpPr>
            <a:spLocks noGrp="1" noChangeArrowheads="1"/>
          </p:cNvSpPr>
          <p:nvPr>
            <p:ph type="title"/>
          </p:nvPr>
        </p:nvSpPr>
        <p:spPr>
          <a:xfrm>
            <a:off x="191344" y="274638"/>
            <a:ext cx="11809312" cy="778098"/>
          </a:xfrm>
        </p:spPr>
        <p:style>
          <a:lnRef idx="1">
            <a:schemeClr val="accent1"/>
          </a:lnRef>
          <a:fillRef idx="2">
            <a:schemeClr val="accent1"/>
          </a:fillRef>
          <a:effectRef idx="1">
            <a:schemeClr val="accent1"/>
          </a:effectRef>
          <a:fontRef idx="minor">
            <a:schemeClr val="dk1"/>
          </a:fontRef>
        </p:style>
        <p:txBody>
          <a:bodyPr/>
          <a:lstStyle/>
          <a:p>
            <a:pPr algn="l" eaLnBrk="1" hangingPunct="1"/>
            <a:r>
              <a:rPr lang="en-GB" altLang="en-US" b="1" dirty="0">
                <a:effectLst>
                  <a:outerShdw blurRad="38100" dist="38100" dir="2700000" algn="tl">
                    <a:srgbClr val="000000">
                      <a:alpha val="43137"/>
                    </a:srgbClr>
                  </a:outerShdw>
                </a:effectLst>
              </a:rPr>
              <a:t>Advantages - Democratic </a:t>
            </a:r>
          </a:p>
        </p:txBody>
      </p:sp>
      <p:sp>
        <p:nvSpPr>
          <p:cNvPr id="70659" name="Rectangle 3">
            <a:extLst>
              <a:ext uri="{FF2B5EF4-FFF2-40B4-BE49-F238E27FC236}">
                <a16:creationId xmlns:a16="http://schemas.microsoft.com/office/drawing/2014/main" id="{7D417B41-97DD-4DCF-9E1E-CA78C106649C}"/>
              </a:ext>
            </a:extLst>
          </p:cNvPr>
          <p:cNvSpPr>
            <a:spLocks noGrp="1" noChangeArrowheads="1"/>
          </p:cNvSpPr>
          <p:nvPr>
            <p:ph idx="1"/>
          </p:nvPr>
        </p:nvSpPr>
        <p:spPr>
          <a:xfrm>
            <a:off x="191344" y="1758517"/>
            <a:ext cx="11809312" cy="2678596"/>
          </a:xfrm>
        </p:spPr>
        <p:txBody>
          <a:bodyPr/>
          <a:lstStyle/>
          <a:p>
            <a:pPr eaLnBrk="1" hangingPunct="1">
              <a:lnSpc>
                <a:spcPct val="150000"/>
              </a:lnSpc>
            </a:pPr>
            <a:r>
              <a:rPr lang="en-GB" altLang="en-US" sz="2000" dirty="0"/>
              <a:t>Participation sometimes results in higher satisfaction when leaders do not have full insight into the consequences of a specific decision and when the involvement of subordinates may strengthen the outcome of the decision</a:t>
            </a:r>
          </a:p>
          <a:p>
            <a:pPr eaLnBrk="1" hangingPunct="1">
              <a:lnSpc>
                <a:spcPct val="150000"/>
              </a:lnSpc>
            </a:pPr>
            <a:r>
              <a:rPr lang="en-GB" altLang="en-US" sz="2000" dirty="0"/>
              <a:t>Enrichment of a decision</a:t>
            </a:r>
          </a:p>
          <a:p>
            <a:pPr eaLnBrk="1" hangingPunct="1">
              <a:lnSpc>
                <a:spcPct val="150000"/>
              </a:lnSpc>
            </a:pPr>
            <a:r>
              <a:rPr lang="en-GB" altLang="en-US" sz="2000" dirty="0"/>
              <a:t>It may be that the subordinates feel better motivated through the consultation and involvement </a:t>
            </a:r>
          </a:p>
          <a:p>
            <a:pPr eaLnBrk="1" hangingPunct="1">
              <a:lnSpc>
                <a:spcPct val="150000"/>
              </a:lnSpc>
            </a:pPr>
            <a:endParaRPr lang="en-GB" altLang="en-US" sz="2800" dirty="0"/>
          </a:p>
        </p:txBody>
      </p:sp>
    </p:spTree>
    <p:extLst>
      <p:ext uri="{BB962C8B-B14F-4D97-AF65-F5344CB8AC3E}">
        <p14:creationId xmlns:p14="http://schemas.microsoft.com/office/powerpoint/2010/main" val="22052846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fade">
                                      <p:cBhvr>
                                        <p:cTn id="7" dur="2000"/>
                                        <p:tgtEl>
                                          <p:spTgt spid="706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0659">
                                            <p:txEl>
                                              <p:pRg st="0" end="0"/>
                                            </p:txEl>
                                          </p:spTgt>
                                        </p:tgtEl>
                                        <p:attrNameLst>
                                          <p:attrName>style.visibility</p:attrName>
                                        </p:attrNameLst>
                                      </p:cBhvr>
                                      <p:to>
                                        <p:strVal val="visible"/>
                                      </p:to>
                                    </p:set>
                                    <p:animEffect transition="in" filter="fade">
                                      <p:cBhvr>
                                        <p:cTn id="12" dur="2000"/>
                                        <p:tgtEl>
                                          <p:spTgt spid="7065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0659">
                                            <p:txEl>
                                              <p:pRg st="1" end="1"/>
                                            </p:txEl>
                                          </p:spTgt>
                                        </p:tgtEl>
                                        <p:attrNameLst>
                                          <p:attrName>style.visibility</p:attrName>
                                        </p:attrNameLst>
                                      </p:cBhvr>
                                      <p:to>
                                        <p:strVal val="visible"/>
                                      </p:to>
                                    </p:set>
                                    <p:animEffect transition="in" filter="fade">
                                      <p:cBhvr>
                                        <p:cTn id="17" dur="2000"/>
                                        <p:tgtEl>
                                          <p:spTgt spid="7065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0659">
                                            <p:txEl>
                                              <p:pRg st="2" end="2"/>
                                            </p:txEl>
                                          </p:spTgt>
                                        </p:tgtEl>
                                        <p:attrNameLst>
                                          <p:attrName>style.visibility</p:attrName>
                                        </p:attrNameLst>
                                      </p:cBhvr>
                                      <p:to>
                                        <p:strVal val="visible"/>
                                      </p:to>
                                    </p:set>
                                    <p:animEffect transition="in" filter="fade">
                                      <p:cBhvr>
                                        <p:cTn id="22" dur="2000"/>
                                        <p:tgtEl>
                                          <p:spTgt spid="706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DBB74F1D-EA87-4E00-839E-5CCA26A71394}"/>
              </a:ext>
            </a:extLst>
          </p:cNvPr>
          <p:cNvSpPr>
            <a:spLocks noGrp="1" noChangeArrowheads="1"/>
          </p:cNvSpPr>
          <p:nvPr>
            <p:ph type="title"/>
          </p:nvPr>
        </p:nvSpPr>
        <p:spPr>
          <a:xfrm>
            <a:off x="119336" y="274638"/>
            <a:ext cx="11881320" cy="922114"/>
          </a:xfrm>
        </p:spPr>
        <p:style>
          <a:lnRef idx="1">
            <a:schemeClr val="accent1"/>
          </a:lnRef>
          <a:fillRef idx="2">
            <a:schemeClr val="accent1"/>
          </a:fillRef>
          <a:effectRef idx="1">
            <a:schemeClr val="accent1"/>
          </a:effectRef>
          <a:fontRef idx="minor">
            <a:schemeClr val="dk1"/>
          </a:fontRef>
        </p:style>
        <p:txBody>
          <a:bodyPr/>
          <a:lstStyle/>
          <a:p>
            <a:pPr eaLnBrk="1" hangingPunct="1"/>
            <a:r>
              <a:rPr lang="en-GB" altLang="en-US" b="1" dirty="0">
                <a:effectLst>
                  <a:outerShdw blurRad="38100" dist="38100" dir="2700000" algn="tl">
                    <a:srgbClr val="000000">
                      <a:alpha val="43137"/>
                    </a:srgbClr>
                  </a:outerShdw>
                </a:effectLst>
              </a:rPr>
              <a:t>Disadvantages - Democratic</a:t>
            </a:r>
          </a:p>
        </p:txBody>
      </p:sp>
      <p:sp>
        <p:nvSpPr>
          <p:cNvPr id="73731" name="Rectangle 3">
            <a:extLst>
              <a:ext uri="{FF2B5EF4-FFF2-40B4-BE49-F238E27FC236}">
                <a16:creationId xmlns:a16="http://schemas.microsoft.com/office/drawing/2014/main" id="{FEBB5916-F2F2-4412-B289-825731A3DFE6}"/>
              </a:ext>
            </a:extLst>
          </p:cNvPr>
          <p:cNvSpPr>
            <a:spLocks noGrp="1" noChangeArrowheads="1"/>
          </p:cNvSpPr>
          <p:nvPr>
            <p:ph idx="1"/>
          </p:nvPr>
        </p:nvSpPr>
        <p:spPr>
          <a:xfrm>
            <a:off x="276416" y="2522315"/>
            <a:ext cx="11737304" cy="2044823"/>
          </a:xfrm>
        </p:spPr>
        <p:txBody>
          <a:bodyPr/>
          <a:lstStyle/>
          <a:p>
            <a:pPr marL="514350" indent="-514350" eaLnBrk="1" hangingPunct="1">
              <a:lnSpc>
                <a:spcPct val="200000"/>
              </a:lnSpc>
              <a:buFont typeface="+mj-lt"/>
              <a:buAutoNum type="arabicPeriod"/>
            </a:pPr>
            <a:r>
              <a:rPr lang="en-GB" altLang="en-US" b="1" dirty="0">
                <a:effectLst>
                  <a:outerShdw blurRad="38100" dist="38100" dir="2700000" algn="tl">
                    <a:srgbClr val="000000">
                      <a:alpha val="43137"/>
                    </a:srgbClr>
                  </a:outerShdw>
                </a:effectLst>
              </a:rPr>
              <a:t>Decision-making is slow</a:t>
            </a:r>
          </a:p>
          <a:p>
            <a:pPr marL="514350" indent="-514350" eaLnBrk="1" hangingPunct="1">
              <a:lnSpc>
                <a:spcPct val="200000"/>
              </a:lnSpc>
              <a:buFont typeface="+mj-lt"/>
              <a:buAutoNum type="arabicPeriod"/>
            </a:pPr>
            <a:r>
              <a:rPr lang="en-GB" altLang="en-US" b="1" dirty="0">
                <a:effectLst>
                  <a:outerShdw blurRad="38100" dist="38100" dir="2700000" algn="tl">
                    <a:srgbClr val="000000">
                      <a:alpha val="43137"/>
                    </a:srgbClr>
                  </a:outerShdw>
                </a:effectLst>
              </a:rPr>
              <a:t>Difficult to reach a consensus </a:t>
            </a:r>
          </a:p>
          <a:p>
            <a:pPr eaLnBrk="1" hangingPunct="1">
              <a:buFont typeface="Wingdings 3" panose="05040102010807070707" pitchFamily="18" charset="2"/>
              <a:buNone/>
            </a:pPr>
            <a:endParaRPr lang="en-GB" altLang="en-US" dirty="0"/>
          </a:p>
        </p:txBody>
      </p:sp>
    </p:spTree>
    <p:extLst>
      <p:ext uri="{BB962C8B-B14F-4D97-AF65-F5344CB8AC3E}">
        <p14:creationId xmlns:p14="http://schemas.microsoft.com/office/powerpoint/2010/main" val="39026257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fade">
                                      <p:cBhvr>
                                        <p:cTn id="7" dur="2000"/>
                                        <p:tgtEl>
                                          <p:spTgt spid="737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3731">
                                            <p:txEl>
                                              <p:pRg st="0" end="0"/>
                                            </p:txEl>
                                          </p:spTgt>
                                        </p:tgtEl>
                                        <p:attrNameLst>
                                          <p:attrName>style.visibility</p:attrName>
                                        </p:attrNameLst>
                                      </p:cBhvr>
                                      <p:to>
                                        <p:strVal val="visible"/>
                                      </p:to>
                                    </p:set>
                                    <p:animEffect transition="in" filter="fade">
                                      <p:cBhvr>
                                        <p:cTn id="12" dur="2000"/>
                                        <p:tgtEl>
                                          <p:spTgt spid="7373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3731">
                                            <p:txEl>
                                              <p:pRg st="1" end="1"/>
                                            </p:txEl>
                                          </p:spTgt>
                                        </p:tgtEl>
                                        <p:attrNameLst>
                                          <p:attrName>style.visibility</p:attrName>
                                        </p:attrNameLst>
                                      </p:cBhvr>
                                      <p:to>
                                        <p:strVal val="visible"/>
                                      </p:to>
                                    </p:set>
                                    <p:animEffect transition="in" filter="fade">
                                      <p:cBhvr>
                                        <p:cTn id="17" dur="2000"/>
                                        <p:tgtEl>
                                          <p:spTgt spid="737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40D12BA-3E26-4C09-9347-8D57D0BD3C4B}"/>
              </a:ext>
            </a:extLst>
          </p:cNvPr>
          <p:cNvSpPr txBox="1"/>
          <p:nvPr/>
        </p:nvSpPr>
        <p:spPr>
          <a:xfrm>
            <a:off x="270294" y="1604361"/>
            <a:ext cx="5668613" cy="523220"/>
          </a:xfrm>
          <a:prstGeom prst="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800" b="1" dirty="0"/>
              <a:t>Laissez-Faire leaders</a:t>
            </a:r>
            <a:r>
              <a:rPr lang="en-GB" sz="2800" dirty="0"/>
              <a:t> </a:t>
            </a:r>
            <a:endParaRPr lang="en-GB" sz="2800" b="1" dirty="0">
              <a:effectLst>
                <a:outerShdw blurRad="38100" dist="38100" dir="2700000" algn="tl">
                  <a:srgbClr val="000000">
                    <a:alpha val="43137"/>
                  </a:srgbClr>
                </a:outerShdw>
              </a:effectLst>
            </a:endParaRPr>
          </a:p>
        </p:txBody>
      </p:sp>
      <p:sp>
        <p:nvSpPr>
          <p:cNvPr id="2" name="Rectangle 1">
            <a:extLst>
              <a:ext uri="{FF2B5EF4-FFF2-40B4-BE49-F238E27FC236}">
                <a16:creationId xmlns:a16="http://schemas.microsoft.com/office/drawing/2014/main" id="{163CCBCA-EA75-4A53-A6C9-7E5740D7CCB5}"/>
              </a:ext>
            </a:extLst>
          </p:cNvPr>
          <p:cNvSpPr/>
          <p:nvPr/>
        </p:nvSpPr>
        <p:spPr>
          <a:xfrm>
            <a:off x="270294" y="2564904"/>
            <a:ext cx="11651411" cy="2949525"/>
          </a:xfrm>
          <a:prstGeom prst="rect">
            <a:avLst/>
          </a:prstGeom>
        </p:spPr>
        <p:txBody>
          <a:bodyPr wrap="square">
            <a:spAutoFit/>
          </a:bodyPr>
          <a:lstStyle/>
          <a:p>
            <a:pPr marL="342900" indent="-342900" algn="just">
              <a:lnSpc>
                <a:spcPct val="150000"/>
              </a:lnSpc>
              <a:buFont typeface="Wingdings" panose="05000000000000000000" pitchFamily="2" charset="2"/>
              <a:buChar char="v"/>
            </a:pPr>
            <a:r>
              <a:rPr lang="en-GB" dirty="0"/>
              <a:t>Share responsibility with all. </a:t>
            </a:r>
          </a:p>
          <a:p>
            <a:pPr marL="342900" indent="-342900" algn="just">
              <a:lnSpc>
                <a:spcPct val="150000"/>
              </a:lnSpc>
              <a:buFont typeface="Wingdings" panose="05000000000000000000" pitchFamily="2" charset="2"/>
              <a:buChar char="v"/>
            </a:pPr>
            <a:r>
              <a:rPr lang="en-GB" dirty="0"/>
              <a:t>This can help in sharing creative ideas and can be highly motivating for team members. </a:t>
            </a:r>
          </a:p>
          <a:p>
            <a:pPr marL="342900" indent="-342900" algn="just">
              <a:lnSpc>
                <a:spcPct val="150000"/>
              </a:lnSpc>
              <a:buFont typeface="Wingdings" panose="05000000000000000000" pitchFamily="2" charset="2"/>
              <a:buChar char="v"/>
            </a:pPr>
            <a:r>
              <a:rPr lang="en-GB" dirty="0"/>
              <a:t>Leaders act like facilitators rather than dictators. </a:t>
            </a:r>
          </a:p>
          <a:p>
            <a:pPr marL="342900" indent="-342900" algn="just">
              <a:lnSpc>
                <a:spcPct val="150000"/>
              </a:lnSpc>
              <a:buFont typeface="Wingdings" panose="05000000000000000000" pitchFamily="2" charset="2"/>
              <a:buChar char="v"/>
            </a:pPr>
            <a:r>
              <a:rPr lang="en-GB" dirty="0"/>
              <a:t>According to Mullins (2016), a laissez-faire style is where the manager observes that members of the group are working well on their own. </a:t>
            </a:r>
          </a:p>
          <a:p>
            <a:pPr marL="342900" indent="-342900" algn="just">
              <a:lnSpc>
                <a:spcPct val="150000"/>
              </a:lnSpc>
              <a:buFont typeface="Wingdings" panose="05000000000000000000" pitchFamily="2" charset="2"/>
              <a:buChar char="v"/>
            </a:pPr>
            <a:r>
              <a:rPr lang="en-GB" dirty="0"/>
              <a:t>The manager consciously makes a decision to pass the focus of power to members, to allow them freedom of action ‘to do as they think best’, and not to interfere; but is readily available if help is needed. </a:t>
            </a:r>
          </a:p>
        </p:txBody>
      </p:sp>
    </p:spTree>
    <p:extLst>
      <p:ext uri="{BB962C8B-B14F-4D97-AF65-F5344CB8AC3E}">
        <p14:creationId xmlns:p14="http://schemas.microsoft.com/office/powerpoint/2010/main" val="3225247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7C2A4CBA-BEF4-4F47-BA51-02033427125D}"/>
              </a:ext>
            </a:extLst>
          </p:cNvPr>
          <p:cNvSpPr>
            <a:spLocks noGrp="1" noChangeArrowheads="1"/>
          </p:cNvSpPr>
          <p:nvPr>
            <p:ph type="title"/>
          </p:nvPr>
        </p:nvSpPr>
        <p:spPr>
          <a:xfrm>
            <a:off x="191344" y="260784"/>
            <a:ext cx="11881320" cy="922114"/>
          </a:xfrm>
        </p:spPr>
        <p:style>
          <a:lnRef idx="1">
            <a:schemeClr val="accent1"/>
          </a:lnRef>
          <a:fillRef idx="2">
            <a:schemeClr val="accent1"/>
          </a:fillRef>
          <a:effectRef idx="1">
            <a:schemeClr val="accent1"/>
          </a:effectRef>
          <a:fontRef idx="minor">
            <a:schemeClr val="dk1"/>
          </a:fontRef>
        </p:style>
        <p:txBody>
          <a:bodyPr/>
          <a:lstStyle/>
          <a:p>
            <a:pPr algn="l" eaLnBrk="1" hangingPunct="1"/>
            <a:r>
              <a:rPr lang="en-GB" altLang="en-US" b="1" dirty="0">
                <a:effectLst>
                  <a:outerShdw blurRad="38100" dist="38100" dir="2700000" algn="tl">
                    <a:srgbClr val="000000">
                      <a:alpha val="43137"/>
                    </a:srgbClr>
                  </a:outerShdw>
                </a:effectLst>
              </a:rPr>
              <a:t>Laissez-faire Leader</a:t>
            </a:r>
          </a:p>
        </p:txBody>
      </p:sp>
      <p:sp>
        <p:nvSpPr>
          <p:cNvPr id="64515" name="Rectangle 3">
            <a:extLst>
              <a:ext uri="{FF2B5EF4-FFF2-40B4-BE49-F238E27FC236}">
                <a16:creationId xmlns:a16="http://schemas.microsoft.com/office/drawing/2014/main" id="{560545D9-65A0-4882-BC79-0EC54FF06BC7}"/>
              </a:ext>
            </a:extLst>
          </p:cNvPr>
          <p:cNvSpPr>
            <a:spLocks noGrp="1" noChangeArrowheads="1"/>
          </p:cNvSpPr>
          <p:nvPr>
            <p:ph idx="1"/>
          </p:nvPr>
        </p:nvSpPr>
        <p:spPr>
          <a:xfrm>
            <a:off x="191344" y="1875656"/>
            <a:ext cx="11809312" cy="2921496"/>
          </a:xfrm>
        </p:spPr>
        <p:txBody>
          <a:bodyPr/>
          <a:lstStyle/>
          <a:p>
            <a:pPr eaLnBrk="1" hangingPunct="1">
              <a:lnSpc>
                <a:spcPct val="150000"/>
              </a:lnSpc>
            </a:pPr>
            <a:r>
              <a:rPr lang="en-GB" altLang="en-US" sz="2800" dirty="0"/>
              <a:t>Gives employees complete freedom to make decisions and complete their work in their own way</a:t>
            </a:r>
          </a:p>
          <a:p>
            <a:pPr eaLnBrk="1" hangingPunct="1">
              <a:lnSpc>
                <a:spcPct val="150000"/>
              </a:lnSpc>
            </a:pPr>
            <a:r>
              <a:rPr lang="en-GB" altLang="en-US" sz="2800" dirty="0"/>
              <a:t>Minimises involvement in decision making</a:t>
            </a:r>
          </a:p>
          <a:p>
            <a:pPr eaLnBrk="1" hangingPunct="1">
              <a:lnSpc>
                <a:spcPct val="150000"/>
              </a:lnSpc>
            </a:pPr>
            <a:r>
              <a:rPr lang="en-GB" altLang="en-US" sz="2800" dirty="0"/>
              <a:t>Provides materials and resources and answers employees’ questions</a:t>
            </a:r>
          </a:p>
        </p:txBody>
      </p:sp>
    </p:spTree>
    <p:extLst>
      <p:ext uri="{BB962C8B-B14F-4D97-AF65-F5344CB8AC3E}">
        <p14:creationId xmlns:p14="http://schemas.microsoft.com/office/powerpoint/2010/main" val="6840500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fade">
                                      <p:cBhvr>
                                        <p:cTn id="7" dur="2000"/>
                                        <p:tgtEl>
                                          <p:spTgt spid="645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4515">
                                            <p:txEl>
                                              <p:pRg st="0" end="0"/>
                                            </p:txEl>
                                          </p:spTgt>
                                        </p:tgtEl>
                                        <p:attrNameLst>
                                          <p:attrName>style.visibility</p:attrName>
                                        </p:attrNameLst>
                                      </p:cBhvr>
                                      <p:to>
                                        <p:strVal val="visible"/>
                                      </p:to>
                                    </p:set>
                                    <p:animEffect transition="in" filter="fade">
                                      <p:cBhvr>
                                        <p:cTn id="12" dur="2000"/>
                                        <p:tgtEl>
                                          <p:spTgt spid="645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4515">
                                            <p:txEl>
                                              <p:pRg st="1" end="1"/>
                                            </p:txEl>
                                          </p:spTgt>
                                        </p:tgtEl>
                                        <p:attrNameLst>
                                          <p:attrName>style.visibility</p:attrName>
                                        </p:attrNameLst>
                                      </p:cBhvr>
                                      <p:to>
                                        <p:strVal val="visible"/>
                                      </p:to>
                                    </p:set>
                                    <p:animEffect transition="in" filter="fade">
                                      <p:cBhvr>
                                        <p:cTn id="17" dur="2000"/>
                                        <p:tgtEl>
                                          <p:spTgt spid="6451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4515">
                                            <p:txEl>
                                              <p:pRg st="2" end="2"/>
                                            </p:txEl>
                                          </p:spTgt>
                                        </p:tgtEl>
                                        <p:attrNameLst>
                                          <p:attrName>style.visibility</p:attrName>
                                        </p:attrNameLst>
                                      </p:cBhvr>
                                      <p:to>
                                        <p:strVal val="visible"/>
                                      </p:to>
                                    </p:set>
                                    <p:animEffect transition="in" filter="fade">
                                      <p:cBhvr>
                                        <p:cTn id="22" dur="2000"/>
                                        <p:tgtEl>
                                          <p:spTgt spid="645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3217C61A-0FA1-4AC6-A1A1-8FA157563930}"/>
              </a:ext>
            </a:extLst>
          </p:cNvPr>
          <p:cNvSpPr>
            <a:spLocks noGrp="1" noChangeArrowheads="1"/>
          </p:cNvSpPr>
          <p:nvPr>
            <p:ph type="title"/>
          </p:nvPr>
        </p:nvSpPr>
        <p:spPr>
          <a:xfrm>
            <a:off x="191344" y="260783"/>
            <a:ext cx="11881320" cy="1143000"/>
          </a:xfrm>
        </p:spPr>
        <p:style>
          <a:lnRef idx="1">
            <a:schemeClr val="accent1"/>
          </a:lnRef>
          <a:fillRef idx="2">
            <a:schemeClr val="accent1"/>
          </a:fillRef>
          <a:effectRef idx="1">
            <a:schemeClr val="accent1"/>
          </a:effectRef>
          <a:fontRef idx="minor">
            <a:schemeClr val="dk1"/>
          </a:fontRef>
        </p:style>
        <p:txBody>
          <a:bodyPr/>
          <a:lstStyle/>
          <a:p>
            <a:pPr algn="l" eaLnBrk="1" hangingPunct="1"/>
            <a:r>
              <a:rPr lang="en-GB" altLang="en-US" b="1" dirty="0">
                <a:effectLst>
                  <a:outerShdw blurRad="38100" dist="38100" dir="2700000" algn="tl">
                    <a:srgbClr val="000000">
                      <a:alpha val="43137"/>
                    </a:srgbClr>
                  </a:outerShdw>
                </a:effectLst>
              </a:rPr>
              <a:t>Advantages - Laissez Faire </a:t>
            </a:r>
          </a:p>
        </p:txBody>
      </p:sp>
      <p:sp>
        <p:nvSpPr>
          <p:cNvPr id="71683" name="Rectangle 3">
            <a:extLst>
              <a:ext uri="{FF2B5EF4-FFF2-40B4-BE49-F238E27FC236}">
                <a16:creationId xmlns:a16="http://schemas.microsoft.com/office/drawing/2014/main" id="{2E89DE16-E769-4671-8F89-C65A50BCD41E}"/>
              </a:ext>
            </a:extLst>
          </p:cNvPr>
          <p:cNvSpPr>
            <a:spLocks noGrp="1" noChangeArrowheads="1"/>
          </p:cNvSpPr>
          <p:nvPr>
            <p:ph idx="1"/>
          </p:nvPr>
        </p:nvSpPr>
        <p:spPr>
          <a:xfrm>
            <a:off x="191344" y="1600201"/>
            <a:ext cx="11881320" cy="2908919"/>
          </a:xfrm>
        </p:spPr>
        <p:txBody>
          <a:bodyPr/>
          <a:lstStyle/>
          <a:p>
            <a:pPr eaLnBrk="1" hangingPunct="1">
              <a:lnSpc>
                <a:spcPct val="150000"/>
              </a:lnSpc>
            </a:pPr>
            <a:r>
              <a:rPr lang="en-GB" altLang="en-US" sz="2800" dirty="0"/>
              <a:t>Employees have all the decision making power to make decisions within the realm of expertise</a:t>
            </a:r>
          </a:p>
          <a:p>
            <a:pPr eaLnBrk="1" hangingPunct="1">
              <a:lnSpc>
                <a:spcPct val="150000"/>
              </a:lnSpc>
            </a:pPr>
            <a:r>
              <a:rPr lang="en-GB" altLang="en-US" sz="2800" dirty="0"/>
              <a:t>Subordinates may feel motivated by this devolution of power = enrichment of their jobs and improved performance</a:t>
            </a:r>
          </a:p>
          <a:p>
            <a:pPr eaLnBrk="1" hangingPunct="1">
              <a:lnSpc>
                <a:spcPct val="150000"/>
              </a:lnSpc>
            </a:pPr>
            <a:endParaRPr lang="en-GB" altLang="en-US" sz="2800" dirty="0"/>
          </a:p>
        </p:txBody>
      </p:sp>
    </p:spTree>
    <p:extLst>
      <p:ext uri="{BB962C8B-B14F-4D97-AF65-F5344CB8AC3E}">
        <p14:creationId xmlns:p14="http://schemas.microsoft.com/office/powerpoint/2010/main" val="16013411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2000"/>
                                        <p:tgtEl>
                                          <p:spTgt spid="716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683">
                                            <p:txEl>
                                              <p:pRg st="0" end="0"/>
                                            </p:txEl>
                                          </p:spTgt>
                                        </p:tgtEl>
                                        <p:attrNameLst>
                                          <p:attrName>style.visibility</p:attrName>
                                        </p:attrNameLst>
                                      </p:cBhvr>
                                      <p:to>
                                        <p:strVal val="visible"/>
                                      </p:to>
                                    </p:set>
                                    <p:animEffect transition="in" filter="fade">
                                      <p:cBhvr>
                                        <p:cTn id="12" dur="2000"/>
                                        <p:tgtEl>
                                          <p:spTgt spid="7168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1683">
                                            <p:txEl>
                                              <p:pRg st="1" end="1"/>
                                            </p:txEl>
                                          </p:spTgt>
                                        </p:tgtEl>
                                        <p:attrNameLst>
                                          <p:attrName>style.visibility</p:attrName>
                                        </p:attrNameLst>
                                      </p:cBhvr>
                                      <p:to>
                                        <p:strVal val="visible"/>
                                      </p:to>
                                    </p:set>
                                    <p:animEffect transition="in" filter="fade">
                                      <p:cBhvr>
                                        <p:cTn id="17" dur="2000"/>
                                        <p:tgtEl>
                                          <p:spTgt spid="716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AED6D64E-312B-4A24-BFB5-36B5D955D0C4}"/>
              </a:ext>
            </a:extLst>
          </p:cNvPr>
          <p:cNvSpPr>
            <a:spLocks noGrp="1" noChangeArrowheads="1"/>
          </p:cNvSpPr>
          <p:nvPr>
            <p:ph type="title"/>
          </p:nvPr>
        </p:nvSpPr>
        <p:spPr>
          <a:xfrm>
            <a:off x="119336" y="116632"/>
            <a:ext cx="11953328" cy="922114"/>
          </a:xfrm>
        </p:spPr>
        <p:style>
          <a:lnRef idx="1">
            <a:schemeClr val="accent1"/>
          </a:lnRef>
          <a:fillRef idx="2">
            <a:schemeClr val="accent1"/>
          </a:fillRef>
          <a:effectRef idx="1">
            <a:schemeClr val="accent1"/>
          </a:effectRef>
          <a:fontRef idx="minor">
            <a:schemeClr val="dk1"/>
          </a:fontRef>
        </p:style>
        <p:txBody>
          <a:bodyPr/>
          <a:lstStyle/>
          <a:p>
            <a:pPr algn="l" eaLnBrk="1" hangingPunct="1"/>
            <a:r>
              <a:rPr lang="en-GB" altLang="en-US" b="1" dirty="0">
                <a:effectLst>
                  <a:outerShdw blurRad="38100" dist="38100" dir="2700000" algn="tl">
                    <a:srgbClr val="000000">
                      <a:alpha val="43137"/>
                    </a:srgbClr>
                  </a:outerShdw>
                </a:effectLst>
              </a:rPr>
              <a:t>Disadvantages – Laissez Faire </a:t>
            </a:r>
          </a:p>
        </p:txBody>
      </p:sp>
      <p:sp>
        <p:nvSpPr>
          <p:cNvPr id="74755" name="Rectangle 3">
            <a:extLst>
              <a:ext uri="{FF2B5EF4-FFF2-40B4-BE49-F238E27FC236}">
                <a16:creationId xmlns:a16="http://schemas.microsoft.com/office/drawing/2014/main" id="{9EF7B448-B293-4E6E-9D6C-E6018624996E}"/>
              </a:ext>
            </a:extLst>
          </p:cNvPr>
          <p:cNvSpPr>
            <a:spLocks noGrp="1"/>
          </p:cNvSpPr>
          <p:nvPr>
            <p:ph idx="1"/>
          </p:nvPr>
        </p:nvSpPr>
        <p:spPr>
          <a:xfrm>
            <a:off x="263352" y="1600201"/>
            <a:ext cx="11665296" cy="3052935"/>
          </a:xfrm>
        </p:spPr>
        <p:txBody>
          <a:bodyPr/>
          <a:lstStyle/>
          <a:p>
            <a:pPr marL="514350" indent="-514350" eaLnBrk="1" hangingPunct="1">
              <a:buFont typeface="+mj-lt"/>
              <a:buAutoNum type="arabicPeriod"/>
              <a:defRPr/>
            </a:pPr>
            <a:r>
              <a:rPr lang="en-GB" altLang="en-US" b="1" dirty="0">
                <a:effectLst>
                  <a:outerShdw blurRad="38100" dist="38100" dir="2700000" algn="tl">
                    <a:srgbClr val="000000">
                      <a:alpha val="43137"/>
                    </a:srgbClr>
                  </a:outerShdw>
                </a:effectLst>
              </a:rPr>
              <a:t>Employees are not coordinated</a:t>
            </a:r>
          </a:p>
          <a:p>
            <a:pPr marL="514350" indent="-514350" eaLnBrk="1" hangingPunct="1">
              <a:buFont typeface="+mj-lt"/>
              <a:buAutoNum type="arabicPeriod"/>
              <a:defRPr/>
            </a:pPr>
            <a:endParaRPr lang="en-GB" altLang="en-US" b="1" dirty="0">
              <a:effectLst>
                <a:outerShdw blurRad="38100" dist="38100" dir="2700000" algn="tl">
                  <a:srgbClr val="000000">
                    <a:alpha val="43137"/>
                  </a:srgbClr>
                </a:outerShdw>
              </a:effectLst>
            </a:endParaRPr>
          </a:p>
          <a:p>
            <a:pPr marL="514350" indent="-514350" eaLnBrk="1" hangingPunct="1">
              <a:buFont typeface="+mj-lt"/>
              <a:buAutoNum type="arabicPeriod"/>
              <a:defRPr/>
            </a:pPr>
            <a:r>
              <a:rPr lang="en-GB" altLang="en-US" b="1" dirty="0">
                <a:effectLst>
                  <a:outerShdw blurRad="38100" dist="38100" dir="2700000" algn="tl">
                    <a:srgbClr val="000000">
                      <a:alpha val="43137"/>
                    </a:srgbClr>
                  </a:outerShdw>
                </a:effectLst>
              </a:rPr>
              <a:t>Work may be unstructured</a:t>
            </a:r>
          </a:p>
          <a:p>
            <a:pPr marL="514350" indent="-514350" eaLnBrk="1" hangingPunct="1">
              <a:buFont typeface="+mj-lt"/>
              <a:buAutoNum type="arabicPeriod"/>
              <a:defRPr/>
            </a:pPr>
            <a:endParaRPr lang="en-GB" altLang="en-US" b="1" dirty="0">
              <a:effectLst>
                <a:outerShdw blurRad="38100" dist="38100" dir="2700000" algn="tl">
                  <a:srgbClr val="000000">
                    <a:alpha val="43137"/>
                  </a:srgbClr>
                </a:outerShdw>
              </a:effectLst>
            </a:endParaRPr>
          </a:p>
          <a:p>
            <a:pPr marL="514350" indent="-514350" eaLnBrk="1" hangingPunct="1">
              <a:buFont typeface="+mj-lt"/>
              <a:buAutoNum type="arabicPeriod"/>
              <a:defRPr/>
            </a:pPr>
            <a:r>
              <a:rPr lang="en-GB" altLang="en-US" b="1" dirty="0">
                <a:effectLst>
                  <a:outerShdw blurRad="38100" dist="38100" dir="2700000" algn="tl">
                    <a:srgbClr val="000000">
                      <a:alpha val="43137"/>
                    </a:srgbClr>
                  </a:outerShdw>
                </a:effectLst>
              </a:rPr>
              <a:t>Little direction in order to coordinate and structure</a:t>
            </a:r>
          </a:p>
        </p:txBody>
      </p:sp>
    </p:spTree>
    <p:extLst>
      <p:ext uri="{BB962C8B-B14F-4D97-AF65-F5344CB8AC3E}">
        <p14:creationId xmlns:p14="http://schemas.microsoft.com/office/powerpoint/2010/main" val="38784812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4754"/>
                                        </p:tgtEl>
                                        <p:attrNameLst>
                                          <p:attrName>style.visibility</p:attrName>
                                        </p:attrNameLst>
                                      </p:cBhvr>
                                      <p:to>
                                        <p:strVal val="visible"/>
                                      </p:to>
                                    </p:set>
                                    <p:animEffect transition="in" filter="fade">
                                      <p:cBhvr>
                                        <p:cTn id="7" dur="2000"/>
                                        <p:tgtEl>
                                          <p:spTgt spid="747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4755">
                                            <p:txEl>
                                              <p:pRg st="0" end="0"/>
                                            </p:txEl>
                                          </p:spTgt>
                                        </p:tgtEl>
                                        <p:attrNameLst>
                                          <p:attrName>style.visibility</p:attrName>
                                        </p:attrNameLst>
                                      </p:cBhvr>
                                      <p:to>
                                        <p:strVal val="visible"/>
                                      </p:to>
                                    </p:set>
                                    <p:animEffect transition="in" filter="fade">
                                      <p:cBhvr>
                                        <p:cTn id="12" dur="2000"/>
                                        <p:tgtEl>
                                          <p:spTgt spid="7475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4755">
                                            <p:txEl>
                                              <p:pRg st="2" end="2"/>
                                            </p:txEl>
                                          </p:spTgt>
                                        </p:tgtEl>
                                        <p:attrNameLst>
                                          <p:attrName>style.visibility</p:attrName>
                                        </p:attrNameLst>
                                      </p:cBhvr>
                                      <p:to>
                                        <p:strVal val="visible"/>
                                      </p:to>
                                    </p:set>
                                    <p:animEffect transition="in" filter="fade">
                                      <p:cBhvr>
                                        <p:cTn id="17" dur="2000"/>
                                        <p:tgtEl>
                                          <p:spTgt spid="747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4755">
                                            <p:txEl>
                                              <p:pRg st="4" end="4"/>
                                            </p:txEl>
                                          </p:spTgt>
                                        </p:tgtEl>
                                        <p:attrNameLst>
                                          <p:attrName>style.visibility</p:attrName>
                                        </p:attrNameLst>
                                      </p:cBhvr>
                                      <p:to>
                                        <p:strVal val="visible"/>
                                      </p:to>
                                    </p:set>
                                    <p:animEffect transition="in" filter="fade">
                                      <p:cBhvr>
                                        <p:cTn id="22" dur="2000"/>
                                        <p:tgtEl>
                                          <p:spTgt spid="747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72950" y="968497"/>
            <a:ext cx="6107157" cy="461665"/>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algn="ct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Nature of Leadership I</a:t>
            </a:r>
            <a:endParaRPr lang="en-GB" sz="2400" b="1" dirty="0">
              <a:effectLst>
                <a:outerShdw blurRad="38100" dist="38100" dir="2700000" algn="tl">
                  <a:srgbClr val="000000">
                    <a:alpha val="43137"/>
                  </a:srgbClr>
                </a:outerShdw>
              </a:effectLst>
            </a:endParaRPr>
          </a:p>
        </p:txBody>
      </p:sp>
      <p:sp>
        <p:nvSpPr>
          <p:cNvPr id="2" name="Slide Number Placeholder 1"/>
          <p:cNvSpPr>
            <a:spLocks noGrp="1"/>
          </p:cNvSpPr>
          <p:nvPr>
            <p:ph type="sldNum" sz="quarter" idx="12"/>
          </p:nvPr>
        </p:nvSpPr>
        <p:spPr>
          <a:xfrm>
            <a:off x="10558300" y="5956137"/>
            <a:ext cx="1052510" cy="365125"/>
          </a:xfrm>
          <a:prstGeom prst="rect">
            <a:avLst/>
          </a:prstGeom>
        </p:spPr>
        <p:txBody>
          <a:bodyPr vert="horz" lIns="91440" tIns="45720" rIns="91440" bIns="45720" rtlCol="0" anchor="ctr"/>
          <a:lstStyle>
            <a:defPPr>
              <a:defRPr lang="en-US"/>
            </a:defPPr>
            <a:lvl1pPr marL="0" algn="r" defTabSz="457200" rtl="0" eaLnBrk="1" latinLnBrk="0" hangingPunct="1">
              <a:defRPr sz="900"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9DF644F1-6D11-4714-ACF8-BC58E7B8561E}" type="slidenum">
              <a:rPr lang="en-GB" smtClean="0"/>
              <a:pPr/>
              <a:t>19</a:t>
            </a:fld>
            <a:endParaRPr lang="en-GB"/>
          </a:p>
        </p:txBody>
      </p:sp>
      <p:sp>
        <p:nvSpPr>
          <p:cNvPr id="5" name="Rectangle 4">
            <a:extLst>
              <a:ext uri="{FF2B5EF4-FFF2-40B4-BE49-F238E27FC236}">
                <a16:creationId xmlns:a16="http://schemas.microsoft.com/office/drawing/2014/main" id="{C7D08440-DF39-4C49-92F9-9713846799A3}"/>
              </a:ext>
            </a:extLst>
          </p:cNvPr>
          <p:cNvSpPr/>
          <p:nvPr/>
        </p:nvSpPr>
        <p:spPr>
          <a:xfrm>
            <a:off x="463123" y="2134629"/>
            <a:ext cx="11265753" cy="3293209"/>
          </a:xfrm>
          <a:prstGeom prst="rect">
            <a:avLst/>
          </a:prstGeom>
        </p:spPr>
        <p:txBody>
          <a:bodyPr wrap="square">
            <a:spAutoFit/>
          </a:bodyPr>
          <a:lstStyle/>
          <a:p>
            <a:r>
              <a:rPr lang="en-US" altLang="en-US" sz="3200" b="1" dirty="0">
                <a:effectLst>
                  <a:outerShdw blurRad="38100" dist="38100" dir="2700000" algn="tl">
                    <a:srgbClr val="000000">
                      <a:alpha val="43137"/>
                    </a:srgbClr>
                  </a:outerShdw>
                </a:effectLst>
                <a:latin typeface="+mj-lt"/>
              </a:rPr>
              <a:t>Visionary leadership:</a:t>
            </a:r>
          </a:p>
          <a:p>
            <a:endParaRPr lang="en-US" altLang="en-US" sz="3200" b="1" dirty="0">
              <a:effectLst>
                <a:outerShdw blurRad="38100" dist="38100" dir="2700000" algn="tl">
                  <a:srgbClr val="000000">
                    <a:alpha val="43137"/>
                  </a:srgbClr>
                </a:outerShdw>
              </a:effectLst>
              <a:latin typeface="+mj-lt"/>
            </a:endParaRPr>
          </a:p>
          <a:p>
            <a:r>
              <a:rPr lang="en-US" altLang="en-US" sz="2400" dirty="0">
                <a:latin typeface="+mj-lt"/>
              </a:rPr>
              <a:t>A leader who brings to the situation a clear and compelling sense of the future as well as an understanding of the actions needed to get there successfully </a:t>
            </a:r>
          </a:p>
          <a:p>
            <a:pPr lvl="1"/>
            <a:endParaRPr lang="en-US" altLang="en-US" sz="2400" dirty="0">
              <a:latin typeface="+mj-lt"/>
            </a:endParaRPr>
          </a:p>
          <a:p>
            <a:pPr lvl="1"/>
            <a:endParaRPr lang="en-US" altLang="en-US" sz="1600" dirty="0">
              <a:effectLst>
                <a:outerShdw blurRad="38100" dist="38100" dir="2700000" algn="tl">
                  <a:srgbClr val="000000">
                    <a:alpha val="43137"/>
                  </a:srgbClr>
                </a:outerShdw>
              </a:effectLst>
            </a:endParaRPr>
          </a:p>
          <a:p>
            <a:pPr lvl="1"/>
            <a:endParaRPr lang="en-US" altLang="en-US" sz="1600" dirty="0">
              <a:effectLst>
                <a:outerShdw blurRad="38100" dist="38100" dir="2700000" algn="tl">
                  <a:srgbClr val="000000">
                    <a:alpha val="43137"/>
                  </a:srgbClr>
                </a:outerShdw>
              </a:effectLst>
            </a:endParaRPr>
          </a:p>
          <a:p>
            <a:pPr lvl="1"/>
            <a:r>
              <a:rPr lang="en-US" altLang="en-US" sz="1600" dirty="0">
                <a:effectLst>
                  <a:outerShdw blurRad="38100" dist="38100" dir="2700000" algn="tl">
                    <a:srgbClr val="000000">
                      <a:alpha val="43137"/>
                    </a:srgbClr>
                  </a:outerShdw>
                </a:effectLst>
              </a:rPr>
              <a:t>         Vision (</a:t>
            </a:r>
            <a:r>
              <a:rPr lang="en-US" altLang="en-US" sz="1600" dirty="0"/>
              <a:t>A future that one hopes to create or achieve in order to improve upon the present state of affairs)</a:t>
            </a:r>
          </a:p>
          <a:p>
            <a:pPr lvl="2"/>
            <a:endParaRPr lang="en-US" altLang="en-US" sz="2400" dirty="0">
              <a:latin typeface="+mj-lt"/>
            </a:endParaRPr>
          </a:p>
        </p:txBody>
      </p:sp>
    </p:spTree>
    <p:extLst>
      <p:ext uri="{BB962C8B-B14F-4D97-AF65-F5344CB8AC3E}">
        <p14:creationId xmlns:p14="http://schemas.microsoft.com/office/powerpoint/2010/main" val="79980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0675" y="246900"/>
            <a:ext cx="6107157" cy="461665"/>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algn="ct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Nature of Leadership II</a:t>
            </a:r>
            <a:endParaRPr lang="en-GB" sz="2400" b="1" dirty="0">
              <a:effectLst>
                <a:outerShdw blurRad="38100" dist="38100" dir="2700000" algn="tl">
                  <a:srgbClr val="000000">
                    <a:alpha val="43137"/>
                  </a:srgbClr>
                </a:outerShdw>
              </a:effectLst>
            </a:endParaRPr>
          </a:p>
        </p:txBody>
      </p:sp>
      <p:sp>
        <p:nvSpPr>
          <p:cNvPr id="2" name="Slide Number Placeholder 1"/>
          <p:cNvSpPr>
            <a:spLocks noGrp="1"/>
          </p:cNvSpPr>
          <p:nvPr>
            <p:ph type="sldNum" sz="quarter" idx="12"/>
          </p:nvPr>
        </p:nvSpPr>
        <p:spPr>
          <a:xfrm>
            <a:off x="10558300" y="5956137"/>
            <a:ext cx="1052510" cy="365125"/>
          </a:xfrm>
          <a:prstGeom prst="rect">
            <a:avLst/>
          </a:prstGeom>
        </p:spPr>
        <p:txBody>
          <a:bodyPr vert="horz" lIns="91440" tIns="45720" rIns="91440" bIns="45720" rtlCol="0" anchor="ctr"/>
          <a:lstStyle>
            <a:defPPr>
              <a:defRPr lang="en-US"/>
            </a:defPPr>
            <a:lvl1pPr marL="0" algn="r" defTabSz="457200" rtl="0" eaLnBrk="1" latinLnBrk="0" hangingPunct="1">
              <a:defRPr sz="900"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9DF644F1-6D11-4714-ACF8-BC58E7B8561E}" type="slidenum">
              <a:rPr lang="en-GB" smtClean="0"/>
              <a:pPr/>
              <a:t>20</a:t>
            </a:fld>
            <a:endParaRPr lang="en-GB"/>
          </a:p>
        </p:txBody>
      </p:sp>
      <p:sp>
        <p:nvSpPr>
          <p:cNvPr id="3" name="Rectangle 2">
            <a:extLst>
              <a:ext uri="{FF2B5EF4-FFF2-40B4-BE49-F238E27FC236}">
                <a16:creationId xmlns:a16="http://schemas.microsoft.com/office/drawing/2014/main" id="{E9DBEE9A-9A0F-48D2-B261-26A8C9D71195}"/>
              </a:ext>
            </a:extLst>
          </p:cNvPr>
          <p:cNvSpPr/>
          <p:nvPr/>
        </p:nvSpPr>
        <p:spPr>
          <a:xfrm>
            <a:off x="411731" y="867192"/>
            <a:ext cx="11205713" cy="2800767"/>
          </a:xfrm>
          <a:prstGeom prst="rect">
            <a:avLst/>
          </a:prstGeom>
        </p:spPr>
        <p:txBody>
          <a:bodyPr wrap="square">
            <a:spAutoFit/>
          </a:bodyPr>
          <a:lstStyle/>
          <a:p>
            <a:r>
              <a:rPr lang="en-US" altLang="en-US" sz="3200" b="1" dirty="0">
                <a:effectLst>
                  <a:outerShdw blurRad="38100" dist="38100" dir="2700000" algn="tl">
                    <a:srgbClr val="000000">
                      <a:alpha val="43137"/>
                    </a:srgbClr>
                  </a:outerShdw>
                </a:effectLst>
              </a:rPr>
              <a:t>Empowerment </a:t>
            </a:r>
          </a:p>
          <a:p>
            <a:endParaRPr lang="en-US" altLang="en-US" sz="3200" b="1" dirty="0">
              <a:effectLst>
                <a:outerShdw blurRad="38100" dist="38100" dir="2700000" algn="tl">
                  <a:srgbClr val="000000">
                    <a:alpha val="43137"/>
                  </a:srgbClr>
                </a:outerShdw>
              </a:effectLst>
            </a:endParaRPr>
          </a:p>
          <a:p>
            <a:pPr marL="92075" lvl="1">
              <a:buFont typeface="Arial" panose="020B0604020202020204" pitchFamily="34" charset="0"/>
              <a:buChar char="•"/>
            </a:pPr>
            <a:r>
              <a:rPr lang="en-US" altLang="en-US" sz="2800" dirty="0"/>
              <a:t>The process through which managers enable and help others to gain power and achieve influence </a:t>
            </a:r>
          </a:p>
          <a:p>
            <a:pPr marL="92075" lvl="1"/>
            <a:endParaRPr lang="en-US" altLang="en-US" sz="2800" dirty="0"/>
          </a:p>
          <a:p>
            <a:pPr marL="92075" lvl="1">
              <a:buFont typeface="Arial" panose="020B0604020202020204" pitchFamily="34" charset="0"/>
              <a:buChar char="•"/>
            </a:pPr>
            <a:r>
              <a:rPr lang="en-US" altLang="en-US" sz="2800" dirty="0"/>
              <a:t>Effective leaders empower others by providing them with:</a:t>
            </a:r>
          </a:p>
        </p:txBody>
      </p:sp>
      <p:graphicFrame>
        <p:nvGraphicFramePr>
          <p:cNvPr id="8" name="Content Placeholder 5">
            <a:extLst>
              <a:ext uri="{FF2B5EF4-FFF2-40B4-BE49-F238E27FC236}">
                <a16:creationId xmlns:a16="http://schemas.microsoft.com/office/drawing/2014/main" id="{42F9672C-28DD-450B-AEA6-7E1A44E3D79A}"/>
              </a:ext>
            </a:extLst>
          </p:cNvPr>
          <p:cNvGraphicFramePr>
            <a:graphicFrameLocks/>
          </p:cNvGraphicFramePr>
          <p:nvPr>
            <p:extLst>
              <p:ext uri="{D42A27DB-BD31-4B8C-83A1-F6EECF244321}">
                <p14:modId xmlns:p14="http://schemas.microsoft.com/office/powerpoint/2010/main" val="1551608179"/>
              </p:ext>
            </p:extLst>
          </p:nvPr>
        </p:nvGraphicFramePr>
        <p:xfrm>
          <a:off x="235527" y="3906124"/>
          <a:ext cx="10584873" cy="2415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33534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08711" y="188640"/>
            <a:ext cx="6374575" cy="461665"/>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algn="ct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Leadership Traits &amp; Behaviour </a:t>
            </a:r>
            <a:endParaRPr lang="en-GB" sz="2400" b="1" dirty="0">
              <a:effectLst>
                <a:outerShdw blurRad="38100" dist="38100" dir="2700000" algn="tl">
                  <a:srgbClr val="000000">
                    <a:alpha val="43137"/>
                  </a:srgbClr>
                </a:outerShdw>
              </a:effectLst>
            </a:endParaRPr>
          </a:p>
        </p:txBody>
      </p:sp>
      <p:sp>
        <p:nvSpPr>
          <p:cNvPr id="2" name="Slide Number Placeholder 1"/>
          <p:cNvSpPr>
            <a:spLocks noGrp="1"/>
          </p:cNvSpPr>
          <p:nvPr>
            <p:ph type="sldNum" sz="quarter" idx="12"/>
          </p:nvPr>
        </p:nvSpPr>
        <p:spPr>
          <a:xfrm>
            <a:off x="10558300" y="5956137"/>
            <a:ext cx="1052510" cy="365125"/>
          </a:xfrm>
          <a:prstGeom prst="rect">
            <a:avLst/>
          </a:prstGeom>
        </p:spPr>
        <p:txBody>
          <a:bodyPr vert="horz" lIns="91440" tIns="45720" rIns="91440" bIns="45720" rtlCol="0" anchor="ctr"/>
          <a:lstStyle>
            <a:defPPr>
              <a:defRPr lang="en-US"/>
            </a:defPPr>
            <a:lvl1pPr marL="0" algn="r" defTabSz="457200" rtl="0" eaLnBrk="1" latinLnBrk="0" hangingPunct="1">
              <a:defRPr sz="900"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9DF644F1-6D11-4714-ACF8-BC58E7B8561E}" type="slidenum">
              <a:rPr lang="en-GB" smtClean="0"/>
              <a:pPr/>
              <a:t>21</a:t>
            </a:fld>
            <a:endParaRPr lang="en-GB"/>
          </a:p>
        </p:txBody>
      </p:sp>
      <p:graphicFrame>
        <p:nvGraphicFramePr>
          <p:cNvPr id="5" name="Content Placeholder 6">
            <a:extLst>
              <a:ext uri="{FF2B5EF4-FFF2-40B4-BE49-F238E27FC236}">
                <a16:creationId xmlns:a16="http://schemas.microsoft.com/office/drawing/2014/main" id="{F639E167-0AD3-47C0-AA4D-D9CB89D3BD46}"/>
              </a:ext>
            </a:extLst>
          </p:cNvPr>
          <p:cNvGraphicFramePr>
            <a:graphicFrameLocks/>
          </p:cNvGraphicFramePr>
          <p:nvPr>
            <p:extLst>
              <p:ext uri="{D42A27DB-BD31-4B8C-83A1-F6EECF244321}">
                <p14:modId xmlns:p14="http://schemas.microsoft.com/office/powerpoint/2010/main" val="1615784960"/>
              </p:ext>
            </p:extLst>
          </p:nvPr>
        </p:nvGraphicFramePr>
        <p:xfrm>
          <a:off x="2052037" y="836712"/>
          <a:ext cx="8087921" cy="47125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9559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4B8D3-1226-4D09-A319-BF9776E5D153}"/>
              </a:ext>
            </a:extLst>
          </p:cNvPr>
          <p:cNvSpPr>
            <a:spLocks noGrp="1"/>
          </p:cNvSpPr>
          <p:nvPr>
            <p:ph type="title"/>
          </p:nvPr>
        </p:nvSpPr>
        <p:spPr>
          <a:xfrm>
            <a:off x="407368" y="246794"/>
            <a:ext cx="11665296" cy="720080"/>
          </a:xfrm>
        </p:spPr>
        <p:style>
          <a:lnRef idx="1">
            <a:schemeClr val="accent1"/>
          </a:lnRef>
          <a:fillRef idx="2">
            <a:schemeClr val="accent1"/>
          </a:fillRef>
          <a:effectRef idx="1">
            <a:schemeClr val="accent1"/>
          </a:effectRef>
          <a:fontRef idx="minor">
            <a:schemeClr val="dk1"/>
          </a:fontRef>
        </p:style>
        <p:txBody>
          <a:bodyPr anchor="b"/>
          <a:lstStyle/>
          <a:p>
            <a:pPr algn="l" eaLnBrk="1" hangingPunct="1">
              <a:defRPr/>
            </a:pPr>
            <a:r>
              <a:rPr lang="en-GB" altLang="en-US" b="1" dirty="0">
                <a:effectLst>
                  <a:outerShdw blurRad="38100" dist="38100" dir="2700000" algn="tl">
                    <a:srgbClr val="C0C0C0"/>
                  </a:outerShdw>
                </a:effectLst>
              </a:rPr>
              <a:t>Styles and leadership</a:t>
            </a:r>
          </a:p>
        </p:txBody>
      </p:sp>
      <p:sp>
        <p:nvSpPr>
          <p:cNvPr id="60419" name="Content Placeholder 2">
            <a:extLst>
              <a:ext uri="{FF2B5EF4-FFF2-40B4-BE49-F238E27FC236}">
                <a16:creationId xmlns:a16="http://schemas.microsoft.com/office/drawing/2014/main" id="{9FA4D3FD-1FFE-4F52-ABE2-F73D8B69EFD8}"/>
              </a:ext>
            </a:extLst>
          </p:cNvPr>
          <p:cNvSpPr>
            <a:spLocks noGrp="1" noChangeArrowheads="1"/>
          </p:cNvSpPr>
          <p:nvPr>
            <p:ph idx="1"/>
          </p:nvPr>
        </p:nvSpPr>
        <p:spPr>
          <a:xfrm>
            <a:off x="227348" y="1196752"/>
            <a:ext cx="11737304" cy="4176464"/>
          </a:xfrm>
        </p:spPr>
        <p:txBody>
          <a:bodyPr vert="horz" wrap="square" lIns="182880" tIns="91440" rIns="91440" bIns="45720" numCol="1" anchor="t" anchorCtr="0" compatLnSpc="1">
            <a:prstTxWarp prst="textNoShape">
              <a:avLst/>
            </a:prstTxWarp>
          </a:bodyPr>
          <a:lstStyle/>
          <a:p>
            <a:pPr marL="265113" indent="-265113" eaLnBrk="1" hangingPunct="1"/>
            <a:r>
              <a:rPr lang="en-GB" altLang="en-US" b="1" dirty="0"/>
              <a:t>Michigan University studies (1950’s)</a:t>
            </a:r>
            <a:endParaRPr lang="en-GB" altLang="en-US" dirty="0"/>
          </a:p>
          <a:p>
            <a:pPr marL="265113" indent="-265113" eaLnBrk="1" hangingPunct="1">
              <a:lnSpc>
                <a:spcPct val="200000"/>
              </a:lnSpc>
            </a:pPr>
            <a:r>
              <a:rPr lang="en-GB" altLang="en-US" dirty="0"/>
              <a:t>Two Styles:</a:t>
            </a:r>
          </a:p>
          <a:p>
            <a:pPr lvl="1" eaLnBrk="1" hangingPunct="1">
              <a:lnSpc>
                <a:spcPct val="200000"/>
              </a:lnSpc>
              <a:buFont typeface="Wingdings" panose="05000000000000000000" pitchFamily="2" charset="2"/>
              <a:buChar char="v"/>
            </a:pPr>
            <a:r>
              <a:rPr lang="en-GB" altLang="en-US" sz="2000" b="1" dirty="0"/>
              <a:t>Job centred </a:t>
            </a:r>
            <a:r>
              <a:rPr lang="en-GB" altLang="en-US" sz="2000" dirty="0"/>
              <a:t>- (emphasis on getting job done, achieving goals, subordinates a means to getting task done)</a:t>
            </a:r>
          </a:p>
          <a:p>
            <a:pPr lvl="1" eaLnBrk="1" hangingPunct="1">
              <a:lnSpc>
                <a:spcPct val="200000"/>
              </a:lnSpc>
              <a:buFont typeface="Wingdings" panose="05000000000000000000" pitchFamily="2" charset="2"/>
              <a:buChar char="v"/>
            </a:pPr>
            <a:r>
              <a:rPr lang="en-GB" altLang="en-US" sz="2000" b="1" dirty="0"/>
              <a:t>Employee centred </a:t>
            </a:r>
            <a:r>
              <a:rPr lang="en-GB" altLang="en-US" sz="2000" dirty="0"/>
              <a:t>- (special attention to needs of individual, individuals valued for their contributions)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0419">
                                            <p:txEl>
                                              <p:pRg st="2" end="2"/>
                                            </p:txEl>
                                          </p:spTgt>
                                        </p:tgtEl>
                                        <p:attrNameLst>
                                          <p:attrName>style.visibility</p:attrName>
                                        </p:attrNameLst>
                                      </p:cBhvr>
                                      <p:to>
                                        <p:strVal val="visible"/>
                                      </p:to>
                                    </p:set>
                                    <p:anim calcmode="lin" valueType="num">
                                      <p:cBhvr additive="base">
                                        <p:cTn id="7" dur="500" fill="hold"/>
                                        <p:tgtEl>
                                          <p:spTgt spid="604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0419">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0419">
                                            <p:txEl>
                                              <p:pRg st="3" end="3"/>
                                            </p:txEl>
                                          </p:spTgt>
                                        </p:tgtEl>
                                        <p:attrNameLst>
                                          <p:attrName>style.visibility</p:attrName>
                                        </p:attrNameLst>
                                      </p:cBhvr>
                                      <p:to>
                                        <p:strVal val="visible"/>
                                      </p:to>
                                    </p:set>
                                    <p:anim calcmode="lin" valueType="num">
                                      <p:cBhvr additive="base">
                                        <p:cTn id="11" dur="500" fill="hold"/>
                                        <p:tgtEl>
                                          <p:spTgt spid="60419">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041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31835-8FF5-423D-B777-DE0DB3163BB3}"/>
              </a:ext>
            </a:extLst>
          </p:cNvPr>
          <p:cNvSpPr>
            <a:spLocks noGrp="1"/>
          </p:cNvSpPr>
          <p:nvPr>
            <p:ph type="title"/>
          </p:nvPr>
        </p:nvSpPr>
        <p:spPr>
          <a:xfrm>
            <a:off x="191344" y="274638"/>
            <a:ext cx="11737304" cy="706090"/>
          </a:xfrm>
        </p:spPr>
        <p:style>
          <a:lnRef idx="1">
            <a:schemeClr val="accent1"/>
          </a:lnRef>
          <a:fillRef idx="2">
            <a:schemeClr val="accent1"/>
          </a:fillRef>
          <a:effectRef idx="1">
            <a:schemeClr val="accent1"/>
          </a:effectRef>
          <a:fontRef idx="minor">
            <a:schemeClr val="dk1"/>
          </a:fontRef>
        </p:style>
        <p:txBody>
          <a:bodyPr anchor="b"/>
          <a:lstStyle/>
          <a:p>
            <a:pPr algn="l" eaLnBrk="1" hangingPunct="1">
              <a:defRPr/>
            </a:pPr>
            <a:r>
              <a:rPr lang="en-GB" altLang="en-US" b="1" dirty="0">
                <a:effectLst>
                  <a:outerShdw blurRad="38100" dist="38100" dir="2700000" algn="tl">
                    <a:srgbClr val="C0C0C0"/>
                  </a:outerShdw>
                </a:effectLst>
              </a:rPr>
              <a:t>Styles and leadership</a:t>
            </a:r>
          </a:p>
        </p:txBody>
      </p:sp>
      <p:sp>
        <p:nvSpPr>
          <p:cNvPr id="59395" name="Content Placeholder 2">
            <a:extLst>
              <a:ext uri="{FF2B5EF4-FFF2-40B4-BE49-F238E27FC236}">
                <a16:creationId xmlns:a16="http://schemas.microsoft.com/office/drawing/2014/main" id="{548CD2A3-0262-41FF-8B7B-68AFEC122E27}"/>
              </a:ext>
            </a:extLst>
          </p:cNvPr>
          <p:cNvSpPr>
            <a:spLocks noGrp="1" noChangeArrowheads="1"/>
          </p:cNvSpPr>
          <p:nvPr>
            <p:ph idx="1"/>
          </p:nvPr>
        </p:nvSpPr>
        <p:spPr>
          <a:xfrm>
            <a:off x="263352" y="1628800"/>
            <a:ext cx="11665296" cy="3916363"/>
          </a:xfrm>
        </p:spPr>
        <p:txBody>
          <a:bodyPr vert="horz" wrap="square" lIns="182880" tIns="91440" rIns="91440" bIns="45720" numCol="1" anchor="t" anchorCtr="0" compatLnSpc="1">
            <a:prstTxWarp prst="textNoShape">
              <a:avLst/>
            </a:prstTxWarp>
          </a:bodyPr>
          <a:lstStyle/>
          <a:p>
            <a:pPr marL="265113" indent="-265113" eaLnBrk="1" hangingPunct="1">
              <a:lnSpc>
                <a:spcPct val="150000"/>
              </a:lnSpc>
            </a:pPr>
            <a:r>
              <a:rPr lang="en-GB" altLang="en-US" sz="2800" b="1" dirty="0"/>
              <a:t>Ohio State University studies (1940’s)</a:t>
            </a:r>
            <a:endParaRPr lang="en-GB" altLang="en-US" sz="2800" dirty="0"/>
          </a:p>
          <a:p>
            <a:pPr marL="265113" indent="-265113" eaLnBrk="1" hangingPunct="1">
              <a:lnSpc>
                <a:spcPct val="150000"/>
              </a:lnSpc>
            </a:pPr>
            <a:r>
              <a:rPr lang="en-GB" altLang="en-US" sz="2800" dirty="0"/>
              <a:t>Two Styles:</a:t>
            </a:r>
          </a:p>
          <a:p>
            <a:pPr marL="265113" indent="-265113" eaLnBrk="1" hangingPunct="1">
              <a:lnSpc>
                <a:spcPct val="150000"/>
              </a:lnSpc>
            </a:pPr>
            <a:endParaRPr lang="en-GB" altLang="en-US" sz="1200" dirty="0"/>
          </a:p>
          <a:p>
            <a:pPr lvl="1" eaLnBrk="1" hangingPunct="1">
              <a:lnSpc>
                <a:spcPct val="150000"/>
              </a:lnSpc>
              <a:buFont typeface="Wingdings" panose="05000000000000000000" pitchFamily="2" charset="2"/>
              <a:buChar char="v"/>
            </a:pPr>
            <a:r>
              <a:rPr lang="en-GB" altLang="en-US" sz="2400" b="1" dirty="0"/>
              <a:t>Initiating structure</a:t>
            </a:r>
            <a:r>
              <a:rPr lang="en-GB" altLang="en-US" sz="2400" b="1" i="1" dirty="0"/>
              <a:t> </a:t>
            </a:r>
            <a:r>
              <a:rPr lang="en-GB" altLang="en-US" sz="2400" dirty="0"/>
              <a:t>(defining roles, allocating work, structuring the work)</a:t>
            </a:r>
          </a:p>
          <a:p>
            <a:pPr marL="265113" indent="-265113" eaLnBrk="1" hangingPunct="1">
              <a:lnSpc>
                <a:spcPct val="150000"/>
              </a:lnSpc>
              <a:buNone/>
            </a:pPr>
            <a:endParaRPr lang="en-GB" altLang="en-US" sz="2800" dirty="0"/>
          </a:p>
          <a:p>
            <a:pPr lvl="1" eaLnBrk="1" hangingPunct="1">
              <a:lnSpc>
                <a:spcPct val="150000"/>
              </a:lnSpc>
              <a:buFont typeface="Wingdings" panose="05000000000000000000" pitchFamily="2" charset="2"/>
              <a:buChar char="v"/>
            </a:pPr>
            <a:r>
              <a:rPr lang="en-GB" altLang="en-US" sz="2400" b="1" dirty="0"/>
              <a:t>Consideration</a:t>
            </a:r>
            <a:r>
              <a:rPr lang="en-GB" altLang="en-US" sz="2400" dirty="0"/>
              <a:t> (building relationships, developing trust, team spirit etc)</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9395">
                                            <p:txEl>
                                              <p:pRg st="3" end="3"/>
                                            </p:txEl>
                                          </p:spTgt>
                                        </p:tgtEl>
                                        <p:attrNameLst>
                                          <p:attrName>style.visibility</p:attrName>
                                        </p:attrNameLst>
                                      </p:cBhvr>
                                      <p:to>
                                        <p:strVal val="visible"/>
                                      </p:to>
                                    </p:set>
                                    <p:animEffect transition="in" filter="checkerboard(across)">
                                      <p:cBhvr>
                                        <p:cTn id="7" dur="500"/>
                                        <p:tgtEl>
                                          <p:spTgt spid="59395">
                                            <p:txEl>
                                              <p:pRg st="3" end="3"/>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59395">
                                            <p:txEl>
                                              <p:pRg st="5" end="5"/>
                                            </p:txEl>
                                          </p:spTgt>
                                        </p:tgtEl>
                                        <p:attrNameLst>
                                          <p:attrName>style.visibility</p:attrName>
                                        </p:attrNameLst>
                                      </p:cBhvr>
                                      <p:to>
                                        <p:strVal val="visible"/>
                                      </p:to>
                                    </p:set>
                                    <p:animEffect transition="in" filter="checkerboard(across)">
                                      <p:cBhvr>
                                        <p:cTn id="10" dur="500"/>
                                        <p:tgtEl>
                                          <p:spTgt spid="593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319CBA-F9CE-4DDA-9609-357A4040A8F8}"/>
              </a:ext>
            </a:extLst>
          </p:cNvPr>
          <p:cNvSpPr>
            <a:spLocks noGrp="1"/>
          </p:cNvSpPr>
          <p:nvPr>
            <p:ph type="title"/>
          </p:nvPr>
        </p:nvSpPr>
        <p:spPr>
          <a:xfrm>
            <a:off x="119336" y="404664"/>
            <a:ext cx="11953328" cy="777875"/>
          </a:xfrm>
        </p:spPr>
        <p:txBody>
          <a:bodyPr/>
          <a:lstStyle/>
          <a:p>
            <a:pPr eaLnBrk="1" hangingPunct="1">
              <a:defRPr/>
            </a:pPr>
            <a:r>
              <a:rPr lang="en-GB" sz="2800" b="1" i="1" dirty="0">
                <a:effectLst>
                  <a:outerShdw blurRad="38100" dist="38100" dir="2700000" algn="tl">
                    <a:srgbClr val="000000">
                      <a:alpha val="43137"/>
                    </a:srgbClr>
                  </a:outerShdw>
                </a:effectLst>
                <a:latin typeface="+mn-lt"/>
              </a:rPr>
              <a:t>Comparing the two...</a:t>
            </a:r>
          </a:p>
        </p:txBody>
      </p:sp>
      <p:graphicFrame>
        <p:nvGraphicFramePr>
          <p:cNvPr id="4" name="Content Placeholder 3">
            <a:extLst>
              <a:ext uri="{FF2B5EF4-FFF2-40B4-BE49-F238E27FC236}">
                <a16:creationId xmlns:a16="http://schemas.microsoft.com/office/drawing/2014/main" id="{7BF563D3-9AE2-431A-8008-921D03912A7C}"/>
              </a:ext>
            </a:extLst>
          </p:cNvPr>
          <p:cNvGraphicFramePr>
            <a:graphicFrameLocks noGrp="1"/>
          </p:cNvGraphicFramePr>
          <p:nvPr>
            <p:ph idx="1"/>
          </p:nvPr>
        </p:nvGraphicFramePr>
        <p:xfrm>
          <a:off x="2566988" y="1844675"/>
          <a:ext cx="7058026" cy="2952750"/>
        </p:xfrm>
        <a:graphic>
          <a:graphicData uri="http://schemas.openxmlformats.org/drawingml/2006/table">
            <a:tbl>
              <a:tblPr/>
              <a:tblGrid>
                <a:gridCol w="3067204">
                  <a:extLst>
                    <a:ext uri="{9D8B030D-6E8A-4147-A177-3AD203B41FA5}">
                      <a16:colId xmlns:a16="http://schemas.microsoft.com/office/drawing/2014/main" val="20000"/>
                    </a:ext>
                  </a:extLst>
                </a:gridCol>
                <a:gridCol w="1975655">
                  <a:extLst>
                    <a:ext uri="{9D8B030D-6E8A-4147-A177-3AD203B41FA5}">
                      <a16:colId xmlns:a16="http://schemas.microsoft.com/office/drawing/2014/main" val="20001"/>
                    </a:ext>
                  </a:extLst>
                </a:gridCol>
                <a:gridCol w="2015167">
                  <a:extLst>
                    <a:ext uri="{9D8B030D-6E8A-4147-A177-3AD203B41FA5}">
                      <a16:colId xmlns:a16="http://schemas.microsoft.com/office/drawing/2014/main" val="20002"/>
                    </a:ext>
                  </a:extLst>
                </a:gridCol>
              </a:tblGrid>
              <a:tr h="399020">
                <a:tc>
                  <a:txBody>
                    <a:bodyPr/>
                    <a:lstStyle/>
                    <a:p>
                      <a:pPr algn="l" fontAlgn="b"/>
                      <a:endParaRPr lang="en-GB" sz="1800" b="0" i="0" u="none" strike="noStrike" dirty="0">
                        <a:solidFill>
                          <a:srgbClr val="000000"/>
                        </a:solidFill>
                        <a:latin typeface="Calibri"/>
                      </a:endParaRPr>
                    </a:p>
                  </a:txBody>
                  <a:tcPr marL="9527" marR="9527" marT="9526"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GB" sz="1800" b="0" i="0" u="none" strike="noStrike">
                          <a:solidFill>
                            <a:srgbClr val="000000"/>
                          </a:solidFill>
                          <a:latin typeface="Calibri"/>
                        </a:rPr>
                        <a:t>Michigan study</a:t>
                      </a:r>
                    </a:p>
                  </a:txBody>
                  <a:tcPr marL="9527" marR="9527"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0" i="0" u="none" strike="noStrike">
                          <a:solidFill>
                            <a:srgbClr val="000000"/>
                          </a:solidFill>
                          <a:latin typeface="Calibri"/>
                        </a:rPr>
                        <a:t>Ohio study</a:t>
                      </a:r>
                    </a:p>
                  </a:txBody>
                  <a:tcPr marL="9527" marR="9527"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76865">
                <a:tc>
                  <a:txBody>
                    <a:bodyPr/>
                    <a:lstStyle/>
                    <a:p>
                      <a:pPr algn="ctr" fontAlgn="ctr"/>
                      <a:r>
                        <a:rPr lang="en-GB" sz="1800" b="0" i="0" u="none" strike="noStrike" dirty="0">
                          <a:solidFill>
                            <a:srgbClr val="000000"/>
                          </a:solidFill>
                          <a:latin typeface="Calibri"/>
                        </a:rPr>
                        <a:t>Leadership style type 1</a:t>
                      </a:r>
                    </a:p>
                  </a:txBody>
                  <a:tcPr marL="9527" marR="9527"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Employee-centred</a:t>
                      </a:r>
                    </a:p>
                  </a:txBody>
                  <a:tcPr marL="9527" marR="9527"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Consideration</a:t>
                      </a:r>
                    </a:p>
                  </a:txBody>
                  <a:tcPr marL="9527" marR="9527"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276865">
                <a:tc>
                  <a:txBody>
                    <a:bodyPr/>
                    <a:lstStyle/>
                    <a:p>
                      <a:pPr algn="ctr" fontAlgn="ctr"/>
                      <a:r>
                        <a:rPr lang="en-GB" sz="1800" b="0" i="0" u="none" strike="noStrike" dirty="0">
                          <a:solidFill>
                            <a:srgbClr val="000000"/>
                          </a:solidFill>
                          <a:latin typeface="Calibri"/>
                        </a:rPr>
                        <a:t>Leadership style type </a:t>
                      </a:r>
                      <a:r>
                        <a:rPr lang="en-GB" sz="1800" b="0" i="0" u="none" strike="noStrike" baseline="0" dirty="0">
                          <a:solidFill>
                            <a:srgbClr val="000000"/>
                          </a:solidFill>
                          <a:latin typeface="Calibri"/>
                        </a:rPr>
                        <a:t> 2</a:t>
                      </a:r>
                      <a:endParaRPr lang="en-GB" sz="1800" b="0" i="0" u="none" strike="noStrike" dirty="0">
                        <a:solidFill>
                          <a:srgbClr val="000000"/>
                        </a:solidFill>
                        <a:latin typeface="Calibri"/>
                      </a:endParaRPr>
                    </a:p>
                  </a:txBody>
                  <a:tcPr marL="9527" marR="9527"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dirty="0">
                          <a:solidFill>
                            <a:srgbClr val="000000"/>
                          </a:solidFill>
                          <a:latin typeface="Calibri"/>
                        </a:rPr>
                        <a:t>Job-centred</a:t>
                      </a:r>
                    </a:p>
                  </a:txBody>
                  <a:tcPr marL="9527" marR="9527"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dirty="0">
                          <a:solidFill>
                            <a:srgbClr val="000000"/>
                          </a:solidFill>
                          <a:latin typeface="Calibri"/>
                        </a:rPr>
                        <a:t>Initiating structure</a:t>
                      </a:r>
                    </a:p>
                  </a:txBody>
                  <a:tcPr marL="9527" marR="9527"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5" name="TextBox 4">
            <a:extLst>
              <a:ext uri="{FF2B5EF4-FFF2-40B4-BE49-F238E27FC236}">
                <a16:creationId xmlns:a16="http://schemas.microsoft.com/office/drawing/2014/main" id="{F200A8FD-5ACE-4F0F-8AC2-D5EAB7007951}"/>
              </a:ext>
            </a:extLst>
          </p:cNvPr>
          <p:cNvSpPr txBox="1"/>
          <p:nvPr/>
        </p:nvSpPr>
        <p:spPr>
          <a:xfrm>
            <a:off x="2566988" y="5013176"/>
            <a:ext cx="7129412" cy="338138"/>
          </a:xfrm>
          <a:prstGeom prst="rect">
            <a:avLst/>
          </a:prstGeom>
          <a:noFill/>
        </p:spPr>
        <p:txBody>
          <a:bodyPr wrap="square">
            <a:spAutoFit/>
          </a:bodyPr>
          <a:lstStyle/>
          <a:p>
            <a:pPr algn="ctr" eaLnBrk="1" hangingPunct="1">
              <a:defRPr/>
            </a:pPr>
            <a:r>
              <a:rPr lang="en-GB" sz="1600" b="1" i="1" dirty="0">
                <a:latin typeface="+mn-lt"/>
                <a:cs typeface="Arial" charset="0"/>
              </a:rPr>
              <a:t>A remarkable similarity?</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E72E28E8-82F1-4A97-A929-A8BC7087A98C}"/>
              </a:ext>
            </a:extLst>
          </p:cNvPr>
          <p:cNvSpPr>
            <a:spLocks noGrp="1" noChangeArrowheads="1"/>
          </p:cNvSpPr>
          <p:nvPr>
            <p:ph type="body" sz="quarter" idx="3"/>
          </p:nvPr>
        </p:nvSpPr>
        <p:spPr>
          <a:xfrm>
            <a:off x="7608168" y="4365104"/>
            <a:ext cx="3960813" cy="762000"/>
          </a:xfrm>
        </p:spPr>
        <p:txBody>
          <a:bodyPr/>
          <a:lstStyle/>
          <a:p>
            <a:pPr algn="ctr" eaLnBrk="1" hangingPunct="1"/>
            <a:r>
              <a:rPr lang="en-GB" altLang="en-US" sz="1400" dirty="0"/>
              <a:t>Broadly commensurate with </a:t>
            </a:r>
          </a:p>
          <a:p>
            <a:pPr algn="ctr" eaLnBrk="1" hangingPunct="1"/>
            <a:r>
              <a:rPr lang="en-GB" altLang="en-US" sz="1400" dirty="0"/>
              <a:t>scientific management</a:t>
            </a:r>
          </a:p>
        </p:txBody>
      </p:sp>
      <p:sp>
        <p:nvSpPr>
          <p:cNvPr id="5" name="Text Placeholder 4">
            <a:extLst>
              <a:ext uri="{FF2B5EF4-FFF2-40B4-BE49-F238E27FC236}">
                <a16:creationId xmlns:a16="http://schemas.microsoft.com/office/drawing/2014/main" id="{BE42703F-8C59-4A88-845D-6E5D8F065E22}"/>
              </a:ext>
            </a:extLst>
          </p:cNvPr>
          <p:cNvSpPr>
            <a:spLocks noGrp="1" noChangeArrowheads="1"/>
          </p:cNvSpPr>
          <p:nvPr>
            <p:ph type="body" idx="1"/>
          </p:nvPr>
        </p:nvSpPr>
        <p:spPr>
          <a:xfrm>
            <a:off x="1046228" y="4509120"/>
            <a:ext cx="3957637" cy="762000"/>
          </a:xfrm>
        </p:spPr>
        <p:txBody>
          <a:bodyPr/>
          <a:lstStyle/>
          <a:p>
            <a:pPr algn="ctr" eaLnBrk="1" hangingPunct="1"/>
            <a:r>
              <a:rPr lang="en-GB" altLang="en-US" sz="1400" dirty="0"/>
              <a:t>Broadly commensurate with the </a:t>
            </a:r>
          </a:p>
          <a:p>
            <a:pPr algn="ctr" eaLnBrk="1" hangingPunct="1"/>
            <a:r>
              <a:rPr lang="en-GB" altLang="en-US" sz="1400" dirty="0"/>
              <a:t>human relations approach to management</a:t>
            </a:r>
          </a:p>
        </p:txBody>
      </p:sp>
      <p:sp>
        <p:nvSpPr>
          <p:cNvPr id="2" name="Content Placeholder 1">
            <a:extLst>
              <a:ext uri="{FF2B5EF4-FFF2-40B4-BE49-F238E27FC236}">
                <a16:creationId xmlns:a16="http://schemas.microsoft.com/office/drawing/2014/main" id="{47DD3226-E81E-4C2D-9F8C-3E9ED860B68B}"/>
              </a:ext>
            </a:extLst>
          </p:cNvPr>
          <p:cNvSpPr>
            <a:spLocks noGrp="1"/>
          </p:cNvSpPr>
          <p:nvPr>
            <p:ph sz="half" idx="2"/>
          </p:nvPr>
        </p:nvSpPr>
        <p:spPr>
          <a:xfrm>
            <a:off x="830327" y="332656"/>
            <a:ext cx="4173538" cy="3941762"/>
          </a:xfrm>
          <a:extLst>
            <a:ext uri="{91240B29-F687-4F45-9708-019B960494DF}">
              <a14:hiddenLine xmlns:a14="http://schemas.microsoft.com/office/drawing/2010/main" w="9525">
                <a:solidFill>
                  <a:srgbClr val="000000"/>
                </a:solidFill>
                <a:prstDash val="sysDash"/>
                <a:miter lim="800000"/>
                <a:headEnd/>
                <a:tailEnd/>
              </a14:hiddenLine>
            </a:ext>
          </a:extLst>
        </p:spPr>
        <p:txBody>
          <a:bodyPr/>
          <a:lstStyle/>
          <a:p>
            <a:pPr algn="ctr" eaLnBrk="1" hangingPunct="1">
              <a:buFont typeface="Wingdings 3" panose="05040102010807070707" pitchFamily="18" charset="2"/>
              <a:buNone/>
            </a:pPr>
            <a:r>
              <a:rPr lang="en-GB" altLang="en-US" sz="1600" b="1" dirty="0"/>
              <a:t>The ‘employee-centred’ </a:t>
            </a:r>
          </a:p>
          <a:p>
            <a:pPr algn="ctr" eaLnBrk="1" hangingPunct="1">
              <a:spcBef>
                <a:spcPct val="0"/>
              </a:spcBef>
              <a:spcAft>
                <a:spcPts val="600"/>
              </a:spcAft>
              <a:buNone/>
            </a:pPr>
            <a:r>
              <a:rPr lang="en-GB" altLang="en-US" sz="1600" b="1" dirty="0"/>
              <a:t>(or </a:t>
            </a:r>
            <a:r>
              <a:rPr lang="en-GB" altLang="en-US" sz="1600" b="1" i="1" dirty="0"/>
              <a:t>considerate</a:t>
            </a:r>
            <a:r>
              <a:rPr lang="en-GB" altLang="en-US" sz="1600" b="1" dirty="0"/>
              <a:t>) leadership style:</a:t>
            </a:r>
          </a:p>
          <a:p>
            <a:pPr eaLnBrk="1" hangingPunct="1"/>
            <a:r>
              <a:rPr lang="en-GB" altLang="en-US" sz="1600" dirty="0"/>
              <a:t>is interested in and listens to subordinates</a:t>
            </a:r>
          </a:p>
          <a:p>
            <a:pPr eaLnBrk="1" hangingPunct="1"/>
            <a:r>
              <a:rPr lang="en-GB" altLang="en-US" sz="1600" dirty="0"/>
              <a:t>allows participation in decision-making</a:t>
            </a:r>
          </a:p>
          <a:p>
            <a:pPr eaLnBrk="1" hangingPunct="1"/>
            <a:r>
              <a:rPr lang="en-GB" altLang="en-US" sz="1600" dirty="0"/>
              <a:t>is friendly and approachable</a:t>
            </a:r>
          </a:p>
          <a:p>
            <a:pPr eaLnBrk="1" hangingPunct="1"/>
            <a:r>
              <a:rPr lang="en-GB" altLang="en-US" sz="1600" dirty="0"/>
              <a:t>supports subordinates with personal problems</a:t>
            </a:r>
          </a:p>
          <a:p>
            <a:pPr eaLnBrk="1" hangingPunct="1"/>
            <a:r>
              <a:rPr lang="en-GB" altLang="en-US" sz="1600" dirty="0"/>
              <a:t>inspires trust, respect, warmth and rapport</a:t>
            </a:r>
          </a:p>
        </p:txBody>
      </p:sp>
      <p:sp>
        <p:nvSpPr>
          <p:cNvPr id="7" name="Content Placeholder 6">
            <a:extLst>
              <a:ext uri="{FF2B5EF4-FFF2-40B4-BE49-F238E27FC236}">
                <a16:creationId xmlns:a16="http://schemas.microsoft.com/office/drawing/2014/main" id="{FAB810AD-2B38-496E-A7D5-852E88FF804B}"/>
              </a:ext>
            </a:extLst>
          </p:cNvPr>
          <p:cNvSpPr>
            <a:spLocks noGrp="1"/>
          </p:cNvSpPr>
          <p:nvPr>
            <p:ph sz="quarter" idx="4"/>
          </p:nvPr>
        </p:nvSpPr>
        <p:spPr>
          <a:xfrm>
            <a:off x="7176120" y="188640"/>
            <a:ext cx="4248150" cy="3941762"/>
          </a:xfrm>
          <a:extLst>
            <a:ext uri="{91240B29-F687-4F45-9708-019B960494DF}">
              <a14:hiddenLine xmlns:a14="http://schemas.microsoft.com/office/drawing/2010/main" w="9525">
                <a:solidFill>
                  <a:srgbClr val="000000"/>
                </a:solidFill>
                <a:prstDash val="sysDash"/>
                <a:miter lim="800000"/>
                <a:headEnd/>
                <a:tailEnd/>
              </a14:hiddenLine>
            </a:ext>
          </a:extLst>
        </p:spPr>
        <p:txBody>
          <a:bodyPr/>
          <a:lstStyle/>
          <a:p>
            <a:pPr algn="ctr" eaLnBrk="1" hangingPunct="1">
              <a:spcBef>
                <a:spcPct val="0"/>
              </a:spcBef>
              <a:buFont typeface="Wingdings 3" panose="05040102010807070707" pitchFamily="18" charset="2"/>
              <a:buNone/>
            </a:pPr>
            <a:r>
              <a:rPr lang="en-GB" altLang="en-US" sz="1600" b="1"/>
              <a:t>The ‘job-centred’ </a:t>
            </a:r>
          </a:p>
          <a:p>
            <a:pPr algn="ctr" eaLnBrk="1" hangingPunct="1">
              <a:spcBef>
                <a:spcPts val="400"/>
              </a:spcBef>
              <a:spcAft>
                <a:spcPts val="600"/>
              </a:spcAft>
              <a:buNone/>
            </a:pPr>
            <a:r>
              <a:rPr lang="en-GB" altLang="en-US" sz="1600" b="1"/>
              <a:t>(or </a:t>
            </a:r>
            <a:r>
              <a:rPr lang="en-GB" altLang="en-US" sz="1600" b="1" i="1"/>
              <a:t>initiating structure</a:t>
            </a:r>
            <a:r>
              <a:rPr lang="en-GB" altLang="en-US" sz="1600" b="1"/>
              <a:t>) leadership style:</a:t>
            </a:r>
          </a:p>
          <a:p>
            <a:pPr eaLnBrk="1" hangingPunct="1">
              <a:spcBef>
                <a:spcPts val="400"/>
              </a:spcBef>
            </a:pPr>
            <a:r>
              <a:rPr lang="en-GB" altLang="en-US" sz="1600"/>
              <a:t>decides how things are going to be done</a:t>
            </a:r>
          </a:p>
          <a:p>
            <a:pPr eaLnBrk="1" hangingPunct="1">
              <a:spcBef>
                <a:spcPts val="400"/>
              </a:spcBef>
            </a:pPr>
            <a:r>
              <a:rPr lang="en-GB" altLang="en-US" sz="1600"/>
              <a:t>structures tasks and designs work</a:t>
            </a:r>
          </a:p>
          <a:p>
            <a:pPr eaLnBrk="1" hangingPunct="1">
              <a:spcBef>
                <a:spcPts val="400"/>
              </a:spcBef>
            </a:pPr>
            <a:r>
              <a:rPr lang="en-GB" altLang="en-US" sz="1600"/>
              <a:t>makes expectations clear</a:t>
            </a:r>
          </a:p>
          <a:p>
            <a:pPr eaLnBrk="1" hangingPunct="1">
              <a:spcBef>
                <a:spcPts val="400"/>
              </a:spcBef>
            </a:pPr>
            <a:r>
              <a:rPr lang="en-GB" altLang="en-US" sz="1600"/>
              <a:t>emphasizes deadlines</a:t>
            </a:r>
          </a:p>
          <a:p>
            <a:pPr eaLnBrk="1" hangingPunct="1">
              <a:spcBef>
                <a:spcPts val="400"/>
              </a:spcBef>
            </a:pPr>
            <a:r>
              <a:rPr lang="en-GB" altLang="en-US" sz="1600"/>
              <a:t>expects subordinates to follow instructions</a:t>
            </a:r>
          </a:p>
          <a:p>
            <a:pPr eaLnBrk="1" hangingPunct="1">
              <a:spcBef>
                <a:spcPts val="400"/>
              </a:spcBef>
            </a:pPr>
            <a:r>
              <a:rPr lang="en-GB" altLang="en-US" sz="1600"/>
              <a:t>stresses production and achievement of goals</a:t>
            </a:r>
          </a:p>
          <a:p>
            <a:pPr eaLnBrk="1" hangingPunct="1">
              <a:spcBef>
                <a:spcPct val="0"/>
              </a:spcBef>
            </a:pPr>
            <a:endParaRPr lang="en-GB"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bg/>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xEl>
                                              <p:pRg st="0" end="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nodeType="clickEffect">
                                  <p:stCondLst>
                                    <p:cond delay="0"/>
                                  </p:stCondLst>
                                  <p:childTnLst>
                                    <p:set>
                                      <p:cBhvr>
                                        <p:cTn id="5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6">
                                            <p:bg/>
                                          </p:spTgt>
                                        </p:tgtEl>
                                        <p:attrNameLst>
                                          <p:attrName>style.visibility</p:attrName>
                                        </p:attrNameLst>
                                      </p:cBhvr>
                                      <p:to>
                                        <p:strVal val="visible"/>
                                      </p:to>
                                    </p:set>
                                    <p:animEffect transition="in" filter="fade">
                                      <p:cBhvr>
                                        <p:cTn id="59" dur="500"/>
                                        <p:tgtEl>
                                          <p:spTgt spid="6">
                                            <p:bg/>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
                                            <p:txEl>
                                              <p:pRg st="0" end="0"/>
                                            </p:txEl>
                                          </p:spTgt>
                                        </p:tgtEl>
                                        <p:attrNameLst>
                                          <p:attrName>style.visibility</p:attrName>
                                        </p:attrNameLst>
                                      </p:cBhvr>
                                      <p:to>
                                        <p:strVal val="visible"/>
                                      </p:to>
                                    </p:set>
                                    <p:animEffect transition="in" filter="fade">
                                      <p:cBhvr>
                                        <p:cTn id="62" dur="500"/>
                                        <p:tgtEl>
                                          <p:spTgt spid="6">
                                            <p:txEl>
                                              <p:pRg st="0" end="0"/>
                                            </p:tx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6">
                                            <p:txEl>
                                              <p:pRg st="1" end="1"/>
                                            </p:txEl>
                                          </p:spTgt>
                                        </p:tgtEl>
                                        <p:attrNameLst>
                                          <p:attrName>style.visibility</p:attrName>
                                        </p:attrNameLst>
                                      </p:cBhvr>
                                      <p:to>
                                        <p:strVal val="visible"/>
                                      </p:to>
                                    </p:set>
                                    <p:animEffect transition="in" filter="fade">
                                      <p:cBhvr>
                                        <p:cTn id="65"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animBg="1"/>
      <p:bldP spid="5" grpId="0" uiExpand="1"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00E9D74-58C1-4193-8B90-8C43A32C16AB}"/>
              </a:ext>
            </a:extLst>
          </p:cNvPr>
          <p:cNvSpPr>
            <a:spLocks noGrp="1" noChangeArrowheads="1"/>
          </p:cNvSpPr>
          <p:nvPr>
            <p:ph idx="1"/>
          </p:nvPr>
        </p:nvSpPr>
        <p:spPr>
          <a:xfrm>
            <a:off x="263352" y="908050"/>
            <a:ext cx="11665296" cy="3169022"/>
          </a:xfrm>
        </p:spPr>
        <p:txBody>
          <a:bodyPr/>
          <a:lstStyle/>
          <a:p>
            <a:pPr marL="0" indent="0" algn="just" eaLnBrk="1" hangingPunct="1">
              <a:buNone/>
            </a:pPr>
            <a:r>
              <a:rPr lang="en-GB" altLang="en-US" sz="1700" dirty="0"/>
              <a:t>The Michigan and Ohio studies developed the contradiction between democratic (employee-centred/considerate) and autocratic (job-centred/initiating structure) styles of leadership. However, they suggested that a leader can emphasize one style or </a:t>
            </a:r>
            <a:r>
              <a:rPr lang="en-GB" altLang="en-US" sz="1700" u="sng" dirty="0"/>
              <a:t>both</a:t>
            </a:r>
            <a:r>
              <a:rPr lang="en-GB" altLang="en-US" sz="1700" dirty="0"/>
              <a:t> styles. </a:t>
            </a:r>
          </a:p>
          <a:p>
            <a:pPr marL="0" indent="0" algn="just" eaLnBrk="1" hangingPunct="1">
              <a:buNone/>
            </a:pPr>
            <a:endParaRPr lang="en-GB" altLang="en-US" sz="1700" dirty="0"/>
          </a:p>
          <a:p>
            <a:pPr marL="0" indent="0" algn="just" eaLnBrk="1" hangingPunct="1">
              <a:buNone/>
            </a:pPr>
            <a:r>
              <a:rPr lang="en-GB" altLang="en-US" sz="1700" dirty="0"/>
              <a:t>Indeed, it followed that if a leader is to maximize his or her staff’s job satisfaction and task performance, that leader will need to emphasize both. In this way, the Michigan and Ohio studies sought to offer leaders ‘one best way’ to handle followers by adopting the ‘high-consideration, high-structure’ ideal.</a:t>
            </a:r>
          </a:p>
          <a:p>
            <a:pPr marL="0" indent="0" algn="just" eaLnBrk="1" hangingPunct="1">
              <a:buNone/>
            </a:pPr>
            <a:endParaRPr lang="en-GB" altLang="en-US" sz="1700" dirty="0"/>
          </a:p>
          <a:p>
            <a:pPr marL="0" indent="0" algn="just" eaLnBrk="1" hangingPunct="1">
              <a:buNone/>
            </a:pPr>
            <a:r>
              <a:rPr lang="en-GB" altLang="en-US" sz="1700" b="1" dirty="0"/>
              <a:t>Question: </a:t>
            </a:r>
            <a:r>
              <a:rPr lang="en-GB" altLang="en-US" sz="1700" dirty="0"/>
              <a:t>But what is the problem with this?</a:t>
            </a:r>
          </a:p>
          <a:p>
            <a:pPr marL="0" indent="0" algn="just" eaLnBrk="1" hangingPunct="1">
              <a:buNone/>
            </a:pPr>
            <a:r>
              <a:rPr lang="en-GB" altLang="en-US" sz="1700" b="1" dirty="0">
                <a:solidFill>
                  <a:srgbClr val="FF0000"/>
                </a:solidFill>
              </a:rPr>
              <a:t>Answer: </a:t>
            </a:r>
            <a:r>
              <a:rPr lang="en-GB" altLang="en-US" sz="1700" dirty="0"/>
              <a:t>One size doesn’t fit all. </a:t>
            </a:r>
          </a:p>
        </p:txBody>
      </p:sp>
      <p:pic>
        <p:nvPicPr>
          <p:cNvPr id="68610" name="Picture 2" descr="http://thevoiceforschoolchoice.files.wordpress.com/2009/07/square-peg-round-hole.jpg">
            <a:extLst>
              <a:ext uri="{FF2B5EF4-FFF2-40B4-BE49-F238E27FC236}">
                <a16:creationId xmlns:a16="http://schemas.microsoft.com/office/drawing/2014/main" id="{8A8EB674-9331-4164-9E04-8333A4C28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5267" y="3414010"/>
            <a:ext cx="2257425" cy="322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335586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Effect transition="in" filter="fade">
                                      <p:cBhvr>
                                        <p:cTn id="17" dur="500"/>
                                        <p:tgtEl>
                                          <p:spTgt spid="2">
                                            <p:txEl>
                                              <p:pRg st="5" end="5"/>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68610"/>
                                        </p:tgtEl>
                                        <p:attrNameLst>
                                          <p:attrName>style.visibility</p:attrName>
                                        </p:attrNameLst>
                                      </p:cBhvr>
                                      <p:to>
                                        <p:strVal val="visible"/>
                                      </p:to>
                                    </p:set>
                                    <p:animEffect transition="in" filter="fade">
                                      <p:cBhvr>
                                        <p:cTn id="20" dur="2000"/>
                                        <p:tgtEl>
                                          <p:spTgt spid="686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99682-0BD5-EC7A-596B-D3AFE2F3801B}"/>
              </a:ext>
            </a:extLst>
          </p:cNvPr>
          <p:cNvSpPr>
            <a:spLocks noGrp="1"/>
          </p:cNvSpPr>
          <p:nvPr>
            <p:ph type="title"/>
          </p:nvPr>
        </p:nvSpPr>
        <p:spPr/>
        <p:txBody>
          <a:bodyPr/>
          <a:lstStyle/>
          <a:p>
            <a:r>
              <a:rPr lang="en-GB" b="0" i="0" dirty="0">
                <a:solidFill>
                  <a:srgbClr val="1F1F1F"/>
                </a:solidFill>
                <a:effectLst/>
                <a:latin typeface="Source Sans Pro" panose="020B0503030403020204" pitchFamily="34" charset="0"/>
              </a:rPr>
              <a:t>Leader needs - follower motivation</a:t>
            </a:r>
            <a:endParaRPr lang="en-GB" dirty="0"/>
          </a:p>
        </p:txBody>
      </p:sp>
      <p:sp>
        <p:nvSpPr>
          <p:cNvPr id="3" name="Content Placeholder 2">
            <a:extLst>
              <a:ext uri="{FF2B5EF4-FFF2-40B4-BE49-F238E27FC236}">
                <a16:creationId xmlns:a16="http://schemas.microsoft.com/office/drawing/2014/main" id="{AE6120C1-C22A-E8DA-556C-335A1635DFA0}"/>
              </a:ext>
            </a:extLst>
          </p:cNvPr>
          <p:cNvSpPr>
            <a:spLocks noGrp="1"/>
          </p:cNvSpPr>
          <p:nvPr>
            <p:ph idx="1"/>
          </p:nvPr>
        </p:nvSpPr>
        <p:spPr/>
        <p:txBody>
          <a:bodyPr/>
          <a:lstStyle/>
          <a:p>
            <a:pPr marL="0" indent="0" algn="ctr">
              <a:buNone/>
            </a:pPr>
            <a:r>
              <a:rPr lang="en-US" dirty="0"/>
              <a:t>While trait-based theories explain behavioral tendencies and a leader, they don't explain why people want to lead or indeed why or how people want to be led?????</a:t>
            </a:r>
            <a:endParaRPr lang="en-GB" dirty="0"/>
          </a:p>
        </p:txBody>
      </p:sp>
    </p:spTree>
    <p:extLst>
      <p:ext uri="{BB962C8B-B14F-4D97-AF65-F5344CB8AC3E}">
        <p14:creationId xmlns:p14="http://schemas.microsoft.com/office/powerpoint/2010/main" val="33276272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6EF3D-180F-5722-9CC0-13736D541A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45D76E5-0683-9CD0-F3F3-5440B70C0A82}"/>
              </a:ext>
            </a:extLst>
          </p:cNvPr>
          <p:cNvSpPr>
            <a:spLocks noGrp="1"/>
          </p:cNvSpPr>
          <p:nvPr>
            <p:ph idx="1"/>
          </p:nvPr>
        </p:nvSpPr>
        <p:spPr/>
        <p:txBody>
          <a:bodyPr/>
          <a:lstStyle/>
          <a:p>
            <a:r>
              <a:rPr lang="en-US" dirty="0"/>
              <a:t>In order to examine this, we will look at some motivation needs theories that try to explain how and why a leader becomes a leader. …….</a:t>
            </a:r>
          </a:p>
          <a:p>
            <a:r>
              <a:rPr lang="en-US" dirty="0"/>
              <a:t>It suggests that leadership needs our power affiliation and achievement. Whereas followers needs a much small simple, it's just physical, intellectual, and emotional.</a:t>
            </a:r>
            <a:endParaRPr lang="en-GB" dirty="0"/>
          </a:p>
        </p:txBody>
      </p:sp>
    </p:spTree>
    <p:extLst>
      <p:ext uri="{BB962C8B-B14F-4D97-AF65-F5344CB8AC3E}">
        <p14:creationId xmlns:p14="http://schemas.microsoft.com/office/powerpoint/2010/main" val="33865368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921B3-8E38-3B78-E103-0B7637117AD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A57B5E6-BEF6-A6BA-4F9C-526163E7E4E0}"/>
              </a:ext>
            </a:extLst>
          </p:cNvPr>
          <p:cNvSpPr>
            <a:spLocks noGrp="1"/>
          </p:cNvSpPr>
          <p:nvPr>
            <p:ph idx="1"/>
          </p:nvPr>
        </p:nvSpPr>
        <p:spPr/>
        <p:txBody>
          <a:bodyPr/>
          <a:lstStyle/>
          <a:p>
            <a:r>
              <a:rPr lang="en-US" dirty="0"/>
              <a:t>This can be described through three theories, conveniently named, Theory X, Theory Y, and Theory Z, that they described three different attitudes leaders have about the people they are leading or their followers.</a:t>
            </a:r>
          </a:p>
          <a:p>
            <a:r>
              <a:rPr lang="en-US" dirty="0"/>
              <a:t>This was a theory initially set up in the 1960s by Douglas McGregor, that's Theory X and Theory Y, and Theory Z was added in the early 1980s by William </a:t>
            </a:r>
            <a:r>
              <a:rPr lang="en-US" dirty="0" err="1"/>
              <a:t>Ouchi</a:t>
            </a:r>
            <a:r>
              <a:rPr lang="en-US" dirty="0"/>
              <a:t>.</a:t>
            </a:r>
            <a:endParaRPr lang="en-GB" dirty="0"/>
          </a:p>
        </p:txBody>
      </p:sp>
    </p:spTree>
    <p:extLst>
      <p:ext uri="{BB962C8B-B14F-4D97-AF65-F5344CB8AC3E}">
        <p14:creationId xmlns:p14="http://schemas.microsoft.com/office/powerpoint/2010/main" val="9732817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4C8AF-EC57-3B01-FD38-054421ED8707}"/>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AFF51D05-3AAC-E1CB-DEE3-750D2F6C7816}"/>
              </a:ext>
            </a:extLst>
          </p:cNvPr>
          <p:cNvPicPr>
            <a:picLocks noGrp="1" noChangeAspect="1"/>
          </p:cNvPicPr>
          <p:nvPr>
            <p:ph idx="1"/>
          </p:nvPr>
        </p:nvPicPr>
        <p:blipFill rotWithShape="1">
          <a:blip r:embed="rId3"/>
          <a:srcRect b="9071"/>
          <a:stretch/>
        </p:blipFill>
        <p:spPr>
          <a:xfrm>
            <a:off x="701040" y="274638"/>
            <a:ext cx="10789920" cy="5516042"/>
          </a:xfrm>
        </p:spPr>
      </p:pic>
    </p:spTree>
    <p:extLst>
      <p:ext uri="{BB962C8B-B14F-4D97-AF65-F5344CB8AC3E}">
        <p14:creationId xmlns:p14="http://schemas.microsoft.com/office/powerpoint/2010/main" val="21981251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2502A-0070-20D1-B8D8-62D88FEB5F6F}"/>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5462BCF7-2DDB-1723-C780-6F9A635144A9}"/>
              </a:ext>
            </a:extLst>
          </p:cNvPr>
          <p:cNvPicPr>
            <a:picLocks noGrp="1" noChangeAspect="1"/>
          </p:cNvPicPr>
          <p:nvPr>
            <p:ph idx="1"/>
          </p:nvPr>
        </p:nvPicPr>
        <p:blipFill rotWithShape="1">
          <a:blip r:embed="rId2"/>
          <a:srcRect t="130" b="10628"/>
          <a:stretch/>
        </p:blipFill>
        <p:spPr>
          <a:xfrm>
            <a:off x="609600" y="274638"/>
            <a:ext cx="10972799" cy="5505506"/>
          </a:xfrm>
        </p:spPr>
      </p:pic>
    </p:spTree>
    <p:extLst>
      <p:ext uri="{BB962C8B-B14F-4D97-AF65-F5344CB8AC3E}">
        <p14:creationId xmlns:p14="http://schemas.microsoft.com/office/powerpoint/2010/main" val="37183313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B27F6-13F4-7564-3C65-11A1990D36A4}"/>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42E2ECA8-344E-A91D-DBC7-4165754C894B}"/>
              </a:ext>
            </a:extLst>
          </p:cNvPr>
          <p:cNvPicPr>
            <a:picLocks noGrp="1" noChangeAspect="1"/>
          </p:cNvPicPr>
          <p:nvPr>
            <p:ph idx="1"/>
          </p:nvPr>
        </p:nvPicPr>
        <p:blipFill rotWithShape="1">
          <a:blip r:embed="rId2"/>
          <a:srcRect b="9071"/>
          <a:stretch/>
        </p:blipFill>
        <p:spPr>
          <a:xfrm>
            <a:off x="680720" y="274638"/>
            <a:ext cx="10830560" cy="5536818"/>
          </a:xfrm>
        </p:spPr>
      </p:pic>
    </p:spTree>
    <p:extLst>
      <p:ext uri="{BB962C8B-B14F-4D97-AF65-F5344CB8AC3E}">
        <p14:creationId xmlns:p14="http://schemas.microsoft.com/office/powerpoint/2010/main" val="6665202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172BD-F551-7F21-5888-934FC0437412}"/>
              </a:ext>
            </a:extLst>
          </p:cNvPr>
          <p:cNvSpPr>
            <a:spLocks noGrp="1"/>
          </p:cNvSpPr>
          <p:nvPr>
            <p:ph type="title"/>
          </p:nvPr>
        </p:nvSpPr>
        <p:spPr>
          <a:xfrm>
            <a:off x="609600" y="274638"/>
            <a:ext cx="2214880" cy="5130482"/>
          </a:xfrm>
        </p:spPr>
        <p:txBody>
          <a:bodyPr>
            <a:normAutofit/>
          </a:bodyPr>
          <a:lstStyle/>
          <a:p>
            <a:r>
              <a:rPr lang="en-GB" sz="3000" b="1" dirty="0"/>
              <a:t>Pygmalion effect</a:t>
            </a:r>
            <a:br>
              <a:rPr lang="en-GB" sz="3000" b="1" dirty="0"/>
            </a:br>
            <a:r>
              <a:rPr lang="en-GB" sz="3000" dirty="0"/>
              <a:t>(Rosenthal and Jacobsen, 1968)</a:t>
            </a:r>
          </a:p>
        </p:txBody>
      </p:sp>
      <p:pic>
        <p:nvPicPr>
          <p:cNvPr id="6" name="Content Placeholder 5">
            <a:extLst>
              <a:ext uri="{FF2B5EF4-FFF2-40B4-BE49-F238E27FC236}">
                <a16:creationId xmlns:a16="http://schemas.microsoft.com/office/drawing/2014/main" id="{33021608-95CC-263F-BA23-3ADFC76016CB}"/>
              </a:ext>
            </a:extLst>
          </p:cNvPr>
          <p:cNvPicPr>
            <a:picLocks noGrp="1" noChangeAspect="1"/>
          </p:cNvPicPr>
          <p:nvPr>
            <p:ph idx="1"/>
          </p:nvPr>
        </p:nvPicPr>
        <p:blipFill>
          <a:blip r:embed="rId3"/>
          <a:stretch>
            <a:fillRect/>
          </a:stretch>
        </p:blipFill>
        <p:spPr>
          <a:xfrm>
            <a:off x="5276088" y="138350"/>
            <a:ext cx="6915912" cy="5403057"/>
          </a:xfrm>
          <a:prstGeom prst="rect">
            <a:avLst/>
          </a:prstGeom>
        </p:spPr>
      </p:pic>
    </p:spTree>
    <p:extLst>
      <p:ext uri="{BB962C8B-B14F-4D97-AF65-F5344CB8AC3E}">
        <p14:creationId xmlns:p14="http://schemas.microsoft.com/office/powerpoint/2010/main" val="583111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84574-5E3A-5484-22C9-BD0BCEDF029B}"/>
              </a:ext>
            </a:extLst>
          </p:cNvPr>
          <p:cNvSpPr>
            <a:spLocks noGrp="1"/>
          </p:cNvSpPr>
          <p:nvPr>
            <p:ph type="title"/>
          </p:nvPr>
        </p:nvSpPr>
        <p:spPr/>
        <p:txBody>
          <a:bodyPr/>
          <a:lstStyle/>
          <a:p>
            <a:r>
              <a:rPr lang="en-GB" b="1" dirty="0"/>
              <a:t>Activity </a:t>
            </a:r>
          </a:p>
        </p:txBody>
      </p:sp>
      <p:sp>
        <p:nvSpPr>
          <p:cNvPr id="3" name="Content Placeholder 2">
            <a:extLst>
              <a:ext uri="{FF2B5EF4-FFF2-40B4-BE49-F238E27FC236}">
                <a16:creationId xmlns:a16="http://schemas.microsoft.com/office/drawing/2014/main" id="{D7701A75-4D4E-EE82-10E4-EDA9E3974FAB}"/>
              </a:ext>
            </a:extLst>
          </p:cNvPr>
          <p:cNvSpPr>
            <a:spLocks noGrp="1"/>
          </p:cNvSpPr>
          <p:nvPr>
            <p:ph idx="1"/>
          </p:nvPr>
        </p:nvSpPr>
        <p:spPr/>
        <p:txBody>
          <a:bodyPr/>
          <a:lstStyle/>
          <a:p>
            <a:pPr marL="0" indent="0" algn="ctr">
              <a:buNone/>
            </a:pPr>
            <a:r>
              <a:rPr lang="en-GB" dirty="0"/>
              <a:t>Now use RCA, 5 whys and leadership theories with reference to </a:t>
            </a:r>
            <a:r>
              <a:rPr lang="en-US" b="1" i="1" dirty="0">
                <a:solidFill>
                  <a:srgbClr val="1F1F1F"/>
                </a:solidFill>
                <a:effectLst/>
                <a:latin typeface="Source Sans Pro" panose="020B0503030403020204" pitchFamily="34" charset="0"/>
              </a:rPr>
              <a:t>Lewis Blackman story and discuss in the group</a:t>
            </a:r>
            <a:endParaRPr lang="en-GB" b="1" i="1" dirty="0"/>
          </a:p>
        </p:txBody>
      </p:sp>
    </p:spTree>
    <p:extLst>
      <p:ext uri="{BB962C8B-B14F-4D97-AF65-F5344CB8AC3E}">
        <p14:creationId xmlns:p14="http://schemas.microsoft.com/office/powerpoint/2010/main" val="24399193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97DCCD-0773-4355-943C-61CEB7D39095}"/>
              </a:ext>
            </a:extLst>
          </p:cNvPr>
          <p:cNvSpPr/>
          <p:nvPr/>
        </p:nvSpPr>
        <p:spPr>
          <a:xfrm>
            <a:off x="2567608" y="1161884"/>
            <a:ext cx="5243808"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2"/>
              </a:rPr>
              <a:t>https://www.youtube.com/watch?v=6lQAc6Y_A48</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pic>
        <p:nvPicPr>
          <p:cNvPr id="1026" name="Picture 2" descr="Image result for nelson mandela speech">
            <a:extLst>
              <a:ext uri="{FF2B5EF4-FFF2-40B4-BE49-F238E27FC236}">
                <a16:creationId xmlns:a16="http://schemas.microsoft.com/office/drawing/2014/main" id="{E8AAB2C1-4358-4FA8-A709-78C5F89333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44" y="920286"/>
            <a:ext cx="2172197" cy="122186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B463E26-0793-49AE-A3AB-06608EDD976E}"/>
              </a:ext>
            </a:extLst>
          </p:cNvPr>
          <p:cNvSpPr/>
          <p:nvPr/>
        </p:nvSpPr>
        <p:spPr>
          <a:xfrm>
            <a:off x="2542352" y="3389512"/>
            <a:ext cx="7658104"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4"/>
              </a:rPr>
              <a:t>https://www.nobelprize.org/prizes/peace/1964/king/acceptance-speech/</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pic>
        <p:nvPicPr>
          <p:cNvPr id="1028" name="Picture 4" descr="Image result for martin luther king">
            <a:extLst>
              <a:ext uri="{FF2B5EF4-FFF2-40B4-BE49-F238E27FC236}">
                <a16:creationId xmlns:a16="http://schemas.microsoft.com/office/drawing/2014/main" id="{F0ADCBA8-DEDD-46DB-83E4-4FE63D73107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1344" y="2454989"/>
            <a:ext cx="2230015" cy="169409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FD55A14-6977-4E92-9474-FC091AE56194}"/>
              </a:ext>
            </a:extLst>
          </p:cNvPr>
          <p:cNvSpPr/>
          <p:nvPr/>
        </p:nvSpPr>
        <p:spPr>
          <a:xfrm>
            <a:off x="2567608" y="2932703"/>
            <a:ext cx="5128392"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6"/>
              </a:rPr>
              <a:t>https://www.youtube.com/watch?v=vP4iY1TtS3s</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Rectangle 4">
            <a:extLst>
              <a:ext uri="{FF2B5EF4-FFF2-40B4-BE49-F238E27FC236}">
                <a16:creationId xmlns:a16="http://schemas.microsoft.com/office/drawing/2014/main" id="{0D888122-5208-4234-8B77-F56854886A4A}"/>
              </a:ext>
            </a:extLst>
          </p:cNvPr>
          <p:cNvSpPr/>
          <p:nvPr/>
        </p:nvSpPr>
        <p:spPr>
          <a:xfrm>
            <a:off x="2567608" y="4991054"/>
            <a:ext cx="4764189" cy="338554"/>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yriad Pro"/>
                <a:ea typeface="+mn-ea"/>
                <a:cs typeface="+mn-cs"/>
                <a:hlinkClick r:id="rId7"/>
              </a:rPr>
              <a:t>https://www.youtube.com/watch?v=MkTw3_PmKtc</a:t>
            </a:r>
            <a:endParaRPr kumimoji="0" lang="en-GB" sz="1600" b="0" i="0" u="none" strike="noStrike" kern="1200" cap="none" spc="0" normalizeH="0" baseline="0" noProof="0" dirty="0">
              <a:ln>
                <a:noFill/>
              </a:ln>
              <a:solidFill>
                <a:prstClr val="black"/>
              </a:solidFill>
              <a:effectLst/>
              <a:uLnTx/>
              <a:uFillTx/>
              <a:latin typeface="Myriad Pro"/>
              <a:ea typeface="+mn-ea"/>
              <a:cs typeface="+mn-cs"/>
            </a:endParaRPr>
          </a:p>
        </p:txBody>
      </p:sp>
      <p:pic>
        <p:nvPicPr>
          <p:cNvPr id="1030" name="Picture 6" descr="Image result for winston churchill famous speech">
            <a:extLst>
              <a:ext uri="{FF2B5EF4-FFF2-40B4-BE49-F238E27FC236}">
                <a16:creationId xmlns:a16="http://schemas.microsoft.com/office/drawing/2014/main" id="{4536792B-FC6C-4DA9-8B62-B4D4B22C3A0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880" y="4402344"/>
            <a:ext cx="2317326" cy="129866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B1C4D94A-DB95-4203-85DE-E373F6D0F86B}"/>
              </a:ext>
            </a:extLst>
          </p:cNvPr>
          <p:cNvSpPr/>
          <p:nvPr/>
        </p:nvSpPr>
        <p:spPr>
          <a:xfrm>
            <a:off x="8946542" y="1570263"/>
            <a:ext cx="3240360" cy="92333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9"/>
              </a:rPr>
              <a:t>https://www.youtube.com/watch?time_continue=4&amp;v=UF8uR6Z6KLc&amp;feature=emb_logo</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pic>
        <p:nvPicPr>
          <p:cNvPr id="1032" name="Picture 8" descr="Image result for steve jobs speech">
            <a:extLst>
              <a:ext uri="{FF2B5EF4-FFF2-40B4-BE49-F238E27FC236}">
                <a16:creationId xmlns:a16="http://schemas.microsoft.com/office/drawing/2014/main" id="{6BB7AA95-CC1B-4F4F-B30F-05B5CE98DE3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626244" y="121379"/>
            <a:ext cx="1812652" cy="1448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43116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80AA9DC-73B6-4086-8AAC-56A54DDEEB11}"/>
              </a:ext>
            </a:extLst>
          </p:cNvPr>
          <p:cNvSpPr>
            <a:spLocks noGrp="1"/>
          </p:cNvSpPr>
          <p:nvPr>
            <p:ph type="title"/>
          </p:nvPr>
        </p:nvSpPr>
        <p:spPr/>
        <p:txBody>
          <a:bodyPr>
            <a:normAutofit/>
          </a:bodyPr>
          <a:lstStyle/>
          <a:p>
            <a:pPr eaLnBrk="1" hangingPunct="1">
              <a:defRPr/>
            </a:pPr>
            <a:r>
              <a:rPr lang="en-GB" dirty="0"/>
              <a:t>Towards a contingency approach</a:t>
            </a:r>
          </a:p>
        </p:txBody>
      </p:sp>
      <p:sp>
        <p:nvSpPr>
          <p:cNvPr id="2" name="Content Placeholder 1">
            <a:extLst>
              <a:ext uri="{FF2B5EF4-FFF2-40B4-BE49-F238E27FC236}">
                <a16:creationId xmlns:a16="http://schemas.microsoft.com/office/drawing/2014/main" id="{E24C2A85-4ED6-4EC9-AD9D-C86A30BCD778}"/>
              </a:ext>
            </a:extLst>
          </p:cNvPr>
          <p:cNvSpPr>
            <a:spLocks noGrp="1" noChangeArrowheads="1"/>
          </p:cNvSpPr>
          <p:nvPr>
            <p:ph idx="1"/>
          </p:nvPr>
        </p:nvSpPr>
        <p:spPr>
          <a:xfrm>
            <a:off x="695400" y="2276872"/>
            <a:ext cx="11233248" cy="1828799"/>
          </a:xfrm>
        </p:spPr>
        <p:txBody>
          <a:bodyPr/>
          <a:lstStyle/>
          <a:p>
            <a:pPr marL="0" indent="0" eaLnBrk="1" hangingPunct="1">
              <a:lnSpc>
                <a:spcPct val="150000"/>
              </a:lnSpc>
              <a:buNone/>
            </a:pPr>
            <a:r>
              <a:rPr lang="en-GB" altLang="en-US" sz="2400" dirty="0"/>
              <a:t>Moving away from a ‘one best way’ model, </a:t>
            </a:r>
            <a:r>
              <a:rPr lang="en-GB" altLang="en-US" sz="2400" dirty="0" err="1"/>
              <a:t>Tannehaum</a:t>
            </a:r>
            <a:r>
              <a:rPr lang="en-GB" altLang="en-US" sz="2400" dirty="0"/>
              <a:t> &amp; Schmidt (1958) presented the autocratic-democratic choice as a </a:t>
            </a:r>
            <a:r>
              <a:rPr lang="en-GB" altLang="en-US" sz="2400" i="1" dirty="0"/>
              <a:t>continuum</a:t>
            </a:r>
            <a:r>
              <a:rPr lang="en-GB" altLang="en-US" sz="2400" dirty="0"/>
              <a:t>, from ‘boss-centred’ leadership at one extreme to ‘subordinate-centred’ leadership at the other.  </a:t>
            </a:r>
          </a:p>
          <a:p>
            <a:pPr marL="0" indent="0" eaLnBrk="1" hangingPunct="1">
              <a:lnSpc>
                <a:spcPct val="150000"/>
              </a:lnSpc>
              <a:buNone/>
            </a:pPr>
            <a:endParaRPr lang="en-GB" altLang="en-US" sz="1400"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40D12BA-3E26-4C09-9347-8D57D0BD3C4B}"/>
              </a:ext>
            </a:extLst>
          </p:cNvPr>
          <p:cNvSpPr txBox="1"/>
          <p:nvPr/>
        </p:nvSpPr>
        <p:spPr>
          <a:xfrm>
            <a:off x="211363" y="-8943"/>
            <a:ext cx="11980637" cy="646331"/>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Situational Leadership </a:t>
            </a:r>
            <a:endPar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Myriad Pro"/>
              <a:ea typeface="+mn-ea"/>
              <a:cs typeface="+mn-cs"/>
            </a:endParaRPr>
          </a:p>
        </p:txBody>
      </p:sp>
      <p:sp>
        <p:nvSpPr>
          <p:cNvPr id="2" name="Rectangle 1">
            <a:extLst>
              <a:ext uri="{FF2B5EF4-FFF2-40B4-BE49-F238E27FC236}">
                <a16:creationId xmlns:a16="http://schemas.microsoft.com/office/drawing/2014/main" id="{8250FC11-5D15-4EBB-BB4A-29B1586372D9}"/>
              </a:ext>
            </a:extLst>
          </p:cNvPr>
          <p:cNvSpPr/>
          <p:nvPr/>
        </p:nvSpPr>
        <p:spPr>
          <a:xfrm>
            <a:off x="211363" y="1271788"/>
            <a:ext cx="11795181" cy="3046988"/>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mn-cs"/>
              </a:rPr>
              <a:t>Also known as the contingency model, the situational approach to leadership requires leaders to adapt their style according to the situation they face.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GB" sz="2400" b="0" i="0" u="none" strike="noStrike" kern="1200" cap="none" spc="0" normalizeH="0" baseline="0" noProof="0" dirty="0">
              <a:ln>
                <a:noFill/>
              </a:ln>
              <a:solidFill>
                <a:prstClr val="black"/>
              </a:solidFill>
              <a:effectLst/>
              <a:uLnTx/>
              <a:uFillTx/>
              <a:latin typeface="Myriad Pro"/>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mn-cs"/>
              </a:rPr>
              <a:t>There is no one best style, rather leaders should be able to be flexible and adaptable.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GB" sz="2400" b="0" i="0" u="none" strike="noStrike" kern="1200" cap="none" spc="0" normalizeH="0" baseline="0" noProof="0" dirty="0">
              <a:ln>
                <a:noFill/>
              </a:ln>
              <a:solidFill>
                <a:prstClr val="black"/>
              </a:solidFill>
              <a:effectLst/>
              <a:uLnTx/>
              <a:uFillTx/>
              <a:latin typeface="Myriad Pro"/>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mn-cs"/>
              </a:rPr>
              <a:t>This approach has generated a number of theories, the most significant of which are identified on the following slide.</a:t>
            </a:r>
          </a:p>
        </p:txBody>
      </p:sp>
      <p:sp>
        <p:nvSpPr>
          <p:cNvPr id="3" name="Rectangle 2">
            <a:extLst>
              <a:ext uri="{FF2B5EF4-FFF2-40B4-BE49-F238E27FC236}">
                <a16:creationId xmlns:a16="http://schemas.microsoft.com/office/drawing/2014/main" id="{BE73BE63-54D1-4ADA-96CC-F118D6E4AB8D}"/>
              </a:ext>
            </a:extLst>
          </p:cNvPr>
          <p:cNvSpPr/>
          <p:nvPr/>
        </p:nvSpPr>
        <p:spPr>
          <a:xfrm>
            <a:off x="423765" y="4810301"/>
            <a:ext cx="5243808"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2"/>
              </a:rPr>
              <a:t>https://www.youtube.com/watch?v=pykuvuA-QFU</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Tree>
    <p:extLst>
      <p:ext uri="{BB962C8B-B14F-4D97-AF65-F5344CB8AC3E}">
        <p14:creationId xmlns:p14="http://schemas.microsoft.com/office/powerpoint/2010/main" val="1167961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9AE93-90CF-F752-A158-3D91DCF54D05}"/>
              </a:ext>
            </a:extLst>
          </p:cNvPr>
          <p:cNvSpPr>
            <a:spLocks noGrp="1"/>
          </p:cNvSpPr>
          <p:nvPr>
            <p:ph type="title"/>
          </p:nvPr>
        </p:nvSpPr>
        <p:spPr/>
        <p:txBody>
          <a:bodyPr/>
          <a:lstStyle/>
          <a:p>
            <a:r>
              <a:rPr lang="en-GB" dirty="0"/>
              <a:t>Contingency leadership model</a:t>
            </a:r>
          </a:p>
        </p:txBody>
      </p:sp>
      <p:sp>
        <p:nvSpPr>
          <p:cNvPr id="3" name="Content Placeholder 2">
            <a:extLst>
              <a:ext uri="{FF2B5EF4-FFF2-40B4-BE49-F238E27FC236}">
                <a16:creationId xmlns:a16="http://schemas.microsoft.com/office/drawing/2014/main" id="{BF65EC8C-E59E-1CD4-8D70-8BE8310A3963}"/>
              </a:ext>
            </a:extLst>
          </p:cNvPr>
          <p:cNvSpPr>
            <a:spLocks noGrp="1"/>
          </p:cNvSpPr>
          <p:nvPr>
            <p:ph idx="1"/>
          </p:nvPr>
        </p:nvSpPr>
        <p:spPr/>
        <p:txBody>
          <a:bodyPr>
            <a:normAutofit fontScale="85000" lnSpcReduction="20000"/>
          </a:bodyPr>
          <a:lstStyle/>
          <a:p>
            <a:r>
              <a:rPr lang="en-US" dirty="0"/>
              <a:t>As we have seen, a leadership theory examines some aspect of leadership. </a:t>
            </a:r>
          </a:p>
          <a:p>
            <a:r>
              <a:rPr lang="en-US" dirty="0"/>
              <a:t>Here we're going to look at leadership models, which is when, rather than just examining one aspect of leadership, we're going to put them all together in a model that explains what is happening and what this leader is doing. It's a whole theory explaining exactly what is going on at all times. </a:t>
            </a:r>
          </a:p>
          <a:p>
            <a:r>
              <a:rPr lang="en-US" dirty="0"/>
              <a:t>Now, we're going to be looking at three different contingency theory models. One is contingency leadership theory, two is leadership continuum theory, and the third is path-goal theory. </a:t>
            </a:r>
            <a:endParaRPr lang="en-GB" dirty="0"/>
          </a:p>
        </p:txBody>
      </p:sp>
    </p:spTree>
    <p:extLst>
      <p:ext uri="{BB962C8B-B14F-4D97-AF65-F5344CB8AC3E}">
        <p14:creationId xmlns:p14="http://schemas.microsoft.com/office/powerpoint/2010/main" val="28659958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63B83-88F3-32CA-E940-FA0B3B2080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0E67BB4-BB72-BEB9-7669-20B69CB25C9A}"/>
              </a:ext>
            </a:extLst>
          </p:cNvPr>
          <p:cNvSpPr>
            <a:spLocks noGrp="1"/>
          </p:cNvSpPr>
          <p:nvPr>
            <p:ph idx="1"/>
          </p:nvPr>
        </p:nvSpPr>
        <p:spPr/>
        <p:txBody>
          <a:bodyPr>
            <a:normAutofit fontScale="92500" lnSpcReduction="20000"/>
          </a:bodyPr>
          <a:lstStyle/>
          <a:p>
            <a:pPr marL="0" indent="0">
              <a:buNone/>
            </a:pPr>
            <a:r>
              <a:rPr lang="en-GB" b="0" i="0" dirty="0">
                <a:solidFill>
                  <a:srgbClr val="1F1F1F"/>
                </a:solidFill>
                <a:effectLst/>
                <a:latin typeface="Source Sans Pro" panose="020B0503030403020204" pitchFamily="34" charset="0"/>
              </a:rPr>
              <a:t>Fiedler's leadership contingency model-</a:t>
            </a:r>
          </a:p>
          <a:p>
            <a:pPr algn="l"/>
            <a:r>
              <a:rPr lang="en-US" b="0" i="0" dirty="0">
                <a:solidFill>
                  <a:srgbClr val="1F1F1F"/>
                </a:solidFill>
                <a:effectLst/>
                <a:latin typeface="Source Sans Pro" panose="020B0503030403020204" pitchFamily="34" charset="0"/>
              </a:rPr>
              <a:t>a leader's style was related to their traits and their behaviors and their personality.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It wasn't something that was that adaptable.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It is more about where you should be leading and who you should be leading rather than the level of adaptability that you might have.</a:t>
            </a:r>
          </a:p>
          <a:p>
            <a:pPr algn="l"/>
            <a:r>
              <a:rPr lang="en-US" b="0" i="0" dirty="0">
                <a:solidFill>
                  <a:srgbClr val="333333"/>
                </a:solidFill>
                <a:effectLst/>
                <a:latin typeface="OpenSans"/>
              </a:rPr>
              <a:t>There are two styles, task and relationship based, very similar to, on one hand, autocratic, on the other hand, democratic. </a:t>
            </a:r>
          </a:p>
          <a:p>
            <a:pPr marL="0" indent="0">
              <a:buNone/>
            </a:pPr>
            <a:endParaRPr lang="en-GB" b="0" i="0" dirty="0">
              <a:solidFill>
                <a:srgbClr val="1F1F1F"/>
              </a:solidFill>
              <a:effectLst/>
              <a:latin typeface="Source Sans Pro" panose="020B0503030403020204" pitchFamily="34" charset="0"/>
            </a:endParaRPr>
          </a:p>
          <a:p>
            <a:endParaRPr lang="en-GB" dirty="0"/>
          </a:p>
        </p:txBody>
      </p:sp>
    </p:spTree>
    <p:extLst>
      <p:ext uri="{BB962C8B-B14F-4D97-AF65-F5344CB8AC3E}">
        <p14:creationId xmlns:p14="http://schemas.microsoft.com/office/powerpoint/2010/main" val="22418345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0B69B4C-D3FF-68DF-BFEC-EC25AEC83D9D}"/>
              </a:ext>
            </a:extLst>
          </p:cNvPr>
          <p:cNvPicPr>
            <a:picLocks noGrp="1" noChangeAspect="1"/>
          </p:cNvPicPr>
          <p:nvPr>
            <p:ph idx="1"/>
          </p:nvPr>
        </p:nvPicPr>
        <p:blipFill rotWithShape="1">
          <a:blip r:embed="rId3"/>
          <a:srcRect b="7515"/>
          <a:stretch/>
        </p:blipFill>
        <p:spPr>
          <a:xfrm>
            <a:off x="840986" y="274638"/>
            <a:ext cx="10510027" cy="6583361"/>
          </a:xfrm>
        </p:spPr>
      </p:pic>
      <p:sp>
        <p:nvSpPr>
          <p:cNvPr id="2" name="Title 1">
            <a:extLst>
              <a:ext uri="{FF2B5EF4-FFF2-40B4-BE49-F238E27FC236}">
                <a16:creationId xmlns:a16="http://schemas.microsoft.com/office/drawing/2014/main" id="{DFBC6E9A-2509-6DFE-FA65-9569C7910294}"/>
              </a:ext>
            </a:extLst>
          </p:cNvPr>
          <p:cNvSpPr>
            <a:spLocks noGrp="1"/>
          </p:cNvSpPr>
          <p:nvPr>
            <p:ph type="title"/>
          </p:nvPr>
        </p:nvSpPr>
        <p:spPr>
          <a:xfrm>
            <a:off x="609599" y="274638"/>
            <a:ext cx="10741413" cy="497522"/>
          </a:xfrm>
        </p:spPr>
        <p:txBody>
          <a:bodyPr>
            <a:normAutofit fontScale="90000"/>
          </a:bodyPr>
          <a:lstStyle/>
          <a:p>
            <a:r>
              <a:rPr lang="en-GB" dirty="0">
                <a:solidFill>
                  <a:schemeClr val="bg1"/>
                </a:solidFill>
              </a:rPr>
              <a:t>(Fiedler, 1958)</a:t>
            </a:r>
          </a:p>
        </p:txBody>
      </p:sp>
    </p:spTree>
    <p:extLst>
      <p:ext uri="{BB962C8B-B14F-4D97-AF65-F5344CB8AC3E}">
        <p14:creationId xmlns:p14="http://schemas.microsoft.com/office/powerpoint/2010/main" val="5713607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1B504-E6A9-D51D-3CC2-0D2057F6BCA3}"/>
              </a:ext>
            </a:extLst>
          </p:cNvPr>
          <p:cNvSpPr>
            <a:spLocks noGrp="1"/>
          </p:cNvSpPr>
          <p:nvPr>
            <p:ph type="title"/>
          </p:nvPr>
        </p:nvSpPr>
        <p:spPr/>
        <p:txBody>
          <a:bodyPr>
            <a:normAutofit fontScale="90000"/>
          </a:bodyPr>
          <a:lstStyle/>
          <a:p>
            <a:r>
              <a:rPr lang="en-US" b="0" i="0" dirty="0">
                <a:solidFill>
                  <a:srgbClr val="1F1F1F"/>
                </a:solidFill>
                <a:effectLst/>
                <a:latin typeface="Source Sans Pro" panose="020B0503030403020204" pitchFamily="34" charset="0"/>
              </a:rPr>
              <a:t>leadership continuum model</a:t>
            </a:r>
            <a:br>
              <a:rPr lang="en-US" b="0" i="0" dirty="0">
                <a:solidFill>
                  <a:srgbClr val="333333"/>
                </a:solidFill>
                <a:effectLst/>
                <a:latin typeface="OpenSans"/>
              </a:rPr>
            </a:br>
            <a:endParaRPr lang="en-GB" dirty="0"/>
          </a:p>
        </p:txBody>
      </p:sp>
      <p:sp>
        <p:nvSpPr>
          <p:cNvPr id="3" name="Content Placeholder 2">
            <a:extLst>
              <a:ext uri="{FF2B5EF4-FFF2-40B4-BE49-F238E27FC236}">
                <a16:creationId xmlns:a16="http://schemas.microsoft.com/office/drawing/2014/main" id="{EA944E3E-970D-FD52-984D-8FC510ADB62F}"/>
              </a:ext>
            </a:extLst>
          </p:cNvPr>
          <p:cNvSpPr>
            <a:spLocks noGrp="1"/>
          </p:cNvSpPr>
          <p:nvPr>
            <p:ph idx="1"/>
          </p:nvPr>
        </p:nvSpPr>
        <p:spPr/>
        <p:txBody>
          <a:bodyPr>
            <a:normAutofit fontScale="85000" lnSpcReduction="20000"/>
          </a:bodyPr>
          <a:lstStyle/>
          <a:p>
            <a:pPr marL="0" indent="0">
              <a:buNone/>
            </a:pPr>
            <a:r>
              <a:rPr lang="en-US" b="0" i="0" dirty="0">
                <a:solidFill>
                  <a:srgbClr val="1F1F1F"/>
                </a:solidFill>
                <a:effectLst/>
                <a:latin typeface="Source Sans Pro" panose="020B0503030403020204" pitchFamily="34" charset="0"/>
              </a:rPr>
              <a:t>Tannenbaum Schmidt’s leadership continuum model- </a:t>
            </a:r>
          </a:p>
          <a:p>
            <a:pPr marL="0" indent="0">
              <a:buNone/>
            </a:pPr>
            <a:endParaRPr lang="en-US" b="0" i="0" dirty="0">
              <a:solidFill>
                <a:srgbClr val="1F1F1F"/>
              </a:solidFill>
              <a:effectLst/>
              <a:latin typeface="Source Sans Pro" panose="020B0503030403020204" pitchFamily="34" charset="0"/>
            </a:endParaRPr>
          </a:p>
          <a:p>
            <a:pPr marL="0" indent="0">
              <a:buNone/>
            </a:pPr>
            <a:r>
              <a:rPr lang="en-US" b="0" i="0" dirty="0">
                <a:solidFill>
                  <a:srgbClr val="1F1F1F"/>
                </a:solidFill>
                <a:effectLst/>
                <a:latin typeface="Source Sans Pro" panose="020B0503030403020204" pitchFamily="34" charset="0"/>
              </a:rPr>
              <a:t>Now, this model has seven styles and three variables. We've got on one hand fully autocratic and the other hand fully participative, and there's just various different levels of continuum so that you can be almost strongly autocratic to the semi-strongly autocratic to right in the middle all the way down to participative. There is a very fluid set of measurements, there's no seven specific styles. It's just a continuum from one dimension to another.</a:t>
            </a:r>
          </a:p>
          <a:p>
            <a:pPr marL="0" indent="0">
              <a:buNone/>
            </a:pPr>
            <a:br>
              <a:rPr lang="en-US" b="0" i="0" dirty="0">
                <a:solidFill>
                  <a:srgbClr val="333333"/>
                </a:solidFill>
                <a:effectLst/>
                <a:latin typeface="OpenSans"/>
              </a:rPr>
            </a:br>
            <a:endParaRPr lang="en-GB" dirty="0"/>
          </a:p>
        </p:txBody>
      </p:sp>
    </p:spTree>
    <p:extLst>
      <p:ext uri="{BB962C8B-B14F-4D97-AF65-F5344CB8AC3E}">
        <p14:creationId xmlns:p14="http://schemas.microsoft.com/office/powerpoint/2010/main" val="3365904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2829E-E703-5C6E-D232-8F72D17D2C30}"/>
              </a:ext>
            </a:extLst>
          </p:cNvPr>
          <p:cNvSpPr>
            <a:spLocks noGrp="1"/>
          </p:cNvSpPr>
          <p:nvPr>
            <p:ph type="title"/>
          </p:nvPr>
        </p:nvSpPr>
        <p:spPr>
          <a:xfrm>
            <a:off x="812800" y="274638"/>
            <a:ext cx="10769600" cy="518160"/>
          </a:xfrm>
        </p:spPr>
        <p:txBody>
          <a:bodyPr>
            <a:normAutofit fontScale="90000"/>
          </a:bodyPr>
          <a:lstStyle/>
          <a:p>
            <a:r>
              <a:rPr lang="en-US" b="0" i="0" dirty="0">
                <a:solidFill>
                  <a:srgbClr val="1F1F1F"/>
                </a:solidFill>
                <a:effectLst/>
                <a:latin typeface="Source Sans Pro" panose="020B0503030403020204" pitchFamily="34" charset="0"/>
              </a:rPr>
              <a:t>(Tannenbaum &amp; Schmidt, 1973)</a:t>
            </a:r>
            <a:endParaRPr lang="en-GB" dirty="0"/>
          </a:p>
        </p:txBody>
      </p:sp>
      <p:pic>
        <p:nvPicPr>
          <p:cNvPr id="5" name="Content Placeholder 4">
            <a:extLst>
              <a:ext uri="{FF2B5EF4-FFF2-40B4-BE49-F238E27FC236}">
                <a16:creationId xmlns:a16="http://schemas.microsoft.com/office/drawing/2014/main" id="{FC9F97E0-BFA9-236F-6049-1CA413518D30}"/>
              </a:ext>
            </a:extLst>
          </p:cNvPr>
          <p:cNvPicPr>
            <a:picLocks noGrp="1" noChangeAspect="1"/>
          </p:cNvPicPr>
          <p:nvPr>
            <p:ph idx="1"/>
          </p:nvPr>
        </p:nvPicPr>
        <p:blipFill rotWithShape="1">
          <a:blip r:embed="rId2"/>
          <a:srcRect l="2834" t="2095" r="3000" b="9422"/>
          <a:stretch/>
        </p:blipFill>
        <p:spPr>
          <a:xfrm>
            <a:off x="355600" y="792798"/>
            <a:ext cx="11480800" cy="6065202"/>
          </a:xfrm>
        </p:spPr>
      </p:pic>
    </p:spTree>
    <p:extLst>
      <p:ext uri="{BB962C8B-B14F-4D97-AF65-F5344CB8AC3E}">
        <p14:creationId xmlns:p14="http://schemas.microsoft.com/office/powerpoint/2010/main" val="7136281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8F547-7ACF-07C6-4FE0-EE282319C646}"/>
              </a:ext>
            </a:extLst>
          </p:cNvPr>
          <p:cNvSpPr>
            <a:spLocks noGrp="1"/>
          </p:cNvSpPr>
          <p:nvPr>
            <p:ph type="title"/>
          </p:nvPr>
        </p:nvSpPr>
        <p:spPr/>
        <p:txBody>
          <a:bodyPr/>
          <a:lstStyle/>
          <a:p>
            <a:r>
              <a:rPr lang="en-GB" b="0" i="0" dirty="0">
                <a:solidFill>
                  <a:srgbClr val="1F1F1F"/>
                </a:solidFill>
                <a:effectLst/>
                <a:latin typeface="Source Sans Pro" panose="020B0503030403020204" pitchFamily="34" charset="0"/>
              </a:rPr>
              <a:t>The path-goal leadership model.</a:t>
            </a:r>
            <a:endParaRPr lang="en-GB" dirty="0"/>
          </a:p>
        </p:txBody>
      </p:sp>
      <p:sp>
        <p:nvSpPr>
          <p:cNvPr id="3" name="Content Placeholder 2">
            <a:extLst>
              <a:ext uri="{FF2B5EF4-FFF2-40B4-BE49-F238E27FC236}">
                <a16:creationId xmlns:a16="http://schemas.microsoft.com/office/drawing/2014/main" id="{78482E53-2535-4D1D-E021-F78013CA2DC5}"/>
              </a:ext>
            </a:extLst>
          </p:cNvPr>
          <p:cNvSpPr>
            <a:spLocks noGrp="1"/>
          </p:cNvSpPr>
          <p:nvPr>
            <p:ph idx="1"/>
          </p:nvPr>
        </p:nvSpPr>
        <p:spPr/>
        <p:txBody>
          <a:bodyPr>
            <a:normAutofit fontScale="77500" lnSpcReduction="20000"/>
          </a:bodyPr>
          <a:lstStyle/>
          <a:p>
            <a:r>
              <a:rPr lang="en-US" dirty="0"/>
              <a:t>This one has four styles and six variables. It is a theory of somebody called Robert House. The first of these styles is directive, in which the leader provide high structure, so the policies and the ways in which the job should be done. The second is supportive, in which a leader shows high consideration to the feelings of the employees and make sure that they're actually happy to do the job. The third is participative, in which the leader takes seriously the participative considerations of the employees, how will they going to contribute to the decision making process? The fourth is achievement based, is how does a leader believe that the employees are going to be responding to highly complex difficult challenges. Is that going to drive them forward or not?</a:t>
            </a:r>
            <a:endParaRPr lang="en-GB" dirty="0"/>
          </a:p>
        </p:txBody>
      </p:sp>
    </p:spTree>
    <p:extLst>
      <p:ext uri="{BB962C8B-B14F-4D97-AF65-F5344CB8AC3E}">
        <p14:creationId xmlns:p14="http://schemas.microsoft.com/office/powerpoint/2010/main" val="16821697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0D697-7B54-F20A-D308-D62F185DA7EB}"/>
              </a:ext>
            </a:extLst>
          </p:cNvPr>
          <p:cNvSpPr>
            <a:spLocks noGrp="1"/>
          </p:cNvSpPr>
          <p:nvPr>
            <p:ph type="title"/>
          </p:nvPr>
        </p:nvSpPr>
        <p:spPr>
          <a:xfrm>
            <a:off x="792480" y="274638"/>
            <a:ext cx="10789920" cy="619442"/>
          </a:xfrm>
        </p:spPr>
        <p:txBody>
          <a:bodyPr>
            <a:normAutofit fontScale="90000"/>
          </a:bodyPr>
          <a:lstStyle/>
          <a:p>
            <a:r>
              <a:rPr lang="en-GB" dirty="0"/>
              <a:t>(House &amp; Mitchell, 1975)</a:t>
            </a:r>
          </a:p>
        </p:txBody>
      </p:sp>
      <p:pic>
        <p:nvPicPr>
          <p:cNvPr id="5" name="Content Placeholder 4">
            <a:extLst>
              <a:ext uri="{FF2B5EF4-FFF2-40B4-BE49-F238E27FC236}">
                <a16:creationId xmlns:a16="http://schemas.microsoft.com/office/drawing/2014/main" id="{8BCC831F-0E4D-9B22-EA60-1A71737A2E23}"/>
              </a:ext>
            </a:extLst>
          </p:cNvPr>
          <p:cNvPicPr>
            <a:picLocks noGrp="1" noChangeAspect="1"/>
          </p:cNvPicPr>
          <p:nvPr>
            <p:ph idx="1"/>
          </p:nvPr>
        </p:nvPicPr>
        <p:blipFill rotWithShape="1">
          <a:blip r:embed="rId3"/>
          <a:srcRect l="1576" b="7515"/>
          <a:stretch/>
        </p:blipFill>
        <p:spPr>
          <a:xfrm>
            <a:off x="792480" y="894080"/>
            <a:ext cx="10972799" cy="5796928"/>
          </a:xfrm>
        </p:spPr>
      </p:pic>
    </p:spTree>
    <p:extLst>
      <p:ext uri="{BB962C8B-B14F-4D97-AF65-F5344CB8AC3E}">
        <p14:creationId xmlns:p14="http://schemas.microsoft.com/office/powerpoint/2010/main" val="34635609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80E05-DC50-2990-3611-B9B9B4B1F0EB}"/>
              </a:ext>
            </a:extLst>
          </p:cNvPr>
          <p:cNvSpPr>
            <a:spLocks noGrp="1"/>
          </p:cNvSpPr>
          <p:nvPr>
            <p:ph type="title"/>
          </p:nvPr>
        </p:nvSpPr>
        <p:spPr/>
        <p:txBody>
          <a:bodyPr/>
          <a:lstStyle/>
          <a:p>
            <a:r>
              <a:rPr lang="en-GB" dirty="0"/>
              <a:t>In the Next Session</a:t>
            </a:r>
          </a:p>
        </p:txBody>
      </p:sp>
      <p:sp>
        <p:nvSpPr>
          <p:cNvPr id="3" name="Content Placeholder 2">
            <a:extLst>
              <a:ext uri="{FF2B5EF4-FFF2-40B4-BE49-F238E27FC236}">
                <a16:creationId xmlns:a16="http://schemas.microsoft.com/office/drawing/2014/main" id="{EAA17120-85B2-C188-B4FC-AAA23546C788}"/>
              </a:ext>
            </a:extLst>
          </p:cNvPr>
          <p:cNvSpPr>
            <a:spLocks noGrp="1"/>
          </p:cNvSpPr>
          <p:nvPr>
            <p:ph idx="1"/>
          </p:nvPr>
        </p:nvSpPr>
        <p:spPr/>
        <p:txBody>
          <a:bodyPr>
            <a:normAutofit/>
          </a:bodyPr>
          <a:lstStyle/>
          <a:p>
            <a:r>
              <a:rPr lang="en-US" dirty="0"/>
              <a:t>The rise of the team</a:t>
            </a:r>
          </a:p>
          <a:p>
            <a:r>
              <a:rPr lang="en-US" dirty="0"/>
              <a:t>The role of leaders</a:t>
            </a:r>
          </a:p>
          <a:p>
            <a:r>
              <a:rPr lang="en-US" dirty="0"/>
              <a:t>The role of followers</a:t>
            </a:r>
          </a:p>
          <a:p>
            <a:r>
              <a:rPr lang="en-US" dirty="0"/>
              <a:t>Leading with psychological safety</a:t>
            </a:r>
          </a:p>
          <a:p>
            <a:r>
              <a:rPr lang="en-US" dirty="0"/>
              <a:t>Teams and the future of work</a:t>
            </a:r>
          </a:p>
          <a:p>
            <a:endParaRPr lang="en-US" dirty="0"/>
          </a:p>
        </p:txBody>
      </p:sp>
    </p:spTree>
    <p:extLst>
      <p:ext uri="{BB962C8B-B14F-4D97-AF65-F5344CB8AC3E}">
        <p14:creationId xmlns:p14="http://schemas.microsoft.com/office/powerpoint/2010/main" val="27167776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7385A-EF91-61E2-314E-2D47D9DFB85B}"/>
              </a:ext>
            </a:extLst>
          </p:cNvPr>
          <p:cNvSpPr>
            <a:spLocks noGrp="1"/>
          </p:cNvSpPr>
          <p:nvPr>
            <p:ph type="title"/>
          </p:nvPr>
        </p:nvSpPr>
        <p:spPr/>
        <p:txBody>
          <a:bodyPr/>
          <a:lstStyle/>
          <a:p>
            <a:r>
              <a:rPr lang="en-GB" dirty="0"/>
              <a:t>Week 4- Closing</a:t>
            </a:r>
          </a:p>
        </p:txBody>
      </p:sp>
      <p:sp>
        <p:nvSpPr>
          <p:cNvPr id="3" name="Content Placeholder 2">
            <a:extLst>
              <a:ext uri="{FF2B5EF4-FFF2-40B4-BE49-F238E27FC236}">
                <a16:creationId xmlns:a16="http://schemas.microsoft.com/office/drawing/2014/main" id="{5A184802-DDE7-E494-F376-D882E749F00A}"/>
              </a:ext>
            </a:extLst>
          </p:cNvPr>
          <p:cNvSpPr>
            <a:spLocks noGrp="1"/>
          </p:cNvSpPr>
          <p:nvPr>
            <p:ph idx="1"/>
          </p:nvPr>
        </p:nvSpPr>
        <p:spPr/>
        <p:txBody>
          <a:bodyPr/>
          <a:lstStyle/>
          <a:p>
            <a:pPr algn="ctr"/>
            <a:endParaRPr lang="en-GB" b="1" i="1" dirty="0"/>
          </a:p>
          <a:p>
            <a:pPr algn="ctr"/>
            <a:endParaRPr lang="en-GB" b="1" i="1" dirty="0"/>
          </a:p>
          <a:p>
            <a:pPr algn="ctr"/>
            <a:endParaRPr lang="en-GB" b="1" i="1" dirty="0"/>
          </a:p>
          <a:p>
            <a:pPr algn="ctr"/>
            <a:r>
              <a:rPr lang="en-GB" b="1" i="1" dirty="0"/>
              <a:t>YOUR TAKEAWAY FROM WEEK 4 ………..</a:t>
            </a:r>
          </a:p>
        </p:txBody>
      </p:sp>
    </p:spTree>
    <p:extLst>
      <p:ext uri="{BB962C8B-B14F-4D97-AF65-F5344CB8AC3E}">
        <p14:creationId xmlns:p14="http://schemas.microsoft.com/office/powerpoint/2010/main" val="30339256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26504-5643-7FF7-FFC4-BE653909561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A3B40628-48BA-A637-8D98-14BD974C263F}"/>
              </a:ext>
            </a:extLst>
          </p:cNvPr>
          <p:cNvSpPr>
            <a:spLocks noGrp="1"/>
          </p:cNvSpPr>
          <p:nvPr>
            <p:ph idx="1"/>
          </p:nvPr>
        </p:nvSpPr>
        <p:spPr>
          <a:xfrm>
            <a:off x="609600" y="1600200"/>
            <a:ext cx="11846560" cy="4353559"/>
          </a:xfrm>
        </p:spPr>
        <p:txBody>
          <a:bodyPr>
            <a:normAutofit fontScale="47500" lnSpcReduction="20000"/>
          </a:bodyPr>
          <a:lstStyle/>
          <a:p>
            <a:r>
              <a:rPr lang="en-GB" b="1" dirty="0"/>
              <a:t>References</a:t>
            </a:r>
          </a:p>
          <a:p>
            <a:pPr algn="l"/>
            <a:r>
              <a:rPr lang="en-US" b="0" i="0" dirty="0">
                <a:solidFill>
                  <a:srgbClr val="1F1F1F"/>
                </a:solidFill>
                <a:effectLst/>
                <a:latin typeface="Source Sans Pro" panose="020B0503030403020204" pitchFamily="34" charset="0"/>
              </a:rPr>
              <a:t>Hamel states that we need to find ways to "</a:t>
            </a:r>
            <a:r>
              <a:rPr lang="en-US" b="0" i="1" dirty="0">
                <a:solidFill>
                  <a:srgbClr val="1F1F1F"/>
                </a:solidFill>
                <a:effectLst/>
                <a:latin typeface="Source Sans Pro" panose="020B0503030403020204" pitchFamily="34" charset="0"/>
              </a:rPr>
              <a:t>unleash the latent leadership talent</a:t>
            </a:r>
            <a:r>
              <a:rPr lang="en-US" b="0" i="0" dirty="0">
                <a:solidFill>
                  <a:srgbClr val="1F1F1F"/>
                </a:solidFill>
                <a:effectLst/>
                <a:latin typeface="Source Sans Pro" panose="020B0503030403020204" pitchFamily="34" charset="0"/>
              </a:rPr>
              <a:t>" within </a:t>
            </a:r>
            <a:r>
              <a:rPr lang="en-US" b="0" i="0" dirty="0" err="1">
                <a:solidFill>
                  <a:srgbClr val="1F1F1F"/>
                </a:solidFill>
                <a:effectLst/>
                <a:latin typeface="Source Sans Pro" panose="020B0503030403020204" pitchFamily="34" charset="0"/>
              </a:rPr>
              <a:t>organisations</a:t>
            </a:r>
            <a:r>
              <a:rPr lang="en-US" b="0" i="0" dirty="0">
                <a:solidFill>
                  <a:srgbClr val="1F1F1F"/>
                </a:solidFill>
                <a:effectLst/>
                <a:latin typeface="Source Sans Pro" panose="020B0503030403020204" pitchFamily="34" charset="0"/>
              </a:rPr>
              <a:t>. Mintzberg says, "</a:t>
            </a:r>
            <a:r>
              <a:rPr lang="en-US" b="0" i="1" dirty="0">
                <a:solidFill>
                  <a:srgbClr val="1F1F1F"/>
                </a:solidFill>
                <a:effectLst/>
                <a:latin typeface="Source Sans Pro" panose="020B0503030403020204" pitchFamily="34" charset="0"/>
              </a:rPr>
              <a:t>from everywhere... come little insights that can emerge into big strategies</a:t>
            </a:r>
            <a:r>
              <a:rPr lang="en-US" b="0" i="0" dirty="0">
                <a:solidFill>
                  <a:srgbClr val="1F1F1F"/>
                </a:solidFill>
                <a:effectLst/>
                <a:latin typeface="Source Sans Pro" panose="020B0503030403020204" pitchFamily="34" charset="0"/>
              </a:rPr>
              <a:t>." What does this mean from your perspective? How do they propose this can be achieved? What leader </a:t>
            </a:r>
            <a:r>
              <a:rPr lang="en-US" b="0" i="0" dirty="0" err="1">
                <a:solidFill>
                  <a:srgbClr val="1F1F1F"/>
                </a:solidFill>
                <a:effectLst/>
                <a:latin typeface="Source Sans Pro" panose="020B0503030403020204" pitchFamily="34" charset="0"/>
              </a:rPr>
              <a:t>behaviours</a:t>
            </a:r>
            <a:r>
              <a:rPr lang="en-US" b="0" i="0" dirty="0">
                <a:solidFill>
                  <a:srgbClr val="1F1F1F"/>
                </a:solidFill>
                <a:effectLst/>
                <a:latin typeface="Source Sans Pro" panose="020B0503030403020204" pitchFamily="34" charset="0"/>
              </a:rPr>
              <a:t> does </a:t>
            </a:r>
            <a:r>
              <a:rPr lang="en-US" b="0" i="0" dirty="0" err="1">
                <a:solidFill>
                  <a:srgbClr val="1F1F1F"/>
                </a:solidFill>
                <a:effectLst/>
                <a:latin typeface="Source Sans Pro" panose="020B0503030403020204" pitchFamily="34" charset="0"/>
              </a:rPr>
              <a:t>Birkenshaw</a:t>
            </a:r>
            <a:r>
              <a:rPr lang="en-US" b="0" i="0" dirty="0">
                <a:solidFill>
                  <a:srgbClr val="1F1F1F"/>
                </a:solidFill>
                <a:effectLst/>
                <a:latin typeface="Source Sans Pro" panose="020B0503030403020204" pitchFamily="34" charset="0"/>
              </a:rPr>
              <a:t> identify that might support this "unleashing"?:</a:t>
            </a:r>
          </a:p>
          <a:p>
            <a:pPr algn="l"/>
            <a:r>
              <a:rPr lang="en-US" b="0" i="0" dirty="0">
                <a:solidFill>
                  <a:srgbClr val="1F1F1F"/>
                </a:solidFill>
                <a:effectLst/>
                <a:latin typeface="Source Sans Pro" panose="020B0503030403020204" pitchFamily="34" charset="0"/>
              </a:rPr>
              <a:t>Hamel, G. (2013). </a:t>
            </a:r>
            <a:r>
              <a:rPr lang="en-US" b="0" i="0" u="sng" dirty="0">
                <a:solidFill>
                  <a:srgbClr val="0056D2"/>
                </a:solidFill>
                <a:effectLst/>
                <a:latin typeface="Source Sans Pro" panose="020B0503030403020204" pitchFamily="34" charset="0"/>
                <a:hlinkClick r:id="rId2"/>
              </a:rPr>
              <a:t>A conversation with Gary Hamel: Transformation of leadership, step-by-step</a:t>
            </a:r>
            <a:r>
              <a:rPr lang="en-US" b="0" i="0" dirty="0">
                <a:solidFill>
                  <a:srgbClr val="1F1F1F"/>
                </a:solidFill>
                <a:effectLst/>
                <a:latin typeface="Source Sans Pro" panose="020B0503030403020204" pitchFamily="34" charset="0"/>
              </a:rPr>
              <a:t>. McKinsey &amp; Company. (4:52)</a:t>
            </a:r>
          </a:p>
          <a:p>
            <a:pPr algn="l"/>
            <a:r>
              <a:rPr lang="en-US" b="0" i="0" dirty="0" err="1">
                <a:solidFill>
                  <a:srgbClr val="1F1F1F"/>
                </a:solidFill>
                <a:effectLst/>
                <a:latin typeface="Source Sans Pro" panose="020B0503030403020204" pitchFamily="34" charset="0"/>
              </a:rPr>
              <a:t>Birkinshaw</a:t>
            </a:r>
            <a:r>
              <a:rPr lang="en-US" b="0" i="0" dirty="0">
                <a:solidFill>
                  <a:srgbClr val="1F1F1F"/>
                </a:solidFill>
                <a:effectLst/>
                <a:latin typeface="Source Sans Pro" panose="020B0503030403020204" pitchFamily="34" charset="0"/>
              </a:rPr>
              <a:t>, J. (2016, September 7). </a:t>
            </a:r>
            <a:r>
              <a:rPr lang="en-US" b="0" i="0" u="sng" dirty="0">
                <a:solidFill>
                  <a:srgbClr val="0056D2"/>
                </a:solidFill>
                <a:effectLst/>
                <a:latin typeface="Source Sans Pro" panose="020B0503030403020204" pitchFamily="34" charset="0"/>
                <a:hlinkClick r:id="rId3" tooltip="The ambidextrous leader"/>
              </a:rPr>
              <a:t>The ambidextrous leader: when to step in and how to step back. What's best: dictatorial top-down leadership or empowering from the bottom up?</a:t>
            </a:r>
            <a:r>
              <a:rPr lang="en-US" b="0" i="0" dirty="0">
                <a:solidFill>
                  <a:srgbClr val="1F1F1F"/>
                </a:solidFill>
                <a:effectLst/>
                <a:latin typeface="Source Sans Pro" panose="020B0503030403020204" pitchFamily="34" charset="0"/>
              </a:rPr>
              <a:t> London Business School.</a:t>
            </a:r>
          </a:p>
          <a:p>
            <a:pPr algn="l"/>
            <a:r>
              <a:rPr lang="en-US" b="0" i="0" dirty="0">
                <a:solidFill>
                  <a:srgbClr val="1F1F1F"/>
                </a:solidFill>
                <a:effectLst/>
                <a:latin typeface="Source Sans Pro" panose="020B0503030403020204" pitchFamily="34" charset="0"/>
              </a:rPr>
              <a:t>Mintzberg, H. (2017, March 22). Some half-truths of management.</a:t>
            </a:r>
          </a:p>
          <a:p>
            <a:pPr algn="l"/>
            <a:r>
              <a:rPr lang="en-US" b="0" i="0" dirty="0" err="1">
                <a:solidFill>
                  <a:srgbClr val="1F1F1F"/>
                </a:solidFill>
                <a:effectLst/>
                <a:latin typeface="Source Sans Pro" panose="020B0503030403020204" pitchFamily="34" charset="0"/>
              </a:rPr>
              <a:t>Lebowitz</a:t>
            </a:r>
            <a:r>
              <a:rPr lang="en-US" b="0" i="0" dirty="0">
                <a:solidFill>
                  <a:srgbClr val="1F1F1F"/>
                </a:solidFill>
                <a:effectLst/>
                <a:latin typeface="Source Sans Pro" panose="020B0503030403020204" pitchFamily="34" charset="0"/>
              </a:rPr>
              <a:t> uses the OCEAN model to predict leadership emergence and effectiveness; while Grant (2014, Sept) reports that EQ is an ineffective prediction measure. How reasonable and justifiable are these claims?:</a:t>
            </a:r>
          </a:p>
          <a:p>
            <a:pPr algn="l"/>
            <a:r>
              <a:rPr lang="en-US" b="0" i="0" dirty="0">
                <a:solidFill>
                  <a:srgbClr val="1F1F1F"/>
                </a:solidFill>
                <a:effectLst/>
                <a:latin typeface="Source Sans Pro" panose="020B0503030403020204" pitchFamily="34" charset="0"/>
              </a:rPr>
              <a:t>Goleman, D. (2012). </a:t>
            </a:r>
            <a:r>
              <a:rPr lang="en-US" b="0" i="0" u="sng" dirty="0">
                <a:solidFill>
                  <a:srgbClr val="0056D2"/>
                </a:solidFill>
                <a:effectLst/>
                <a:latin typeface="Source Sans Pro" panose="020B0503030403020204" pitchFamily="34" charset="0"/>
                <a:hlinkClick r:id="rId4" tooltip="Goleman (2012). Emotional Intelligence"/>
              </a:rPr>
              <a:t>Emotional Intelligence</a:t>
            </a:r>
            <a:r>
              <a:rPr lang="en-US" b="0" i="0" dirty="0">
                <a:solidFill>
                  <a:srgbClr val="1F1F1F"/>
                </a:solidFill>
                <a:effectLst/>
                <a:latin typeface="Source Sans Pro" panose="020B0503030403020204" pitchFamily="34" charset="0"/>
              </a:rPr>
              <a:t>. </a:t>
            </a:r>
            <a:r>
              <a:rPr lang="en-US" b="0" i="1" dirty="0">
                <a:solidFill>
                  <a:srgbClr val="1F1F1F"/>
                </a:solidFill>
                <a:effectLst/>
                <a:latin typeface="Source Sans Pro" panose="020B0503030403020204" pitchFamily="34" charset="0"/>
              </a:rPr>
              <a:t>Big Think</a:t>
            </a:r>
            <a:r>
              <a:rPr lang="en-US" b="0" i="0" dirty="0">
                <a:solidFill>
                  <a:srgbClr val="1F1F1F"/>
                </a:solidFill>
                <a:effectLst/>
                <a:latin typeface="Source Sans Pro" panose="020B0503030403020204" pitchFamily="34" charset="0"/>
              </a:rPr>
              <a:t>. (5:31)</a:t>
            </a:r>
          </a:p>
          <a:p>
            <a:pPr algn="l"/>
            <a:r>
              <a:rPr lang="en-US" b="0" i="0" dirty="0">
                <a:solidFill>
                  <a:srgbClr val="1F1F1F"/>
                </a:solidFill>
                <a:effectLst/>
                <a:latin typeface="Source Sans Pro" panose="020B0503030403020204" pitchFamily="34" charset="0"/>
              </a:rPr>
              <a:t>Global Leadership Foundation (2002). The global emotional intelligence test – sampler. </a:t>
            </a:r>
          </a:p>
          <a:p>
            <a:pPr algn="l"/>
            <a:r>
              <a:rPr lang="en-US" b="0" i="0" dirty="0" err="1">
                <a:solidFill>
                  <a:srgbClr val="1F1F1F"/>
                </a:solidFill>
                <a:effectLst/>
                <a:latin typeface="Source Sans Pro" panose="020B0503030403020204" pitchFamily="34" charset="0"/>
              </a:rPr>
              <a:t>Lebowitz</a:t>
            </a:r>
            <a:r>
              <a:rPr lang="en-US" b="0" i="0" dirty="0">
                <a:solidFill>
                  <a:srgbClr val="1F1F1F"/>
                </a:solidFill>
                <a:effectLst/>
                <a:latin typeface="Source Sans Pro" panose="020B0503030403020204" pitchFamily="34" charset="0"/>
              </a:rPr>
              <a:t>, S. (2016, December 8). The 'big 5' personality traits could predict who will and won't become a leader. </a:t>
            </a:r>
            <a:r>
              <a:rPr lang="en-US" b="0" i="1" dirty="0">
                <a:solidFill>
                  <a:srgbClr val="1F1F1F"/>
                </a:solidFill>
                <a:effectLst/>
                <a:latin typeface="Source Sans Pro" panose="020B0503030403020204" pitchFamily="34" charset="0"/>
              </a:rPr>
              <a:t>Business Insider</a:t>
            </a:r>
            <a:r>
              <a:rPr lang="en-US" b="0" i="0" dirty="0">
                <a:solidFill>
                  <a:srgbClr val="1F1F1F"/>
                </a:solidFill>
                <a:effectLst/>
                <a:latin typeface="Source Sans Pro" panose="020B0503030403020204" pitchFamily="34" charset="0"/>
              </a:rPr>
              <a:t>. </a:t>
            </a:r>
          </a:p>
          <a:p>
            <a:pPr algn="l"/>
            <a:r>
              <a:rPr lang="en-US" b="0" i="0" dirty="0">
                <a:solidFill>
                  <a:srgbClr val="1F1F1F"/>
                </a:solidFill>
                <a:effectLst/>
                <a:latin typeface="Source Sans Pro" panose="020B0503030403020204" pitchFamily="34" charset="0"/>
              </a:rPr>
              <a:t>Which motivation techniques does Pink identify? Which, if any, are used in your current team or </a:t>
            </a:r>
            <a:r>
              <a:rPr lang="en-US" b="0" i="0" dirty="0" err="1">
                <a:solidFill>
                  <a:srgbClr val="1F1F1F"/>
                </a:solidFill>
                <a:effectLst/>
                <a:latin typeface="Source Sans Pro" panose="020B0503030403020204" pitchFamily="34" charset="0"/>
              </a:rPr>
              <a:t>organisation</a:t>
            </a:r>
            <a:r>
              <a:rPr lang="en-US" b="0" i="0" dirty="0">
                <a:solidFill>
                  <a:srgbClr val="1F1F1F"/>
                </a:solidFill>
                <a:effectLst/>
                <a:latin typeface="Source Sans Pro" panose="020B0503030403020204" pitchFamily="34" charset="0"/>
              </a:rPr>
              <a:t>? Are they applied effectively? Which would you like to apply to your current team or </a:t>
            </a:r>
            <a:r>
              <a:rPr lang="en-US" b="0" i="0" dirty="0" err="1">
                <a:solidFill>
                  <a:srgbClr val="1F1F1F"/>
                </a:solidFill>
                <a:effectLst/>
                <a:latin typeface="Source Sans Pro" panose="020B0503030403020204" pitchFamily="34" charset="0"/>
              </a:rPr>
              <a:t>organisation</a:t>
            </a:r>
            <a:r>
              <a:rPr lang="en-US" b="0" i="0" dirty="0">
                <a:solidFill>
                  <a:srgbClr val="1F1F1F"/>
                </a:solidFill>
                <a:effectLst/>
                <a:latin typeface="Source Sans Pro" panose="020B0503030403020204" pitchFamily="34" charset="0"/>
              </a:rPr>
              <a:t> and why?:</a:t>
            </a:r>
          </a:p>
          <a:p>
            <a:pPr algn="l"/>
            <a:r>
              <a:rPr lang="en-US" b="0" i="0" dirty="0">
                <a:solidFill>
                  <a:srgbClr val="1F1F1F"/>
                </a:solidFill>
                <a:effectLst/>
                <a:latin typeface="Source Sans Pro" panose="020B0503030403020204" pitchFamily="34" charset="0"/>
              </a:rPr>
              <a:t>Pink, D. (2010, April 1). </a:t>
            </a:r>
            <a:r>
              <a:rPr lang="en-US" b="0" i="0" u="sng" dirty="0">
                <a:solidFill>
                  <a:srgbClr val="0056D2"/>
                </a:solidFill>
                <a:effectLst/>
                <a:latin typeface="Source Sans Pro" panose="020B0503030403020204" pitchFamily="34" charset="0"/>
                <a:hlinkClick r:id="rId5" tooltip="Pink (2010). Drive: The surprising truth about what motivates us."/>
              </a:rPr>
              <a:t>Drive: The surprising truth about what motivates us</a:t>
            </a:r>
            <a:r>
              <a:rPr lang="en-US" b="0" i="0" dirty="0">
                <a:solidFill>
                  <a:srgbClr val="1F1F1F"/>
                </a:solidFill>
                <a:effectLst/>
                <a:latin typeface="Source Sans Pro" panose="020B0503030403020204" pitchFamily="34" charset="0"/>
              </a:rPr>
              <a:t>. The Royal Society for the encouragement of Arts, Manufactures and Commerce (RSA). (10:47)</a:t>
            </a:r>
          </a:p>
        </p:txBody>
      </p:sp>
    </p:spTree>
    <p:extLst>
      <p:ext uri="{BB962C8B-B14F-4D97-AF65-F5344CB8AC3E}">
        <p14:creationId xmlns:p14="http://schemas.microsoft.com/office/powerpoint/2010/main" val="38724867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703</TotalTime>
  <Words>2800</Words>
  <Application>Microsoft Office PowerPoint</Application>
  <PresentationFormat>Widescreen</PresentationFormat>
  <Paragraphs>297</Paragraphs>
  <Slides>47</Slides>
  <Notes>17</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47</vt:i4>
      </vt:variant>
    </vt:vector>
  </HeadingPairs>
  <TitlesOfParts>
    <vt:vector size="61" baseType="lpstr">
      <vt:lpstr>Arial</vt:lpstr>
      <vt:lpstr>Arial Rounded MT Bold</vt:lpstr>
      <vt:lpstr>Calibri</vt:lpstr>
      <vt:lpstr>Calibri Light</vt:lpstr>
      <vt:lpstr>Calibri,sans-serif</vt:lpstr>
      <vt:lpstr>Myriad Pro</vt:lpstr>
      <vt:lpstr>OpenSans</vt:lpstr>
      <vt:lpstr>Source Sans Pro</vt:lpstr>
      <vt:lpstr>Times New Roman</vt:lpstr>
      <vt:lpstr>Wingdings</vt:lpstr>
      <vt:lpstr>Wingdings 3</vt:lpstr>
      <vt:lpstr>Office Theme</vt:lpstr>
      <vt:lpstr>20140311PresentationUWTSDTemplate</vt:lpstr>
      <vt:lpstr>1_20140311PresentationUWTSDTemplate</vt:lpstr>
      <vt:lpstr>         Dr Fahad Khan PhD (Medical sciences), MSc. in Public health BDS (Bachelor of Dentistry) Diploma in Public health, Diploma in Epidemiology </vt:lpstr>
      <vt:lpstr>Learning Objectives </vt:lpstr>
      <vt:lpstr>PowerPoint Presentation</vt:lpstr>
      <vt:lpstr>Leadership Style Continuum:</vt:lpstr>
      <vt:lpstr>PowerPoint Presentation</vt:lpstr>
      <vt:lpstr>PowerPoint Presentation</vt:lpstr>
      <vt:lpstr> Autocratic Leader </vt:lpstr>
      <vt:lpstr>Advantages - Autocratic</vt:lpstr>
      <vt:lpstr>Disadvantages - Autocratic</vt:lpstr>
      <vt:lpstr>PowerPoint Presentation</vt:lpstr>
      <vt:lpstr>PowerPoint Presentation</vt:lpstr>
      <vt:lpstr>Democratic Leader</vt:lpstr>
      <vt:lpstr>Advantages - Democratic </vt:lpstr>
      <vt:lpstr>Disadvantages - Democratic</vt:lpstr>
      <vt:lpstr>PowerPoint Presentation</vt:lpstr>
      <vt:lpstr>Laissez-faire Leader</vt:lpstr>
      <vt:lpstr>Advantages - Laissez Faire </vt:lpstr>
      <vt:lpstr>Disadvantages – Laissez Faire </vt:lpstr>
      <vt:lpstr>PowerPoint Presentation</vt:lpstr>
      <vt:lpstr>PowerPoint Presentation</vt:lpstr>
      <vt:lpstr>PowerPoint Presentation</vt:lpstr>
      <vt:lpstr>Styles and leadership</vt:lpstr>
      <vt:lpstr>Styles and leadership</vt:lpstr>
      <vt:lpstr>Comparing the two...</vt:lpstr>
      <vt:lpstr>PowerPoint Presentation</vt:lpstr>
      <vt:lpstr>PowerPoint Presentation</vt:lpstr>
      <vt:lpstr>Leader needs - follower motivation</vt:lpstr>
      <vt:lpstr>PowerPoint Presentation</vt:lpstr>
      <vt:lpstr>PowerPoint Presentation</vt:lpstr>
      <vt:lpstr>PowerPoint Presentation</vt:lpstr>
      <vt:lpstr>PowerPoint Presentation</vt:lpstr>
      <vt:lpstr>PowerPoint Presentation</vt:lpstr>
      <vt:lpstr>Pygmalion effect (Rosenthal and Jacobsen, 1968)</vt:lpstr>
      <vt:lpstr>Activity </vt:lpstr>
      <vt:lpstr>PowerPoint Presentation</vt:lpstr>
      <vt:lpstr>Towards a contingency approach</vt:lpstr>
      <vt:lpstr>PowerPoint Presentation</vt:lpstr>
      <vt:lpstr>Contingency leadership model</vt:lpstr>
      <vt:lpstr>PowerPoint Presentation</vt:lpstr>
      <vt:lpstr>(Fiedler, 1958)</vt:lpstr>
      <vt:lpstr>leadership continuum model </vt:lpstr>
      <vt:lpstr>(Tannenbaum &amp; Schmidt, 1973)</vt:lpstr>
      <vt:lpstr>The path-goal leadership model.</vt:lpstr>
      <vt:lpstr>(House &amp; Mitchell, 1975)</vt:lpstr>
      <vt:lpstr>In the Next Session</vt:lpstr>
      <vt:lpstr>Week 4- Closing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Fahad Khan</dc:creator>
  <cp:lastModifiedBy>Fahad Khan</cp:lastModifiedBy>
  <cp:revision>19</cp:revision>
  <dcterms:created xsi:type="dcterms:W3CDTF">2023-05-29T23:02:27Z</dcterms:created>
  <dcterms:modified xsi:type="dcterms:W3CDTF">2023-06-06T04:02:25Z</dcterms:modified>
</cp:coreProperties>
</file>