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7"/>
  </p:notesMasterIdLst>
  <p:sldIdLst>
    <p:sldId id="256" r:id="rId2"/>
    <p:sldId id="262" r:id="rId3"/>
    <p:sldId id="290" r:id="rId4"/>
    <p:sldId id="289" r:id="rId5"/>
    <p:sldId id="288" r:id="rId6"/>
    <p:sldId id="292" r:id="rId7"/>
    <p:sldId id="291" r:id="rId8"/>
    <p:sldId id="293" r:id="rId9"/>
    <p:sldId id="296" r:id="rId10"/>
    <p:sldId id="294" r:id="rId11"/>
    <p:sldId id="295" r:id="rId12"/>
    <p:sldId id="298" r:id="rId13"/>
    <p:sldId id="299" r:id="rId14"/>
    <p:sldId id="300" r:id="rId15"/>
    <p:sldId id="264" r:id="rId16"/>
    <p:sldId id="265" r:id="rId17"/>
    <p:sldId id="266" r:id="rId18"/>
    <p:sldId id="287" r:id="rId19"/>
    <p:sldId id="309" r:id="rId20"/>
    <p:sldId id="310" r:id="rId21"/>
    <p:sldId id="267" r:id="rId22"/>
    <p:sldId id="268" r:id="rId23"/>
    <p:sldId id="286" r:id="rId24"/>
    <p:sldId id="271" r:id="rId25"/>
    <p:sldId id="304" r:id="rId26"/>
    <p:sldId id="302" r:id="rId27"/>
    <p:sldId id="303" r:id="rId28"/>
    <p:sldId id="305" r:id="rId29"/>
    <p:sldId id="277" r:id="rId30"/>
    <p:sldId id="278" r:id="rId31"/>
    <p:sldId id="311" r:id="rId32"/>
    <p:sldId id="276" r:id="rId33"/>
    <p:sldId id="306" r:id="rId34"/>
    <p:sldId id="308" r:id="rId35"/>
    <p:sldId id="301"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360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757F8EC-EFA4-4A86-B1B5-DCB3150B6AF6}" type="datetimeFigureOut">
              <a:rPr lang="en-GB" smtClean="0"/>
              <a:pPr/>
              <a:t>09/04/2021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A7298C8-DE5B-40B5-AFE1-041A68AD1F3D}" type="slidenum">
              <a:rPr lang="en-GB" smtClean="0"/>
              <a:pPr/>
              <a:t>‹#›</a:t>
            </a:fld>
            <a:endParaRPr lang="en-GB"/>
          </a:p>
        </p:txBody>
      </p:sp>
    </p:spTree>
    <p:extLst>
      <p:ext uri="{BB962C8B-B14F-4D97-AF65-F5344CB8AC3E}">
        <p14:creationId xmlns:p14="http://schemas.microsoft.com/office/powerpoint/2010/main" val="226601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2006, From 1 April ACCAC merged with the Welsh Assembly Government and it is now part of the new Department for Education, Lifelong Learning and Skills (DELLS) within the Welsh Assembly Government and referred to as ACCAC/DELLS. </a:t>
            </a:r>
          </a:p>
          <a:p>
            <a:endParaRPr lang="en-GB" dirty="0"/>
          </a:p>
        </p:txBody>
      </p:sp>
      <p:sp>
        <p:nvSpPr>
          <p:cNvPr id="4" name="Slide Number Placeholder 3"/>
          <p:cNvSpPr>
            <a:spLocks noGrp="1"/>
          </p:cNvSpPr>
          <p:nvPr>
            <p:ph type="sldNum" sz="quarter" idx="10"/>
          </p:nvPr>
        </p:nvSpPr>
        <p:spPr/>
        <p:txBody>
          <a:bodyPr/>
          <a:lstStyle/>
          <a:p>
            <a:fld id="{1EE66013-2BAF-4D91-81CB-B892E03B42A9}" type="slidenum">
              <a:rPr lang="en-GB" smtClean="0"/>
              <a:pPr/>
              <a:t>22</a:t>
            </a:fld>
            <a:endParaRPr lang="en-GB"/>
          </a:p>
        </p:txBody>
      </p:sp>
    </p:spTree>
    <p:extLst>
      <p:ext uri="{BB962C8B-B14F-4D97-AF65-F5344CB8AC3E}">
        <p14:creationId xmlns:p14="http://schemas.microsoft.com/office/powerpoint/2010/main" val="2187541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0" lvl="0" algn="l" defTabSz="914400" rtl="0" eaLnBrk="1" fontAlgn="base" latinLnBrk="0" hangingPunct="1">
              <a:lnSpc>
                <a:spcPct val="100000"/>
              </a:lnSpc>
              <a:spcBef>
                <a:spcPct val="0"/>
              </a:spcBef>
              <a:spcAft>
                <a:spcPct val="0"/>
              </a:spcAft>
              <a:buClrTx/>
              <a:buSzTx/>
              <a:tabLst/>
            </a:pPr>
            <a:r>
              <a:rPr lang="en-US" sz="1200" b="1" u="sng" dirty="0">
                <a:solidFill>
                  <a:srgbClr val="333333"/>
                </a:solidFill>
                <a:latin typeface="Arial" pitchFamily="34" charset="0"/>
                <a:cs typeface="Arial" pitchFamily="34" charset="0"/>
              </a:rPr>
              <a:t>Key Questions:</a:t>
            </a:r>
          </a:p>
          <a:p>
            <a:pPr marL="285750" marR="0" lvl="0" indent="-285750" algn="l" defTabSz="914400" rtl="0" eaLnBrk="1" fontAlgn="base" latinLnBrk="0" hangingPunct="1">
              <a:lnSpc>
                <a:spcPct val="100000"/>
              </a:lnSpc>
              <a:spcBef>
                <a:spcPct val="0"/>
              </a:spcBef>
              <a:spcAft>
                <a:spcPct val="0"/>
              </a:spcAft>
              <a:buClrTx/>
              <a:buSzTx/>
              <a:buFont typeface="Arial" pitchFamily="34" charset="0"/>
              <a:buChar char="•"/>
              <a:tabLst/>
            </a:pPr>
            <a:br>
              <a:rPr kumimoji="0" lang="en-US" sz="1200" b="0" i="0" u="none" strike="noStrike" cap="none" normalizeH="0" baseline="0" dirty="0">
                <a:ln>
                  <a:noFill/>
                </a:ln>
                <a:solidFill>
                  <a:srgbClr val="333333"/>
                </a:solidFill>
                <a:effectLst/>
                <a:latin typeface="Arial" pitchFamily="34" charset="0"/>
                <a:cs typeface="Arial" pitchFamily="34" charset="0"/>
              </a:rPr>
            </a:br>
            <a:r>
              <a:rPr kumimoji="0" lang="en-US" sz="1200" b="0" i="0" u="none" strike="noStrike" cap="none" normalizeH="0" baseline="0" dirty="0">
                <a:ln>
                  <a:noFill/>
                </a:ln>
                <a:solidFill>
                  <a:srgbClr val="333333"/>
                </a:solidFill>
                <a:effectLst/>
                <a:latin typeface="Arial" pitchFamily="34" charset="0"/>
                <a:cs typeface="Arial" pitchFamily="34" charset="0"/>
              </a:rPr>
              <a:t>1. Whether the Curriculum </a:t>
            </a:r>
            <a:r>
              <a:rPr kumimoji="0" lang="en-US" sz="1200" b="0" i="0" u="none" strike="noStrike" cap="none" normalizeH="0" baseline="0" dirty="0" err="1">
                <a:ln>
                  <a:noFill/>
                </a:ln>
                <a:solidFill>
                  <a:srgbClr val="333333"/>
                </a:solidFill>
                <a:effectLst/>
                <a:latin typeface="Arial" pitchFamily="34" charset="0"/>
                <a:cs typeface="Arial" pitchFamily="34" charset="0"/>
              </a:rPr>
              <a:t>Cymreig</a:t>
            </a:r>
            <a:r>
              <a:rPr kumimoji="0" lang="en-US" sz="1200" b="0" i="0" u="none" strike="noStrike" cap="none" normalizeH="0" baseline="0" dirty="0">
                <a:ln>
                  <a:noFill/>
                </a:ln>
                <a:solidFill>
                  <a:srgbClr val="333333"/>
                </a:solidFill>
                <a:effectLst/>
                <a:latin typeface="Arial" pitchFamily="34" charset="0"/>
                <a:cs typeface="Arial" pitchFamily="34" charset="0"/>
              </a:rPr>
              <a:t> should be best delivered  </a:t>
            </a:r>
          </a:p>
          <a:p>
            <a:pPr marR="0" lvl="0" algn="l" defTabSz="914400" rtl="0" eaLnBrk="1" fontAlgn="base" latinLnBrk="0" hangingPunct="1">
              <a:lnSpc>
                <a:spcPct val="100000"/>
              </a:lnSpc>
              <a:spcBef>
                <a:spcPct val="0"/>
              </a:spcBef>
              <a:spcAft>
                <a:spcPct val="0"/>
              </a:spcAft>
              <a:buClrTx/>
              <a:buSzTx/>
              <a:tabLst/>
            </a:pPr>
            <a:r>
              <a:rPr lang="en-US" sz="1200" dirty="0">
                <a:solidFill>
                  <a:srgbClr val="333333"/>
                </a:solidFill>
                <a:latin typeface="Arial" pitchFamily="34" charset="0"/>
                <a:cs typeface="Arial" pitchFamily="34" charset="0"/>
              </a:rPr>
              <a:t>          t</a:t>
            </a:r>
            <a:r>
              <a:rPr kumimoji="0" lang="en-US" sz="1200" b="0" i="0" u="none" strike="noStrike" cap="none" normalizeH="0" baseline="0" dirty="0">
                <a:ln>
                  <a:noFill/>
                </a:ln>
                <a:solidFill>
                  <a:srgbClr val="333333"/>
                </a:solidFill>
                <a:effectLst/>
                <a:latin typeface="Arial" pitchFamily="34" charset="0"/>
                <a:cs typeface="Arial" pitchFamily="34" charset="0"/>
              </a:rPr>
              <a:t>hrough the discipline of history and, if not, the best means of </a:t>
            </a:r>
          </a:p>
          <a:p>
            <a:pPr marR="0" lvl="0" algn="l" defTabSz="914400" rtl="0" eaLnBrk="1" fontAlgn="base" latinLnBrk="0" hangingPunct="1">
              <a:lnSpc>
                <a:spcPct val="100000"/>
              </a:lnSpc>
              <a:spcBef>
                <a:spcPct val="0"/>
              </a:spcBef>
              <a:spcAft>
                <a:spcPct val="0"/>
              </a:spcAft>
              <a:buClrTx/>
              <a:buSzTx/>
              <a:tabLst/>
            </a:pPr>
            <a:r>
              <a:rPr lang="en-US" sz="1200" dirty="0">
                <a:solidFill>
                  <a:srgbClr val="333333"/>
                </a:solidFill>
                <a:latin typeface="Arial" pitchFamily="34" charset="0"/>
                <a:cs typeface="Arial" pitchFamily="34" charset="0"/>
              </a:rPr>
              <a:t>          </a:t>
            </a:r>
            <a:r>
              <a:rPr kumimoji="0" lang="en-US" sz="1200" b="0" i="0" u="none" strike="noStrike" cap="none" normalizeH="0" baseline="0" dirty="0">
                <a:ln>
                  <a:noFill/>
                </a:ln>
                <a:solidFill>
                  <a:srgbClr val="333333"/>
                </a:solidFill>
                <a:effectLst/>
                <a:latin typeface="Arial" pitchFamily="34" charset="0"/>
                <a:cs typeface="Arial" pitchFamily="34" charset="0"/>
              </a:rPr>
              <a:t>ensuring that the elements of Curriculum </a:t>
            </a:r>
            <a:r>
              <a:rPr kumimoji="0" lang="en-US" sz="1200" b="0" i="0" u="none" strike="noStrike" cap="none" normalizeH="0" baseline="0" dirty="0" err="1">
                <a:ln>
                  <a:noFill/>
                </a:ln>
                <a:solidFill>
                  <a:srgbClr val="333333"/>
                </a:solidFill>
                <a:effectLst/>
                <a:latin typeface="Arial" pitchFamily="34" charset="0"/>
                <a:cs typeface="Arial" pitchFamily="34" charset="0"/>
              </a:rPr>
              <a:t>Cymreig</a:t>
            </a:r>
            <a:r>
              <a:rPr kumimoji="0" lang="en-US" sz="1200" b="0" i="0" u="none" strike="noStrike" cap="none" normalizeH="0" baseline="0" dirty="0">
                <a:ln>
                  <a:noFill/>
                </a:ln>
                <a:solidFill>
                  <a:srgbClr val="333333"/>
                </a:solidFill>
                <a:effectLst/>
                <a:latin typeface="Arial" pitchFamily="34" charset="0"/>
                <a:cs typeface="Arial" pitchFamily="34" charset="0"/>
              </a:rPr>
              <a:t> are delivered </a:t>
            </a:r>
          </a:p>
          <a:p>
            <a:pPr marR="0" lvl="0" algn="l" defTabSz="914400" rtl="0" eaLnBrk="1" fontAlgn="base" latinLnBrk="0" hangingPunct="1">
              <a:lnSpc>
                <a:spcPct val="100000"/>
              </a:lnSpc>
              <a:spcBef>
                <a:spcPct val="0"/>
              </a:spcBef>
              <a:spcAft>
                <a:spcPct val="0"/>
              </a:spcAft>
              <a:buClrTx/>
              <a:buSzTx/>
              <a:tabLst/>
            </a:pPr>
            <a:r>
              <a:rPr lang="en-US" sz="1200" dirty="0">
                <a:solidFill>
                  <a:srgbClr val="333333"/>
                </a:solidFill>
                <a:latin typeface="Arial" pitchFamily="34" charset="0"/>
                <a:cs typeface="Arial" pitchFamily="34" charset="0"/>
              </a:rPr>
              <a:t>          </a:t>
            </a:r>
            <a:r>
              <a:rPr kumimoji="0" lang="en-US" sz="1200" b="0" i="0" u="none" strike="noStrike" cap="none" normalizeH="0" baseline="0" dirty="0">
                <a:ln>
                  <a:noFill/>
                </a:ln>
                <a:solidFill>
                  <a:srgbClr val="333333"/>
                </a:solidFill>
                <a:effectLst/>
                <a:latin typeface="Arial" pitchFamily="34" charset="0"/>
                <a:cs typeface="Arial" pitchFamily="34" charset="0"/>
              </a:rPr>
              <a:t>across the curriculum;</a:t>
            </a:r>
          </a:p>
          <a:p>
            <a:pPr marL="0" marR="0" lvl="0" indent="0" algn="l" defTabSz="914400" rtl="0" eaLnBrk="1" fontAlgn="base" latinLnBrk="0" hangingPunct="1">
              <a:lnSpc>
                <a:spcPct val="100000"/>
              </a:lnSpc>
              <a:spcBef>
                <a:spcPct val="0"/>
              </a:spcBef>
              <a:spcAft>
                <a:spcPct val="0"/>
              </a:spcAft>
              <a:buClrTx/>
              <a:buSzTx/>
              <a:buFontTx/>
              <a:buChar char="•"/>
              <a:tabLst/>
            </a:pPr>
            <a:endParaRPr kumimoji="0" lang="en-US" sz="1200" b="0" i="0" u="none" strike="noStrike" cap="none" normalizeH="0" baseline="0" dirty="0">
              <a:ln>
                <a:noFill/>
              </a:ln>
              <a:solidFill>
                <a:srgbClr val="333333"/>
              </a:solidFill>
              <a:effectLst/>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tabLst/>
            </a:pPr>
            <a:r>
              <a:rPr kumimoji="0" lang="en-US" sz="1200" b="0" i="0" u="none" strike="noStrike" cap="none" normalizeH="0" baseline="0" dirty="0">
                <a:ln>
                  <a:noFill/>
                </a:ln>
                <a:solidFill>
                  <a:srgbClr val="333333"/>
                </a:solidFill>
                <a:effectLst/>
                <a:latin typeface="Arial" pitchFamily="34" charset="0"/>
                <a:cs typeface="Arial" pitchFamily="34" charset="0"/>
              </a:rPr>
              <a:t>      2. Whether there is sufficient emphasis on Welsh history and the </a:t>
            </a:r>
          </a:p>
          <a:p>
            <a:pPr marL="0" marR="0" lvl="0" indent="0" algn="l" defTabSz="914400" rtl="0" eaLnBrk="1" fontAlgn="base" latinLnBrk="0" hangingPunct="1">
              <a:lnSpc>
                <a:spcPct val="100000"/>
              </a:lnSpc>
              <a:spcBef>
                <a:spcPct val="0"/>
              </a:spcBef>
              <a:spcAft>
                <a:spcPct val="0"/>
              </a:spcAft>
              <a:buClrTx/>
              <a:buSzTx/>
              <a:tabLst/>
            </a:pPr>
            <a:r>
              <a:rPr lang="en-US" sz="1200" dirty="0">
                <a:solidFill>
                  <a:srgbClr val="333333"/>
                </a:solidFill>
                <a:latin typeface="Arial" pitchFamily="34" charset="0"/>
                <a:cs typeface="Arial" pitchFamily="34" charset="0"/>
              </a:rPr>
              <a:t>          </a:t>
            </a:r>
            <a:r>
              <a:rPr kumimoji="0" lang="en-US" sz="1200" b="0" i="0" u="none" strike="noStrike" cap="none" normalizeH="0" baseline="0" dirty="0">
                <a:ln>
                  <a:noFill/>
                </a:ln>
                <a:solidFill>
                  <a:srgbClr val="333333"/>
                </a:solidFill>
                <a:effectLst/>
                <a:latin typeface="Arial" pitchFamily="34" charset="0"/>
                <a:cs typeface="Arial" pitchFamily="34" charset="0"/>
              </a:rPr>
              <a:t>stories of Wales in the teaching of history and the current</a:t>
            </a:r>
            <a:r>
              <a:rPr kumimoji="0" lang="en-US" sz="1200" b="0" i="0" u="none" strike="noStrike" cap="none" normalizeH="0" dirty="0">
                <a:ln>
                  <a:noFill/>
                </a:ln>
                <a:solidFill>
                  <a:srgbClr val="333333"/>
                </a:solidFill>
                <a:effectLst/>
                <a:latin typeface="Arial" pitchFamily="34" charset="0"/>
                <a:cs typeface="Arial" pitchFamily="34" charset="0"/>
              </a:rPr>
              <a:t>      </a:t>
            </a:r>
          </a:p>
          <a:p>
            <a:pPr marL="0" marR="0" lvl="0" indent="0" algn="l" defTabSz="914400" rtl="0" eaLnBrk="1" fontAlgn="base" latinLnBrk="0" hangingPunct="1">
              <a:lnSpc>
                <a:spcPct val="100000"/>
              </a:lnSpc>
              <a:spcBef>
                <a:spcPct val="0"/>
              </a:spcBef>
              <a:spcAft>
                <a:spcPct val="0"/>
              </a:spcAft>
              <a:buClrTx/>
              <a:buSzTx/>
              <a:tabLst/>
            </a:pPr>
            <a:r>
              <a:rPr lang="en-US" sz="1200" dirty="0">
                <a:solidFill>
                  <a:srgbClr val="333333"/>
                </a:solidFill>
                <a:latin typeface="Arial" pitchFamily="34" charset="0"/>
                <a:cs typeface="Arial" pitchFamily="34" charset="0"/>
              </a:rPr>
              <a:t>          </a:t>
            </a:r>
            <a:r>
              <a:rPr kumimoji="0" lang="en-US" sz="1200" b="0" i="0" u="none" strike="noStrike" cap="none" normalizeH="0" baseline="0" dirty="0" err="1">
                <a:ln>
                  <a:noFill/>
                </a:ln>
                <a:solidFill>
                  <a:srgbClr val="333333"/>
                </a:solidFill>
                <a:effectLst/>
                <a:latin typeface="Arial" pitchFamily="34" charset="0"/>
                <a:cs typeface="Arial" pitchFamily="34" charset="0"/>
              </a:rPr>
              <a:t>programme</a:t>
            </a:r>
            <a:r>
              <a:rPr kumimoji="0" lang="en-US" sz="1200" b="0" i="0" u="none" strike="noStrike" cap="none" normalizeH="0" baseline="0" dirty="0">
                <a:ln>
                  <a:noFill/>
                </a:ln>
                <a:solidFill>
                  <a:srgbClr val="333333"/>
                </a:solidFill>
                <a:effectLst/>
                <a:latin typeface="Arial" pitchFamily="34" charset="0"/>
                <a:cs typeface="Arial" pitchFamily="34" charset="0"/>
              </a:rPr>
              <a:t> of study</a:t>
            </a:r>
          </a:p>
          <a:p>
            <a:pPr marL="0" marR="0" lvl="0" indent="0" algn="l" defTabSz="914400" rtl="0" eaLnBrk="1" fontAlgn="base" latinLnBrk="0" hangingPunct="1">
              <a:lnSpc>
                <a:spcPct val="100000"/>
              </a:lnSpc>
              <a:spcBef>
                <a:spcPct val="0"/>
              </a:spcBef>
              <a:spcAft>
                <a:spcPct val="0"/>
              </a:spcAft>
              <a:buClrTx/>
              <a:buSzTx/>
              <a:tabLst/>
            </a:pPr>
            <a:endParaRPr kumimoji="0" lang="en-US" sz="1200" b="0" i="0" u="none" strike="noStrike" cap="none" normalizeH="0" baseline="0" dirty="0">
              <a:ln>
                <a:noFill/>
              </a:ln>
              <a:solidFill>
                <a:srgbClr val="333333"/>
              </a:solidFill>
              <a:effectLst/>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tabLst/>
            </a:pPr>
            <a:r>
              <a:rPr kumimoji="0" lang="en-US" sz="1200" b="0" i="0" u="none" strike="noStrike" cap="none" normalizeH="0" baseline="0" dirty="0">
                <a:ln>
                  <a:noFill/>
                </a:ln>
                <a:solidFill>
                  <a:srgbClr val="333333"/>
                </a:solidFill>
                <a:effectLst/>
                <a:latin typeface="Arial" pitchFamily="34" charset="0"/>
                <a:cs typeface="Arial" pitchFamily="34" charset="0"/>
              </a:rPr>
              <a:t>       3. Whether the teaching of history, from the Foundation Phase through to the Welsh </a:t>
            </a:r>
          </a:p>
          <a:p>
            <a:pPr marL="0" marR="0" lvl="0" indent="0" algn="l" defTabSz="914400" rtl="0" eaLnBrk="1" fontAlgn="base" latinLnBrk="0" hangingPunct="1">
              <a:lnSpc>
                <a:spcPct val="100000"/>
              </a:lnSpc>
              <a:spcBef>
                <a:spcPct val="0"/>
              </a:spcBef>
              <a:spcAft>
                <a:spcPct val="0"/>
              </a:spcAft>
              <a:buClrTx/>
              <a:buSzTx/>
              <a:tabLst/>
            </a:pPr>
            <a:r>
              <a:rPr lang="en-US" sz="1200" dirty="0">
                <a:solidFill>
                  <a:srgbClr val="333333"/>
                </a:solidFill>
                <a:latin typeface="Arial" pitchFamily="34" charset="0"/>
                <a:cs typeface="Arial" pitchFamily="34" charset="0"/>
              </a:rPr>
              <a:t>           </a:t>
            </a:r>
            <a:r>
              <a:rPr kumimoji="0" lang="en-US" sz="1200" b="0" i="0" u="none" strike="noStrike" cap="none" normalizeH="0" baseline="0" dirty="0" err="1">
                <a:ln>
                  <a:noFill/>
                </a:ln>
                <a:solidFill>
                  <a:srgbClr val="333333"/>
                </a:solidFill>
                <a:effectLst/>
                <a:latin typeface="Arial" pitchFamily="34" charset="0"/>
                <a:cs typeface="Arial" pitchFamily="34" charset="0"/>
              </a:rPr>
              <a:t>Baac</a:t>
            </a:r>
            <a:r>
              <a:rPr kumimoji="0" lang="en-US" sz="1200" b="0" i="0" u="none" strike="noStrike" cap="none" normalizeH="0" baseline="0" dirty="0">
                <a:ln>
                  <a:noFill/>
                </a:ln>
                <a:solidFill>
                  <a:srgbClr val="333333"/>
                </a:solidFill>
                <a:effectLst/>
                <a:latin typeface="Arial" pitchFamily="34" charset="0"/>
                <a:cs typeface="Arial" pitchFamily="34" charset="0"/>
              </a:rPr>
              <a:t>, GCSE and A level sufficiently take account of the latest research and the new </a:t>
            </a:r>
          </a:p>
          <a:p>
            <a:pPr marL="0" marR="0" lvl="0" indent="0" algn="l" defTabSz="914400" rtl="0" eaLnBrk="1" fontAlgn="base" latinLnBrk="0" hangingPunct="1">
              <a:lnSpc>
                <a:spcPct val="100000"/>
              </a:lnSpc>
              <a:spcBef>
                <a:spcPct val="0"/>
              </a:spcBef>
              <a:spcAft>
                <a:spcPct val="0"/>
              </a:spcAft>
              <a:buClrTx/>
              <a:buSzTx/>
              <a:tabLst/>
            </a:pPr>
            <a:r>
              <a:rPr lang="en-US" sz="1200" dirty="0">
                <a:solidFill>
                  <a:srgbClr val="333333"/>
                </a:solidFill>
                <a:latin typeface="Arial" pitchFamily="34" charset="0"/>
                <a:cs typeface="Arial" pitchFamily="34" charset="0"/>
              </a:rPr>
              <a:t>           </a:t>
            </a:r>
            <a:r>
              <a:rPr kumimoji="0" lang="en-US" sz="1200" b="0" i="0" u="none" strike="noStrike" cap="none" normalizeH="0" baseline="0" dirty="0">
                <a:ln>
                  <a:noFill/>
                </a:ln>
                <a:solidFill>
                  <a:srgbClr val="333333"/>
                </a:solidFill>
                <a:effectLst/>
                <a:latin typeface="Arial" pitchFamily="34" charset="0"/>
                <a:cs typeface="Arial" pitchFamily="34" charset="0"/>
              </a:rPr>
              <a:t>resources available about the historical development of Wales to the present day.</a:t>
            </a:r>
            <a:r>
              <a:rPr kumimoji="0" lang="en-US" sz="1200" b="0" i="0" u="none" strike="noStrike" cap="none" normalizeH="0" baseline="0" dirty="0">
                <a:ln>
                  <a:noFill/>
                </a:ln>
                <a:solidFill>
                  <a:schemeClr val="tx1"/>
                </a:solidFill>
                <a:effectLst/>
                <a:latin typeface="Arial" pitchFamily="34" charset="0"/>
                <a:cs typeface="Arial" pitchFamily="34" charset="0"/>
              </a:rPr>
              <a:t> </a:t>
            </a:r>
          </a:p>
          <a:p>
            <a:endParaRPr lang="en-GB" dirty="0"/>
          </a:p>
        </p:txBody>
      </p:sp>
      <p:sp>
        <p:nvSpPr>
          <p:cNvPr id="4" name="Slide Number Placeholder 3"/>
          <p:cNvSpPr>
            <a:spLocks noGrp="1"/>
          </p:cNvSpPr>
          <p:nvPr>
            <p:ph type="sldNum" sz="quarter" idx="10"/>
          </p:nvPr>
        </p:nvSpPr>
        <p:spPr/>
        <p:txBody>
          <a:bodyPr/>
          <a:lstStyle/>
          <a:p>
            <a:fld id="{1EE66013-2BAF-4D91-81CB-B892E03B42A9}" type="slidenum">
              <a:rPr lang="en-GB" smtClean="0"/>
              <a:pPr/>
              <a:t>24</a:t>
            </a:fld>
            <a:endParaRPr lang="en-GB"/>
          </a:p>
        </p:txBody>
      </p:sp>
    </p:spTree>
    <p:extLst>
      <p:ext uri="{BB962C8B-B14F-4D97-AF65-F5344CB8AC3E}">
        <p14:creationId xmlns:p14="http://schemas.microsoft.com/office/powerpoint/2010/main" val="3239096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56412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81050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7124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43453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45146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68578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18780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62362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15690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73883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26679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4/9/2021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284901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url?sa=i&amp;rct=j&amp;q=eSTYN&amp;source=images&amp;cd=&amp;cad=rja&amp;docid=Dd9Z8abAf9CMPM&amp;tbnid=cstRPH-X9WeoBM:&amp;ved=0CAUQjRw&amp;url=http://www.lshealthcare.co.uk/news/estyn-success-exciting-times-ahead/&amp;ei=GuwDUs7iDqim0wXc4YCQDA&amp;bvm=bv.50500085,d.d2k&amp;psig=AFQjCNEjhTap0UrnttEIMEJgiy-5zBQQuw&amp;ust=1376074883696953"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wasacre.org.uk/publications/wag/E-developingthecurriculumcymreig.pdf" TargetMode="External"/><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5.gif"/><Relationship Id="rId4" Type="http://schemas.openxmlformats.org/officeDocument/2006/relationships/hyperlink" Target="http://www.google.co.uk/url?sa=i&amp;rct=j&amp;q=LOGO%20ACCAC&amp;source=images&amp;cd=&amp;cad=rja&amp;docid=Uypu9RPoXVZyYM&amp;tbnid=g23MCJWAywYQ4M:&amp;ved=0CAUQjRw&amp;url=http://www.kooperation-international.de/detail/info/accac-qualifications-curriculum-and-assessment-authority-for-wales.html&amp;ei=V_UDUoqAGKiR0QW664GYCA&amp;bvm=bv.50500085,d.d2k&amp;psig=AFQjCNEBLQR-rmss2Co3g9VGZQvmWH0Bcg&amp;ust=1376077520642516"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dera.ioe.ac.uk/5753/1/Remit_6_April_05.pdf" TargetMode="Externa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hyperlink" Target="http://www.google.co.uk/url?sa=i&amp;rct=j&amp;q=eSTYN&amp;source=images&amp;cd=&amp;cad=rja&amp;docid=Dd9Z8abAf9CMPM&amp;tbnid=cstRPH-X9WeoBM:&amp;ved=0CAUQjRw&amp;url=http://www.lshealthcare.co.uk/news/estyn-success-exciting-times-ahead/&amp;ei=GuwDUs7iDqim0wXc4YCQDA&amp;bvm=bv.50500085,d.d2k&amp;psig=AFQjCNEjhTap0UrnttEIMEJgiy-5zBQQuw&amp;ust=1376074883696953"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estyn.gov.uk/" TargetMode="External"/><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3.jpeg"/><Relationship Id="rId4" Type="http://schemas.openxmlformats.org/officeDocument/2006/relationships/hyperlink" Target="http://www.google.co.uk/url?sa=i&amp;rct=j&amp;q=eSTYN&amp;source=images&amp;cd=&amp;cad=rja&amp;docid=Dd9Z8abAf9CMPM&amp;tbnid=cstRPH-X9WeoBM:&amp;ved=0CAUQjRw&amp;url=http://www.lshealthcare.co.uk/news/estyn-success-exciting-times-ahead/&amp;ei=GuwDUs7iDqim0wXc4YCQDA&amp;bvm=bv.50500085,d.d2k&amp;psig=AFQjCNEjhTap0UrnttEIMEJgiy-5zBQQuw&amp;ust=1376074883696953"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uk/url?sa=i&amp;rct=j&amp;q=llywodraeth+cymru&amp;source=images&amp;cd=&amp;cad=rja&amp;docid=gp6Rhrr8lFo8vM&amp;tbnid=spoGcSP1qfU_6M:&amp;ved=0CAUQjRw&amp;url=http://www.safleswyddi.com/jobs/view/928/?language=english&amp;ei=7OwDUvbpI_K20QXHq4GoCg&amp;bvm=bv.50500085,d.d2k&amp;psig=AFQjCNF4gf9tpHCX50kFum_ppA_KbH_tdw&amp;ust=1376075277252413"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www.google.co.uk/url?sa=i&amp;rct=j&amp;q=llywodraeth+cymru&amp;source=images&amp;cd=&amp;cad=rja&amp;docid=gp6Rhrr8lFo8vM&amp;tbnid=spoGcSP1qfU_6M:&amp;ved=0CAUQjRw&amp;url=http://www.safleswyddi.com/jobs/view/928/?language=english&amp;ei=7OwDUvbpI_K20QXHq4GoCg&amp;bvm=bv.50500085,d.d2k&amp;psig=AFQjCNF4gf9tpHCX50kFum_ppA_KbH_tdw&amp;ust=1376075277252413" TargetMode="External"/><Relationship Id="rId5" Type="http://schemas.openxmlformats.org/officeDocument/2006/relationships/hyperlink" Target="http://wales.gov.uk/about/cabinet/cabinetstatements/2012/curriculumcymreigreview/?lang=en" TargetMode="External"/><Relationship Id="rId4" Type="http://schemas.openxmlformats.org/officeDocument/2006/relationships/hyperlink" Target="http://wales.gov.uk/about/cabinet/cabinetstatements/2012/curriculumcymreigreview/?skip=1&amp;lang=cy"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cymru.gov.uk/newsroom/educationandskills/2013/130507welsh/?skip=1&amp;lang=en" TargetMode="External"/><Relationship Id="rId2" Type="http://schemas.openxmlformats.org/officeDocument/2006/relationships/hyperlink" Target="http://cymru.gov.uk/newsroom/educationandskills/2013/130507welsh/?skip=1&amp;lang=cy" TargetMode="Externa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learning.wales.gov.uk/news/consultations/consultation-on-cwricwlwm-cymreig/?lang=en"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rot="10800000" flipV="1">
            <a:off x="-152400" y="188489"/>
            <a:ext cx="4724400" cy="1116147"/>
          </a:xfrm>
        </p:spPr>
        <p:txBody>
          <a:bodyPr vert="horz" lIns="91440" tIns="45720" rIns="91440" bIns="45720" rtlCol="0" anchor="t">
            <a:normAutofit/>
          </a:bodyPr>
          <a:lstStyle/>
          <a:p>
            <a:r>
              <a:rPr lang="en-GB" sz="3200" b="1" dirty="0">
                <a:solidFill>
                  <a:srgbClr val="FF0000"/>
                </a:solidFill>
                <a:latin typeface="Adobe Ming Std L" pitchFamily="18" charset="-128"/>
                <a:ea typeface="Adobe Ming Std L" pitchFamily="18" charset="-128"/>
              </a:rPr>
              <a:t>Curriculum </a:t>
            </a:r>
            <a:r>
              <a:rPr lang="en-GB" sz="3200" b="1" dirty="0" err="1">
                <a:solidFill>
                  <a:srgbClr val="FF0000"/>
                </a:solidFill>
                <a:latin typeface="Adobe Ming Std L" pitchFamily="18" charset="-128"/>
                <a:ea typeface="Adobe Ming Std L" pitchFamily="18" charset="-128"/>
              </a:rPr>
              <a:t>Cymreig</a:t>
            </a:r>
            <a:endParaRPr lang="en-GB" sz="3200" b="1" dirty="0">
              <a:solidFill>
                <a:srgbClr val="FF0000"/>
              </a:solidFill>
              <a:latin typeface="Adobe Ming Std L" pitchFamily="18" charset="-128"/>
              <a:ea typeface="Adobe Ming Std L" pitchFamily="18" charset="-128"/>
            </a:endParaRPr>
          </a:p>
        </p:txBody>
      </p:sp>
      <p:pic>
        <p:nvPicPr>
          <p:cNvPr id="2" name="Picture 3">
            <a:extLst>
              <a:ext uri="{FF2B5EF4-FFF2-40B4-BE49-F238E27FC236}">
                <a16:creationId xmlns:a16="http://schemas.microsoft.com/office/drawing/2014/main" id="{671CCEB3-F37B-B744-877C-E88012F305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8273" y="746561"/>
            <a:ext cx="7764948" cy="528016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CF1610-D395-4329-856F-50FDF059A089}"/>
              </a:ext>
            </a:extLst>
          </p:cNvPr>
          <p:cNvSpPr>
            <a:spLocks noGrp="1"/>
          </p:cNvSpPr>
          <p:nvPr>
            <p:ph type="title"/>
          </p:nvPr>
        </p:nvSpPr>
        <p:spPr>
          <a:xfrm>
            <a:off x="390525" y="171450"/>
            <a:ext cx="8229600" cy="1143000"/>
          </a:xfrm>
        </p:spPr>
        <p:txBody>
          <a:bodyPr/>
          <a:lstStyle/>
          <a:p>
            <a:pPr algn="ctr"/>
            <a:r>
              <a:rPr lang="en-GB" dirty="0">
                <a:cs typeface="Calibri"/>
              </a:rPr>
              <a:t>AIMS</a:t>
            </a:r>
            <a:endParaRPr lang="en-US" dirty="0">
              <a:cs typeface="Calibri Light"/>
            </a:endParaRPr>
          </a:p>
        </p:txBody>
      </p:sp>
      <p:sp>
        <p:nvSpPr>
          <p:cNvPr id="3" name="Content Placeholder 2"/>
          <p:cNvSpPr>
            <a:spLocks noGrp="1"/>
          </p:cNvSpPr>
          <p:nvPr>
            <p:ph idx="1"/>
          </p:nvPr>
        </p:nvSpPr>
        <p:spPr>
          <a:xfrm>
            <a:off x="457200" y="1447800"/>
            <a:ext cx="8229600" cy="4678363"/>
          </a:xfrm>
        </p:spPr>
        <p:txBody>
          <a:bodyPr vert="horz" lIns="91440" tIns="45720" rIns="91440" bIns="45720" rtlCol="0" anchor="t">
            <a:normAutofit/>
          </a:bodyPr>
          <a:lstStyle/>
          <a:p>
            <a:pPr marL="0" indent="0" algn="ctr">
              <a:buNone/>
            </a:pPr>
            <a:endParaRPr lang="en-GB" dirty="0">
              <a:solidFill>
                <a:srgbClr val="000000"/>
              </a:solidFill>
              <a:latin typeface="Calibri"/>
              <a:cs typeface="Calibri"/>
            </a:endParaRPr>
          </a:p>
          <a:p>
            <a:r>
              <a:rPr lang="en-US" dirty="0">
                <a:solidFill>
                  <a:schemeClr val="tx2">
                    <a:lumMod val="75000"/>
                  </a:schemeClr>
                </a:solidFill>
                <a:latin typeface="Calibri"/>
                <a:cs typeface="Calibri"/>
              </a:rPr>
              <a:t>Consider the place and purpose of the Curriculum </a:t>
            </a:r>
            <a:r>
              <a:rPr lang="en-US" dirty="0" err="1">
                <a:solidFill>
                  <a:schemeClr val="tx2">
                    <a:lumMod val="75000"/>
                  </a:schemeClr>
                </a:solidFill>
                <a:latin typeface="Calibri"/>
                <a:cs typeface="Calibri"/>
              </a:rPr>
              <a:t>Cymreig</a:t>
            </a:r>
            <a:r>
              <a:rPr lang="en-US" dirty="0">
                <a:solidFill>
                  <a:schemeClr val="tx2">
                    <a:lumMod val="75000"/>
                  </a:schemeClr>
                </a:solidFill>
                <a:latin typeface="Calibri"/>
                <a:cs typeface="Calibri"/>
              </a:rPr>
              <a:t> within the history of education in Wales.</a:t>
            </a:r>
            <a:endParaRPr lang="en-US" dirty="0">
              <a:latin typeface="Calibri"/>
              <a:cs typeface="Calibri"/>
            </a:endParaRPr>
          </a:p>
          <a:p>
            <a:endParaRPr lang="en-GB" dirty="0">
              <a:solidFill>
                <a:schemeClr val="tx2">
                  <a:lumMod val="75000"/>
                </a:schemeClr>
              </a:solidFill>
              <a:latin typeface="Calibri"/>
              <a:cs typeface="Calibri"/>
            </a:endParaRPr>
          </a:p>
          <a:p>
            <a:r>
              <a:rPr lang="en-GB" i="1" dirty="0">
                <a:latin typeface="Calibri"/>
                <a:cs typeface="Calibri"/>
              </a:rPr>
              <a:t>Familiarise with the </a:t>
            </a:r>
            <a:r>
              <a:rPr lang="en-GB" i="1" dirty="0" err="1">
                <a:latin typeface="Calibri"/>
                <a:cs typeface="Calibri"/>
              </a:rPr>
              <a:t>Cwricwlwm</a:t>
            </a:r>
            <a:r>
              <a:rPr lang="en-GB" i="1" dirty="0">
                <a:latin typeface="Calibri"/>
                <a:cs typeface="Calibri"/>
              </a:rPr>
              <a:t> </a:t>
            </a:r>
            <a:r>
              <a:rPr lang="en-GB" i="1" dirty="0" err="1">
                <a:latin typeface="Calibri"/>
                <a:cs typeface="Calibri"/>
              </a:rPr>
              <a:t>Cymreig</a:t>
            </a:r>
            <a:r>
              <a:rPr lang="en-GB" i="1" dirty="0">
                <a:latin typeface="Calibri"/>
                <a:cs typeface="Calibri"/>
              </a:rPr>
              <a:t> </a:t>
            </a:r>
          </a:p>
          <a:p>
            <a:endParaRPr lang="en-GB" i="1" dirty="0">
              <a:latin typeface="Calibri"/>
              <a:cs typeface="Calibri"/>
            </a:endParaRPr>
          </a:p>
          <a:p>
            <a:r>
              <a:rPr lang="en-GB" i="1" dirty="0">
                <a:latin typeface="Calibri"/>
                <a:cs typeface="Calibri"/>
              </a:rPr>
              <a:t>Able to consider opportunities to incorporate the </a:t>
            </a:r>
            <a:r>
              <a:rPr lang="en-GB" i="1" dirty="0" err="1">
                <a:latin typeface="Calibri"/>
                <a:cs typeface="Calibri"/>
              </a:rPr>
              <a:t>Cwricwlwm</a:t>
            </a:r>
            <a:r>
              <a:rPr lang="en-GB" i="1" dirty="0">
                <a:latin typeface="Calibri"/>
                <a:cs typeface="Calibri"/>
              </a:rPr>
              <a:t> </a:t>
            </a:r>
            <a:r>
              <a:rPr lang="en-GB" i="1" dirty="0" err="1">
                <a:latin typeface="Calibri"/>
                <a:cs typeface="Calibri"/>
              </a:rPr>
              <a:t>Cymreig</a:t>
            </a:r>
            <a:r>
              <a:rPr lang="en-GB" i="1" dirty="0">
                <a:latin typeface="Calibri"/>
                <a:cs typeface="Calibri"/>
              </a:rPr>
              <a:t> into your lessons if deemed appropriate</a:t>
            </a:r>
          </a:p>
          <a:p>
            <a:pPr marL="0" indent="0">
              <a:buNone/>
            </a:pPr>
            <a:endParaRPr lang="en-GB" sz="1800" i="1" dirty="0">
              <a:latin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CURRICULUM CYMREIG</a:t>
            </a:r>
            <a:endParaRPr lang="en-GB" b="1" dirty="0">
              <a:cs typeface="Calibri Light"/>
            </a:endParaRPr>
          </a:p>
        </p:txBody>
      </p:sp>
      <p:sp>
        <p:nvSpPr>
          <p:cNvPr id="3" name="Content Placeholder 2"/>
          <p:cNvSpPr>
            <a:spLocks noGrp="1"/>
          </p:cNvSpPr>
          <p:nvPr>
            <p:ph idx="1"/>
          </p:nvPr>
        </p:nvSpPr>
        <p:spPr/>
        <p:txBody>
          <a:bodyPr vert="horz" lIns="91440" tIns="45720" rIns="91440" bIns="45720" rtlCol="0" anchor="t">
            <a:normAutofit/>
          </a:bodyPr>
          <a:lstStyle/>
          <a:p>
            <a:r>
              <a:rPr lang="en-GB" sz="4000" dirty="0"/>
              <a:t>What is it?</a:t>
            </a:r>
          </a:p>
          <a:p>
            <a:r>
              <a:rPr lang="en-GB" sz="4000" dirty="0"/>
              <a:t>What does it mean?</a:t>
            </a:r>
          </a:p>
          <a:p>
            <a:r>
              <a:rPr lang="en-GB" sz="4000" dirty="0"/>
              <a:t>What do you know?</a:t>
            </a:r>
            <a:endParaRPr lang="en-GB" sz="4000" dirty="0">
              <a:cs typeface="Calibri"/>
            </a:endParaRPr>
          </a:p>
          <a:p>
            <a:pPr marL="0" indent="0">
              <a:buNone/>
            </a:pPr>
            <a:endParaRPr lang="en-GB" sz="4000" dirty="0">
              <a:cs typeface="Calibri"/>
            </a:endParaRPr>
          </a:p>
        </p:txBody>
      </p:sp>
    </p:spTree>
    <p:extLst>
      <p:ext uri="{BB962C8B-B14F-4D97-AF65-F5344CB8AC3E}">
        <p14:creationId xmlns:p14="http://schemas.microsoft.com/office/powerpoint/2010/main" val="556943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861CF-2A66-4296-B129-E6BF7938F62B}"/>
              </a:ext>
            </a:extLst>
          </p:cNvPr>
          <p:cNvSpPr>
            <a:spLocks noGrp="1"/>
          </p:cNvSpPr>
          <p:nvPr>
            <p:ph type="title"/>
          </p:nvPr>
        </p:nvSpPr>
        <p:spPr/>
        <p:txBody>
          <a:bodyPr>
            <a:normAutofit/>
          </a:bodyPr>
          <a:lstStyle/>
          <a:p>
            <a:pPr algn="ctr"/>
            <a:r>
              <a:rPr lang="en-US" sz="3200" b="1" dirty="0">
                <a:cs typeface="Calibri"/>
              </a:rPr>
              <a:t>Tudor and Stuart Schools</a:t>
            </a:r>
            <a:endParaRPr lang="en-US" sz="3200" b="1" dirty="0">
              <a:cs typeface="Calibri Light"/>
            </a:endParaRPr>
          </a:p>
        </p:txBody>
      </p:sp>
      <p:sp>
        <p:nvSpPr>
          <p:cNvPr id="3" name="Content Placeholder 2">
            <a:extLst>
              <a:ext uri="{FF2B5EF4-FFF2-40B4-BE49-F238E27FC236}">
                <a16:creationId xmlns:a16="http://schemas.microsoft.com/office/drawing/2014/main" id="{D8932DF0-774A-49BC-9546-66E94A786F8C}"/>
              </a:ext>
            </a:extLst>
          </p:cNvPr>
          <p:cNvSpPr>
            <a:spLocks noGrp="1"/>
          </p:cNvSpPr>
          <p:nvPr>
            <p:ph idx="1"/>
          </p:nvPr>
        </p:nvSpPr>
        <p:spPr>
          <a:xfrm>
            <a:off x="628650" y="1524000"/>
            <a:ext cx="7886700" cy="5029200"/>
          </a:xfrm>
        </p:spPr>
        <p:txBody>
          <a:bodyPr vert="horz" lIns="91440" tIns="45720" rIns="91440" bIns="45720" rtlCol="0" anchor="t">
            <a:normAutofit fontScale="85000" lnSpcReduction="20000"/>
          </a:bodyPr>
          <a:lstStyle/>
          <a:p>
            <a:pPr>
              <a:buNone/>
            </a:pPr>
            <a:r>
              <a:rPr lang="en-US" dirty="0">
                <a:cs typeface="Calibri"/>
              </a:rPr>
              <a:t>Grammar Schools -  up to 16 years of age</a:t>
            </a:r>
            <a:endParaRPr lang="en-US" dirty="0"/>
          </a:p>
          <a:p>
            <a:pPr>
              <a:buNone/>
            </a:pPr>
            <a:r>
              <a:rPr lang="en-US" dirty="0">
                <a:cs typeface="Calibri"/>
              </a:rPr>
              <a:t>e.g. Friars School, Bangor (1557), </a:t>
            </a:r>
          </a:p>
          <a:p>
            <a:pPr>
              <a:buNone/>
            </a:pPr>
            <a:r>
              <a:rPr lang="en-US" dirty="0" err="1">
                <a:cs typeface="Calibri"/>
              </a:rPr>
              <a:t>Botwnnog</a:t>
            </a:r>
            <a:r>
              <a:rPr lang="en-US" dirty="0">
                <a:cs typeface="Calibri"/>
              </a:rPr>
              <a:t> (1616), </a:t>
            </a:r>
          </a:p>
          <a:p>
            <a:pPr>
              <a:buNone/>
            </a:pPr>
            <a:r>
              <a:rPr lang="en-US" dirty="0" err="1">
                <a:cs typeface="Calibri"/>
              </a:rPr>
              <a:t>Llanegryn</a:t>
            </a:r>
            <a:r>
              <a:rPr lang="en-US" dirty="0">
                <a:cs typeface="Calibri"/>
              </a:rPr>
              <a:t> (1650), </a:t>
            </a:r>
          </a:p>
          <a:p>
            <a:pPr>
              <a:buNone/>
            </a:pPr>
            <a:r>
              <a:rPr lang="en-US" dirty="0" err="1">
                <a:cs typeface="Calibri"/>
              </a:rPr>
              <a:t>Dolgellau</a:t>
            </a:r>
            <a:r>
              <a:rPr lang="en-US" dirty="0">
                <a:cs typeface="Calibri"/>
              </a:rPr>
              <a:t> (1665), </a:t>
            </a:r>
            <a:endParaRPr lang="en-US" dirty="0"/>
          </a:p>
          <a:p>
            <a:pPr>
              <a:buNone/>
            </a:pPr>
            <a:r>
              <a:rPr lang="en-US" dirty="0" err="1">
                <a:cs typeface="Calibri"/>
              </a:rPr>
              <a:t>Deneio</a:t>
            </a:r>
            <a:r>
              <a:rPr lang="en-US" dirty="0">
                <a:cs typeface="Calibri"/>
              </a:rPr>
              <a:t> (Pwllheli 1695).</a:t>
            </a:r>
          </a:p>
          <a:p>
            <a:pPr>
              <a:buNone/>
            </a:pPr>
            <a:endParaRPr lang="en-US" dirty="0">
              <a:cs typeface="Calibri"/>
            </a:endParaRPr>
          </a:p>
          <a:p>
            <a:pPr>
              <a:buNone/>
            </a:pPr>
            <a:r>
              <a:rPr lang="en-US" dirty="0">
                <a:cs typeface="Calibri"/>
              </a:rPr>
              <a:t>“Welsh Grammar Schools followed those in England in using English, or in the higher forms, Latin, as the medium of instruction.” (p.24)</a:t>
            </a:r>
          </a:p>
          <a:p>
            <a:pPr>
              <a:buNone/>
            </a:pPr>
            <a:endParaRPr lang="en-US" dirty="0">
              <a:cs typeface="Calibri"/>
            </a:endParaRPr>
          </a:p>
          <a:p>
            <a:pPr algn="r">
              <a:buNone/>
            </a:pPr>
            <a:r>
              <a:rPr lang="en-US" sz="2100" b="1" dirty="0">
                <a:cs typeface="Calibri"/>
              </a:rPr>
              <a:t>Seaborne, M (1992)</a:t>
            </a:r>
          </a:p>
          <a:p>
            <a:pPr algn="r">
              <a:buNone/>
            </a:pPr>
            <a:r>
              <a:rPr lang="en-US" sz="2100" b="1" dirty="0">
                <a:cs typeface="Calibri"/>
              </a:rPr>
              <a:t>Schools in Wales 1500-1900 A Social and Architectural History</a:t>
            </a:r>
            <a:br>
              <a:rPr lang="en-US" dirty="0">
                <a:latin typeface="+mn-ea"/>
                <a:cs typeface="+mn-ea"/>
              </a:rPr>
            </a:br>
            <a:endParaRPr lang="en-US" dirty="0">
              <a:cs typeface="Calibri"/>
            </a:endParaRPr>
          </a:p>
          <a:p>
            <a:pPr>
              <a:buNone/>
            </a:pPr>
            <a:endParaRPr lang="en-US" dirty="0">
              <a:cs typeface="Calibri"/>
            </a:endParaRPr>
          </a:p>
          <a:p>
            <a:pPr>
              <a:buNone/>
            </a:pPr>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2443043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8F05C-18EE-416A-A1FD-1720102B8220}"/>
              </a:ext>
            </a:extLst>
          </p:cNvPr>
          <p:cNvSpPr>
            <a:spLocks noGrp="1"/>
          </p:cNvSpPr>
          <p:nvPr>
            <p:ph type="title"/>
          </p:nvPr>
        </p:nvSpPr>
        <p:spPr>
          <a:xfrm>
            <a:off x="628650" y="152400"/>
            <a:ext cx="7886700" cy="1325563"/>
          </a:xfrm>
        </p:spPr>
        <p:txBody>
          <a:bodyPr>
            <a:normAutofit/>
          </a:bodyPr>
          <a:lstStyle/>
          <a:p>
            <a:pPr algn="ctr"/>
            <a:r>
              <a:rPr lang="en-US" sz="3200" b="1" dirty="0">
                <a:cs typeface="Calibri"/>
              </a:rPr>
              <a:t>Schools for the poor into the 18th Century</a:t>
            </a:r>
            <a:br>
              <a:rPr lang="en-US" dirty="0">
                <a:latin typeface="+mj-ea"/>
                <a:cs typeface="+mj-ea"/>
              </a:rPr>
            </a:br>
            <a:r>
              <a:rPr lang="en-US" sz="3200" b="1" dirty="0">
                <a:cs typeface="Calibri"/>
              </a:rPr>
              <a:t>Welsh Trust (1674-81)</a:t>
            </a:r>
            <a:endParaRPr lang="en-US" sz="3200" b="1" dirty="0">
              <a:cs typeface="Calibri Light"/>
            </a:endParaRPr>
          </a:p>
        </p:txBody>
      </p:sp>
      <p:sp>
        <p:nvSpPr>
          <p:cNvPr id="3" name="Content Placeholder 2">
            <a:extLst>
              <a:ext uri="{FF2B5EF4-FFF2-40B4-BE49-F238E27FC236}">
                <a16:creationId xmlns:a16="http://schemas.microsoft.com/office/drawing/2014/main" id="{701DABFA-03FC-44DF-92D8-2CDDC3E1EBB2}"/>
              </a:ext>
            </a:extLst>
          </p:cNvPr>
          <p:cNvSpPr>
            <a:spLocks noGrp="1"/>
          </p:cNvSpPr>
          <p:nvPr>
            <p:ph idx="1"/>
          </p:nvPr>
        </p:nvSpPr>
        <p:spPr>
          <a:xfrm>
            <a:off x="457200" y="1295400"/>
            <a:ext cx="8229600" cy="4818892"/>
          </a:xfrm>
        </p:spPr>
        <p:txBody>
          <a:bodyPr vert="horz" lIns="91440" tIns="45720" rIns="91440" bIns="45720" rtlCol="0" anchor="t">
            <a:noAutofit/>
          </a:bodyPr>
          <a:lstStyle/>
          <a:p>
            <a:r>
              <a:rPr lang="en-US" sz="2000" dirty="0">
                <a:cs typeface="Calibri"/>
              </a:rPr>
              <a:t>Founded by Thomas Gouge and it established 300 schools</a:t>
            </a:r>
            <a:endParaRPr lang="en-US" sz="2000" dirty="0"/>
          </a:p>
          <a:p>
            <a:r>
              <a:rPr lang="en-US" sz="2000" dirty="0">
                <a:cs typeface="Calibri"/>
              </a:rPr>
              <a:t>The trust had two purposes according to John Tillotson (Archbishop of Canterbury) at Gouge’s funeral (1681)</a:t>
            </a:r>
          </a:p>
          <a:p>
            <a:pPr>
              <a:buAutoNum type="arabicPeriod"/>
            </a:pPr>
            <a:r>
              <a:rPr lang="en-US" sz="2000" dirty="0">
                <a:cs typeface="Calibri"/>
              </a:rPr>
              <a:t>“to have poor children brought up to read and write and to be carefully instructed in the principles of religion”</a:t>
            </a:r>
          </a:p>
          <a:p>
            <a:pPr>
              <a:buAutoNum type="arabicPeriod"/>
            </a:pPr>
            <a:r>
              <a:rPr lang="en-US" sz="2000" dirty="0">
                <a:cs typeface="Calibri"/>
              </a:rPr>
              <a:t>“to furnish people of grown age…of knowledge as the Bible and other books of piety and devotion in their own language”</a:t>
            </a:r>
          </a:p>
          <a:p>
            <a:r>
              <a:rPr lang="en-US" sz="2000" dirty="0">
                <a:cs typeface="Calibri"/>
              </a:rPr>
              <a:t>Annual report (1675) stated</a:t>
            </a:r>
          </a:p>
          <a:p>
            <a:pPr marL="0" indent="0">
              <a:buNone/>
            </a:pPr>
            <a:r>
              <a:rPr lang="en-US" sz="2000" dirty="0">
                <a:cs typeface="Calibri"/>
              </a:rPr>
              <a:t> “In 51 of the chief towns of Wales, 812 poor children have been and are put to school to learn English.” </a:t>
            </a:r>
          </a:p>
          <a:p>
            <a:r>
              <a:rPr lang="en-US" sz="2000" dirty="0">
                <a:cs typeface="Calibri"/>
              </a:rPr>
              <a:t>Irony –  ‘in their own language’.</a:t>
            </a:r>
          </a:p>
          <a:p>
            <a:pPr marL="0" indent="0">
              <a:buNone/>
            </a:pPr>
            <a:r>
              <a:rPr lang="en-US" sz="2000" dirty="0">
                <a:cs typeface="Calibri"/>
              </a:rPr>
              <a:t>“English at that time was as foreign and difficult as Latin” this was the main weakness.</a:t>
            </a:r>
            <a:r>
              <a:rPr lang="en-US" sz="2400" dirty="0">
                <a:cs typeface="Calibri"/>
              </a:rPr>
              <a:t> </a:t>
            </a:r>
          </a:p>
          <a:p>
            <a:pPr marL="0" indent="0" algn="r">
              <a:buNone/>
            </a:pPr>
            <a:endParaRPr lang="en-US" sz="1800" b="1" dirty="0">
              <a:solidFill>
                <a:srgbClr val="000000"/>
              </a:solidFill>
              <a:cs typeface="Calibri"/>
            </a:endParaRPr>
          </a:p>
          <a:p>
            <a:pPr algn="r">
              <a:buNone/>
            </a:pPr>
            <a:r>
              <a:rPr lang="en-US" sz="1800" b="1" dirty="0">
                <a:solidFill>
                  <a:srgbClr val="000000"/>
                </a:solidFill>
                <a:cs typeface="Calibri"/>
              </a:rPr>
              <a:t>Williams. J, Hughes. G.R (1978), The History of Education in Wales</a:t>
            </a:r>
            <a:endParaRPr lang="en-US" sz="1800" b="1" dirty="0">
              <a:cs typeface="Calibri"/>
            </a:endParaRPr>
          </a:p>
        </p:txBody>
      </p:sp>
    </p:spTree>
    <p:extLst>
      <p:ext uri="{BB962C8B-B14F-4D97-AF65-F5344CB8AC3E}">
        <p14:creationId xmlns:p14="http://schemas.microsoft.com/office/powerpoint/2010/main" val="1769613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2D5F0-33AA-4CC8-A3C1-990A29AE10E9}"/>
              </a:ext>
            </a:extLst>
          </p:cNvPr>
          <p:cNvSpPr>
            <a:spLocks noGrp="1"/>
          </p:cNvSpPr>
          <p:nvPr>
            <p:ph type="title"/>
          </p:nvPr>
        </p:nvSpPr>
        <p:spPr/>
        <p:txBody>
          <a:bodyPr>
            <a:normAutofit/>
          </a:bodyPr>
          <a:lstStyle/>
          <a:p>
            <a:pPr algn="ctr"/>
            <a:r>
              <a:rPr lang="en-US" sz="3200" b="1" dirty="0">
                <a:cs typeface="Calibri"/>
              </a:rPr>
              <a:t>Schools for the poor into the 18th Century </a:t>
            </a:r>
            <a:br>
              <a:rPr lang="en-US" dirty="0">
                <a:latin typeface="+mj-ea"/>
                <a:cs typeface="+mj-ea"/>
              </a:rPr>
            </a:br>
            <a:r>
              <a:rPr lang="en-US" sz="3200" b="1" dirty="0">
                <a:cs typeface="Calibri"/>
              </a:rPr>
              <a:t>SPCK (1699)</a:t>
            </a:r>
            <a:r>
              <a:rPr lang="en-US" b="1" dirty="0">
                <a:cs typeface="Calibri"/>
              </a:rPr>
              <a:t> </a:t>
            </a:r>
            <a:endParaRPr lang="en-US" dirty="0">
              <a:cs typeface="Calibri Light"/>
            </a:endParaRPr>
          </a:p>
        </p:txBody>
      </p:sp>
      <p:sp>
        <p:nvSpPr>
          <p:cNvPr id="3" name="Content Placeholder 2">
            <a:extLst>
              <a:ext uri="{FF2B5EF4-FFF2-40B4-BE49-F238E27FC236}">
                <a16:creationId xmlns:a16="http://schemas.microsoft.com/office/drawing/2014/main" id="{5526C0CE-5C30-4C48-AFBA-C631DB9B6405}"/>
              </a:ext>
            </a:extLst>
          </p:cNvPr>
          <p:cNvSpPr>
            <a:spLocks noGrp="1"/>
          </p:cNvSpPr>
          <p:nvPr>
            <p:ph idx="1"/>
          </p:nvPr>
        </p:nvSpPr>
        <p:spPr>
          <a:xfrm>
            <a:off x="628650" y="1825624"/>
            <a:ext cx="7886700" cy="4803775"/>
          </a:xfrm>
        </p:spPr>
        <p:txBody>
          <a:bodyPr vert="horz" lIns="91440" tIns="45720" rIns="91440" bIns="45720" rtlCol="0" anchor="t">
            <a:normAutofit lnSpcReduction="10000"/>
          </a:bodyPr>
          <a:lstStyle/>
          <a:p>
            <a:r>
              <a:rPr lang="en-US" dirty="0">
                <a:cs typeface="Calibri"/>
              </a:rPr>
              <a:t>Established 157 schools in Wales </a:t>
            </a:r>
          </a:p>
          <a:p>
            <a:r>
              <a:rPr lang="en-US" dirty="0" err="1">
                <a:cs typeface="Calibri"/>
              </a:rPr>
              <a:t>M.Clement</a:t>
            </a:r>
            <a:r>
              <a:rPr lang="en-US" dirty="0">
                <a:cs typeface="Calibri"/>
              </a:rPr>
              <a:t> (1954,p.158) said the SPCK </a:t>
            </a:r>
            <a:r>
              <a:rPr lang="en-US" b="1" dirty="0">
                <a:cs typeface="Calibri"/>
              </a:rPr>
              <a:t>“urged that English medium schools be set up, but it was soon </a:t>
            </a:r>
            <a:r>
              <a:rPr lang="en-US" b="1" dirty="0" err="1">
                <a:cs typeface="Calibri"/>
              </a:rPr>
              <a:t>recognised</a:t>
            </a:r>
            <a:r>
              <a:rPr lang="en-US" b="1" dirty="0">
                <a:cs typeface="Calibri"/>
              </a:rPr>
              <a:t> that in Welsh speaking areas there was little hope of making any impact on popular education if instruction was confined to English”. </a:t>
            </a:r>
          </a:p>
          <a:p>
            <a:r>
              <a:rPr lang="en-US" dirty="0">
                <a:cs typeface="Calibri"/>
              </a:rPr>
              <a:t>Therefore, they turned a blind eye to Welsh but published Welsh Bibles and religious works.</a:t>
            </a:r>
          </a:p>
          <a:p>
            <a:pPr marL="0" indent="0" algn="r">
              <a:buNone/>
            </a:pPr>
            <a:endParaRPr lang="en-US" sz="1900" b="1" dirty="0">
              <a:cs typeface="Calibri"/>
            </a:endParaRPr>
          </a:p>
          <a:p>
            <a:pPr marL="0" indent="0" algn="r">
              <a:buNone/>
            </a:pPr>
            <a:r>
              <a:rPr lang="en-US" sz="1800" b="1" dirty="0">
                <a:cs typeface="Calibri"/>
              </a:rPr>
              <a:t>Seaborne, M (1992)</a:t>
            </a:r>
            <a:endParaRPr lang="en-US" sz="1800" dirty="0">
              <a:cs typeface="Calibri"/>
            </a:endParaRPr>
          </a:p>
          <a:p>
            <a:pPr marL="0" indent="0" algn="r">
              <a:buNone/>
            </a:pPr>
            <a:r>
              <a:rPr lang="en-US" sz="1800" b="1" dirty="0">
                <a:cs typeface="Calibri"/>
              </a:rPr>
              <a:t>Schools in Wales 1500-1900 A Social and Architectural History</a:t>
            </a:r>
            <a:br>
              <a:rPr lang="en-US" sz="1800" dirty="0">
                <a:cs typeface="+mn-ea"/>
              </a:rPr>
            </a:br>
            <a:endParaRPr lang="en-US" sz="1800" dirty="0">
              <a:cs typeface="Calibri"/>
            </a:endParaRPr>
          </a:p>
          <a:p>
            <a:endParaRPr lang="en-US" dirty="0"/>
          </a:p>
        </p:txBody>
      </p:sp>
    </p:spTree>
    <p:extLst>
      <p:ext uri="{BB962C8B-B14F-4D97-AF65-F5344CB8AC3E}">
        <p14:creationId xmlns:p14="http://schemas.microsoft.com/office/powerpoint/2010/main" val="3159077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C978B-472C-4BEC-90B6-22E7588E031B}"/>
              </a:ext>
            </a:extLst>
          </p:cNvPr>
          <p:cNvSpPr>
            <a:spLocks noGrp="1"/>
          </p:cNvSpPr>
          <p:nvPr>
            <p:ph type="title"/>
          </p:nvPr>
        </p:nvSpPr>
        <p:spPr/>
        <p:txBody>
          <a:bodyPr>
            <a:normAutofit/>
          </a:bodyPr>
          <a:lstStyle/>
          <a:p>
            <a:pPr algn="ctr"/>
            <a:r>
              <a:rPr lang="en-US" sz="3200" b="1" dirty="0">
                <a:cs typeface="Calibri"/>
              </a:rPr>
              <a:t>Schools for the poor into the 18th Century</a:t>
            </a:r>
            <a:br>
              <a:rPr lang="en-US" dirty="0">
                <a:latin typeface="+mj-ea"/>
                <a:cs typeface="+mj-ea"/>
              </a:rPr>
            </a:br>
            <a:r>
              <a:rPr lang="en-US" sz="3200" b="1" dirty="0">
                <a:cs typeface="Calibri"/>
              </a:rPr>
              <a:t>SPCK (1699) </a:t>
            </a:r>
            <a:endParaRPr lang="en-US" sz="3200" b="1" dirty="0">
              <a:cs typeface="Calibri Light"/>
            </a:endParaRPr>
          </a:p>
        </p:txBody>
      </p:sp>
      <p:sp>
        <p:nvSpPr>
          <p:cNvPr id="3" name="Content Placeholder 2">
            <a:extLst>
              <a:ext uri="{FF2B5EF4-FFF2-40B4-BE49-F238E27FC236}">
                <a16:creationId xmlns:a16="http://schemas.microsoft.com/office/drawing/2014/main" id="{48BCDA29-D77C-4977-8C9B-5ABFCD7140B2}"/>
              </a:ext>
            </a:extLst>
          </p:cNvPr>
          <p:cNvSpPr>
            <a:spLocks noGrp="1"/>
          </p:cNvSpPr>
          <p:nvPr>
            <p:ph idx="1"/>
          </p:nvPr>
        </p:nvSpPr>
        <p:spPr>
          <a:xfrm>
            <a:off x="457200" y="1600200"/>
            <a:ext cx="8229600" cy="5029200"/>
          </a:xfrm>
        </p:spPr>
        <p:txBody>
          <a:bodyPr vert="horz" lIns="91440" tIns="45720" rIns="91440" bIns="45720" rtlCol="0" anchor="t">
            <a:normAutofit fontScale="77500" lnSpcReduction="20000"/>
          </a:bodyPr>
          <a:lstStyle/>
          <a:p>
            <a:r>
              <a:rPr lang="en-US" dirty="0">
                <a:cs typeface="Calibri"/>
              </a:rPr>
              <a:t>Founded 96 schools in 25 years - day schools, night schools and two works schools</a:t>
            </a:r>
            <a:endParaRPr lang="en-US" b="1" dirty="0">
              <a:cs typeface="Calibri"/>
            </a:endParaRPr>
          </a:p>
          <a:p>
            <a:r>
              <a:rPr lang="en-US" dirty="0">
                <a:cs typeface="Calibri"/>
              </a:rPr>
              <a:t>Allowed locals to make decisions re. the medium of instruction in North Wales. This was different  in Scotland where they aimed to wipe out </a:t>
            </a:r>
            <a:r>
              <a:rPr lang="en-US" b="1" dirty="0">
                <a:cs typeface="Calibri"/>
              </a:rPr>
              <a:t>‘the rude speech of a barbarous people and one of the chief causes of the continuance of </a:t>
            </a:r>
            <a:r>
              <a:rPr lang="en-US" b="1" dirty="0" err="1">
                <a:cs typeface="Calibri"/>
              </a:rPr>
              <a:t>barbarite</a:t>
            </a:r>
            <a:r>
              <a:rPr lang="en-US" b="1" dirty="0">
                <a:cs typeface="Calibri"/>
              </a:rPr>
              <a:t> </a:t>
            </a:r>
            <a:r>
              <a:rPr lang="en-US" b="1" dirty="0" err="1">
                <a:cs typeface="Calibri"/>
              </a:rPr>
              <a:t>incivilitie</a:t>
            </a:r>
            <a:r>
              <a:rPr lang="en-US" b="1" dirty="0">
                <a:cs typeface="Calibri"/>
              </a:rPr>
              <a:t> among the inhabitants of the highlands and islands’. </a:t>
            </a:r>
            <a:r>
              <a:rPr lang="en-US" dirty="0">
                <a:cs typeface="Calibri"/>
              </a:rPr>
              <a:t>All schools in Ireland also used English </a:t>
            </a:r>
          </a:p>
          <a:p>
            <a:r>
              <a:rPr lang="en-US" dirty="0">
                <a:cs typeface="Calibri"/>
              </a:rPr>
              <a:t>The most famous SPCK teacher was Griffith Jones </a:t>
            </a:r>
            <a:r>
              <a:rPr lang="en-US" dirty="0" err="1">
                <a:cs typeface="Calibri"/>
              </a:rPr>
              <a:t>Llanddowror</a:t>
            </a:r>
            <a:r>
              <a:rPr lang="en-US" dirty="0">
                <a:cs typeface="Calibri"/>
              </a:rPr>
              <a:t> and since there is no mention of Welsh being taught in South Wales SPCK schools he must have officially started teaching in English. </a:t>
            </a:r>
          </a:p>
          <a:p>
            <a:r>
              <a:rPr lang="en-US" dirty="0">
                <a:cs typeface="Calibri"/>
              </a:rPr>
              <a:t>One of his first rules when founding schools was to use Welsh in Welsh speaking areas, using English he said was </a:t>
            </a:r>
            <a:r>
              <a:rPr lang="en-US" b="1" dirty="0">
                <a:cs typeface="Calibri"/>
              </a:rPr>
              <a:t>‘neither less absurd nor more edifying than Welsh in the </a:t>
            </a:r>
            <a:r>
              <a:rPr lang="en-US" b="1" dirty="0" err="1">
                <a:cs typeface="Calibri"/>
              </a:rPr>
              <a:t>centre</a:t>
            </a:r>
            <a:r>
              <a:rPr lang="en-US" b="1" dirty="0">
                <a:cs typeface="Calibri"/>
              </a:rPr>
              <a:t> of England’ </a:t>
            </a:r>
            <a:r>
              <a:rPr lang="en-US" dirty="0">
                <a:cs typeface="Calibri"/>
              </a:rPr>
              <a:t>(p.51). </a:t>
            </a:r>
          </a:p>
          <a:p>
            <a:pPr>
              <a:buAutoNum type="arabicPeriod"/>
            </a:pPr>
            <a:endParaRPr lang="en-US" dirty="0">
              <a:cs typeface="Calibri"/>
            </a:endParaRPr>
          </a:p>
          <a:p>
            <a:pPr marL="0" indent="0" algn="r">
              <a:buNone/>
            </a:pPr>
            <a:endParaRPr lang="en-US" sz="2300" b="1" dirty="0">
              <a:cs typeface="Calibri"/>
            </a:endParaRPr>
          </a:p>
          <a:p>
            <a:pPr marL="0" indent="0" algn="r">
              <a:buNone/>
            </a:pPr>
            <a:r>
              <a:rPr lang="en-US" sz="2300" b="1" dirty="0">
                <a:cs typeface="Calibri"/>
              </a:rPr>
              <a:t>Williams. J, Hughes. G.R (1978), The History of Education in Wales</a:t>
            </a:r>
            <a:endParaRPr lang="en-US" sz="2300" dirty="0">
              <a:cs typeface="Calibri"/>
            </a:endParaRPr>
          </a:p>
          <a:p>
            <a:pPr>
              <a:buAutoNum type="arabicPeriod"/>
            </a:pPr>
            <a:endParaRPr lang="en-US" sz="2600" dirty="0">
              <a:cs typeface="Calibri"/>
            </a:endParaRPr>
          </a:p>
        </p:txBody>
      </p:sp>
    </p:spTree>
    <p:extLst>
      <p:ext uri="{BB962C8B-B14F-4D97-AF65-F5344CB8AC3E}">
        <p14:creationId xmlns:p14="http://schemas.microsoft.com/office/powerpoint/2010/main" val="2846591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428BD-CA8D-4054-990B-D7EE1F24E199}"/>
              </a:ext>
            </a:extLst>
          </p:cNvPr>
          <p:cNvSpPr>
            <a:spLocks noGrp="1"/>
          </p:cNvSpPr>
          <p:nvPr>
            <p:ph type="title"/>
          </p:nvPr>
        </p:nvSpPr>
        <p:spPr/>
        <p:txBody>
          <a:bodyPr>
            <a:normAutofit/>
          </a:bodyPr>
          <a:lstStyle/>
          <a:p>
            <a:pPr algn="ctr"/>
            <a:r>
              <a:rPr lang="en-US" sz="3200" b="1" dirty="0">
                <a:cs typeface="Calibri"/>
              </a:rPr>
              <a:t>Schools for the poor into the 18th Century</a:t>
            </a:r>
            <a:br>
              <a:rPr lang="en-US" dirty="0">
                <a:latin typeface="+mj-ea"/>
                <a:cs typeface="+mj-ea"/>
              </a:rPr>
            </a:br>
            <a:r>
              <a:rPr lang="en-US" sz="3200" b="1" dirty="0">
                <a:cs typeface="Calibri"/>
              </a:rPr>
              <a:t>Griffith Jones, </a:t>
            </a:r>
            <a:r>
              <a:rPr lang="en-US" sz="3200" b="1" dirty="0" err="1">
                <a:cs typeface="Calibri"/>
              </a:rPr>
              <a:t>Llanddowror</a:t>
            </a:r>
            <a:endParaRPr lang="en-US" b="1" dirty="0" err="1">
              <a:cs typeface="Calibri Light"/>
            </a:endParaRPr>
          </a:p>
        </p:txBody>
      </p:sp>
      <p:sp>
        <p:nvSpPr>
          <p:cNvPr id="3" name="Content Placeholder 2">
            <a:extLst>
              <a:ext uri="{FF2B5EF4-FFF2-40B4-BE49-F238E27FC236}">
                <a16:creationId xmlns:a16="http://schemas.microsoft.com/office/drawing/2014/main" id="{746CD4DD-382B-4B39-A52F-FE3B4981B023}"/>
              </a:ext>
            </a:extLst>
          </p:cNvPr>
          <p:cNvSpPr>
            <a:spLocks noGrp="1"/>
          </p:cNvSpPr>
          <p:nvPr>
            <p:ph idx="1"/>
          </p:nvPr>
        </p:nvSpPr>
        <p:spPr>
          <a:xfrm>
            <a:off x="457200" y="1600200"/>
            <a:ext cx="8458200" cy="5105400"/>
          </a:xfrm>
        </p:spPr>
        <p:txBody>
          <a:bodyPr vert="horz" lIns="91440" tIns="45720" rIns="91440" bIns="45720" rtlCol="0" anchor="t">
            <a:normAutofit fontScale="62500" lnSpcReduction="20000"/>
          </a:bodyPr>
          <a:lstStyle/>
          <a:p>
            <a:pPr>
              <a:buAutoNum type="arabicPeriod"/>
            </a:pPr>
            <a:endParaRPr lang="en-US" sz="2800" dirty="0">
              <a:cs typeface="Calibri"/>
            </a:endParaRPr>
          </a:p>
          <a:p>
            <a:r>
              <a:rPr lang="en-US" sz="3200" dirty="0">
                <a:cs typeface="Calibri"/>
              </a:rPr>
              <a:t>Griffith Jones criticized the teaching of literacy through English and therefore taught in Welsh.</a:t>
            </a:r>
          </a:p>
          <a:p>
            <a:pPr marL="0" indent="0">
              <a:buNone/>
            </a:pPr>
            <a:r>
              <a:rPr lang="en-US" sz="3200" b="1" dirty="0">
                <a:cs typeface="Calibri"/>
              </a:rPr>
              <a:t>“it is part of the sadness of the story of Education in Wales that so much of it has been dedicated to making the Welsh child an exile from the real Welsh world that was his inheritance” </a:t>
            </a:r>
          </a:p>
          <a:p>
            <a:pPr marL="0" indent="0">
              <a:buNone/>
            </a:pPr>
            <a:endParaRPr lang="en-US" sz="3200" dirty="0">
              <a:solidFill>
                <a:srgbClr val="000000"/>
              </a:solidFill>
              <a:cs typeface="Calibri"/>
            </a:endParaRPr>
          </a:p>
          <a:p>
            <a:r>
              <a:rPr lang="en-US" sz="3200" dirty="0">
                <a:solidFill>
                  <a:srgbClr val="000000"/>
                </a:solidFill>
                <a:cs typeface="Calibri"/>
              </a:rPr>
              <a:t>His schools were held for three months, usually in Winter, teaching in its pupils’ first language </a:t>
            </a:r>
            <a:r>
              <a:rPr lang="en-US" sz="3200" b="1" dirty="0">
                <a:solidFill>
                  <a:srgbClr val="000000"/>
                </a:solidFill>
                <a:cs typeface="Calibri"/>
              </a:rPr>
              <a:t>‘it is the most natural method to begin with the easiest and then proceed to the hardest things…’.  ‘to be able to read one language does not increase the difficulty of learning another but always renders it easier</a:t>
            </a:r>
            <a:r>
              <a:rPr lang="en-US" sz="3200" dirty="0">
                <a:solidFill>
                  <a:srgbClr val="000000"/>
                </a:solidFill>
                <a:cs typeface="Calibri"/>
              </a:rPr>
              <a:t>…’ he claimed. Lots of the attendees were adults and the curriculum was reading and reciting the catechism.</a:t>
            </a:r>
          </a:p>
          <a:p>
            <a:endParaRPr lang="en-US" sz="3200" dirty="0">
              <a:solidFill>
                <a:srgbClr val="000000"/>
              </a:solidFill>
              <a:cs typeface="Calibri"/>
            </a:endParaRPr>
          </a:p>
          <a:p>
            <a:r>
              <a:rPr lang="en-US" sz="3200" dirty="0">
                <a:solidFill>
                  <a:srgbClr val="000000"/>
                </a:solidFill>
                <a:cs typeface="Calibri"/>
              </a:rPr>
              <a:t>Number of schools in 1740 (quoted in ‘Welsh Piety’) was 150 with 8767 pupils and by 1761 there were 3495 schools with 158,237 pupils - so he had a big impact. </a:t>
            </a:r>
            <a:br>
              <a:rPr lang="en-US" dirty="0">
                <a:latin typeface="+mn-ea"/>
                <a:cs typeface="+mn-ea"/>
              </a:rPr>
            </a:br>
            <a:endParaRPr lang="en-US" sz="2400" dirty="0">
              <a:cs typeface="Calibri"/>
            </a:endParaRPr>
          </a:p>
          <a:p>
            <a:pPr marL="0" indent="0" algn="r">
              <a:buNone/>
            </a:pPr>
            <a:r>
              <a:rPr lang="en-US" sz="2900" b="1" dirty="0" err="1">
                <a:cs typeface="Calibri"/>
              </a:rPr>
              <a:t>Williams.J</a:t>
            </a:r>
            <a:r>
              <a:rPr lang="en-US" sz="2900" b="1" dirty="0">
                <a:cs typeface="Calibri"/>
              </a:rPr>
              <a:t>, </a:t>
            </a:r>
            <a:r>
              <a:rPr lang="en-US" sz="2900" b="1" dirty="0" err="1">
                <a:cs typeface="Calibri"/>
              </a:rPr>
              <a:t>Hughes.G.R</a:t>
            </a:r>
            <a:r>
              <a:rPr lang="en-US" sz="2900" b="1" dirty="0">
                <a:cs typeface="Calibri"/>
              </a:rPr>
              <a:t> (1978) The History of Education in Wales </a:t>
            </a:r>
            <a:endParaRPr lang="en-US" sz="2900" dirty="0">
              <a:cs typeface="Calibri"/>
            </a:endParaRPr>
          </a:p>
          <a:p>
            <a:endParaRPr lang="en-US" sz="2400" dirty="0">
              <a:cs typeface="Calibri"/>
            </a:endParaRPr>
          </a:p>
          <a:p>
            <a:endParaRPr lang="en-US" sz="2000" dirty="0">
              <a:cs typeface="Calibri"/>
            </a:endParaRPr>
          </a:p>
        </p:txBody>
      </p:sp>
    </p:spTree>
    <p:extLst>
      <p:ext uri="{BB962C8B-B14F-4D97-AF65-F5344CB8AC3E}">
        <p14:creationId xmlns:p14="http://schemas.microsoft.com/office/powerpoint/2010/main" val="2803892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8E8F-6703-41AE-BC55-030A3553740F}"/>
              </a:ext>
            </a:extLst>
          </p:cNvPr>
          <p:cNvSpPr>
            <a:spLocks noGrp="1"/>
          </p:cNvSpPr>
          <p:nvPr>
            <p:ph type="title"/>
          </p:nvPr>
        </p:nvSpPr>
        <p:spPr/>
        <p:txBody>
          <a:bodyPr>
            <a:normAutofit/>
          </a:bodyPr>
          <a:lstStyle/>
          <a:p>
            <a:pPr algn="ctr"/>
            <a:r>
              <a:rPr lang="en-US" sz="3200" b="1" dirty="0">
                <a:cs typeface="Calibri"/>
              </a:rPr>
              <a:t>Schools for the poor into the 18th Century</a:t>
            </a:r>
            <a:br>
              <a:rPr lang="en-US" dirty="0">
                <a:latin typeface="+mj-ea"/>
                <a:cs typeface="+mj-ea"/>
              </a:rPr>
            </a:br>
            <a:r>
              <a:rPr lang="en-US" sz="3200" b="1" dirty="0">
                <a:cs typeface="Calibri"/>
              </a:rPr>
              <a:t>Griffith Jones, </a:t>
            </a:r>
            <a:r>
              <a:rPr lang="en-US" sz="3200" b="1" err="1">
                <a:cs typeface="Calibri"/>
              </a:rPr>
              <a:t>Llanddowror</a:t>
            </a:r>
            <a:endParaRPr lang="en-US" sz="3200" err="1">
              <a:cs typeface="Calibri Light"/>
            </a:endParaRPr>
          </a:p>
        </p:txBody>
      </p:sp>
      <p:sp>
        <p:nvSpPr>
          <p:cNvPr id="3" name="Content Placeholder 2">
            <a:extLst>
              <a:ext uri="{FF2B5EF4-FFF2-40B4-BE49-F238E27FC236}">
                <a16:creationId xmlns:a16="http://schemas.microsoft.com/office/drawing/2014/main" id="{A7B21497-17EC-4EE9-815D-DF577D1469E8}"/>
              </a:ext>
            </a:extLst>
          </p:cNvPr>
          <p:cNvSpPr>
            <a:spLocks noGrp="1"/>
          </p:cNvSpPr>
          <p:nvPr>
            <p:ph idx="1"/>
          </p:nvPr>
        </p:nvSpPr>
        <p:spPr>
          <a:xfrm>
            <a:off x="628650" y="1825624"/>
            <a:ext cx="8134350" cy="4803775"/>
          </a:xfrm>
        </p:spPr>
        <p:txBody>
          <a:bodyPr vert="horz" lIns="91440" tIns="45720" rIns="91440" bIns="45720" rtlCol="0" anchor="t">
            <a:normAutofit fontScale="55000" lnSpcReduction="20000"/>
          </a:bodyPr>
          <a:lstStyle/>
          <a:p>
            <a:endParaRPr lang="en-US" dirty="0"/>
          </a:p>
          <a:p>
            <a:r>
              <a:rPr lang="en-US" sz="3800" dirty="0">
                <a:cs typeface="Calibri"/>
              </a:rPr>
              <a:t>His circulating schools (set up a school for 6 weeks to teach them to read then moved on around the country) concentrating on teaching adults and children to read the Bible in Welsh. Between 1737 and the death of Jones in 1761 it has been estimated that over 3000 short term schools were set up and 200,000 taught to read Welsh (population 400,000).</a:t>
            </a:r>
          </a:p>
          <a:p>
            <a:r>
              <a:rPr lang="en-US" sz="3800" dirty="0">
                <a:cs typeface="Calibri"/>
              </a:rPr>
              <a:t>Extension of education to the poor meant boys and girls were educated. </a:t>
            </a:r>
          </a:p>
          <a:p>
            <a:r>
              <a:rPr lang="en-US" sz="3800" dirty="0">
                <a:cs typeface="Calibri"/>
              </a:rPr>
              <a:t>Griffith Jones, </a:t>
            </a:r>
            <a:r>
              <a:rPr lang="en-US" sz="3800" dirty="0" err="1">
                <a:cs typeface="Calibri"/>
              </a:rPr>
              <a:t>Llanddowror</a:t>
            </a:r>
            <a:r>
              <a:rPr lang="en-US" sz="3800" dirty="0">
                <a:cs typeface="Calibri"/>
              </a:rPr>
              <a:t> and SPCK were predominantly moral and religious in incentive and often schools were founded on similar basis.</a:t>
            </a:r>
            <a:endParaRPr lang="en-US" sz="3800" dirty="0"/>
          </a:p>
          <a:p>
            <a:endParaRPr lang="en-US" dirty="0">
              <a:cs typeface="Calibri"/>
            </a:endParaRPr>
          </a:p>
          <a:p>
            <a:pPr marL="0" indent="0" algn="r">
              <a:buNone/>
            </a:pPr>
            <a:endParaRPr lang="en-US" b="1" dirty="0">
              <a:cs typeface="Calibri"/>
            </a:endParaRPr>
          </a:p>
          <a:p>
            <a:pPr marL="0" indent="0" algn="r">
              <a:buNone/>
            </a:pPr>
            <a:endParaRPr lang="en-US" b="1" dirty="0">
              <a:cs typeface="Calibri"/>
            </a:endParaRPr>
          </a:p>
          <a:p>
            <a:pPr marL="0" indent="0" algn="r">
              <a:buNone/>
            </a:pPr>
            <a:r>
              <a:rPr lang="en-US" b="1" dirty="0">
                <a:cs typeface="Calibri"/>
              </a:rPr>
              <a:t>Seaborne, M (1992)</a:t>
            </a:r>
            <a:endParaRPr lang="en-US" dirty="0">
              <a:cs typeface="Calibri"/>
            </a:endParaRPr>
          </a:p>
          <a:p>
            <a:pPr marL="0" indent="0" algn="r">
              <a:buNone/>
            </a:pPr>
            <a:r>
              <a:rPr lang="en-US" b="1" dirty="0">
                <a:cs typeface="Calibri"/>
              </a:rPr>
              <a:t>Schools in Wales 1500-1900 A Social and Architectural History</a:t>
            </a:r>
            <a:br>
              <a:rPr lang="en-US" dirty="0">
                <a:cs typeface="+mn-ea"/>
              </a:rPr>
            </a:br>
            <a:endParaRPr lang="en-US" dirty="0">
              <a:cs typeface="Calibri"/>
            </a:endParaRPr>
          </a:p>
        </p:txBody>
      </p:sp>
    </p:spTree>
    <p:extLst>
      <p:ext uri="{BB962C8B-B14F-4D97-AF65-F5344CB8AC3E}">
        <p14:creationId xmlns:p14="http://schemas.microsoft.com/office/powerpoint/2010/main" val="2200861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53BA4-254C-478A-AD64-692204F79950}"/>
              </a:ext>
            </a:extLst>
          </p:cNvPr>
          <p:cNvSpPr>
            <a:spLocks noGrp="1"/>
          </p:cNvSpPr>
          <p:nvPr>
            <p:ph type="title"/>
          </p:nvPr>
        </p:nvSpPr>
        <p:spPr/>
        <p:txBody>
          <a:bodyPr vert="horz" lIns="91440" tIns="45720" rIns="91440" bIns="45720" rtlCol="0" anchor="ctr">
            <a:noAutofit/>
          </a:bodyPr>
          <a:lstStyle/>
          <a:p>
            <a:pPr algn="ctr">
              <a:spcBef>
                <a:spcPct val="20000"/>
              </a:spcBef>
            </a:pPr>
            <a:r>
              <a:rPr lang="en-US" sz="3200" dirty="0">
                <a:cs typeface="Calibri"/>
              </a:rPr>
              <a:t> </a:t>
            </a:r>
            <a:r>
              <a:rPr lang="en-US" sz="3200" b="1" dirty="0">
                <a:cs typeface="Calibri"/>
              </a:rPr>
              <a:t>Reports of the Commissioners of Enquiry into the State of Education in Wales 1847</a:t>
            </a:r>
            <a:br>
              <a:rPr lang="en-US" dirty="0">
                <a:latin typeface="+mj-ea"/>
                <a:cs typeface="+mj-ea"/>
              </a:rPr>
            </a:br>
            <a:r>
              <a:rPr lang="en-US" sz="3200" b="1" dirty="0">
                <a:cs typeface="Calibri"/>
              </a:rPr>
              <a:t>(‘The Blue Books’) </a:t>
            </a:r>
            <a:endParaRPr lang="en-US"/>
          </a:p>
        </p:txBody>
      </p:sp>
      <p:sp>
        <p:nvSpPr>
          <p:cNvPr id="3" name="Content Placeholder 2">
            <a:extLst>
              <a:ext uri="{FF2B5EF4-FFF2-40B4-BE49-F238E27FC236}">
                <a16:creationId xmlns:a16="http://schemas.microsoft.com/office/drawing/2014/main" id="{F0202B39-CDCC-49C2-B93C-62940F53CBEA}"/>
              </a:ext>
            </a:extLst>
          </p:cNvPr>
          <p:cNvSpPr>
            <a:spLocks noGrp="1"/>
          </p:cNvSpPr>
          <p:nvPr>
            <p:ph idx="1"/>
          </p:nvPr>
        </p:nvSpPr>
        <p:spPr>
          <a:xfrm>
            <a:off x="457200" y="1714135"/>
            <a:ext cx="8229600" cy="4887817"/>
          </a:xfrm>
        </p:spPr>
        <p:txBody>
          <a:bodyPr vert="horz" lIns="91440" tIns="45720" rIns="91440" bIns="45720" rtlCol="0" anchor="t">
            <a:noAutofit/>
          </a:bodyPr>
          <a:lstStyle/>
          <a:p>
            <a:pPr marL="0" indent="0">
              <a:buNone/>
            </a:pPr>
            <a:r>
              <a:rPr lang="en-US" sz="2000" dirty="0">
                <a:cs typeface="Calibri"/>
              </a:rPr>
              <a:t>'As a more robust system of schooling began to emerge in Wales in the 19th century, the power of schooling as a tool in managing and maintaining cultural identity was also </a:t>
            </a:r>
            <a:r>
              <a:rPr lang="en-US" sz="2000" dirty="0" err="1">
                <a:cs typeface="Calibri"/>
              </a:rPr>
              <a:t>realised</a:t>
            </a:r>
            <a:r>
              <a:rPr lang="en-US" sz="2000" dirty="0">
                <a:cs typeface="Calibri"/>
              </a:rPr>
              <a:t>. However, instead of using it to build a sense of nationality and belonging, it was intended to reduce difference and aid in cultural assimilation. William Williams, who instigated the infamous Reports of the Commissioners of Enquiry into the State of Education in Wales (often referred to as ‘The Blue Books’) that disparaged the religious and moral temper of the Welsh and berated the Welsh language, argued that </a:t>
            </a:r>
            <a:r>
              <a:rPr lang="en-US" sz="2000" b="1" dirty="0">
                <a:cs typeface="Calibri"/>
              </a:rPr>
              <a:t>‘... education was a cheaper and easier way of creating an obedient population than the use of force’. </a:t>
            </a:r>
            <a:r>
              <a:rPr lang="en-US" sz="2000" dirty="0">
                <a:cs typeface="Calibri"/>
              </a:rPr>
              <a:t>He further argued that, </a:t>
            </a:r>
            <a:r>
              <a:rPr lang="en-US" sz="2000" b="1" dirty="0">
                <a:cs typeface="Calibri"/>
              </a:rPr>
              <a:t>‘the moral power of the schoolmaster was a more economical and effectual instrument in governing this people than the bayonet’</a:t>
            </a:r>
            <a:r>
              <a:rPr lang="en-US" sz="2000" dirty="0">
                <a:cs typeface="Calibri"/>
              </a:rPr>
              <a:t> (Roberts, 1998: 24). When considering the content of the report, which accurately depicted the appalling state of education in Wales, but also situated Welsh culture as the inferior ‘other’, Williams’ words reveal his belief in the power of  schooling in promoting cultural norms and discourses of nation and identity.'</a:t>
            </a:r>
          </a:p>
          <a:p>
            <a:pPr marL="0" indent="0" algn="r">
              <a:buNone/>
            </a:pPr>
            <a:r>
              <a:rPr lang="en-US" sz="1700" b="1" dirty="0">
                <a:cs typeface="Calibri"/>
              </a:rPr>
              <a:t>Kevin Smith (2015) Learning </a:t>
            </a:r>
            <a:r>
              <a:rPr lang="en-US" sz="1700" b="1" dirty="0" err="1">
                <a:cs typeface="Calibri"/>
              </a:rPr>
              <a:t>Welshness</a:t>
            </a:r>
            <a:r>
              <a:rPr lang="en-US" sz="1700" b="1" dirty="0">
                <a:cs typeface="Calibri"/>
              </a:rPr>
              <a:t>: Does the Curriculum </a:t>
            </a:r>
            <a:r>
              <a:rPr lang="en-US" sz="1700" b="1" dirty="0" err="1">
                <a:cs typeface="Calibri"/>
              </a:rPr>
              <a:t>Cymreig</a:t>
            </a:r>
            <a:r>
              <a:rPr lang="en-US" sz="1700" b="1" dirty="0">
                <a:cs typeface="Calibri"/>
              </a:rPr>
              <a:t> positively affect pupils’ orientations to Wales and </a:t>
            </a:r>
            <a:r>
              <a:rPr lang="en-US" sz="1700" b="1" dirty="0" err="1">
                <a:cs typeface="Calibri"/>
              </a:rPr>
              <a:t>Welshness</a:t>
            </a:r>
            <a:r>
              <a:rPr lang="en-US" sz="1700" b="1" dirty="0">
                <a:cs typeface="Calibri"/>
              </a:rPr>
              <a:t>?</a:t>
            </a:r>
            <a:endParaRPr lang="en-US" sz="1700" dirty="0"/>
          </a:p>
          <a:p>
            <a:pPr>
              <a:buNone/>
            </a:pPr>
            <a:endParaRPr lang="en-US" sz="1700" dirty="0">
              <a:cs typeface="Calibri"/>
            </a:endParaRPr>
          </a:p>
          <a:p>
            <a:pPr>
              <a:buNone/>
            </a:pPr>
            <a:endParaRPr lang="en-US" sz="1700" dirty="0">
              <a:cs typeface="Calibri"/>
            </a:endParaRPr>
          </a:p>
        </p:txBody>
      </p:sp>
    </p:spTree>
    <p:extLst>
      <p:ext uri="{BB962C8B-B14F-4D97-AF65-F5344CB8AC3E}">
        <p14:creationId xmlns:p14="http://schemas.microsoft.com/office/powerpoint/2010/main" val="2816541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B310B-F7BC-4B40-B36D-CA0142AC3BB6}"/>
              </a:ext>
            </a:extLst>
          </p:cNvPr>
          <p:cNvSpPr>
            <a:spLocks noGrp="1"/>
          </p:cNvSpPr>
          <p:nvPr>
            <p:ph type="title"/>
          </p:nvPr>
        </p:nvSpPr>
        <p:spPr>
          <a:xfrm>
            <a:off x="628650" y="365126"/>
            <a:ext cx="7285853" cy="1325563"/>
          </a:xfrm>
        </p:spPr>
        <p:txBody>
          <a:bodyPr vert="horz" lIns="91440" tIns="45720" rIns="91440" bIns="45720" rtlCol="0" anchor="ctr">
            <a:noAutofit/>
          </a:bodyPr>
          <a:lstStyle/>
          <a:p>
            <a:pPr algn="ctr"/>
            <a:br>
              <a:rPr lang="en-US" dirty="0">
                <a:latin typeface="+mj-ea"/>
                <a:cs typeface="+mj-ea"/>
              </a:rPr>
            </a:br>
            <a:r>
              <a:rPr lang="en-US" sz="3200" dirty="0">
                <a:cs typeface="Calibri"/>
              </a:rPr>
              <a:t> </a:t>
            </a:r>
            <a:r>
              <a:rPr lang="en-US" sz="3200" b="1" dirty="0">
                <a:cs typeface="Calibri"/>
              </a:rPr>
              <a:t>Reports of the Commissioners of Enquiry into the State of Education in Wales 1847</a:t>
            </a:r>
            <a:br>
              <a:rPr lang="en-US" dirty="0">
                <a:latin typeface="+mj-ea"/>
                <a:cs typeface="+mj-ea"/>
              </a:rPr>
            </a:br>
            <a:r>
              <a:rPr lang="en-US" sz="3200" b="1" dirty="0">
                <a:cs typeface="Calibri"/>
              </a:rPr>
              <a:t>(‘The Blue Books’) </a:t>
            </a:r>
            <a:endParaRPr lang="en-US" sz="3200" dirty="0">
              <a:cs typeface="Calibri Light"/>
            </a:endParaRPr>
          </a:p>
          <a:p>
            <a:endParaRPr lang="en-US" dirty="0">
              <a:cs typeface="Calibri"/>
            </a:endParaRPr>
          </a:p>
        </p:txBody>
      </p:sp>
      <p:sp>
        <p:nvSpPr>
          <p:cNvPr id="3" name="Content Placeholder 2">
            <a:extLst>
              <a:ext uri="{FF2B5EF4-FFF2-40B4-BE49-F238E27FC236}">
                <a16:creationId xmlns:a16="http://schemas.microsoft.com/office/drawing/2014/main" id="{8C7C9554-CD8A-44C1-A648-3FCCBF2021EE}"/>
              </a:ext>
            </a:extLst>
          </p:cNvPr>
          <p:cNvSpPr>
            <a:spLocks noGrp="1"/>
          </p:cNvSpPr>
          <p:nvPr>
            <p:ph idx="1"/>
          </p:nvPr>
        </p:nvSpPr>
        <p:spPr/>
        <p:txBody>
          <a:bodyPr vert="horz" lIns="91440" tIns="45720" rIns="91440" bIns="45720" rtlCol="0" anchor="t">
            <a:normAutofit fontScale="92500" lnSpcReduction="10000"/>
          </a:bodyPr>
          <a:lstStyle/>
          <a:p>
            <a:r>
              <a:rPr lang="en-US" dirty="0">
                <a:cs typeface="Calibri"/>
              </a:rPr>
              <a:t>'The Blue Books levied an attack on the actual culture of the Welsh, saying that due to the influences of the Welsh language, the Welsh culture was inherently backwards. The development of the restriction of Welsh usage from purely legislative to cultural is indicative of the English’s overwhelming desire to quell the language and create a standardized, homogenous culture across Britain.'</a:t>
            </a:r>
          </a:p>
          <a:p>
            <a:endParaRPr lang="en-US" dirty="0">
              <a:cs typeface="Calibri"/>
            </a:endParaRPr>
          </a:p>
          <a:p>
            <a:pPr marL="0" indent="0" algn="r">
              <a:buNone/>
            </a:pPr>
            <a:r>
              <a:rPr lang="en-US" sz="1900" b="1" dirty="0">
                <a:cs typeface="Calibri"/>
              </a:rPr>
              <a:t>Nelson, R. (2014) </a:t>
            </a:r>
          </a:p>
          <a:p>
            <a:pPr marL="0" indent="0" algn="r">
              <a:buNone/>
            </a:pPr>
            <a:r>
              <a:rPr lang="en-US" sz="1900" b="1" dirty="0">
                <a:cs typeface="Calibri"/>
              </a:rPr>
              <a:t>The Treachery of the Blue Books: The Impact of the 1847 Educational Reports on Welshwomen and Welsh National Identity</a:t>
            </a:r>
          </a:p>
        </p:txBody>
      </p:sp>
      <p:pic>
        <p:nvPicPr>
          <p:cNvPr id="4" name="Picture 4" descr="A person looking at the camera&#10;&#10;Description generated with high confidence">
            <a:extLst>
              <a:ext uri="{FF2B5EF4-FFF2-40B4-BE49-F238E27FC236}">
                <a16:creationId xmlns:a16="http://schemas.microsoft.com/office/drawing/2014/main" id="{80DF43D7-8009-44B7-A8C2-A5B1CF1A17FC}"/>
              </a:ext>
            </a:extLst>
          </p:cNvPr>
          <p:cNvPicPr>
            <a:picLocks noChangeAspect="1"/>
          </p:cNvPicPr>
          <p:nvPr/>
        </p:nvPicPr>
        <p:blipFill>
          <a:blip r:embed="rId2"/>
          <a:stretch>
            <a:fillRect/>
          </a:stretch>
        </p:blipFill>
        <p:spPr>
          <a:xfrm>
            <a:off x="7914503" y="298704"/>
            <a:ext cx="1201694" cy="1411611"/>
          </a:xfrm>
          <a:prstGeom prst="rect">
            <a:avLst/>
          </a:prstGeom>
        </p:spPr>
      </p:pic>
    </p:spTree>
    <p:extLst>
      <p:ext uri="{BB962C8B-B14F-4D97-AF65-F5344CB8AC3E}">
        <p14:creationId xmlns:p14="http://schemas.microsoft.com/office/powerpoint/2010/main" val="3420691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E4E45-00DA-450C-BB94-19A1DBC76D55}"/>
              </a:ext>
            </a:extLst>
          </p:cNvPr>
          <p:cNvSpPr>
            <a:spLocks noGrp="1"/>
          </p:cNvSpPr>
          <p:nvPr>
            <p:ph type="title"/>
          </p:nvPr>
        </p:nvSpPr>
        <p:spPr/>
        <p:txBody>
          <a:bodyPr/>
          <a:lstStyle/>
          <a:p>
            <a:pPr algn="ctr"/>
            <a:r>
              <a:rPr lang="en-US" dirty="0">
                <a:cs typeface="Calibri"/>
              </a:rPr>
              <a:t>Education Acts</a:t>
            </a:r>
            <a:endParaRPr lang="en-US" dirty="0">
              <a:cs typeface="Calibri Light"/>
            </a:endParaRPr>
          </a:p>
        </p:txBody>
      </p:sp>
      <p:sp>
        <p:nvSpPr>
          <p:cNvPr id="3" name="Content Placeholder 2">
            <a:extLst>
              <a:ext uri="{FF2B5EF4-FFF2-40B4-BE49-F238E27FC236}">
                <a16:creationId xmlns:a16="http://schemas.microsoft.com/office/drawing/2014/main" id="{58F16AA1-0BCE-4CE3-99EF-036AA209D0E3}"/>
              </a:ext>
            </a:extLst>
          </p:cNvPr>
          <p:cNvSpPr>
            <a:spLocks noGrp="1"/>
          </p:cNvSpPr>
          <p:nvPr>
            <p:ph idx="1"/>
          </p:nvPr>
        </p:nvSpPr>
        <p:spPr/>
        <p:txBody>
          <a:bodyPr vert="horz" lIns="91440" tIns="45720" rIns="91440" bIns="45720" rtlCol="0" anchor="t">
            <a:normAutofit/>
          </a:bodyPr>
          <a:lstStyle/>
          <a:p>
            <a:r>
              <a:rPr lang="en-US" dirty="0">
                <a:cs typeface="Calibri"/>
              </a:rPr>
              <a:t>The Elementary Education Act of 1870 was the first of a number of acts of parliament passed between 1870 and 1893 to create compulsory education in England and Wales </a:t>
            </a:r>
            <a:endParaRPr lang="en-US" dirty="0"/>
          </a:p>
          <a:p>
            <a:r>
              <a:rPr lang="en-US" dirty="0">
                <a:cs typeface="Calibri"/>
              </a:rPr>
              <a:t> It was known as The Forster Act after its sponsor William Forster.</a:t>
            </a:r>
            <a:endParaRPr lang="en-US" dirty="0"/>
          </a:p>
          <a:p>
            <a:endParaRPr lang="en-US" dirty="0">
              <a:cs typeface="Calibri"/>
            </a:endParaRPr>
          </a:p>
        </p:txBody>
      </p:sp>
    </p:spTree>
    <p:extLst>
      <p:ext uri="{BB962C8B-B14F-4D97-AF65-F5344CB8AC3E}">
        <p14:creationId xmlns:p14="http://schemas.microsoft.com/office/powerpoint/2010/main" val="3291223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4EC4A-198B-49EF-A217-8E1AF17374CA}"/>
              </a:ext>
            </a:extLst>
          </p:cNvPr>
          <p:cNvSpPr>
            <a:spLocks noGrp="1"/>
          </p:cNvSpPr>
          <p:nvPr>
            <p:ph type="title"/>
          </p:nvPr>
        </p:nvSpPr>
        <p:spPr/>
        <p:txBody>
          <a:bodyPr>
            <a:normAutofit/>
          </a:bodyPr>
          <a:lstStyle/>
          <a:p>
            <a:pPr algn="ctr"/>
            <a:r>
              <a:rPr lang="en-US" dirty="0">
                <a:cs typeface="Calibri"/>
              </a:rPr>
              <a:t>Welsh Intermediate Education Act (1889)</a:t>
            </a:r>
            <a:endParaRPr lang="en-US" dirty="0">
              <a:cs typeface="Calibri Light"/>
            </a:endParaRPr>
          </a:p>
        </p:txBody>
      </p:sp>
      <p:sp>
        <p:nvSpPr>
          <p:cNvPr id="3" name="Content Placeholder 2">
            <a:extLst>
              <a:ext uri="{FF2B5EF4-FFF2-40B4-BE49-F238E27FC236}">
                <a16:creationId xmlns:a16="http://schemas.microsoft.com/office/drawing/2014/main" id="{B4579249-0294-4A5D-8E4E-60E68F54AFBB}"/>
              </a:ext>
            </a:extLst>
          </p:cNvPr>
          <p:cNvSpPr>
            <a:spLocks noGrp="1"/>
          </p:cNvSpPr>
          <p:nvPr>
            <p:ph idx="1"/>
          </p:nvPr>
        </p:nvSpPr>
        <p:spPr>
          <a:xfrm>
            <a:off x="457200" y="1600200"/>
            <a:ext cx="8229600" cy="4784430"/>
          </a:xfrm>
        </p:spPr>
        <p:txBody>
          <a:bodyPr vert="horz" lIns="91440" tIns="45720" rIns="91440" bIns="45720" rtlCol="0" anchor="t">
            <a:normAutofit fontScale="92500" lnSpcReduction="20000"/>
          </a:bodyPr>
          <a:lstStyle/>
          <a:p>
            <a:pPr marL="0" indent="0">
              <a:buNone/>
            </a:pPr>
            <a:r>
              <a:rPr lang="en-US" dirty="0">
                <a:cs typeface="Calibri"/>
              </a:rPr>
              <a:t>'The Act depended for its implementation on the new county councils. In each county, joint education committees composed of three county council representatives and two nominees of the Privy Council were to decide on the need for secondary education within counties and establish the necessary schools. They embraced the Act enthusiastically, despite having to provide a half penny rate to help build and support the new schools. By the turn of the 19th century there were more than 90 intermediate schools in Wales, which eventually became known as county schools (Webster, 1959)'</a:t>
            </a:r>
          </a:p>
          <a:p>
            <a:pPr marL="0" indent="0">
              <a:buNone/>
            </a:pPr>
            <a:endParaRPr lang="en-US" dirty="0">
              <a:cs typeface="Calibri"/>
            </a:endParaRPr>
          </a:p>
          <a:p>
            <a:pPr algn="r">
              <a:buNone/>
            </a:pPr>
            <a:r>
              <a:rPr lang="en-US" sz="1900" b="1" dirty="0">
                <a:cs typeface="Calibri"/>
              </a:rPr>
              <a:t>  Jones, G. E.  (2002) </a:t>
            </a:r>
          </a:p>
          <a:p>
            <a:pPr algn="r">
              <a:buNone/>
            </a:pPr>
            <a:r>
              <a:rPr lang="en-US" sz="1900" b="1" dirty="0">
                <a:cs typeface="Calibri"/>
              </a:rPr>
              <a:t>Policy and Power: One Hundred Years of Local Education Authorities in Wales </a:t>
            </a:r>
          </a:p>
          <a:p>
            <a:pPr algn="r">
              <a:buNone/>
            </a:pPr>
            <a:r>
              <a:rPr lang="en-US" sz="1900" b="1" dirty="0">
                <a:cs typeface="Calibri"/>
              </a:rPr>
              <a:t> Oxford Review of Education, Vol. 28, No. 2/3,pp. 343-35</a:t>
            </a:r>
            <a:endParaRPr lang="en-US" sz="1900" b="1" dirty="0"/>
          </a:p>
          <a:p>
            <a:pPr marL="0" indent="0">
              <a:buNone/>
            </a:pPr>
            <a:endParaRPr lang="en-US" sz="2100" dirty="0">
              <a:cs typeface="Calibri"/>
            </a:endParaRPr>
          </a:p>
        </p:txBody>
      </p:sp>
    </p:spTree>
    <p:extLst>
      <p:ext uri="{BB962C8B-B14F-4D97-AF65-F5344CB8AC3E}">
        <p14:creationId xmlns:p14="http://schemas.microsoft.com/office/powerpoint/2010/main" val="3900888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4CBA3-1B4D-4D0E-9C21-854B183F2CC0}"/>
              </a:ext>
            </a:extLst>
          </p:cNvPr>
          <p:cNvSpPr>
            <a:spLocks noGrp="1"/>
          </p:cNvSpPr>
          <p:nvPr>
            <p:ph type="title"/>
          </p:nvPr>
        </p:nvSpPr>
        <p:spPr>
          <a:xfrm>
            <a:off x="628650" y="0"/>
            <a:ext cx="7886700" cy="1325563"/>
          </a:xfrm>
        </p:spPr>
        <p:txBody>
          <a:bodyPr/>
          <a:lstStyle/>
          <a:p>
            <a:pPr algn="ctr"/>
            <a:r>
              <a:rPr lang="en-US" dirty="0">
                <a:cs typeface="Calibri"/>
              </a:rPr>
              <a:t>1902 Education Act</a:t>
            </a:r>
            <a:endParaRPr lang="en-US" dirty="0"/>
          </a:p>
        </p:txBody>
      </p:sp>
      <p:sp>
        <p:nvSpPr>
          <p:cNvPr id="3" name="Content Placeholder 2">
            <a:extLst>
              <a:ext uri="{FF2B5EF4-FFF2-40B4-BE49-F238E27FC236}">
                <a16:creationId xmlns:a16="http://schemas.microsoft.com/office/drawing/2014/main" id="{BE18585A-2118-4D37-BE7A-38A189895468}"/>
              </a:ext>
            </a:extLst>
          </p:cNvPr>
          <p:cNvSpPr>
            <a:spLocks noGrp="1"/>
          </p:cNvSpPr>
          <p:nvPr>
            <p:ph idx="1"/>
          </p:nvPr>
        </p:nvSpPr>
        <p:spPr>
          <a:xfrm>
            <a:off x="304800" y="1066800"/>
            <a:ext cx="8534400" cy="5638800"/>
          </a:xfrm>
        </p:spPr>
        <p:txBody>
          <a:bodyPr vert="horz" lIns="91440" tIns="45720" rIns="91440" bIns="45720" rtlCol="0" anchor="t">
            <a:normAutofit fontScale="25000" lnSpcReduction="20000"/>
          </a:bodyPr>
          <a:lstStyle/>
          <a:p>
            <a:pPr>
              <a:buNone/>
            </a:pPr>
            <a:r>
              <a:rPr lang="en-US" sz="7200" dirty="0">
                <a:cs typeface="Calibri"/>
              </a:rPr>
              <a:t>'The 1902 Act provided for the administration of state schooling through local education authorities, local government in Wales.'</a:t>
            </a:r>
          </a:p>
          <a:p>
            <a:pPr>
              <a:buNone/>
            </a:pPr>
            <a:r>
              <a:rPr lang="en-US" sz="7200" dirty="0">
                <a:cs typeface="Calibri"/>
              </a:rPr>
              <a:t>'... the Wales of the last quarter of the 19th century was different. Here was a relatively confident nation. True, agriculture was in depression but heavy industry, based on metals and, above all, coal, placed Wales at the forefront of the world economy for the first and only time in its history. The high quality steam coal on which shipping depended went to bunker a British Empire at its zenith. It brought unprecedented prosperity to coal communities, particularly in south Wales, as well as a terrible toll on the limbs and lives of its colliers. Here was a Wales, then, whose economy was out of kilter with that of England. It was an economy on a roll, constantly expanding, </a:t>
            </a:r>
            <a:r>
              <a:rPr lang="en-US" sz="7200" dirty="0" err="1">
                <a:cs typeface="Calibri"/>
              </a:rPr>
              <a:t>labour</a:t>
            </a:r>
            <a:r>
              <a:rPr lang="en-US" sz="7200" dirty="0">
                <a:cs typeface="Calibri"/>
              </a:rPr>
              <a:t> intensive, sucking in workers from rural Wales and the border counties, let alone further afield, at an unprecedented rate. Partly, though by no means wholly, as a result it was a Wales with increasing political </a:t>
            </a:r>
            <a:r>
              <a:rPr lang="en-US" sz="7200" dirty="0" err="1">
                <a:cs typeface="Calibri"/>
              </a:rPr>
              <a:t>self confidence</a:t>
            </a:r>
            <a:r>
              <a:rPr lang="en-US" sz="7200" dirty="0">
                <a:cs typeface="Calibri"/>
              </a:rPr>
              <a:t>. For the first time in centuries separate legislation applied only to Wales. This was a nation with a political </a:t>
            </a:r>
            <a:r>
              <a:rPr lang="en-US" sz="7200" dirty="0" err="1">
                <a:cs typeface="Calibri"/>
              </a:rPr>
              <a:t>programme</a:t>
            </a:r>
            <a:r>
              <a:rPr lang="en-US" sz="7200" dirty="0">
                <a:cs typeface="Calibri"/>
              </a:rPr>
              <a:t>, even, for a time, embracing political independence. Here was a Wales which had a national cultural </a:t>
            </a:r>
            <a:r>
              <a:rPr lang="en-US" sz="7200" dirty="0" err="1">
                <a:cs typeface="Calibri"/>
              </a:rPr>
              <a:t>programme</a:t>
            </a:r>
            <a:r>
              <a:rPr lang="en-US" sz="7200" dirty="0">
                <a:cs typeface="Calibri"/>
              </a:rPr>
              <a:t> which was more </a:t>
            </a:r>
            <a:r>
              <a:rPr lang="en-US" sz="7200" dirty="0" err="1">
                <a:cs typeface="Calibri"/>
              </a:rPr>
              <a:t>realisable</a:t>
            </a:r>
            <a:r>
              <a:rPr lang="en-US" sz="7200" dirty="0">
                <a:cs typeface="Calibri"/>
              </a:rPr>
              <a:t>-a degree granting university in 1893, a national library and a national museum in the first decade of the 20th century and a drive to accord the Welsh language a place of respect in homes and schools. Most significant in terms of the present discussion was the orchestrated swell of Nonconformist voices demanding the disestablishment of the Church of England in Wales. This was not implemented until 1920 but the battle had essentially been won long before.'</a:t>
            </a:r>
          </a:p>
          <a:p>
            <a:pPr>
              <a:buNone/>
            </a:pPr>
            <a:endParaRPr lang="en-US" dirty="0">
              <a:cs typeface="Calibri"/>
            </a:endParaRPr>
          </a:p>
          <a:p>
            <a:pPr algn="r">
              <a:buNone/>
            </a:pPr>
            <a:endParaRPr lang="en-US" b="1" dirty="0">
              <a:cs typeface="Calibri"/>
            </a:endParaRPr>
          </a:p>
          <a:p>
            <a:pPr algn="r">
              <a:buNone/>
            </a:pPr>
            <a:endParaRPr lang="en-US" b="1" dirty="0">
              <a:cs typeface="Calibri"/>
            </a:endParaRPr>
          </a:p>
          <a:p>
            <a:pPr algn="r">
              <a:buNone/>
            </a:pPr>
            <a:r>
              <a:rPr lang="en-US" sz="3800" b="1" dirty="0">
                <a:cs typeface="Calibri"/>
              </a:rPr>
              <a:t>  Jones, G. E.  (2002) </a:t>
            </a:r>
          </a:p>
          <a:p>
            <a:pPr algn="r">
              <a:buNone/>
            </a:pPr>
            <a:r>
              <a:rPr lang="en-US" sz="3800" b="1" dirty="0">
                <a:cs typeface="Calibri"/>
              </a:rPr>
              <a:t>Policy and Power: One Hundred Years of Local Education Authorities in Wales </a:t>
            </a:r>
          </a:p>
          <a:p>
            <a:pPr algn="r">
              <a:buNone/>
            </a:pPr>
            <a:r>
              <a:rPr lang="en-US" sz="3800" b="1" dirty="0">
                <a:cs typeface="Calibri"/>
              </a:rPr>
              <a:t>Oxford Review of Education, Vol. 28,No. 2/3,pp. 343-358</a:t>
            </a:r>
            <a:endParaRPr lang="en-US" sz="3800" dirty="0">
              <a:cs typeface="Calibri"/>
            </a:endParaRPr>
          </a:p>
        </p:txBody>
      </p:sp>
    </p:spTree>
    <p:extLst>
      <p:ext uri="{BB962C8B-B14F-4D97-AF65-F5344CB8AC3E}">
        <p14:creationId xmlns:p14="http://schemas.microsoft.com/office/powerpoint/2010/main" val="2722707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7758" y="1016821"/>
            <a:ext cx="8712968" cy="1754326"/>
          </a:xfrm>
          <a:prstGeom prst="rect">
            <a:avLst/>
          </a:prstGeom>
          <a:noFill/>
        </p:spPr>
        <p:txBody>
          <a:bodyPr wrap="square" rtlCol="0">
            <a:spAutoFit/>
          </a:bodyPr>
          <a:lstStyle/>
          <a:p>
            <a:endParaRPr lang="en-GB" dirty="0">
              <a:latin typeface="Comic Sans MS" pitchFamily="66" charset="0"/>
            </a:endParaRPr>
          </a:p>
          <a:p>
            <a:pPr marL="285750" indent="-285750">
              <a:buFont typeface="Arial" pitchFamily="34" charset="0"/>
              <a:buChar char="•"/>
            </a:pPr>
            <a:endParaRPr lang="en-GB" i="1" dirty="0">
              <a:latin typeface="Comic Sans MS" pitchFamily="66" charset="0"/>
            </a:endParaRPr>
          </a:p>
          <a:p>
            <a:pPr marL="285750" indent="-285750">
              <a:buFont typeface="Arial" pitchFamily="34" charset="0"/>
              <a:buChar char="•"/>
            </a:pPr>
            <a:endParaRPr lang="en-GB" dirty="0"/>
          </a:p>
          <a:p>
            <a:r>
              <a:rPr lang="en-GB" dirty="0"/>
              <a:t>                                     </a:t>
            </a:r>
          </a:p>
          <a:p>
            <a:pPr marL="285750" indent="-285750">
              <a:buFont typeface="Arial" pitchFamily="34" charset="0"/>
              <a:buChar char="•"/>
            </a:pPr>
            <a:endParaRPr lang="en-GB" dirty="0"/>
          </a:p>
          <a:p>
            <a:pPr marL="285750" indent="-285750">
              <a:buFont typeface="Arial" pitchFamily="34" charset="0"/>
              <a:buChar char="•"/>
            </a:pPr>
            <a:endParaRPr lang="en-GB" dirty="0"/>
          </a:p>
        </p:txBody>
      </p:sp>
      <p:sp>
        <p:nvSpPr>
          <p:cNvPr id="6" name="TextBox 5"/>
          <p:cNvSpPr txBox="1"/>
          <p:nvPr/>
        </p:nvSpPr>
        <p:spPr>
          <a:xfrm>
            <a:off x="0" y="1"/>
            <a:ext cx="9144000" cy="892552"/>
          </a:xfrm>
          <a:prstGeom prst="rect">
            <a:avLst/>
          </a:prstGeom>
          <a:solidFill>
            <a:srgbClr val="FF0000"/>
          </a:solidFill>
        </p:spPr>
        <p:txBody>
          <a:bodyPr wrap="square" rtlCol="0">
            <a:spAutoFit/>
          </a:bodyPr>
          <a:lstStyle/>
          <a:p>
            <a:r>
              <a:rPr lang="en-GB" sz="2800" b="1" i="1" dirty="0">
                <a:latin typeface="Comic Sans MS" pitchFamily="66" charset="0"/>
              </a:rPr>
              <a:t>Education and the </a:t>
            </a:r>
            <a:r>
              <a:rPr lang="en-GB" sz="2800" b="1" i="1" dirty="0" err="1">
                <a:latin typeface="Comic Sans MS" pitchFamily="66" charset="0"/>
              </a:rPr>
              <a:t>Cwricwlwm</a:t>
            </a:r>
            <a:r>
              <a:rPr lang="en-GB" sz="2800" b="1" i="1" dirty="0">
                <a:latin typeface="Comic Sans MS" pitchFamily="66" charset="0"/>
              </a:rPr>
              <a:t> </a:t>
            </a:r>
            <a:r>
              <a:rPr lang="en-GB" sz="2800" b="1" i="1" dirty="0" err="1">
                <a:latin typeface="Comic Sans MS" pitchFamily="66" charset="0"/>
              </a:rPr>
              <a:t>Cymreig</a:t>
            </a:r>
            <a:endParaRPr lang="en-GB" sz="2800" b="1" i="1" dirty="0">
              <a:latin typeface="Comic Sans MS" pitchFamily="66" charset="0"/>
            </a:endParaRPr>
          </a:p>
          <a:p>
            <a:endParaRPr lang="en-GB" sz="2400" b="1" dirty="0">
              <a:latin typeface="Comic Sans MS" pitchFamily="66" charset="0"/>
            </a:endParaRPr>
          </a:p>
        </p:txBody>
      </p:sp>
      <p:sp>
        <p:nvSpPr>
          <p:cNvPr id="8" name="Rectangle 7"/>
          <p:cNvSpPr/>
          <p:nvPr/>
        </p:nvSpPr>
        <p:spPr>
          <a:xfrm>
            <a:off x="0" y="1025613"/>
            <a:ext cx="9144000" cy="5324535"/>
          </a:xfrm>
          <a:prstGeom prst="rect">
            <a:avLst/>
          </a:prstGeom>
        </p:spPr>
        <p:txBody>
          <a:bodyPr wrap="square" anchor="t">
            <a:spAutoFit/>
          </a:bodyPr>
          <a:lstStyle/>
          <a:p>
            <a:pPr marL="285750" indent="-285750"/>
            <a:r>
              <a:rPr lang="en-GB" sz="2000" b="1" dirty="0"/>
              <a:t>1988 </a:t>
            </a:r>
            <a:r>
              <a:rPr lang="en-GB" sz="2000" b="1" dirty="0">
                <a:solidFill>
                  <a:srgbClr val="000000"/>
                </a:solidFill>
              </a:rPr>
              <a:t>   </a:t>
            </a:r>
            <a:r>
              <a:rPr lang="en-GB" sz="2000" b="1" dirty="0"/>
              <a:t> </a:t>
            </a:r>
            <a:r>
              <a:rPr lang="en-GB" sz="2000" b="1" dirty="0">
                <a:solidFill>
                  <a:schemeClr val="tx2">
                    <a:lumMod val="75000"/>
                  </a:schemeClr>
                </a:solidFill>
              </a:rPr>
              <a:t>  </a:t>
            </a:r>
            <a:r>
              <a:rPr lang="en-GB" sz="2000" b="1" i="1" dirty="0"/>
              <a:t>The Education Reform Act:     </a:t>
            </a:r>
            <a:r>
              <a:rPr lang="en-GB" sz="2000" i="1" dirty="0"/>
              <a:t>Establishing Curriculum Council for Wales(CCW)</a:t>
            </a:r>
          </a:p>
          <a:p>
            <a:pPr marL="285750" indent="-285750"/>
            <a:endParaRPr lang="en-GB" sz="2000" b="1" dirty="0"/>
          </a:p>
          <a:p>
            <a:pPr marL="285750" indent="-285750"/>
            <a:r>
              <a:rPr lang="en-GB" sz="2000" b="1" dirty="0"/>
              <a:t>1989     </a:t>
            </a:r>
            <a:r>
              <a:rPr lang="en-GB" sz="2000" dirty="0"/>
              <a:t>	  </a:t>
            </a:r>
            <a:r>
              <a:rPr lang="en-GB" sz="2000" b="1" i="1" u="sng" dirty="0"/>
              <a:t>A Framework for the Whole Curriculum </a:t>
            </a:r>
            <a:r>
              <a:rPr lang="en-GB" sz="2000" i="1" dirty="0"/>
              <a:t>5-16 in Wales (discussion paper)</a:t>
            </a:r>
          </a:p>
          <a:p>
            <a:pPr marL="285750" indent="-285750"/>
            <a:r>
              <a:rPr lang="en-GB" sz="2000" b="1" i="1" dirty="0"/>
              <a:t>        	 ‘All pupils in Wales have an entitlement to learn about the distinctive and    </a:t>
            </a:r>
          </a:p>
          <a:p>
            <a:pPr marL="285750" indent="-285750"/>
            <a:r>
              <a:rPr lang="en-GB" sz="2000" b="1" i="1" dirty="0"/>
              <a:t>                 varied nature of the Welsh identity.’</a:t>
            </a:r>
          </a:p>
          <a:p>
            <a:endParaRPr lang="en-GB" sz="2000" dirty="0"/>
          </a:p>
          <a:p>
            <a:pPr marL="285750" indent="-285750"/>
            <a:r>
              <a:rPr lang="en-GB" sz="2000" b="1" dirty="0"/>
              <a:t>1991     	 The Whole Curriculum 5-16 Wales (CCW). </a:t>
            </a:r>
          </a:p>
          <a:p>
            <a:r>
              <a:rPr lang="en-GB" sz="2000" b="1" dirty="0"/>
              <a:t>	</a:t>
            </a:r>
            <a:r>
              <a:rPr lang="en-GB" sz="2000" dirty="0"/>
              <a:t>The term </a:t>
            </a:r>
            <a:r>
              <a:rPr lang="en-GB" sz="2000" b="1" dirty="0"/>
              <a:t>Y </a:t>
            </a:r>
            <a:r>
              <a:rPr lang="en-GB" sz="2000" b="1" u="sng" dirty="0" err="1"/>
              <a:t>Cwricwlwm</a:t>
            </a:r>
            <a:r>
              <a:rPr lang="en-GB" sz="2000" b="1" u="sng" dirty="0"/>
              <a:t> </a:t>
            </a:r>
            <a:r>
              <a:rPr lang="en-GB" sz="2000" b="1" u="sng" dirty="0" err="1"/>
              <a:t>Cymreig</a:t>
            </a:r>
            <a:r>
              <a:rPr lang="en-GB" sz="2000" b="1" u="sng" dirty="0"/>
              <a:t> </a:t>
            </a:r>
            <a:r>
              <a:rPr lang="en-GB" sz="2000" dirty="0"/>
              <a:t>was used for the first time to describe the  </a:t>
            </a:r>
          </a:p>
          <a:p>
            <a:r>
              <a:rPr lang="en-GB" sz="2000" b="1" dirty="0"/>
              <a:t>                </a:t>
            </a:r>
            <a:r>
              <a:rPr lang="en-GB" sz="2000" b="1" u="sng" dirty="0"/>
              <a:t>Welsh dimension</a:t>
            </a:r>
            <a:r>
              <a:rPr lang="en-GB" sz="2000" b="1" dirty="0"/>
              <a:t> </a:t>
            </a:r>
            <a:r>
              <a:rPr lang="en-GB" sz="2000" dirty="0"/>
              <a:t>of the curriculum</a:t>
            </a:r>
          </a:p>
          <a:p>
            <a:pPr marL="285750" indent="-285750"/>
            <a:endParaRPr lang="en-GB" sz="2000" dirty="0"/>
          </a:p>
          <a:p>
            <a:pPr marL="285750" indent="-285750"/>
            <a:r>
              <a:rPr lang="en-GB" sz="2000" b="1" dirty="0"/>
              <a:t>1993     </a:t>
            </a:r>
            <a:r>
              <a:rPr lang="en-GB" sz="2000" dirty="0"/>
              <a:t>   </a:t>
            </a:r>
            <a:r>
              <a:rPr lang="en-GB" sz="2000" i="1" dirty="0"/>
              <a:t>Advisory Paper 18: Developing the </a:t>
            </a:r>
            <a:r>
              <a:rPr lang="en-GB" sz="2000" i="1" dirty="0" err="1"/>
              <a:t>Cwricwlwm</a:t>
            </a:r>
            <a:r>
              <a:rPr lang="en-GB" sz="2000" i="1" dirty="0"/>
              <a:t> </a:t>
            </a:r>
            <a:r>
              <a:rPr lang="en-GB" sz="2000" i="1" dirty="0" err="1"/>
              <a:t>Cymreig</a:t>
            </a:r>
            <a:r>
              <a:rPr lang="en-GB" sz="2000" i="1" dirty="0"/>
              <a:t>, CCW</a:t>
            </a:r>
          </a:p>
          <a:p>
            <a:pPr marL="285750" indent="-285750"/>
            <a:endParaRPr lang="en-GB" sz="2000" b="1" i="1" dirty="0">
              <a:solidFill>
                <a:schemeClr val="tx2">
                  <a:lumMod val="75000"/>
                </a:schemeClr>
              </a:solidFill>
            </a:endParaRPr>
          </a:p>
          <a:p>
            <a:pPr marL="285750" indent="-285750"/>
            <a:r>
              <a:rPr lang="en-GB" sz="2000" b="1" dirty="0"/>
              <a:t>1999	</a:t>
            </a:r>
            <a:r>
              <a:rPr lang="en-GB" sz="2000" i="1" dirty="0"/>
              <a:t>Establishment of the </a:t>
            </a:r>
            <a:r>
              <a:rPr lang="en-GB" sz="2000" b="1" i="1" u="sng" dirty="0"/>
              <a:t>National Assembly </a:t>
            </a:r>
            <a:r>
              <a:rPr lang="en-GB" sz="2000" b="1" i="1" dirty="0"/>
              <a:t>– beginning of a distinct Welsh  </a:t>
            </a:r>
          </a:p>
          <a:p>
            <a:pPr marL="285750" indent="-285750"/>
            <a:r>
              <a:rPr lang="en-GB" sz="2000" b="1" i="1" dirty="0"/>
              <a:t>                Education system</a:t>
            </a:r>
          </a:p>
          <a:p>
            <a:pPr marL="342900" indent="-342900"/>
            <a:endParaRPr lang="en-GB" sz="2000" b="1" dirty="0"/>
          </a:p>
          <a:p>
            <a:pPr marL="342900" indent="-342900"/>
            <a:r>
              <a:rPr lang="en-GB" sz="2000" b="1" dirty="0"/>
              <a:t>1999</a:t>
            </a:r>
            <a:r>
              <a:rPr lang="en-GB" sz="2000" dirty="0"/>
              <a:t>	</a:t>
            </a:r>
            <a:r>
              <a:rPr lang="en-GB" sz="2000" b="1" i="1" dirty="0"/>
              <a:t>NC revised: </a:t>
            </a:r>
            <a:r>
              <a:rPr lang="en-GB" sz="2000" b="1" i="1" dirty="0" err="1"/>
              <a:t>Cwricwlwm</a:t>
            </a:r>
            <a:r>
              <a:rPr lang="en-GB" sz="2000" b="1" i="1" dirty="0"/>
              <a:t> </a:t>
            </a:r>
            <a:r>
              <a:rPr lang="en-GB" sz="2000" b="1" i="1" dirty="0" err="1"/>
              <a:t>Cymreig</a:t>
            </a:r>
            <a:r>
              <a:rPr lang="en-GB" sz="2000" b="1" i="1" dirty="0"/>
              <a:t> recognised </a:t>
            </a:r>
            <a:r>
              <a:rPr lang="en-GB" sz="2000" i="1" dirty="0"/>
              <a:t>as</a:t>
            </a:r>
            <a:r>
              <a:rPr lang="en-GB" sz="2000" b="1" i="1" dirty="0"/>
              <a:t> statutory ‘Common </a:t>
            </a:r>
          </a:p>
          <a:p>
            <a:pPr marL="342900" indent="-342900"/>
            <a:r>
              <a:rPr lang="en-GB" sz="2000" b="1" i="1" dirty="0"/>
              <a:t>                Requirement’</a:t>
            </a:r>
          </a:p>
        </p:txBody>
      </p:sp>
    </p:spTree>
    <p:extLst>
      <p:ext uri="{BB962C8B-B14F-4D97-AF65-F5344CB8AC3E}">
        <p14:creationId xmlns:p14="http://schemas.microsoft.com/office/powerpoint/2010/main" val="3203827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52400"/>
            <a:ext cx="3934090"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Estyn</a:t>
            </a: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2001</a:t>
            </a: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251520" y="1128747"/>
            <a:ext cx="8568952" cy="4401205"/>
          </a:xfrm>
          <a:prstGeom prst="rect">
            <a:avLst/>
          </a:prstGeom>
        </p:spPr>
        <p:txBody>
          <a:bodyPr wrap="square">
            <a:spAutoFit/>
          </a:bodyPr>
          <a:lstStyle/>
          <a:p>
            <a:endParaRPr lang="en-GB" sz="2800" dirty="0"/>
          </a:p>
          <a:p>
            <a:r>
              <a:rPr lang="en-GB" sz="2800" b="1" u="sng" dirty="0"/>
              <a:t>Y </a:t>
            </a:r>
            <a:r>
              <a:rPr lang="en-GB" sz="2800" b="1" u="sng" dirty="0" err="1"/>
              <a:t>Cwricwlwm</a:t>
            </a:r>
            <a:r>
              <a:rPr lang="en-GB" sz="2800" b="1" u="sng" dirty="0"/>
              <a:t> </a:t>
            </a:r>
            <a:r>
              <a:rPr lang="en-GB" sz="2800" b="1" u="sng" dirty="0" err="1"/>
              <a:t>Cymreig</a:t>
            </a:r>
            <a:r>
              <a:rPr lang="en-GB" sz="2800" b="1" u="sng" dirty="0"/>
              <a:t>, The Welsh dimension of the curriculum in Wales: good practice in teaching and learning </a:t>
            </a:r>
          </a:p>
          <a:p>
            <a:endParaRPr lang="en-GB" sz="2800" i="1" dirty="0"/>
          </a:p>
          <a:p>
            <a:r>
              <a:rPr lang="en-GB" sz="2800" dirty="0" err="1"/>
              <a:t>Estyn</a:t>
            </a:r>
            <a:r>
              <a:rPr lang="en-GB" sz="2800" dirty="0"/>
              <a:t> reports that there has been relatively little</a:t>
            </a:r>
          </a:p>
          <a:p>
            <a:r>
              <a:rPr lang="en-GB" sz="2800" dirty="0"/>
              <a:t>development of the Curriculum </a:t>
            </a:r>
            <a:r>
              <a:rPr lang="en-GB" sz="2800" dirty="0" err="1"/>
              <a:t>Cymreig</a:t>
            </a:r>
            <a:r>
              <a:rPr lang="en-GB" sz="2800" dirty="0"/>
              <a:t> in schools since the publication by the Curriculum Council for Wales of </a:t>
            </a:r>
            <a:r>
              <a:rPr lang="en-GB" sz="2800" i="1" dirty="0"/>
              <a:t>Developing a Curriculum   </a:t>
            </a:r>
          </a:p>
          <a:p>
            <a:r>
              <a:rPr lang="en-GB" sz="2800" i="1" dirty="0" err="1"/>
              <a:t>Cymreig</a:t>
            </a:r>
            <a:r>
              <a:rPr lang="en-GB" sz="2800" i="1" dirty="0"/>
              <a:t>, Advisory Paper 18 </a:t>
            </a:r>
            <a:r>
              <a:rPr lang="en-GB" sz="2800" dirty="0"/>
              <a:t>in 1993. </a:t>
            </a:r>
          </a:p>
        </p:txBody>
      </p:sp>
      <p:pic>
        <p:nvPicPr>
          <p:cNvPr id="4" name="Picture 8" descr="http://www.lshealthcare.co.uk/uploads/estyn_logo.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93985" y="4941168"/>
            <a:ext cx="2226487" cy="1374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96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2133600"/>
            <a:ext cx="2539917" cy="34544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79512" y="60460"/>
            <a:ext cx="5561651" cy="1354217"/>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GB"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ACCAC, 2003</a:t>
            </a:r>
            <a:r>
              <a:rPr lang="en-GB"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a:t>
            </a:r>
            <a:r>
              <a:rPr lang="en-GB"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a:t>
            </a:r>
          </a:p>
          <a:p>
            <a:r>
              <a:rPr lang="en-GB"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Developing the </a:t>
            </a:r>
            <a:r>
              <a:rPr lang="en-GB" sz="2800" b="1" cap="none" spc="0"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Cwricwlwm</a:t>
            </a:r>
            <a:r>
              <a:rPr lang="en-GB"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a:t>
            </a:r>
            <a:r>
              <a:rPr lang="en-GB" sz="2800" b="1" cap="none" spc="0"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Cymreig</a:t>
            </a:r>
            <a:endParaRPr lang="en-GB"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6" name="Rectangle 5"/>
          <p:cNvSpPr/>
          <p:nvPr/>
        </p:nvSpPr>
        <p:spPr>
          <a:xfrm>
            <a:off x="127364" y="6211669"/>
            <a:ext cx="9016636" cy="369332"/>
          </a:xfrm>
          <a:prstGeom prst="rect">
            <a:avLst/>
          </a:prstGeom>
        </p:spPr>
        <p:txBody>
          <a:bodyPr wrap="square">
            <a:spAutoFit/>
          </a:bodyPr>
          <a:lstStyle/>
          <a:p>
            <a:r>
              <a:rPr lang="en-GB" dirty="0">
                <a:hlinkClick r:id="rId3"/>
              </a:rPr>
              <a:t>http://www.wasacre.org.uk/publications/wag/E-developingthecurriculumcymreig.pdf</a:t>
            </a:r>
            <a:r>
              <a:rPr lang="en-GB" dirty="0"/>
              <a:t> </a:t>
            </a:r>
          </a:p>
        </p:txBody>
      </p:sp>
      <p:sp>
        <p:nvSpPr>
          <p:cNvPr id="2" name="TextBox 1"/>
          <p:cNvSpPr txBox="1"/>
          <p:nvPr/>
        </p:nvSpPr>
        <p:spPr>
          <a:xfrm>
            <a:off x="179512" y="1988840"/>
            <a:ext cx="4824536" cy="3539430"/>
          </a:xfrm>
          <a:prstGeom prst="rect">
            <a:avLst/>
          </a:prstGeom>
          <a:noFill/>
        </p:spPr>
        <p:txBody>
          <a:bodyPr wrap="square" rtlCol="0">
            <a:spAutoFit/>
          </a:bodyPr>
          <a:lstStyle/>
          <a:p>
            <a:pPr marL="342900" indent="-342900">
              <a:buFont typeface="Arial" pitchFamily="34" charset="0"/>
              <a:buChar char="•"/>
            </a:pPr>
            <a:r>
              <a:rPr lang="en-GB" sz="3200" i="1" dirty="0"/>
              <a:t>Main features</a:t>
            </a:r>
          </a:p>
          <a:p>
            <a:endParaRPr lang="en-GB" sz="3200" dirty="0"/>
          </a:p>
          <a:p>
            <a:pPr marL="342900" indent="-342900">
              <a:buFont typeface="Arial" pitchFamily="34" charset="0"/>
              <a:buChar char="•"/>
            </a:pPr>
            <a:r>
              <a:rPr lang="en-GB" sz="3200" i="1" dirty="0"/>
              <a:t>Recommendations</a:t>
            </a:r>
          </a:p>
          <a:p>
            <a:endParaRPr lang="en-GB" sz="3200" dirty="0"/>
          </a:p>
          <a:p>
            <a:pPr marL="342900" indent="-342900">
              <a:buFont typeface="Arial" pitchFamily="34" charset="0"/>
              <a:buChar char="•"/>
            </a:pPr>
            <a:r>
              <a:rPr lang="en-GB" sz="3200" i="1" dirty="0"/>
              <a:t>Good practice – relevant to Primary/Foundation Phase</a:t>
            </a:r>
          </a:p>
        </p:txBody>
      </p:sp>
      <p:pic>
        <p:nvPicPr>
          <p:cNvPr id="8" name="Picture 2" descr="http://www.kooperation-international.de/fileadmin/redaktion/logo/ins_2106_f.gif">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62800" y="228600"/>
            <a:ext cx="1243818" cy="1337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5777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vert="horz" lIns="91440" tIns="45720" rIns="91440" bIns="45720" rtlCol="0" anchor="t">
            <a:normAutofit/>
          </a:bodyPr>
          <a:lstStyle/>
          <a:p>
            <a:pPr marL="0" indent="0">
              <a:buNone/>
            </a:pPr>
            <a:endParaRPr lang="en-GB" dirty="0"/>
          </a:p>
          <a:p>
            <a:r>
              <a:rPr lang="en-GB" dirty="0"/>
              <a:t>'Pupils should be given opportunities, where appropriate, to develop and apply knowledge and understanding of the cultural, economic, environmental, historical and linguistic characteristics of Wales.’</a:t>
            </a:r>
            <a:endParaRPr lang="en-GB" dirty="0">
              <a:cs typeface="Calibri"/>
            </a:endParaRPr>
          </a:p>
          <a:p>
            <a:endParaRPr lang="en-GB" dirty="0"/>
          </a:p>
        </p:txBody>
      </p:sp>
      <p:pic>
        <p:nvPicPr>
          <p:cNvPr id="4" name="Picture 4" descr="A screenshot of a cell phone&#10;&#10;Description generated with high confidence">
            <a:extLst>
              <a:ext uri="{FF2B5EF4-FFF2-40B4-BE49-F238E27FC236}">
                <a16:creationId xmlns:a16="http://schemas.microsoft.com/office/drawing/2014/main" id="{8366A283-D885-4A37-8D6B-946E9050C3E6}"/>
              </a:ext>
            </a:extLst>
          </p:cNvPr>
          <p:cNvPicPr>
            <a:picLocks noChangeAspect="1"/>
          </p:cNvPicPr>
          <p:nvPr/>
        </p:nvPicPr>
        <p:blipFill>
          <a:blip r:embed="rId2"/>
          <a:stretch>
            <a:fillRect/>
          </a:stretch>
        </p:blipFill>
        <p:spPr>
          <a:xfrm>
            <a:off x="8191500" y="104775"/>
            <a:ext cx="858837" cy="1243613"/>
          </a:xfrm>
          <a:prstGeom prst="rect">
            <a:avLst/>
          </a:prstGeom>
        </p:spPr>
      </p:pic>
      <p:sp>
        <p:nvSpPr>
          <p:cNvPr id="6" name="TextBox 5">
            <a:extLst>
              <a:ext uri="{FF2B5EF4-FFF2-40B4-BE49-F238E27FC236}">
                <a16:creationId xmlns:a16="http://schemas.microsoft.com/office/drawing/2014/main" id="{0B000D52-B763-4690-93D1-05AE5CD949BC}"/>
              </a:ext>
            </a:extLst>
          </p:cNvPr>
          <p:cNvSpPr txBox="1"/>
          <p:nvPr/>
        </p:nvSpPr>
        <p:spPr>
          <a:xfrm>
            <a:off x="460375" y="409575"/>
            <a:ext cx="7815609" cy="107791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err="1">
                <a:latin typeface="Calibri Light"/>
              </a:rPr>
              <a:t>Datblygu'r</a:t>
            </a:r>
            <a:r>
              <a:rPr lang="en-GB" sz="3200" dirty="0">
                <a:latin typeface="Calibri Light"/>
              </a:rPr>
              <a:t> </a:t>
            </a:r>
            <a:r>
              <a:rPr lang="en-GB" sz="3200" dirty="0" err="1">
                <a:latin typeface="Calibri Light"/>
              </a:rPr>
              <a:t>Cwricwlwm</a:t>
            </a:r>
            <a:r>
              <a:rPr lang="en-GB" sz="3200" dirty="0">
                <a:latin typeface="Calibri Light"/>
              </a:rPr>
              <a:t> </a:t>
            </a:r>
            <a:r>
              <a:rPr lang="en-GB" sz="3200" dirty="0" err="1">
                <a:latin typeface="Calibri Light"/>
              </a:rPr>
              <a:t>Cymreig</a:t>
            </a:r>
            <a:r>
              <a:rPr lang="en-US" sz="3200" dirty="0">
                <a:latin typeface="Calibri Light"/>
                <a:cs typeface="Calibri Light"/>
              </a:rPr>
              <a:t>​</a:t>
            </a:r>
            <a:br>
              <a:rPr lang="en-US" dirty="0">
                <a:latin typeface="+mn-ea"/>
                <a:cs typeface="+mn-ea"/>
              </a:rPr>
            </a:br>
            <a:r>
              <a:rPr lang="en-GB" sz="3200" dirty="0" err="1">
                <a:latin typeface="Calibri Light"/>
              </a:rPr>
              <a:t>Developimng</a:t>
            </a:r>
            <a:r>
              <a:rPr lang="en-GB" sz="3200" dirty="0">
                <a:latin typeface="Calibri Light"/>
              </a:rPr>
              <a:t> the Curriculum </a:t>
            </a:r>
            <a:r>
              <a:rPr lang="en-GB" sz="3200" dirty="0" err="1">
                <a:latin typeface="Calibri Light"/>
              </a:rPr>
              <a:t>Cymreig</a:t>
            </a:r>
            <a:r>
              <a:rPr lang="en-GB" sz="3200" dirty="0">
                <a:latin typeface="Calibri Light"/>
                <a:cs typeface="Calibri Light"/>
              </a:rPr>
              <a:t> (2003)</a:t>
            </a:r>
            <a:endParaRPr lang="en-US" sz="3200" dirty="0" err="1">
              <a:cs typeface="Calibri"/>
            </a:endParaRPr>
          </a:p>
        </p:txBody>
      </p:sp>
    </p:spTree>
    <p:extLst>
      <p:ext uri="{BB962C8B-B14F-4D97-AF65-F5344CB8AC3E}">
        <p14:creationId xmlns:p14="http://schemas.microsoft.com/office/powerpoint/2010/main" val="119621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F0396-DE1A-4420-A3C3-ABC3D8B96989}"/>
              </a:ext>
            </a:extLst>
          </p:cNvPr>
          <p:cNvSpPr>
            <a:spLocks noGrp="1"/>
          </p:cNvSpPr>
          <p:nvPr>
            <p:ph type="title"/>
          </p:nvPr>
        </p:nvSpPr>
        <p:spPr/>
        <p:txBody>
          <a:bodyPr/>
          <a:lstStyle/>
          <a:p>
            <a:r>
              <a:rPr lang="en-US" dirty="0">
                <a:cs typeface="Calibri Light"/>
              </a:rPr>
              <a:t>What is the </a:t>
            </a:r>
            <a:r>
              <a:rPr lang="en-US" dirty="0" err="1">
                <a:cs typeface="Calibri Light"/>
              </a:rPr>
              <a:t>Cwricwlwm</a:t>
            </a:r>
            <a:r>
              <a:rPr lang="en-US" dirty="0">
                <a:cs typeface="Calibri Light"/>
              </a:rPr>
              <a:t> </a:t>
            </a:r>
            <a:r>
              <a:rPr lang="en-US" dirty="0" err="1">
                <a:cs typeface="Calibri Light"/>
              </a:rPr>
              <a:t>Cymreig</a:t>
            </a:r>
            <a:r>
              <a:rPr lang="en-US" dirty="0">
                <a:cs typeface="Calibri Light"/>
              </a:rPr>
              <a:t>?</a:t>
            </a:r>
            <a:endParaRPr lang="en-US" dirty="0"/>
          </a:p>
        </p:txBody>
      </p:sp>
      <p:sp>
        <p:nvSpPr>
          <p:cNvPr id="3" name="Content Placeholder 2">
            <a:extLst>
              <a:ext uri="{FF2B5EF4-FFF2-40B4-BE49-F238E27FC236}">
                <a16:creationId xmlns:a16="http://schemas.microsoft.com/office/drawing/2014/main" id="{738B7CB6-8ED6-40D3-B227-E7AE65B11362}"/>
              </a:ext>
            </a:extLst>
          </p:cNvPr>
          <p:cNvSpPr>
            <a:spLocks noGrp="1"/>
          </p:cNvSpPr>
          <p:nvPr>
            <p:ph idx="1"/>
          </p:nvPr>
        </p:nvSpPr>
        <p:spPr>
          <a:xfrm>
            <a:off x="628650" y="1825624"/>
            <a:ext cx="7886700" cy="4727575"/>
          </a:xfrm>
        </p:spPr>
        <p:txBody>
          <a:bodyPr vert="horz" lIns="91440" tIns="45720" rIns="91440" bIns="45720" rtlCol="0" anchor="t">
            <a:normAutofit fontScale="92500" lnSpcReduction="20000"/>
          </a:bodyPr>
          <a:lstStyle/>
          <a:p>
            <a:r>
              <a:rPr lang="en-US" dirty="0">
                <a:cs typeface="Calibri"/>
              </a:rPr>
              <a:t>‘Although the Curriculum </a:t>
            </a:r>
            <a:r>
              <a:rPr lang="en-US" dirty="0" err="1">
                <a:cs typeface="Calibri"/>
              </a:rPr>
              <a:t>Cymreig</a:t>
            </a:r>
            <a:r>
              <a:rPr lang="en-US" dirty="0">
                <a:cs typeface="Calibri"/>
              </a:rPr>
              <a:t> does not represent the entirety of CE in Wales, it is a distinctive element of the national and school curriculum in that it is designed to promote a sense of belonging and </a:t>
            </a:r>
            <a:r>
              <a:rPr lang="en-US" dirty="0" err="1">
                <a:cs typeface="Calibri"/>
              </a:rPr>
              <a:t>Welshness</a:t>
            </a:r>
            <a:r>
              <a:rPr lang="en-US" dirty="0">
                <a:cs typeface="Calibri"/>
              </a:rPr>
              <a:t> among students, as well as an appreciation for, and celebration of, the ‘distinctive quality of living and learning in Wales ...’ (</a:t>
            </a:r>
            <a:r>
              <a:rPr lang="en-US" dirty="0" err="1">
                <a:cs typeface="Calibri"/>
              </a:rPr>
              <a:t>Awdurdod</a:t>
            </a:r>
            <a:r>
              <a:rPr lang="en-US" dirty="0">
                <a:cs typeface="Calibri"/>
              </a:rPr>
              <a:t> </a:t>
            </a:r>
            <a:r>
              <a:rPr lang="en-US" dirty="0" err="1">
                <a:cs typeface="Calibri"/>
              </a:rPr>
              <a:t>Cymwysterau</a:t>
            </a:r>
            <a:r>
              <a:rPr lang="en-US" dirty="0">
                <a:cs typeface="Calibri"/>
              </a:rPr>
              <a:t>, </a:t>
            </a:r>
            <a:r>
              <a:rPr lang="en-US" dirty="0" err="1">
                <a:cs typeface="Calibri"/>
              </a:rPr>
              <a:t>Cwricwlwm</a:t>
            </a:r>
            <a:r>
              <a:rPr lang="en-US" dirty="0">
                <a:cs typeface="Calibri"/>
              </a:rPr>
              <a:t> ac </a:t>
            </a:r>
            <a:r>
              <a:rPr lang="en-US" dirty="0" err="1">
                <a:cs typeface="Calibri"/>
              </a:rPr>
              <a:t>Asesu</a:t>
            </a:r>
            <a:r>
              <a:rPr lang="en-US" dirty="0">
                <a:cs typeface="Calibri"/>
              </a:rPr>
              <a:t> </a:t>
            </a:r>
            <a:r>
              <a:rPr lang="en-US" dirty="0" err="1">
                <a:cs typeface="Calibri"/>
              </a:rPr>
              <a:t>Cymru</a:t>
            </a:r>
            <a:r>
              <a:rPr lang="en-US" dirty="0">
                <a:cs typeface="Calibri"/>
              </a:rPr>
              <a:t> (ACCAC), 2003: 2). It is also intended to acquaint pupils with the processes of devolution and opportunities for pupils to become civically and politically active members of British, and specifically, Welsh society.'</a:t>
            </a:r>
          </a:p>
          <a:p>
            <a:endParaRPr lang="en-US" dirty="0">
              <a:cs typeface="Calibri"/>
            </a:endParaRPr>
          </a:p>
          <a:p>
            <a:pPr marL="0" indent="0" algn="r">
              <a:buNone/>
            </a:pPr>
            <a:r>
              <a:rPr lang="en-US" sz="2100" b="1" dirty="0">
                <a:cs typeface="Calibri"/>
              </a:rPr>
              <a:t>Kevin Smith (2015) </a:t>
            </a:r>
            <a:endParaRPr lang="en-US" sz="2100" dirty="0">
              <a:cs typeface="Calibri"/>
            </a:endParaRPr>
          </a:p>
          <a:p>
            <a:pPr marL="0" indent="0" algn="r">
              <a:buNone/>
            </a:pPr>
            <a:r>
              <a:rPr lang="en-US" sz="2100" b="1" dirty="0">
                <a:cs typeface="Calibri"/>
              </a:rPr>
              <a:t>Learning </a:t>
            </a:r>
            <a:r>
              <a:rPr lang="en-US" sz="2100" b="1" dirty="0" err="1">
                <a:cs typeface="Calibri"/>
              </a:rPr>
              <a:t>Welshness</a:t>
            </a:r>
            <a:r>
              <a:rPr lang="en-US" sz="2100" b="1" dirty="0">
                <a:cs typeface="Calibri"/>
              </a:rPr>
              <a:t>: Does the Curriculum </a:t>
            </a:r>
            <a:r>
              <a:rPr lang="en-US" sz="2100" b="1" dirty="0" err="1">
                <a:cs typeface="Calibri"/>
              </a:rPr>
              <a:t>Cymreig</a:t>
            </a:r>
            <a:r>
              <a:rPr lang="en-US" sz="2100" b="1" dirty="0">
                <a:cs typeface="Calibri"/>
              </a:rPr>
              <a:t> positively affect pupils’ orientations to Wales and </a:t>
            </a:r>
            <a:r>
              <a:rPr lang="en-US" sz="2100" b="1" dirty="0" err="1">
                <a:cs typeface="Calibri"/>
              </a:rPr>
              <a:t>Welshness</a:t>
            </a:r>
            <a:r>
              <a:rPr lang="en-US" sz="2100" b="1" dirty="0">
                <a:cs typeface="Calibri"/>
              </a:rPr>
              <a:t>?</a:t>
            </a:r>
            <a:endParaRPr lang="en-US" sz="2100"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763958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D72C5-FE71-48AF-A2EC-AC60B13DEA15}"/>
              </a:ext>
            </a:extLst>
          </p:cNvPr>
          <p:cNvSpPr>
            <a:spLocks noGrp="1"/>
          </p:cNvSpPr>
          <p:nvPr>
            <p:ph type="title"/>
          </p:nvPr>
        </p:nvSpPr>
        <p:spPr/>
        <p:txBody>
          <a:bodyPr/>
          <a:lstStyle/>
          <a:p>
            <a:pPr algn="ctr"/>
            <a:r>
              <a:rPr lang="en-US" dirty="0">
                <a:cs typeface="Calibri Light"/>
              </a:rPr>
              <a:t>Citizenship Education</a:t>
            </a:r>
          </a:p>
        </p:txBody>
      </p:sp>
      <p:sp>
        <p:nvSpPr>
          <p:cNvPr id="3" name="Content Placeholder 2">
            <a:extLst>
              <a:ext uri="{FF2B5EF4-FFF2-40B4-BE49-F238E27FC236}">
                <a16:creationId xmlns:a16="http://schemas.microsoft.com/office/drawing/2014/main" id="{62F2FCD7-80B6-4B08-A097-BB89A76461E6}"/>
              </a:ext>
            </a:extLst>
          </p:cNvPr>
          <p:cNvSpPr>
            <a:spLocks noGrp="1"/>
          </p:cNvSpPr>
          <p:nvPr>
            <p:ph idx="1"/>
          </p:nvPr>
        </p:nvSpPr>
        <p:spPr>
          <a:xfrm>
            <a:off x="628650" y="1377950"/>
            <a:ext cx="7886700" cy="5247023"/>
          </a:xfrm>
        </p:spPr>
        <p:txBody>
          <a:bodyPr vert="horz" lIns="91440" tIns="45720" rIns="91440" bIns="45720" rtlCol="0" anchor="t">
            <a:normAutofit fontScale="40000" lnSpcReduction="20000"/>
          </a:bodyPr>
          <a:lstStyle/>
          <a:p>
            <a:pPr marL="0" indent="0">
              <a:buNone/>
            </a:pPr>
            <a:r>
              <a:rPr lang="en-US" sz="5000" dirty="0">
                <a:cs typeface="Calibri"/>
              </a:rPr>
              <a:t>'CE, as a curricular subject, was introduced to schools in the United Kingdom in the early 1990s. In its earliest form, it existed as a cross-curricular theme touching upon multiple specific curriculum subjects, such as History and Geography (Daugherty and Jones, 1999). However, it was later endorsed as a statutory subject in England in September 2002 (Watson, 2004). In Wales, CE is not a stand-alone subject. Instead, it is delivered as a cross-curricular theme through Personal and Social Education (PSE), Education for Sustainable Development and Global Citizenship (ESDGC) and the Welsh Baccalaureate. Through a number of themes and key concepts, CE is an attempt to help pupils develop political literacy – meaning that they are able to </a:t>
            </a:r>
            <a:r>
              <a:rPr lang="en-US" sz="5000" dirty="0" err="1">
                <a:cs typeface="Calibri"/>
              </a:rPr>
              <a:t>recognise</a:t>
            </a:r>
            <a:r>
              <a:rPr lang="en-US" sz="5000" dirty="0">
                <a:cs typeface="Calibri"/>
              </a:rPr>
              <a:t>, comprehend and act on the characteristics of citizenship in their communities, the nation and even on a global scale. The motivation behind the introduction of CE in UK schools comes from concerns over young peoples’ attitudes towards civic and political participation and the desire to strengthen the public sphere through educating pupils in not only understanding how political processes work but also how to actively engage in those processes (Jowell and Park, 1998; Frazer, 1999).'</a:t>
            </a:r>
          </a:p>
          <a:p>
            <a:pPr marL="0" indent="0">
              <a:buNone/>
            </a:pPr>
            <a:endParaRPr lang="en-US" sz="3200" dirty="0">
              <a:cs typeface="Calibri"/>
            </a:endParaRPr>
          </a:p>
          <a:p>
            <a:pPr marL="0" indent="0" algn="r">
              <a:buNone/>
            </a:pPr>
            <a:r>
              <a:rPr lang="en-US" sz="4500" b="1" dirty="0">
                <a:cs typeface="Calibri"/>
              </a:rPr>
              <a:t>Kevin Smith (2015) </a:t>
            </a:r>
            <a:endParaRPr lang="en-US" sz="4500" dirty="0">
              <a:cs typeface="Calibri"/>
            </a:endParaRPr>
          </a:p>
          <a:p>
            <a:pPr marL="0" indent="0" algn="r">
              <a:buNone/>
            </a:pPr>
            <a:r>
              <a:rPr lang="en-US" sz="4500" b="1" dirty="0">
                <a:cs typeface="Calibri"/>
              </a:rPr>
              <a:t>Learning </a:t>
            </a:r>
            <a:r>
              <a:rPr lang="en-US" sz="4500" b="1" dirty="0" err="1">
                <a:cs typeface="Calibri"/>
              </a:rPr>
              <a:t>Welshness</a:t>
            </a:r>
            <a:r>
              <a:rPr lang="en-US" sz="4500" b="1" dirty="0">
                <a:cs typeface="Calibri"/>
              </a:rPr>
              <a:t>: Does the Curriculum </a:t>
            </a:r>
            <a:r>
              <a:rPr lang="en-US" sz="4500" b="1" dirty="0" err="1">
                <a:cs typeface="Calibri"/>
              </a:rPr>
              <a:t>Cymreig</a:t>
            </a:r>
            <a:r>
              <a:rPr lang="en-US" sz="4500" b="1" dirty="0">
                <a:cs typeface="Calibri"/>
              </a:rPr>
              <a:t> positively affect pupils’ orientations to Wales and </a:t>
            </a:r>
            <a:r>
              <a:rPr lang="en-US" sz="4500" b="1" dirty="0" err="1">
                <a:cs typeface="Calibri"/>
              </a:rPr>
              <a:t>Welshness</a:t>
            </a:r>
            <a:endParaRPr lang="en-US" sz="4500" dirty="0" err="1"/>
          </a:p>
        </p:txBody>
      </p:sp>
    </p:spTree>
    <p:extLst>
      <p:ext uri="{BB962C8B-B14F-4D97-AF65-F5344CB8AC3E}">
        <p14:creationId xmlns:p14="http://schemas.microsoft.com/office/powerpoint/2010/main" val="825762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5759896" cy="6309420"/>
          </a:xfrm>
          <a:prstGeom prst="rect">
            <a:avLst/>
          </a:prstGeom>
        </p:spPr>
        <p:txBody>
          <a:bodyPr wrap="square">
            <a:spAutoFit/>
          </a:bodyPr>
          <a:lstStyle/>
          <a:p>
            <a:r>
              <a:rPr lang="en-US" sz="54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Estyn</a:t>
            </a: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2005</a:t>
            </a:r>
          </a:p>
          <a:p>
            <a:pPr lvl="0"/>
            <a:r>
              <a:rPr lang="en-GB" sz="2800" b="1" dirty="0" err="1">
                <a:solidFill>
                  <a:schemeClr val="tx2">
                    <a:lumMod val="75000"/>
                  </a:schemeClr>
                </a:solidFill>
              </a:rPr>
              <a:t>Cwricwlwm</a:t>
            </a:r>
            <a:r>
              <a:rPr lang="en-GB" sz="2800" b="1" dirty="0">
                <a:solidFill>
                  <a:schemeClr val="tx2">
                    <a:lumMod val="75000"/>
                  </a:schemeClr>
                </a:solidFill>
              </a:rPr>
              <a:t> </a:t>
            </a:r>
            <a:r>
              <a:rPr lang="en-GB" sz="2800" b="1" dirty="0" err="1">
                <a:solidFill>
                  <a:schemeClr val="tx2">
                    <a:lumMod val="75000"/>
                  </a:schemeClr>
                </a:solidFill>
              </a:rPr>
              <a:t>Cymreig</a:t>
            </a:r>
            <a:r>
              <a:rPr lang="en-GB" sz="2800" b="1" dirty="0">
                <a:solidFill>
                  <a:schemeClr val="tx2">
                    <a:lumMod val="75000"/>
                  </a:schemeClr>
                </a:solidFill>
              </a:rPr>
              <a:t> </a:t>
            </a:r>
          </a:p>
          <a:p>
            <a:endParaRPr lang="en-GB" sz="2800" b="1" dirty="0">
              <a:solidFill>
                <a:schemeClr val="tx2">
                  <a:lumMod val="75000"/>
                </a:schemeClr>
              </a:solidFill>
            </a:endParaRPr>
          </a:p>
          <a:p>
            <a:pPr lvl="0"/>
            <a:endParaRPr lang="en-GB" sz="2800" b="1" dirty="0"/>
          </a:p>
          <a:p>
            <a:r>
              <a:rPr lang="en-GB" sz="2800" b="1" i="1" dirty="0"/>
              <a:t>‘Most schools are making good progress in implementing </a:t>
            </a:r>
          </a:p>
          <a:p>
            <a:r>
              <a:rPr lang="en-GB" sz="2800" b="1" i="1" dirty="0"/>
              <a:t>Y </a:t>
            </a:r>
            <a:r>
              <a:rPr lang="en-GB" sz="2800" b="1" i="1" dirty="0" err="1"/>
              <a:t>Cwricwlwm</a:t>
            </a:r>
            <a:r>
              <a:rPr lang="en-GB" sz="2800" b="1" i="1" dirty="0"/>
              <a:t> </a:t>
            </a:r>
            <a:r>
              <a:rPr lang="en-GB" sz="2800" b="1" i="1" dirty="0" err="1"/>
              <a:t>Cymreig</a:t>
            </a:r>
            <a:r>
              <a:rPr lang="en-GB" sz="2800" b="1" i="1" dirty="0"/>
              <a:t> and ACCAC guidance is having a </a:t>
            </a:r>
          </a:p>
          <a:p>
            <a:r>
              <a:rPr lang="en-GB" sz="2800" b="1" i="1" dirty="0"/>
              <a:t>positive influence on provision.’</a:t>
            </a:r>
          </a:p>
          <a:p>
            <a:endParaRPr lang="en-GB" sz="2800" b="1" i="1" dirty="0"/>
          </a:p>
          <a:p>
            <a:endParaRPr lang="en-GB" sz="1600" b="1" i="1" dirty="0"/>
          </a:p>
          <a:p>
            <a:r>
              <a:rPr lang="en-GB" sz="1600" dirty="0">
                <a:hlinkClick r:id="rId2"/>
              </a:rPr>
              <a:t>http://dera.ioe.ac.uk/5753/1/Remit_6_April_05.pdf</a:t>
            </a:r>
            <a:endParaRPr lang="en-GB" sz="1600" dirty="0"/>
          </a:p>
          <a:p>
            <a:endParaRPr lang="en-GB" sz="1600" b="1" i="1" dirty="0">
              <a:latin typeface="Comic Sans MS" pitchFamily="66" charset="0"/>
            </a:endParaRPr>
          </a:p>
          <a:p>
            <a:endParaRPr lang="en-GB" sz="1600" dirty="0">
              <a:latin typeface="Comic Sans MS" pitchFamily="66" charset="0"/>
            </a:endParaRPr>
          </a:p>
          <a:p>
            <a:pPr lvl="0"/>
            <a:r>
              <a:rPr lang="en-GB" sz="1600" b="1" dirty="0">
                <a:latin typeface="Comic Sans MS" pitchFamily="66" charset="0"/>
              </a:rPr>
              <a:t> </a:t>
            </a:r>
          </a:p>
          <a:p>
            <a:pPr marL="285750" lvl="0" indent="-285750">
              <a:buFont typeface="Arial" pitchFamily="34" charset="0"/>
              <a:buChar char="•"/>
            </a:pPr>
            <a:endParaRPr lang="en-GB" dirty="0"/>
          </a:p>
        </p:txBody>
      </p:sp>
      <p:pic>
        <p:nvPicPr>
          <p:cNvPr id="1741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7400" y="1828800"/>
            <a:ext cx="3132851" cy="4454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8" descr="http://www.lshealthcare.co.uk/uploads/estyn_logo.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13096" y="332657"/>
            <a:ext cx="1929977" cy="1191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5086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784976" cy="4616648"/>
          </a:xfrm>
          <a:prstGeom prst="rect">
            <a:avLst/>
          </a:prstGeom>
        </p:spPr>
        <p:txBody>
          <a:bodyPr wrap="square">
            <a:spAutoFit/>
          </a:bodyPr>
          <a:lstStyle/>
          <a:p>
            <a:r>
              <a:rPr lang="en-US" sz="54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Estyn</a:t>
            </a:r>
            <a:r>
              <a:rPr lang="en-US"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2006</a:t>
            </a:r>
          </a:p>
          <a:p>
            <a:pPr lvl="0"/>
            <a:endParaRPr lang="en-GB" dirty="0">
              <a:solidFill>
                <a:schemeClr val="tx2">
                  <a:lumMod val="75000"/>
                </a:schemeClr>
              </a:solidFill>
              <a:latin typeface="Comic Sans MS" pitchFamily="66" charset="0"/>
            </a:endParaRPr>
          </a:p>
          <a:p>
            <a:pPr lvl="0"/>
            <a:r>
              <a:rPr lang="en-GB" b="1" i="1" dirty="0"/>
              <a:t> </a:t>
            </a:r>
            <a:r>
              <a:rPr lang="en-GB" sz="2800" b="1" i="1" dirty="0" err="1"/>
              <a:t>Cwricwlwm</a:t>
            </a:r>
            <a:r>
              <a:rPr lang="en-GB" sz="2800" b="1" i="1" dirty="0"/>
              <a:t> </a:t>
            </a:r>
            <a:r>
              <a:rPr lang="en-GB" sz="2800" b="1" i="1" dirty="0" err="1"/>
              <a:t>Cymreig</a:t>
            </a:r>
            <a:r>
              <a:rPr lang="en-GB" sz="2800" b="1" i="1" dirty="0"/>
              <a:t> – </a:t>
            </a:r>
            <a:r>
              <a:rPr lang="en-GB" sz="2800" b="1" i="1" dirty="0" err="1"/>
              <a:t>Estyn</a:t>
            </a:r>
            <a:r>
              <a:rPr lang="en-GB" sz="2800" b="1" i="1" dirty="0"/>
              <a:t> report </a:t>
            </a:r>
          </a:p>
          <a:p>
            <a:pPr lvl="0"/>
            <a:r>
              <a:rPr lang="en-GB" sz="2800" b="1" i="1" dirty="0"/>
              <a:t>on the progress made by schools</a:t>
            </a:r>
          </a:p>
          <a:p>
            <a:pPr lvl="0"/>
            <a:r>
              <a:rPr lang="en-GB" sz="2800" b="1" i="1" dirty="0"/>
              <a:t>in implementation of the ACCAC </a:t>
            </a:r>
          </a:p>
          <a:p>
            <a:pPr lvl="0"/>
            <a:r>
              <a:rPr lang="en-GB" sz="2800" b="1" i="1" dirty="0"/>
              <a:t>Guidance issued in 2003 </a:t>
            </a:r>
          </a:p>
          <a:p>
            <a:pPr lvl="0"/>
            <a:endParaRPr lang="en-GB" sz="2800" b="1" i="1" dirty="0"/>
          </a:p>
          <a:p>
            <a:pPr marL="285750" lvl="0" indent="-285750">
              <a:buFont typeface="Arial" pitchFamily="34" charset="0"/>
              <a:buChar char="•"/>
            </a:pPr>
            <a:r>
              <a:rPr lang="en-GB" sz="2800" b="1" i="1" dirty="0"/>
              <a:t> KS4+</a:t>
            </a:r>
          </a:p>
          <a:p>
            <a:endParaRPr lang="en-GB" dirty="0"/>
          </a:p>
          <a:p>
            <a:pPr lvl="0"/>
            <a:r>
              <a:rPr lang="en-GB" b="1" dirty="0"/>
              <a:t> </a:t>
            </a:r>
          </a:p>
          <a:p>
            <a:pPr marL="285750" lvl="0" indent="-285750">
              <a:buFont typeface="Arial" pitchFamily="34" charset="0"/>
              <a:buChar char="•"/>
            </a:pPr>
            <a:endParaRPr lang="en-GB" dirty="0"/>
          </a:p>
        </p:txBody>
      </p:sp>
      <p:sp>
        <p:nvSpPr>
          <p:cNvPr id="3" name="Rectangle 2"/>
          <p:cNvSpPr/>
          <p:nvPr/>
        </p:nvSpPr>
        <p:spPr>
          <a:xfrm>
            <a:off x="395536" y="6263796"/>
            <a:ext cx="2291012" cy="369332"/>
          </a:xfrm>
          <a:prstGeom prst="rect">
            <a:avLst/>
          </a:prstGeom>
        </p:spPr>
        <p:txBody>
          <a:bodyPr wrap="none">
            <a:spAutoFit/>
          </a:bodyPr>
          <a:lstStyle/>
          <a:p>
            <a:r>
              <a:rPr lang="en-GB" u="sng" dirty="0">
                <a:hlinkClick r:id="rId3"/>
              </a:rPr>
              <a:t>www.estyn.gov.uk</a:t>
            </a:r>
            <a:r>
              <a:rPr lang="en-GB" u="sng" dirty="0"/>
              <a:t> </a:t>
            </a:r>
            <a:endParaRPr lang="en-GB" dirty="0"/>
          </a:p>
        </p:txBody>
      </p:sp>
      <p:pic>
        <p:nvPicPr>
          <p:cNvPr id="6" name="Picture 8" descr="http://www.lshealthcare.co.uk/uploads/estyn_logo.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03673" y="188431"/>
            <a:ext cx="2226487" cy="1374375"/>
          </a:xfrm>
          <a:prstGeom prst="rect">
            <a:avLst/>
          </a:prstGeom>
          <a:noFill/>
          <a:extLst>
            <a:ext uri="{909E8E84-426E-40DD-AFC4-6F175D3DCCD1}">
              <a14:hiddenFill xmlns:a14="http://schemas.microsoft.com/office/drawing/2010/main">
                <a:solidFill>
                  <a:srgbClr val="FFFFFF"/>
                </a:solidFill>
              </a14:hiddenFill>
            </a:ext>
          </a:extLst>
        </p:spPr>
      </p:pic>
      <p:pic>
        <p:nvPicPr>
          <p:cNvPr id="4097" name="Picture 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53200" y="1600200"/>
            <a:ext cx="2364499" cy="3303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20218741">
            <a:off x="5495310" y="3299266"/>
            <a:ext cx="2290363" cy="32398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4106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523220"/>
          </a:xfrm>
          <a:prstGeom prst="rect">
            <a:avLst/>
          </a:prstGeom>
          <a:solidFill>
            <a:srgbClr val="FF0000"/>
          </a:solidFill>
        </p:spPr>
        <p:txBody>
          <a:bodyPr wrap="square" rtlCol="0">
            <a:spAutoFit/>
          </a:bodyPr>
          <a:lstStyle/>
          <a:p>
            <a:pPr marL="514350" indent="-514350">
              <a:buAutoNum type="arabicPlain" startAt="2008"/>
            </a:pPr>
            <a:r>
              <a:rPr lang="en-GB" sz="2800" b="1" i="1" dirty="0"/>
              <a:t> Revising the Curriculum</a:t>
            </a:r>
          </a:p>
        </p:txBody>
      </p:sp>
      <p:sp>
        <p:nvSpPr>
          <p:cNvPr id="4" name="TextBox 3"/>
          <p:cNvSpPr txBox="1"/>
          <p:nvPr/>
        </p:nvSpPr>
        <p:spPr>
          <a:xfrm>
            <a:off x="0" y="990600"/>
            <a:ext cx="8991600" cy="5232202"/>
          </a:xfrm>
          <a:prstGeom prst="rect">
            <a:avLst/>
          </a:prstGeom>
          <a:noFill/>
        </p:spPr>
        <p:txBody>
          <a:bodyPr wrap="square" rtlCol="0">
            <a:spAutoFit/>
          </a:bodyPr>
          <a:lstStyle/>
          <a:p>
            <a:pPr marL="285750" indent="-285750"/>
            <a:r>
              <a:rPr lang="en-GB" sz="2400" b="1" i="1" dirty="0"/>
              <a:t>Foundation Phase Framework</a:t>
            </a:r>
          </a:p>
          <a:p>
            <a:pPr marL="285750" indent="-285750"/>
            <a:endParaRPr lang="en-GB" sz="1400" b="1" i="1" dirty="0">
              <a:latin typeface="Comic Sans MS" pitchFamily="66" charset="0"/>
            </a:endParaRPr>
          </a:p>
          <a:p>
            <a:pPr marL="285750" indent="-285750"/>
            <a:endParaRPr lang="en-GB" sz="2400" b="1" i="1" dirty="0"/>
          </a:p>
          <a:p>
            <a:pPr marL="285750" indent="-285750">
              <a:buFont typeface="Arial" panose="020B0604020202020204" pitchFamily="34" charset="0"/>
              <a:buChar char="•"/>
            </a:pPr>
            <a:r>
              <a:rPr lang="en-GB" sz="2400" i="1" dirty="0"/>
              <a:t>The </a:t>
            </a:r>
            <a:r>
              <a:rPr lang="en-GB" sz="2400" b="1" i="1" dirty="0"/>
              <a:t>Foundation Phase </a:t>
            </a:r>
            <a:r>
              <a:rPr lang="en-GB" sz="2400" i="1" dirty="0"/>
              <a:t>contributes to the Curriculum </a:t>
            </a:r>
            <a:r>
              <a:rPr lang="en-GB" sz="2400" i="1" dirty="0" err="1"/>
              <a:t>Cymreig</a:t>
            </a:r>
            <a:r>
              <a:rPr lang="en-GB" sz="2400" i="1" dirty="0"/>
              <a:t> by developing children’s understanding of the </a:t>
            </a:r>
            <a:r>
              <a:rPr lang="en-GB" sz="2400" b="1" i="1" u="sng" dirty="0"/>
              <a:t>cultural identity unique to Wales across all Areas of Learning through an integrated approach</a:t>
            </a:r>
            <a:r>
              <a:rPr lang="en-GB" sz="2400" i="1" dirty="0"/>
              <a:t>. </a:t>
            </a:r>
          </a:p>
          <a:p>
            <a:pPr marL="285750" indent="-285750"/>
            <a:endParaRPr lang="en-GB" sz="2400" i="1" dirty="0"/>
          </a:p>
          <a:p>
            <a:pPr marL="285750" indent="-285750"/>
            <a:endParaRPr lang="en-GB" sz="2400" dirty="0">
              <a:solidFill>
                <a:schemeClr val="tx2">
                  <a:lumMod val="75000"/>
                </a:schemeClr>
              </a:solidFill>
            </a:endParaRPr>
          </a:p>
          <a:p>
            <a:pPr marL="285750" indent="-285750">
              <a:buFont typeface="Arial" pitchFamily="34" charset="0"/>
              <a:buChar char="•"/>
            </a:pPr>
            <a:r>
              <a:rPr lang="en-GB" sz="2400" i="1" dirty="0"/>
              <a:t>Children should appreciate the different </a:t>
            </a:r>
            <a:r>
              <a:rPr lang="en-GB" sz="2400" b="1" i="1" u="sng" dirty="0"/>
              <a:t>languages, images, objects, sounds and tastes </a:t>
            </a:r>
            <a:r>
              <a:rPr lang="en-GB" sz="2400" i="1" dirty="0"/>
              <a:t>that are integral in Wales today and understand the </a:t>
            </a:r>
            <a:r>
              <a:rPr lang="en-GB" sz="2400" b="1" i="1" u="sng" dirty="0"/>
              <a:t>Welsh heritage, literature and arts </a:t>
            </a:r>
            <a:r>
              <a:rPr lang="en-GB" sz="2400" i="1" dirty="0"/>
              <a:t>as well as the language gain a </a:t>
            </a:r>
            <a:r>
              <a:rPr lang="en-GB" sz="2400" b="1" i="1" u="sng" dirty="0"/>
              <a:t>sense of belonging </a:t>
            </a:r>
            <a:r>
              <a:rPr lang="en-GB" sz="2400" i="1" dirty="0"/>
              <a:t>to Wales.</a:t>
            </a:r>
          </a:p>
          <a:p>
            <a:pPr marL="285750" indent="-285750"/>
            <a:endParaRPr lang="en-GB" sz="1200" b="1" dirty="0">
              <a:latin typeface="Comic Sans MS" pitchFamily="66" charset="0"/>
            </a:endParaRPr>
          </a:p>
          <a:p>
            <a:pPr>
              <a:buFont typeface="Arial" pitchFamily="34" charset="0"/>
              <a:buChar char="•"/>
            </a:pPr>
            <a:endParaRPr lang="en-GB" sz="2000" b="1" dirty="0">
              <a:latin typeface="Comic Sans MS" pitchFamily="66" charset="0"/>
            </a:endParaRPr>
          </a:p>
        </p:txBody>
      </p:sp>
      <p:pic>
        <p:nvPicPr>
          <p:cNvPr id="14" name="Picture 12" descr="http://www.safleswyddi.com/image/1/200/0/submitted/Llywodraeth-Cymru-1315259625.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8600" y="152400"/>
            <a:ext cx="1203555" cy="1143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8517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169462"/>
            <a:ext cx="2375022" cy="30631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79513" y="169463"/>
            <a:ext cx="2411288" cy="1323439"/>
          </a:xfrm>
          <a:prstGeom prst="rect">
            <a:avLst/>
          </a:prstGeom>
        </p:spPr>
        <p:txBody>
          <a:bodyPr wrap="square">
            <a:spAutoFit/>
          </a:bodyPr>
          <a:lstStyle/>
          <a:p>
            <a:pPr algn="ctr"/>
            <a:r>
              <a:rPr lang="en-US" sz="8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2012</a:t>
            </a:r>
          </a:p>
        </p:txBody>
      </p:sp>
      <p:sp>
        <p:nvSpPr>
          <p:cNvPr id="4" name="Rectangle 3"/>
          <p:cNvSpPr/>
          <p:nvPr/>
        </p:nvSpPr>
        <p:spPr>
          <a:xfrm>
            <a:off x="104418" y="6095998"/>
            <a:ext cx="8642804" cy="523220"/>
          </a:xfrm>
          <a:prstGeom prst="rect">
            <a:avLst/>
          </a:prstGeom>
        </p:spPr>
        <p:txBody>
          <a:bodyPr wrap="square">
            <a:spAutoFit/>
          </a:bodyPr>
          <a:lstStyle/>
          <a:p>
            <a:r>
              <a:rPr lang="en-GB" sz="1400" dirty="0">
                <a:hlinkClick r:id="rId4"/>
              </a:rPr>
              <a:t>http://wales.gov.uk/about/cabinet/cabinetstatements/2012/curriculumcymreigreview/?skip=1&amp;lang=cy</a:t>
            </a:r>
            <a:r>
              <a:rPr lang="en-GB" sz="1400" dirty="0"/>
              <a:t> </a:t>
            </a:r>
          </a:p>
          <a:p>
            <a:r>
              <a:rPr lang="en-GB" sz="1400" dirty="0">
                <a:hlinkClick r:id="rId5"/>
              </a:rPr>
              <a:t>http://wales.gov.uk/about/cabinet/cabinetstatements/2012/curriculumcymreigreview/?lang=en</a:t>
            </a:r>
            <a:r>
              <a:rPr lang="en-GB" sz="1400" dirty="0"/>
              <a:t> </a:t>
            </a:r>
          </a:p>
        </p:txBody>
      </p:sp>
      <p:sp>
        <p:nvSpPr>
          <p:cNvPr id="6" name="Rectangle 5"/>
          <p:cNvSpPr/>
          <p:nvPr/>
        </p:nvSpPr>
        <p:spPr>
          <a:xfrm>
            <a:off x="304800" y="1371600"/>
            <a:ext cx="5904656" cy="3785652"/>
          </a:xfrm>
          <a:prstGeom prst="rect">
            <a:avLst/>
          </a:prstGeom>
        </p:spPr>
        <p:txBody>
          <a:bodyPr wrap="square">
            <a:spAutoFit/>
          </a:bodyPr>
          <a:lstStyle/>
          <a:p>
            <a:r>
              <a:rPr lang="en-GB" sz="2400" b="1" dirty="0"/>
              <a:t>Leighton Andrews, Minister for Education and Skills</a:t>
            </a:r>
          </a:p>
          <a:p>
            <a:br>
              <a:rPr lang="en-GB" sz="2400" dirty="0"/>
            </a:br>
            <a:r>
              <a:rPr lang="en-GB" sz="2400" dirty="0"/>
              <a:t>‘On 1 October 2012, I announced a review of assessment and the National Curriculum in Wales. To help inform this review I have asked Dr Elin Jones to chair a task and finish group to look specifically at the teaching of Welsh history, the story of Wales and Curriculum </a:t>
            </a:r>
            <a:r>
              <a:rPr lang="en-GB" sz="2400" dirty="0" err="1"/>
              <a:t>Cymreig</a:t>
            </a:r>
            <a:r>
              <a:rPr lang="en-GB" sz="2400" dirty="0"/>
              <a:t>.’</a:t>
            </a:r>
          </a:p>
        </p:txBody>
      </p:sp>
      <p:pic>
        <p:nvPicPr>
          <p:cNvPr id="10" name="Picture 12" descr="http://www.safleswyddi.com/image/1/200/0/submitted/Llywodraeth-Cymru-1315259625.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15200" y="4419600"/>
            <a:ext cx="1450023" cy="1377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5787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screenshot of a cell phone&#10;&#10;Description generated with high confidence">
            <a:extLst>
              <a:ext uri="{FF2B5EF4-FFF2-40B4-BE49-F238E27FC236}">
                <a16:creationId xmlns:a16="http://schemas.microsoft.com/office/drawing/2014/main" id="{69333DA0-FF77-49C0-A888-5D5EDA846069}"/>
              </a:ext>
            </a:extLst>
          </p:cNvPr>
          <p:cNvPicPr>
            <a:picLocks noChangeAspect="1"/>
          </p:cNvPicPr>
          <p:nvPr/>
        </p:nvPicPr>
        <p:blipFill rotWithShape="1">
          <a:blip r:embed="rId2"/>
          <a:srcRect r="3392"/>
          <a:stretch/>
        </p:blipFill>
        <p:spPr>
          <a:xfrm>
            <a:off x="171450" y="428625"/>
            <a:ext cx="4414757" cy="5912105"/>
          </a:xfrm>
          <a:prstGeom prst="rect">
            <a:avLst/>
          </a:prstGeom>
        </p:spPr>
      </p:pic>
      <p:sp>
        <p:nvSpPr>
          <p:cNvPr id="10" name="TextBox 9">
            <a:extLst>
              <a:ext uri="{FF2B5EF4-FFF2-40B4-BE49-F238E27FC236}">
                <a16:creationId xmlns:a16="http://schemas.microsoft.com/office/drawing/2014/main" id="{D672D9DC-E1D6-4E25-BBBC-092A96BE0325}"/>
              </a:ext>
            </a:extLst>
          </p:cNvPr>
          <p:cNvSpPr txBox="1"/>
          <p:nvPr/>
        </p:nvSpPr>
        <p:spPr>
          <a:xfrm>
            <a:off x="4695825" y="2105025"/>
            <a:ext cx="4210146" cy="267811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t>‘Distinctiveness in an education structure is no virtue of itself; it is worth fighting for only if it enriches the educational experience of pupils.’</a:t>
            </a:r>
            <a:r>
              <a:rPr lang="en-US" dirty="0"/>
              <a:t> </a:t>
            </a:r>
            <a:endParaRPr lang="en-US"/>
          </a:p>
        </p:txBody>
      </p:sp>
    </p:spTree>
    <p:extLst>
      <p:ext uri="{BB962C8B-B14F-4D97-AF65-F5344CB8AC3E}">
        <p14:creationId xmlns:p14="http://schemas.microsoft.com/office/powerpoint/2010/main" val="42153277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04925"/>
            <a:ext cx="9156357" cy="4959693"/>
          </a:xfrm>
        </p:spPr>
        <p:txBody>
          <a:bodyPr vert="horz" lIns="91440" tIns="45720" rIns="91440" bIns="45720" rtlCol="0" anchor="t">
            <a:normAutofit fontScale="77500" lnSpcReduction="20000"/>
          </a:bodyPr>
          <a:lstStyle/>
          <a:p>
            <a:r>
              <a:rPr lang="en-US" dirty="0"/>
              <a:t>The national curriculum of Wales today is the outcome of the Education Reform Act of 1988. Before this, although there were defined study areas for each examination subject, there were no compulsory curriculum Orders for learners under 14 years old. There were only two compulsory subjects, namely religious education and physical education. </a:t>
            </a:r>
          </a:p>
          <a:p>
            <a:pPr marL="0" indent="0">
              <a:buNone/>
            </a:pPr>
            <a:r>
              <a:rPr lang="en-US" b="1" dirty="0"/>
              <a:t>The </a:t>
            </a:r>
            <a:r>
              <a:rPr lang="en-US" b="1" dirty="0" err="1"/>
              <a:t>Cwricwlwm</a:t>
            </a:r>
            <a:r>
              <a:rPr lang="en-US" b="1" dirty="0"/>
              <a:t> </a:t>
            </a:r>
            <a:r>
              <a:rPr lang="en-US" b="1" dirty="0" err="1"/>
              <a:t>Cymreig</a:t>
            </a:r>
            <a:r>
              <a:rPr lang="en-US" b="1" dirty="0"/>
              <a:t> </a:t>
            </a:r>
            <a:endParaRPr lang="en-US" dirty="0"/>
          </a:p>
          <a:p>
            <a:r>
              <a:rPr lang="en-US" dirty="0"/>
              <a:t>The original intention was to establish a common national curriculum for Wales and England. Wales and England had been one country for centuries, both constitutionally and in practice, and they shared a common education system. After considerable campaigning, it was agreed that some subjects, such as history and geography, would have different </a:t>
            </a:r>
            <a:r>
              <a:rPr lang="en-US" dirty="0" err="1"/>
              <a:t>programmes</a:t>
            </a:r>
            <a:r>
              <a:rPr lang="en-US" dirty="0"/>
              <a:t> of study. The Association of History Teachers in Wales took a leading part in this campaign to ensure a distinctive curriculum in Wales. Other subjects, such as mathematics and science, would have a core curriculum in common. During the process of developing the national curricula, there was close cooperation between the Curriculum Councils in Wales and England, and between the subject committees in all subjects, in order to ensure consistency between the two curricula.</a:t>
            </a:r>
            <a:endParaRPr lang="en-US" dirty="0">
              <a:cs typeface="Calibri"/>
            </a:endParaRPr>
          </a:p>
          <a:p>
            <a:endParaRPr lang="en-US" dirty="0">
              <a:cs typeface="Calibri"/>
            </a:endParaRPr>
          </a:p>
          <a:p>
            <a:endParaRPr lang="en-US" dirty="0"/>
          </a:p>
        </p:txBody>
      </p:sp>
      <p:pic>
        <p:nvPicPr>
          <p:cNvPr id="8" name="Picture 6" descr="A screenshot of a cell phone&#10;&#10;Description generated with high confidence">
            <a:extLst>
              <a:ext uri="{FF2B5EF4-FFF2-40B4-BE49-F238E27FC236}">
                <a16:creationId xmlns:a16="http://schemas.microsoft.com/office/drawing/2014/main" id="{4B350DEE-E3B1-41AF-8C50-C4F94AC7B30E}"/>
              </a:ext>
            </a:extLst>
          </p:cNvPr>
          <p:cNvPicPr>
            <a:picLocks noChangeAspect="1"/>
          </p:cNvPicPr>
          <p:nvPr/>
        </p:nvPicPr>
        <p:blipFill rotWithShape="1">
          <a:blip r:embed="rId2"/>
          <a:srcRect r="3392"/>
          <a:stretch/>
        </p:blipFill>
        <p:spPr>
          <a:xfrm>
            <a:off x="8010525" y="66675"/>
            <a:ext cx="832557" cy="1104358"/>
          </a:xfrm>
          <a:prstGeom prst="rect">
            <a:avLst/>
          </a:prstGeom>
        </p:spPr>
      </p:pic>
    </p:spTree>
    <p:extLst>
      <p:ext uri="{BB962C8B-B14F-4D97-AF65-F5344CB8AC3E}">
        <p14:creationId xmlns:p14="http://schemas.microsoft.com/office/powerpoint/2010/main" val="4960000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5" y="1181100"/>
            <a:ext cx="8850895" cy="5175250"/>
          </a:xfrm>
        </p:spPr>
        <p:txBody>
          <a:bodyPr>
            <a:normAutofit/>
          </a:bodyPr>
          <a:lstStyle/>
          <a:p>
            <a:r>
              <a:rPr lang="en-US" sz="2800" dirty="0"/>
              <a:t>One outcome of devolution in 1999 was the development of an increasingly independent education system in Wales. The original intention was to review the national curriculum every five years. Whilst this did not happen, there were reviews in 1995–6, 2000 and 2008. The Minister for Education and Skills announced a further review in October 2012, one key purpose of which is to consider the impact of the new National Literacy and Numeracy Framework and tests on existing curriculum and assessment arrangements in Wales. As part of this wider review, the Minister has set up this task and finish group to look specifically at the teaching of Welsh history, the story(</a:t>
            </a:r>
            <a:r>
              <a:rPr lang="en-US" sz="2800" dirty="0" err="1"/>
              <a:t>ies</a:t>
            </a:r>
            <a:r>
              <a:rPr lang="en-US" sz="2800" dirty="0"/>
              <a:t>) of Wales and the </a:t>
            </a:r>
            <a:r>
              <a:rPr lang="en-US" sz="2800" dirty="0" err="1"/>
              <a:t>Cwricwlwm</a:t>
            </a:r>
            <a:r>
              <a:rPr lang="en-US" sz="2800" dirty="0"/>
              <a:t> </a:t>
            </a:r>
            <a:r>
              <a:rPr lang="en-US" sz="2800" dirty="0" err="1"/>
              <a:t>Cymreig</a:t>
            </a:r>
            <a:r>
              <a:rPr lang="en-US" sz="2800" dirty="0"/>
              <a:t>. </a:t>
            </a:r>
          </a:p>
        </p:txBody>
      </p:sp>
      <p:pic>
        <p:nvPicPr>
          <p:cNvPr id="2" name="Picture 6" descr="A screenshot of a cell phone&#10;&#10;Description generated with high confidence">
            <a:extLst>
              <a:ext uri="{FF2B5EF4-FFF2-40B4-BE49-F238E27FC236}">
                <a16:creationId xmlns:a16="http://schemas.microsoft.com/office/drawing/2014/main" id="{20262B43-7240-42D5-86FB-7D29BFA810F2}"/>
              </a:ext>
            </a:extLst>
          </p:cNvPr>
          <p:cNvPicPr>
            <a:picLocks noChangeAspect="1"/>
          </p:cNvPicPr>
          <p:nvPr/>
        </p:nvPicPr>
        <p:blipFill rotWithShape="1">
          <a:blip r:embed="rId2"/>
          <a:srcRect r="3392"/>
          <a:stretch/>
        </p:blipFill>
        <p:spPr>
          <a:xfrm>
            <a:off x="8010525" y="66675"/>
            <a:ext cx="832557" cy="1104358"/>
          </a:xfrm>
          <a:prstGeom prst="rect">
            <a:avLst/>
          </a:prstGeom>
        </p:spPr>
      </p:pic>
    </p:spTree>
    <p:extLst>
      <p:ext uri="{BB962C8B-B14F-4D97-AF65-F5344CB8AC3E}">
        <p14:creationId xmlns:p14="http://schemas.microsoft.com/office/powerpoint/2010/main" val="1371421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049CC8-DA82-477A-960C-AE140A35330F}"/>
              </a:ext>
            </a:extLst>
          </p:cNvPr>
          <p:cNvSpPr>
            <a:spLocks noGrp="1"/>
          </p:cNvSpPr>
          <p:nvPr>
            <p:ph idx="1"/>
          </p:nvPr>
        </p:nvSpPr>
        <p:spPr/>
        <p:txBody>
          <a:bodyPr vert="horz" lIns="91440" tIns="45720" rIns="91440" bIns="45720" rtlCol="0" anchor="t">
            <a:normAutofit fontScale="92500" lnSpcReduction="10000"/>
          </a:bodyPr>
          <a:lstStyle/>
          <a:p>
            <a:r>
              <a:rPr lang="en-US" dirty="0">
                <a:cs typeface="Calibri"/>
              </a:rPr>
              <a:t>The aim of the campaigning for a separate curriculum was to secure a national curriculum for Wales which would reflect the culture, environment, economy and history of Wales, and the influences which have shaped the country of today. A need for further guidance on this was perceived by ACAC which in 1993 published guidance on Developing the Curriculum </a:t>
            </a:r>
            <a:r>
              <a:rPr lang="en-US" dirty="0" err="1">
                <a:cs typeface="Calibri"/>
              </a:rPr>
              <a:t>Cymreig</a:t>
            </a:r>
            <a:r>
              <a:rPr lang="en-US" dirty="0">
                <a:cs typeface="Calibri"/>
              </a:rPr>
              <a:t>, following that with further guidance and advice as the curriculum was reviewed. It remains the case however that while other countries simply have one national curriculum, Wales has a statutory national curriculum and an additional document which is also statutory.</a:t>
            </a:r>
          </a:p>
          <a:p>
            <a:endParaRPr lang="en-US" dirty="0">
              <a:cs typeface="Calibri"/>
            </a:endParaRPr>
          </a:p>
          <a:p>
            <a:endParaRPr lang="en-US" dirty="0">
              <a:cs typeface="Calibri"/>
            </a:endParaRPr>
          </a:p>
        </p:txBody>
      </p:sp>
      <p:pic>
        <p:nvPicPr>
          <p:cNvPr id="5" name="Picture 6" descr="A screenshot of a cell phone&#10;&#10;Description generated with high confidence">
            <a:extLst>
              <a:ext uri="{FF2B5EF4-FFF2-40B4-BE49-F238E27FC236}">
                <a16:creationId xmlns:a16="http://schemas.microsoft.com/office/drawing/2014/main" id="{6CDC77A3-3D83-4A1D-8773-572B907D1646}"/>
              </a:ext>
            </a:extLst>
          </p:cNvPr>
          <p:cNvPicPr>
            <a:picLocks noChangeAspect="1"/>
          </p:cNvPicPr>
          <p:nvPr/>
        </p:nvPicPr>
        <p:blipFill rotWithShape="1">
          <a:blip r:embed="rId2"/>
          <a:srcRect r="3392"/>
          <a:stretch/>
        </p:blipFill>
        <p:spPr>
          <a:xfrm>
            <a:off x="8010525" y="361950"/>
            <a:ext cx="832557" cy="1104358"/>
          </a:xfrm>
          <a:prstGeom prst="rect">
            <a:avLst/>
          </a:prstGeom>
        </p:spPr>
      </p:pic>
    </p:spTree>
    <p:extLst>
      <p:ext uri="{BB962C8B-B14F-4D97-AF65-F5344CB8AC3E}">
        <p14:creationId xmlns:p14="http://schemas.microsoft.com/office/powerpoint/2010/main" val="40133917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752600"/>
            <a:ext cx="5486400" cy="4647426"/>
          </a:xfrm>
          <a:prstGeom prst="rect">
            <a:avLst/>
          </a:prstGeom>
        </p:spPr>
        <p:txBody>
          <a:bodyPr wrap="square">
            <a:spAutoFit/>
          </a:bodyPr>
          <a:lstStyle/>
          <a:p>
            <a:endParaRPr lang="en-GB" dirty="0">
              <a:latin typeface="Comic Sans MS" pitchFamily="66" charset="0"/>
            </a:endParaRPr>
          </a:p>
          <a:p>
            <a:r>
              <a:rPr lang="en-GB" sz="2800" i="1" dirty="0"/>
              <a:t>The ‘</a:t>
            </a:r>
            <a:r>
              <a:rPr lang="en-GB" sz="2800" i="1" dirty="0" err="1"/>
              <a:t>Cwricwlwm</a:t>
            </a:r>
            <a:r>
              <a:rPr lang="en-GB" sz="2800" i="1" dirty="0"/>
              <a:t> </a:t>
            </a:r>
            <a:r>
              <a:rPr lang="en-GB" sz="2800" i="1" dirty="0" err="1"/>
              <a:t>Cymreig</a:t>
            </a:r>
            <a:r>
              <a:rPr lang="en-GB" sz="2800" i="1" dirty="0"/>
              <a:t>’ should not be limited to history in future, but should continue to have a much wider application across children and young people’s learning.</a:t>
            </a:r>
          </a:p>
          <a:p>
            <a:endParaRPr lang="en-GB" dirty="0">
              <a:latin typeface="Comic Sans MS" pitchFamily="66" charset="0"/>
            </a:endParaRPr>
          </a:p>
          <a:p>
            <a:r>
              <a:rPr lang="en-GB" sz="1400" dirty="0">
                <a:latin typeface="Comic Sans MS" pitchFamily="66" charset="0"/>
                <a:hlinkClick r:id="rId2"/>
              </a:rPr>
              <a:t>http://cymru.gov.uk/newsroom/educationandskills/2013/130507welsh/?skip=1&amp;lang=cy</a:t>
            </a:r>
            <a:endParaRPr lang="en-GB" sz="1400" dirty="0">
              <a:latin typeface="Comic Sans MS" pitchFamily="66" charset="0"/>
            </a:endParaRPr>
          </a:p>
          <a:p>
            <a:endParaRPr lang="en-GB" sz="1400" dirty="0">
              <a:latin typeface="Comic Sans MS" pitchFamily="66" charset="0"/>
            </a:endParaRPr>
          </a:p>
          <a:p>
            <a:r>
              <a:rPr lang="en-GB" sz="1400" dirty="0">
                <a:latin typeface="Comic Sans MS" pitchFamily="66" charset="0"/>
                <a:hlinkClick r:id="rId3"/>
              </a:rPr>
              <a:t>http://cymru.gov.uk/newsroom/educationandskills/2013/130507welsh/?skip=1&amp;lang=en</a:t>
            </a:r>
            <a:endParaRPr lang="en-GB" sz="1400" dirty="0">
              <a:latin typeface="Comic Sans MS" pitchFamily="66" charset="0"/>
            </a:endParaRPr>
          </a:p>
          <a:p>
            <a:endParaRPr lang="en-GB" sz="1400" dirty="0">
              <a:latin typeface="Comic Sans MS" pitchFamily="66" charset="0"/>
            </a:endParaRPr>
          </a:p>
          <a:p>
            <a:endParaRPr lang="en-GB" dirty="0">
              <a:latin typeface="Comic Sans MS" pitchFamily="66" charset="0"/>
            </a:endParaRPr>
          </a:p>
          <a:p>
            <a:endParaRPr lang="en-GB" dirty="0">
              <a:latin typeface="Comic Sans MS" pitchFamily="66" charset="0"/>
            </a:endParaRPr>
          </a:p>
        </p:txBody>
      </p:sp>
      <p:sp>
        <p:nvSpPr>
          <p:cNvPr id="3" name="TextBox 2"/>
          <p:cNvSpPr txBox="1"/>
          <p:nvPr/>
        </p:nvSpPr>
        <p:spPr>
          <a:xfrm>
            <a:off x="685800" y="1143000"/>
            <a:ext cx="838200" cy="461665"/>
          </a:xfrm>
          <a:prstGeom prst="rect">
            <a:avLst/>
          </a:prstGeom>
          <a:noFill/>
        </p:spPr>
        <p:txBody>
          <a:bodyPr wrap="square" rtlCol="0">
            <a:spAutoFit/>
          </a:bodyPr>
          <a:lstStyle/>
          <a:p>
            <a:r>
              <a:rPr lang="en-GB" sz="2400" b="1" dirty="0"/>
              <a:t>2013</a:t>
            </a:r>
          </a:p>
        </p:txBody>
      </p:sp>
      <p:pic>
        <p:nvPicPr>
          <p:cNvPr id="5"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29400" y="1905000"/>
            <a:ext cx="2134723" cy="30021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66800"/>
          </a:xfrm>
          <a:solidFill>
            <a:srgbClr val="FF0000"/>
          </a:solidFill>
        </p:spPr>
        <p:txBody>
          <a:bodyPr>
            <a:normAutofit/>
          </a:bodyPr>
          <a:lstStyle/>
          <a:p>
            <a:pPr algn="l"/>
            <a:r>
              <a:rPr lang="en-GB" sz="2000" b="1" dirty="0">
                <a:latin typeface="+mn-lt"/>
              </a:rPr>
              <a:t>2013  </a:t>
            </a:r>
            <a:r>
              <a:rPr lang="en-GB" sz="2000" b="1" i="1" dirty="0">
                <a:latin typeface="+mn-lt"/>
              </a:rPr>
              <a:t>The </a:t>
            </a:r>
            <a:r>
              <a:rPr lang="en-GB" sz="2000" b="1" i="1" dirty="0" err="1">
                <a:latin typeface="+mn-lt"/>
              </a:rPr>
              <a:t>Cwricwlwm</a:t>
            </a:r>
            <a:r>
              <a:rPr lang="en-GB" sz="2000" b="1" i="1" dirty="0">
                <a:latin typeface="+mn-lt"/>
              </a:rPr>
              <a:t> </a:t>
            </a:r>
            <a:r>
              <a:rPr lang="en-GB" sz="2000" b="1" i="1" dirty="0" err="1">
                <a:latin typeface="+mn-lt"/>
              </a:rPr>
              <a:t>Cymreig</a:t>
            </a:r>
            <a:r>
              <a:rPr lang="en-GB" sz="2000" b="1" i="1" dirty="0">
                <a:latin typeface="+mn-lt"/>
              </a:rPr>
              <a:t>, history and the story of Wales</a:t>
            </a:r>
          </a:p>
        </p:txBody>
      </p:sp>
      <p:sp>
        <p:nvSpPr>
          <p:cNvPr id="3" name="Content Placeholder 2"/>
          <p:cNvSpPr>
            <a:spLocks noGrp="1"/>
          </p:cNvSpPr>
          <p:nvPr>
            <p:ph idx="1"/>
          </p:nvPr>
        </p:nvSpPr>
        <p:spPr>
          <a:xfrm>
            <a:off x="228600" y="1295400"/>
            <a:ext cx="8686800" cy="5410200"/>
          </a:xfrm>
        </p:spPr>
        <p:txBody>
          <a:bodyPr>
            <a:noAutofit/>
          </a:bodyPr>
          <a:lstStyle/>
          <a:p>
            <a:r>
              <a:rPr lang="en-GB" sz="2400" dirty="0"/>
              <a:t>provide opportunities for every learner </a:t>
            </a:r>
            <a:r>
              <a:rPr lang="en-GB" sz="2400" b="1" dirty="0"/>
              <a:t>to understand the past, present and future of the country where they live</a:t>
            </a:r>
            <a:r>
              <a:rPr lang="en-GB" sz="2400" dirty="0"/>
              <a:t>, and the way in which that country interrelates with and </a:t>
            </a:r>
            <a:r>
              <a:rPr lang="en-GB" sz="2400" b="1" dirty="0"/>
              <a:t>positions itself in the wider world </a:t>
            </a:r>
          </a:p>
          <a:p>
            <a:r>
              <a:rPr lang="en-GB" sz="2400" b="1" dirty="0"/>
              <a:t> promote an understanding </a:t>
            </a:r>
            <a:r>
              <a:rPr lang="en-GB" sz="2400" dirty="0"/>
              <a:t>of how the people of Wales and the country itself </a:t>
            </a:r>
            <a:r>
              <a:rPr lang="en-GB" sz="2400" b="1" dirty="0"/>
              <a:t>– resources, industries, cultures, etc.</a:t>
            </a:r>
            <a:r>
              <a:rPr lang="en-GB" sz="2400" dirty="0"/>
              <a:t> – are relevant  (have been in the past) to themes such as culture, politics, social and technological developments in other places </a:t>
            </a:r>
          </a:p>
          <a:p>
            <a:r>
              <a:rPr lang="en-GB" sz="2400" dirty="0"/>
              <a:t> provide opportunities to perceive the variety within Wales in order to help them to  feel how </a:t>
            </a:r>
            <a:r>
              <a:rPr lang="en-GB" sz="2400" b="1" dirty="0"/>
              <a:t>their personal story is part of a wider picture </a:t>
            </a:r>
            <a:r>
              <a:rPr lang="en-GB" sz="2400" dirty="0"/>
              <a:t>of the present and the past </a:t>
            </a:r>
          </a:p>
          <a:p>
            <a:r>
              <a:rPr lang="en-GB" sz="2400" dirty="0"/>
              <a:t>emphasise </a:t>
            </a:r>
            <a:r>
              <a:rPr lang="en-GB" sz="2400" b="1" dirty="0"/>
              <a:t>Wales’ links with the world</a:t>
            </a:r>
            <a:r>
              <a:rPr lang="en-GB" sz="2400" dirty="0"/>
              <a:t>, in order to promote an understanding of a </a:t>
            </a:r>
            <a:r>
              <a:rPr lang="en-GB" sz="2400" b="1" dirty="0"/>
              <a:t>multi-ethnic and multi-cultural Wales as part of a wider international community</a:t>
            </a:r>
            <a:r>
              <a:rPr lang="en-GB" sz="2400" dirty="0"/>
              <a:t>.’ </a:t>
            </a:r>
          </a:p>
        </p:txBody>
      </p:sp>
      <p:sp>
        <p:nvSpPr>
          <p:cNvPr id="6" name="Rectangle 5"/>
          <p:cNvSpPr/>
          <p:nvPr/>
        </p:nvSpPr>
        <p:spPr>
          <a:xfrm>
            <a:off x="152400" y="6400800"/>
            <a:ext cx="9144000" cy="307777"/>
          </a:xfrm>
          <a:prstGeom prst="rect">
            <a:avLst/>
          </a:prstGeom>
        </p:spPr>
        <p:txBody>
          <a:bodyPr wrap="square">
            <a:spAutoFit/>
          </a:bodyPr>
          <a:lstStyle/>
          <a:p>
            <a:r>
              <a:rPr lang="en-GB" sz="1400" dirty="0">
                <a:hlinkClick r:id="rId2"/>
              </a:rPr>
              <a:t>http://learning.wales.gov.uk/news/consultations/consultation-on-cwricwlwm-cymreig/?lang=en</a:t>
            </a:r>
            <a:r>
              <a:rPr lang="en-GB" sz="1400" dirty="0"/>
              <a:t> </a:t>
            </a:r>
          </a:p>
        </p:txBody>
      </p:sp>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03219" y="0"/>
            <a:ext cx="940781" cy="1295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0DE79-048B-4178-9263-CFC1A84B283A}"/>
              </a:ext>
            </a:extLst>
          </p:cNvPr>
          <p:cNvSpPr>
            <a:spLocks noGrp="1"/>
          </p:cNvSpPr>
          <p:nvPr>
            <p:ph type="title"/>
          </p:nvPr>
        </p:nvSpPr>
        <p:spPr>
          <a:xfrm>
            <a:off x="533400" y="76200"/>
            <a:ext cx="7886700" cy="1325563"/>
          </a:xfrm>
        </p:spPr>
        <p:txBody>
          <a:bodyPr/>
          <a:lstStyle/>
          <a:p>
            <a:r>
              <a:rPr lang="en-US" dirty="0">
                <a:cs typeface="Calibri Light"/>
              </a:rPr>
              <a:t>Teaching the </a:t>
            </a:r>
            <a:r>
              <a:rPr lang="en-US" dirty="0" err="1">
                <a:cs typeface="Calibri Light"/>
              </a:rPr>
              <a:t>Cwricwlwm</a:t>
            </a:r>
            <a:r>
              <a:rPr lang="en-US" dirty="0">
                <a:cs typeface="Calibri Light"/>
              </a:rPr>
              <a:t> </a:t>
            </a:r>
            <a:r>
              <a:rPr lang="en-US" dirty="0" err="1">
                <a:cs typeface="Calibri Light"/>
              </a:rPr>
              <a:t>Cymreig</a:t>
            </a:r>
            <a:endParaRPr lang="en-US" dirty="0" err="1"/>
          </a:p>
        </p:txBody>
      </p:sp>
      <p:sp>
        <p:nvSpPr>
          <p:cNvPr id="3" name="Content Placeholder 2">
            <a:extLst>
              <a:ext uri="{FF2B5EF4-FFF2-40B4-BE49-F238E27FC236}">
                <a16:creationId xmlns:a16="http://schemas.microsoft.com/office/drawing/2014/main" id="{F93B868B-D222-4BED-9D16-F49124E29656}"/>
              </a:ext>
            </a:extLst>
          </p:cNvPr>
          <p:cNvSpPr>
            <a:spLocks noGrp="1"/>
          </p:cNvSpPr>
          <p:nvPr>
            <p:ph idx="1"/>
          </p:nvPr>
        </p:nvSpPr>
        <p:spPr>
          <a:xfrm>
            <a:off x="533400" y="1295400"/>
            <a:ext cx="8305800" cy="5410200"/>
          </a:xfrm>
        </p:spPr>
        <p:txBody>
          <a:bodyPr vert="horz" lIns="91440" tIns="45720" rIns="91440" bIns="45720" rtlCol="0" anchor="t">
            <a:normAutofit fontScale="40000" lnSpcReduction="20000"/>
          </a:bodyPr>
          <a:lstStyle/>
          <a:p>
            <a:pPr marL="0" indent="0">
              <a:buNone/>
            </a:pPr>
            <a:r>
              <a:rPr lang="en-US" sz="5000" dirty="0">
                <a:cs typeface="Calibri"/>
              </a:rPr>
              <a:t>'In Wales, teachers can interpret and adapt their lessons in order to better </a:t>
            </a:r>
            <a:r>
              <a:rPr lang="en-US" sz="5000" dirty="0" err="1">
                <a:cs typeface="Calibri"/>
              </a:rPr>
              <a:t>contextualise</a:t>
            </a:r>
            <a:r>
              <a:rPr lang="en-US" sz="5000" dirty="0">
                <a:cs typeface="Calibri"/>
              </a:rPr>
              <a:t> and </a:t>
            </a:r>
            <a:r>
              <a:rPr lang="en-US" sz="5000" dirty="0" err="1">
                <a:cs typeface="Calibri"/>
              </a:rPr>
              <a:t>synthesise</a:t>
            </a:r>
            <a:r>
              <a:rPr lang="en-US" sz="5000" dirty="0">
                <a:cs typeface="Calibri"/>
              </a:rPr>
              <a:t> CE</a:t>
            </a:r>
            <a:r>
              <a:rPr lang="en-US" sz="5000" dirty="0"/>
              <a:t> </a:t>
            </a:r>
            <a:r>
              <a:rPr lang="en-US" sz="5000" dirty="0">
                <a:cs typeface="Calibri"/>
              </a:rPr>
              <a:t>concepts, including elements specifically aligned to the Curriculum </a:t>
            </a:r>
            <a:r>
              <a:rPr lang="en-US" sz="5000" dirty="0" err="1">
                <a:cs typeface="Calibri"/>
              </a:rPr>
              <a:t>Cymreig</a:t>
            </a:r>
            <a:r>
              <a:rPr lang="en-US" sz="5000" dirty="0">
                <a:cs typeface="Calibri"/>
              </a:rPr>
              <a:t>, within their respective subjects.  Although there are benefits to such a flexible approach, there are also disadvantages. Without the benefit of being established as a designated curricular subject, delivery of CE can encourage a ‘mile wide, inch deep’ approach to curriculum design and implementation. In some cases, teachers may attempt to spread concepts too broadly across their core subject areas. Alternatively, teachers may ‘cherry pick’ what they believe are crucial or relative concepts that fit well with other areas of their subject area, but that possibly lead to students struggling to construct a coherent cognitive understanding of how these privileged pieces of CE content fit together as a whole or in relation to their primary subject of study. In regard to the Curriculum </a:t>
            </a:r>
            <a:r>
              <a:rPr lang="en-US" sz="5000" dirty="0" err="1">
                <a:cs typeface="Calibri"/>
              </a:rPr>
              <a:t>Cymreig</a:t>
            </a:r>
            <a:r>
              <a:rPr lang="en-US" sz="5000" dirty="0">
                <a:cs typeface="Calibri"/>
              </a:rPr>
              <a:t>, a danger exists in teachers unintentionally promoting </a:t>
            </a:r>
            <a:r>
              <a:rPr lang="en-US" sz="5000" dirty="0" err="1">
                <a:cs typeface="Calibri"/>
              </a:rPr>
              <a:t>tokenised</a:t>
            </a:r>
            <a:r>
              <a:rPr lang="en-US" sz="5000" dirty="0">
                <a:cs typeface="Calibri"/>
              </a:rPr>
              <a:t> representations of Welsh culture and not</a:t>
            </a:r>
            <a:r>
              <a:rPr lang="en-US" sz="5000" dirty="0"/>
              <a:t> </a:t>
            </a:r>
            <a:r>
              <a:rPr lang="en-US" sz="5000" dirty="0">
                <a:cs typeface="Calibri"/>
              </a:rPr>
              <a:t>being able to provide sufficient opportunities for pupils to reflexively think about their relationship to Welsh culture and identity.'</a:t>
            </a:r>
          </a:p>
          <a:p>
            <a:pPr marL="0" indent="0">
              <a:buNone/>
            </a:pPr>
            <a:endParaRPr lang="en-US" dirty="0">
              <a:cs typeface="Calibri"/>
            </a:endParaRPr>
          </a:p>
          <a:p>
            <a:pPr>
              <a:buFont typeface="Arial"/>
              <a:buChar char="•"/>
            </a:pPr>
            <a:endParaRPr lang="en-US" dirty="0">
              <a:cs typeface="Calibri"/>
            </a:endParaRPr>
          </a:p>
          <a:p>
            <a:pPr marL="0" indent="0" algn="r">
              <a:buNone/>
            </a:pPr>
            <a:r>
              <a:rPr lang="en-US" sz="4500" b="1" dirty="0">
                <a:cs typeface="Calibri"/>
              </a:rPr>
              <a:t>Kevin Smith (2015) </a:t>
            </a:r>
            <a:endParaRPr lang="en-US" sz="4500" dirty="0">
              <a:cs typeface="Calibri"/>
            </a:endParaRPr>
          </a:p>
          <a:p>
            <a:pPr marL="0" indent="0" algn="r">
              <a:buNone/>
            </a:pPr>
            <a:r>
              <a:rPr lang="en-US" sz="4500" b="1" dirty="0">
                <a:cs typeface="Calibri"/>
              </a:rPr>
              <a:t>Learning </a:t>
            </a:r>
            <a:r>
              <a:rPr lang="en-US" sz="4500" b="1" dirty="0" err="1">
                <a:cs typeface="Calibri"/>
              </a:rPr>
              <a:t>Welshness</a:t>
            </a:r>
            <a:r>
              <a:rPr lang="en-US" sz="4500" b="1" dirty="0">
                <a:cs typeface="Calibri"/>
              </a:rPr>
              <a:t>: Does the Curriculum </a:t>
            </a:r>
            <a:r>
              <a:rPr lang="en-US" sz="4500" b="1" dirty="0" err="1">
                <a:cs typeface="Calibri"/>
              </a:rPr>
              <a:t>Cymreig</a:t>
            </a:r>
            <a:r>
              <a:rPr lang="en-US" sz="4500" b="1" dirty="0">
                <a:cs typeface="Calibri"/>
              </a:rPr>
              <a:t> positively affect pupils’ orientations to Wales and </a:t>
            </a:r>
            <a:r>
              <a:rPr lang="en-US" sz="4500" b="1" dirty="0" err="1">
                <a:cs typeface="Calibri"/>
              </a:rPr>
              <a:t>Welshness</a:t>
            </a:r>
            <a:endParaRPr lang="en-US" sz="4500" dirty="0" err="1"/>
          </a:p>
        </p:txBody>
      </p:sp>
    </p:spTree>
    <p:extLst>
      <p:ext uri="{BB962C8B-B14F-4D97-AF65-F5344CB8AC3E}">
        <p14:creationId xmlns:p14="http://schemas.microsoft.com/office/powerpoint/2010/main" val="14961003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cartoonsimages.com/sites/default/files/field/image/shaun_the_sheep.jpg"/>
          <p:cNvPicPr>
            <a:picLocks noChangeAspect="1" noChangeArrowheads="1"/>
          </p:cNvPicPr>
          <p:nvPr/>
        </p:nvPicPr>
        <p:blipFill>
          <a:blip r:embed="rId2" cstate="print"/>
          <a:srcRect/>
          <a:stretch>
            <a:fillRect/>
          </a:stretch>
        </p:blipFill>
        <p:spPr bwMode="auto">
          <a:xfrm>
            <a:off x="285750" y="4490229"/>
            <a:ext cx="4054436" cy="2152101"/>
          </a:xfrm>
          <a:prstGeom prst="rect">
            <a:avLst/>
          </a:prstGeom>
          <a:noFill/>
        </p:spPr>
      </p:pic>
      <p:sp>
        <p:nvSpPr>
          <p:cNvPr id="1028" name="AutoShape 4" descr="data:image/jpeg;base64,/9j/4AAQSkZJRgABAQAAAQABAAD/2wCEAAkGBxQTEhUUEhQWFRQXFxUXFhUWFhQUFxcXFRcXFxgYGBgYHCggGBwlHBYXITEhJSksLi4uFyAzODMsNygtLisBCgoKDg0OGhAQGywkICQsLCwsNCwsLCwsLCwsLCwsLCwsLCwsLCwsLCwsLCwsLCwsLCwsLCwsLCwsLCwsLCwsLP/AABEIAOEA4QMBEQACEQEDEQH/xAAbAAEAAgMBAQAAAAAAAAAAAAAAAwQCBQYBB//EADoQAAIBAgMFBgUCBAYDAAAAAAABAgMRBCExBRJBUXEGYYGRscETIjKh8NHhI0JSchRDU2LC8TOCov/EABsBAQADAQEBAQAAAAAAAAAAAAABAgMEBgUH/8QAOREAAgECBAMECgEDAwUAAAAAAAECAxEEEiExBUFREzJxkQYiYYGhscHR4fDxI0JSFFNyFSQzQ0T/2gAMAwEAAhEDEQA/APuAAAAAAAAAAAAAAAAAAAAAAAAAAAAAAAAAAAAAAAAAAAAAAAAAAAAAAAAAABqdv7X+DG0c6j07lzZ8viXEVho5Y99/D2v6GtOnm8Dl6W26ylvfEk+5u68tDzEeIYuMs3aP36ry28jodOPQ6PZfaGFS0Z2jLn/K/wBD7+C41Tq2hW9WXwf29/mYTotbG7PuGIAAAAAAAAAAAAAAAAAAAAAAAAAAAAAAAAAAABjUnupt6JNvwzKzkoRcny1CVz5/jqrqVJTfF36LgvI/PMTiHXqyqPm/hyR3xVlYqypmakSRp2LtXBvdjbdlT+Wb3o8uK6M+lguK1cM7TvKHTmvD7GU6Sex1+HrxnFSi7p/lj19CvCtBTg7pnK007MkNSAAAAAAAAAAAAAAAAAAAAAAAAAAAAAAAAADV9o6tqNuMmlrbTP2+58bjtXJhHH/JpfX6GtFXkckjxLOoiqlooFeojaJJgmWaJNtsjaUqUstOKNsJjKmEqZ47c11/PQznBSR3NKopJNO6eh7yE4zipRd0zjasZFyAAAAAAAAAAAAAAAAAAAAAAAAAAAAAAAAc32oq/PGPBRvpxba9jyXpHUbqQp9FfzdvodNBaNmgnI88kbkNSRpFAhk/zQ0SBjIsiTOnMpKIOv7K4zeUoN6Zrpo/zvPR+j+JbUqEuWq8Of77Tlrxtqb89IYBshu2rBRxO16MNZp9M/Q+fV4rhKe80/DX5F1Tk+Rr5dqad8oy65I4ZekFG+kJPyNOwkV6vaz+mn0vL9EYv0gb7tPzf4JVD2mC7Vv/AE15so/SCp/trz/BPYLqWaPaiD+qDXenf7M2p+kMH/5INeGv2Kug+RvKFZTipRd09GfepVYVYKcHdMxas7MkNCAAAAAAAAAAAAAAAAAAAAcj2nn/AB+kYr1fueL4874rwivqdlBeqaacj46RqQ12awQIy4sYx5cCX1BkkVZY3XZuru1od915p+9js4VNwxsPbdea+5jVXqs6HaO2403uxW9Ja8l+p9zH8bp0JOFNZpfBGEKTerOexmPnUvvSv3cPA8viMXWxLvVlf2cvI6IwUdjWzuzFWRcRoDtBckhQRVzZB78DkV7QGMqJZTB1/ZabdGz4Sa9H7ns+AzzYW3STX1+pyVl6xtz7RkAAAAAAAAAAAAAAAAAAADje09lXfeo+ljxXG4/9237EdlDumnqaHyo7mxG81+Mv3WTYhcjVImx7cjbcWM2iiYJqE7Z8ijve6IaJXUMlEixg5FrCxJBFWyDKLv3IrYgngijuQS7pDuCOvYsmDpOzELUesm/Rex7jgMbYS/Vt/T6HLW7xtj7RkAAAAAAAAAAAAGwCGri4R+qcV1aMKmJo09JzS8WiVFvZET2nR/1I+Zi+JYRf+yPmW7OXQR2nSf8AmR87eoXEcK9qkfMdnLoTQxEJfTKL6NM6IV6c+7JPwaKuLRzXa2h/EhLg428Yu/8AyPM+kMMtSE+qt5fydWHejRpKkLr8Z55PU6EVIRfhz/OJ0WVrlz2WH13Xfuta4U1exK9pVhPgauPM0yksZGbjzIyGd8ittSjRImZ2KtGUCGRYztnYryuVMk88iLaFSeM7FLAs05acypBDiJCKJR2Wy6W7Rgv9qfi836n6PgKXZYaEPYvN6s4Zu8mWjrKgAAAAAAAAAA1O19txpfLH5p8uC6nyOIcWhhvUjrL4LxNadJy1OWxe06lRvem7Pgsl5Hla+MxFdtzk9eWy8jqjCK2Kjkctiw3hYHm8LIkfEZKSvcWJqVecvqk2lpdtrhe37Glac5pZpN22u2workSVGlm8+lzGMOrLpFarLpbuNrl0iOhUs88w0ty7jdB0YJ3te+dm7JeRZVtLEXlaxL/h4y0Si+d3bxvcRqOTtoRncd9SnF8Hk7lmtbmkokm+Uy3KZTKEysokOJm58OJXLfUzcTJzsu/8+5GW7K2JKCsrspLV2RVksJ8SskQSUafxKkIK/wA0kvDj9rs3wlDtq0aa5teXP4ESdlc71I/SFocAAAAAAAAAAAK+0K7hTlJa2y6vL3OTHV3Qw8qi3X10LQV3Y4WvSbbbzb1ep+fOo5PNLVs7kROiMxJ58MjMQZKmQ5AOmhmZJiqF2lzNIO7sWuY42Dj+cjbLrZmsCD/FpatLqR2Ev7Uaqm3sI1OWa7s0HHqHGxhJq+pZJ2LqLtczhU4MpKHNEOJYozsyidncykroVaMXJvPPpqWdZ9ApNKxWxUN3TR+ppSedGkHmMabyJkrsmSPYS4kSVlYzaJaKvm9PzzM6mmiMpIz3rsqllRSxYXIy9pQ3nZTCXlKq1kluwffx6WWXiem4BhdZVpL2L6mFeXI6c9QcwAAAAAAAAAAK+PhvU5Lu9Mzkx1PPh5xtfT8loOzOYlBH5vKS5HaitUphMkw+GhcGDgSmDCRdalkrkcqm7mlZl4bmiiRVsRvLM3RolY1OLoXfM7KVTKrHVSmkrM82bSak+Ctp46k4lqcVYvWknFFuvST7mc0JSgZQk47GNCjK2t/YvKSk9EWnKL1JYVbZMynTvqjNxvsWac/I53HUykiri53TfBNeWnudFFWlYvR7xE55JGmXXMbOJm1pFFV/kzJrmTLgkZO3eZi0W6NGy7znlPMzGTJKNCU5qMFdvLp3vuR0YbDzr1FThuykmkrs7rBYZU4RhHRLzfF+LP0DD0Y0acacdkjglLM7k5sQAAAAAAAAAAAAc1jaTjOS4Xuuj0PzjimHlh8TOHK914Pb7HZB3RWmj513c0IZKxdO4MZRvoAQ1aLcd5cGdNOLyOReDV7GrqVmbRpp6nVGJA53NlGxqoGGT4ltURawUmidGCaFeMsnqS00iLNaoxnFxzWfr+5Csy109GYKupuz5fdCUHD1iyhZHkqrpNb+cHpJcn6FpUe0V47mbWZabl50E1rdNPya1Rwqo09tUZJtO5rqP1NPWOT8MjuqL1dOZ2S1V0WqEb5nNNpKxhIv0KSick5uRzTkWKNKU5KMVdvgWo0J1pqEFdswk0tWdXsbZaoxd85y+p+y7j3fDeHrCU9dZPf7I46lTMzYn0jMAAAAAAAAAAAAAFHa2Fc43j9Uc+q4o+PxnAPFUfU70dV9UaU55Xqc+p3PBNa2Z1iUblSSrUi1oXTTJEMQs946KElG6fMlJ8iliaMHmma3S7rOiMmaSu5ptJN5u3Q7oKm1ds7oOLVz3DQTe7mn7lnmv7BU2uSVcPOOmYaitzFSTKlWrbVNF4QT2ZZLoeQ2lu65r7kvDZtiHE9r1VKzjk/6tBCDjpLboRG6LuFx9ko1UmudsvFe5jWpuS/p6WKSg3qi85LSOXK3fd+GjPn5ZPV+8zt1KOLzmlH+dXfVZfodlN/07v8At0Oml3NeRsKUVFZvxOCbc3oc9SVz2eOitM+hMcNN7mDizabH29CmklSz/mm3ZvorOyPtYTHUsFBKNO75u+v8HPUpOXM6PA7Zp1Ha+7Lgnx8T7mE4xh8Q1Hut8n99jmlSlE2J9UzAAAAAAAAAAAAAAANHtzAf5kP/AGS9f1PKce4b/wDTTX/L7/c6KU/7WaiFU8mzoMmQm1sSa7HvOy5HTR2uzWBSkmbqxsiKTNUi6I3UNFEtYxeJfU1SYykVXERepZQlcZWUZUYSeVvA6VOUVqTdllQMXIkkhQcnZeLeiKuooq7IclHct05KK3I6LTnx/U5JJzeZmO+rIvjKPzPhdef/AF9zR03L1Vz1Noa6EUq287t39DRU1BWRDjYziyGYSRYpmErGLJ6c7GMkVNzszbs6btJuUeTea6M+jguKVsM7SblHo38jGdJM6zBY2FWN4O/NcV1PW4XF0sTDNTfj1Ryyi4vUsHUVAAAAAAAAAAAADRDSaswc1trZ7hLfgvketuD5dDxXGeFujPtaa9R7+x/b+Oh1Uql1Z7ms+JkfAsbEkaMZLLXjxO+nCMoLLuWUmjCWEX54E5P39/fhfRSKWJowj9Ts3oiyp+re+p0U7y5GvUYydk8yYuemhrKEkrntbZE+FvM7lTqrkZKtE19fZlTk/XkarMt0X7SPUrUMJKM02nbNE1JXg0TmTL1jjuCXDq6aWuv7GdTlJmdRczyU+ZKj0CRpdq4u8o04uzbu+i/f0Po4alZObN4Iv4Om7LM5a01fYrNl6EGcspROaZYhO2qMJRvsYMmVmZ+sipi4kpglwuLlTlvQdma0qtSlNTpuzIcU1Znb7I2nGtG+kl9S913HtOHcQji4dJLdfVew46kMrL59EzAAAAAAAAAAAADQ3Bz+3cBShFzT3HwjqpPklwPMcW4ZhoQdWLyvpyb6JcjopTk3Y5unX+bJ8GebjmjqjsSJZznzZMpS5sukiniG3lLNExbvdM2g7aohpQjF3Sz5vM17So3uaSnKWjJ5bQl3eT9jqjiqvsMuyRBV2k+S+5ssRJ72JVJFOtUnLSm/A0XrE5UuZnh8PKVk7J38lxOWTSqZUaKSSzM2NSsvphFqKX1Wsm+S4s0xU4qGVHJrzNdi5KMW5NJd5z0byaSNoXOZwEPiVXNrV5dFofZrS7OmonXsjqaNFWPhzqO5zykWYUmYSmmc0mSdUU8DJmDguBom7akBXQ0ZAZALWzMY6VSMlzzXNcUbYevLD1VVjy+K5oiUcysfQKVRSipLRpNeJ7+lUjUgpx2av5nC1Z2My5AAAAAAAAAAAI8RWUIuUnZIyr14UabqTeiJSbdkcTtXGSqy3pacFyR4DF42pi6uefuXRfu53Qgoo19Ce7NPhx6MpE15G5qU42V5LPTvLypp6JlVJlWvgU39S8yvZ2ejX7+/g1jUK9TBpWtnzyat+Z+RWV+prCV9zFUvmyipLvWRaDyz628jR5cu5sKlSEF8sc+CSSufYeNw9PSC+S/fI5IwlJ6spVK8280kvE46mOm3o15GzhTS0ZUeJlzt0yOTV7tkJI1+0Meoq85+Deb6LU6aGHzv1UawjfZGgV68ru+6nkn6n1dKEbLc6UlE3ODwG7Zo+dWxObRlJSNpQt0ZwTuc0i1GPI52+pzyYUibFDL4aYzMgwlSZpGQIHE0uBYqwd12drb1CPON0/X3PZcEq58Ilzi2vt8Dkqq0jZn1jIAAAAAAAAA8nJJNvJLNsrKShFyk7JA5Ta20viNrPdX0r3PBcT4jPF1LLuLZfXx+h2U6eVGmmrnz1obFecTaLLIgk7NPk0/I3pmi2Omw9KMoqSd087+XPx8i/ZRjq/34X6mDk1oRb0ZS3YSjeOb5rTguhnlbfq6L+PsXu0rtEypW1bf7f9egcVDdt/v4+XgRmuVa+NhF7ufhbkRdbIsotlLH7TpRi823wWfoWjRlN2X4NYUpyexy2O2jOWUPkXd9T8eHgfRo4WEdZav4HZChGO+pp44a8m3m+b92fQzpLQ0skbbZNC10cOKnzM6jsb7CM+RWRzyZeVFM5c7RhKQ3XEm9zJmcai4ojKyD34a4P84kpvmQYuD5/nuWugYuBOYHjpFc4Og7H1P/ACR/tfrf1R6f0dnrUj4P5nPXWzOkPTnOAAAAAAAAAaDtHj2v4ceV5ey9zy3H8e0/9NB+2X2+vkdFGH9zOcbvqeXOgxk+BK6kmMoFkyUypXR00zSLKM5NXs2ujsdkVfc2jbmYYerKElKDs1+WfNGr21NWlJWZ1GBxnxlvSaSjm46XfeuRwSUs/rbHJKPZ6I0+PxN5Nrj9lyRanC7uzenHqaipG7O+Lyo6ouxHKiXUycx7RwpE6uhDmXsPRtI5KlS8TGcrovyhZprR5nGpXjZ8jnUuRdoM5pmUiy8zJaFCN4TLJmimyDCGDa4mjqJ8gT06HMzcgTKmimbkQR1ErZ6CIOg7P7O3E5u6lNaco6q/ee44LgHQp9pPvS5dF9zmqzu7G3PuGIAAAAAAAMatRRi5PRJt+BSrUVODnLZK/kSld2OIxNRylKT1bbPzStWdWrKpLdts7krKxXnkURIhANg8qdxKJRSrxOmm7suma6sj6EDWLPaUCspF85MsjJ+sVcrkU8zSOhZSPNwtmL5wqZGYjOTU6eaMpT0ZDmWY08zmc9DOUi7DDuaUVrfK/F8itCLnVUFz0/fkYuVtTBRcXuyTUlk09URWpSpzcZKzRF76osRmc9iCb4yyQykGbnmRYgOor+RFugPPicErt6JZ36ExpuTstWwb3ZWybfPVs3laP9NuL5s9jwvgypWq19Zcl0/PyOapVvojcnojEAAAAAAAAAobbnajLvsvufJ43V7PBz9tl5v7GlJXkcs4ngDrMJQ7iUyTBxJuCKpLkXSBVqq50QdiyIPgG3alrnvwiue5NyKcDaMhcjsX0JuZbpW5OYkjAo5EZieEM0YSloRcsbpjcrcv7KjerTX+5eSzfodPDqfaYumvan5amVR2izqdpbJp1s5K0lpJa9HzR7bGcPo4peuteq3OWFSUdjT1Oy80vlqRfK8XH0bPi1PR17wn5o1Vdc0VamwK6eSUukl72OWfAsSu7Z+/7ot20RT2BXbzSXWSy8rlFwLFPSyXv+w7aJdodm5fz1Ev7U2/N2Oql6OSb/qzXu1+dijrrkjb4HZdOk7xTb5vN+HLwPt4ThmHwrvBa9XuZSqOW5dPoFAAAAAAAAAAAaztAv4a/uV/JnwPSO/+lVv8l8mbUe8aL4Z4ds6TyUF4hMFWsi8SSFUS+cGLok5wYunyLRu3ZE3Msbgp02lNWbV0u7vOyvhquHaVRWbVyIzUtipOBipWLJkTpmqmTc9+GRmFzKMSrYuTRjmZN6EEvEoQbzsxhd6o5vSC/wDp5elz73o/hs9Z1ntHbxf4MK8rKx1J7A5QAAAAAAAAAAAAAAAAAAAU9rU3KlK2bVnbo75HzOMUJ1sJOMFd6Pydy9N2lqc5GoueZ+dOOp2BsiwIpWLAwlJEpNkklHZ9Sp9MHbm8l5s+lhuGYms/Vg/F6L98CjnFbs3+yNjql80rSqc+CXJfqeu4bwqGEWaWs+vTw+5z1Krlotir2sw14Rnxi7Po/wB7eZzcfoZqMaq3i7e5/mxahLWxzG5keQzHSRzpllIm5julrg9SAPeJHIEl87lGuQOz7PYfcoxb1l8z8dPtY93wjD9jhY9Xq/f+DiqyvI2R9MzAAAAAAAAAAAAAAAAAAAAAK9bA05fVCL8LPzRy1cFh6vfgn7iynJbMqvYdLlLpvM4f+g4K/dfmy/bSJaWyqMdILxvLTqzop8KwdN3jTXv1+dyrqSfMswoRWkUuiSOyFGnDuxS8EVbbJDQgAFTa1DfozjxtddVmvQ4+IUe2w04Le2nitUXpu0kzjIR/PzQ/OWdphUiSmCu0bIGLZYHsVchuxJcwGFdScYLi8+5LV+Rtg8O8RXjT8/DmVlLKrnepWyP0NKysjgPSQAAAAAAAAAAAAAAAAAAAAAAAAAAAAAAADkdr4T4dRpaSzj46rz9jwPF8G8PiHbuy1X1Xu+VjspyzIouB8s0I50iVIELpmmYHsaRDkDpuy2CsnVfH5Y9Fq/F+h6v0fwmWDry56Lw5+f0OatLkb89GYAAAAAAAAAAAAAAAAAAAAAAAAAAAAAAAAAFPamCVWFv5lnF9/Loz5/EsDHF0cvNarx/JeE8rOXcGrpqzWTXJn5/UpypycJqzR2J3PPhmNweSpFrgUMK6klCOr48EuLOrB4aeJqqnDz6ESllV2dnRpKMVGOSSsvA/R6dONOChHZaHE3d3My5AAAAAAAAAAAAAAAAAAAAAAAAAAAAAAAAAAANXtbZe/wDPDKfFaKXjzPh8W4QsV/Up6T+D/Pt9xrTqZdGaKct12knF8mrHi61GpSllnFpnSrPYmwuFlVfyLLjJ5R8OZ14LhdfFP1VZdXt7upEpqO50Oz8DGkmlm39Unq/0R7fA4Cng6eWG/N82cs5uTLR3FAAAAAAAAAAAAAAAAAAAAAAAAAAAAAAAAAAAAAAYVaMZZSipLXNJ5lKlKFRWmk/ElNrYzLkAAAAAAAAAAAAAAAAAAAAAAAAAAAAAAAAAAAAAAAAAAAAAAAAAAAAAAAAAAAAAAAAA/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eg;base64,/9j/4AAQSkZJRgABAQAAAQABAAD/2wCEAAkGBxQTEhUUEhQWFRQXFxUXFhUWFhQUFxcXFRcXFxgYGBgYHCggGBwlHBYXITEhJSksLi4uFyAzODMsNygtLisBCgoKDg0OGhAQGywkICQsLCwsNCwsLCwsLCwsLCwsLCwsLCwsLCwsLCwsLCwsLCwsLCwsLCwsLCwsLCwsLCwsLP/AABEIAOEA4QMBEQACEQEDEQH/xAAbAAEAAgMBAQAAAAAAAAAAAAAAAwQCBQYBB//EADoQAAIBAgMFBgUCBAYDAAAAAAABAgMRBCExBRJBUXEGYYGRscETIjKh8NHhI0JSchRDU2LC8TOCov/EABsBAQADAQEBAQAAAAAAAAAAAAABAgMEBgUH/8QAOREAAgECBAMECgEDAwUAAAAAAAECAxEEEiExBUFREzJxkQYiYYGhscHR4fDxI0JSFFNyFSQzQ0T/2gAMAwEAAhEDEQA/APuAAAAAAAAAAAAAAAAAAAAAAAAAAAAAAAAAAAAAAAAAAAAAAAAAAAAAAAAAABqdv7X+DG0c6j07lzZ8viXEVho5Y99/D2v6GtOnm8Dl6W26ylvfEk+5u68tDzEeIYuMs3aP36ry28jodOPQ6PZfaGFS0Z2jLn/K/wBD7+C41Tq2hW9WXwf29/mYTotbG7PuGIAAAAAAAAAAAAAAAAAAAAAAAAAAAAAAAAAAABjUnupt6JNvwzKzkoRcny1CVz5/jqrqVJTfF36LgvI/PMTiHXqyqPm/hyR3xVlYqypmakSRp2LtXBvdjbdlT+Wb3o8uK6M+lguK1cM7TvKHTmvD7GU6Sex1+HrxnFSi7p/lj19CvCtBTg7pnK007MkNSAAAAAAAAAAAAAAAAAAAAAAAAAAAAAAAAADV9o6tqNuMmlrbTP2+58bjtXJhHH/JpfX6GtFXkckjxLOoiqlooFeojaJJgmWaJNtsjaUqUstOKNsJjKmEqZ47c11/PQznBSR3NKopJNO6eh7yE4zipRd0zjasZFyAAAAAAAAAAAAAAAAAAAAAAAAAAAAAAAAc32oq/PGPBRvpxba9jyXpHUbqQp9FfzdvodNBaNmgnI88kbkNSRpFAhk/zQ0SBjIsiTOnMpKIOv7K4zeUoN6Zrpo/zvPR+j+JbUqEuWq8Of77Tlrxtqb89IYBshu2rBRxO16MNZp9M/Q+fV4rhKe80/DX5F1Tk+Rr5dqad8oy65I4ZekFG+kJPyNOwkV6vaz+mn0vL9EYv0gb7tPzf4JVD2mC7Vv/AE15so/SCp/trz/BPYLqWaPaiD+qDXenf7M2p+kMH/5INeGv2Kug+RvKFZTipRd09GfepVYVYKcHdMxas7MkNCAAAAAAAAAAAAAAAAAAAAcj2nn/AB+kYr1fueL4874rwivqdlBeqaacj46RqQ12awQIy4sYx5cCX1BkkVZY3XZuru1od915p+9js4VNwxsPbdea+5jVXqs6HaO2403uxW9Ja8l+p9zH8bp0JOFNZpfBGEKTerOexmPnUvvSv3cPA8viMXWxLvVlf2cvI6IwUdjWzuzFWRcRoDtBckhQRVzZB78DkV7QGMqJZTB1/ZabdGz4Sa9H7ns+AzzYW3STX1+pyVl6xtz7RkAAAAAAAAAAAAAAAAAAADje09lXfeo+ljxXG4/9237EdlDumnqaHyo7mxG81+Mv3WTYhcjVImx7cjbcWM2iiYJqE7Z8ijve6IaJXUMlEixg5FrCxJBFWyDKLv3IrYgngijuQS7pDuCOvYsmDpOzELUesm/Rex7jgMbYS/Vt/T6HLW7xtj7RkAAAAAAAAAAAAGwCGri4R+qcV1aMKmJo09JzS8WiVFvZET2nR/1I+Zi+JYRf+yPmW7OXQR2nSf8AmR87eoXEcK9qkfMdnLoTQxEJfTKL6NM6IV6c+7JPwaKuLRzXa2h/EhLg428Yu/8AyPM+kMMtSE+qt5fydWHejRpKkLr8Z55PU6EVIRfhz/OJ0WVrlz2WH13Xfuta4U1exK9pVhPgauPM0yksZGbjzIyGd8ittSjRImZ2KtGUCGRYztnYryuVMk88iLaFSeM7FLAs05acypBDiJCKJR2Wy6W7Rgv9qfi836n6PgKXZYaEPYvN6s4Zu8mWjrKgAAAAAAAAAA1O19txpfLH5p8uC6nyOIcWhhvUjrL4LxNadJy1OWxe06lRvem7Pgsl5Hla+MxFdtzk9eWy8jqjCK2Kjkctiw3hYHm8LIkfEZKSvcWJqVecvqk2lpdtrhe37Glac5pZpN22u2workSVGlm8+lzGMOrLpFarLpbuNrl0iOhUs88w0ty7jdB0YJ3te+dm7JeRZVtLEXlaxL/h4y0Si+d3bxvcRqOTtoRncd9SnF8Hk7lmtbmkokm+Uy3KZTKEysokOJm58OJXLfUzcTJzsu/8+5GW7K2JKCsrspLV2RVksJ8SskQSUafxKkIK/wA0kvDj9rs3wlDtq0aa5teXP4ESdlc71I/SFocAAAAAAAAAAAK+0K7hTlJa2y6vL3OTHV3Qw8qi3X10LQV3Y4WvSbbbzb1ep+fOo5PNLVs7kROiMxJ58MjMQZKmQ5AOmhmZJiqF2lzNIO7sWuY42Dj+cjbLrZmsCD/FpatLqR2Ev7Uaqm3sI1OWa7s0HHqHGxhJq+pZJ2LqLtczhU4MpKHNEOJYozsyidncykroVaMXJvPPpqWdZ9ApNKxWxUN3TR+ppSedGkHmMabyJkrsmSPYS4kSVlYzaJaKvm9PzzM6mmiMpIz3rsqllRSxYXIy9pQ3nZTCXlKq1kluwffx6WWXiem4BhdZVpL2L6mFeXI6c9QcwAAAAAAAAAAK+PhvU5Lu9Mzkx1PPh5xtfT8loOzOYlBH5vKS5HaitUphMkw+GhcGDgSmDCRdalkrkcqm7mlZl4bmiiRVsRvLM3RolY1OLoXfM7KVTKrHVSmkrM82bSak+Ctp46k4lqcVYvWknFFuvST7mc0JSgZQk47GNCjK2t/YvKSk9EWnKL1JYVbZMynTvqjNxvsWac/I53HUykiri53TfBNeWnudFFWlYvR7xE55JGmXXMbOJm1pFFV/kzJrmTLgkZO3eZi0W6NGy7znlPMzGTJKNCU5qMFdvLp3vuR0YbDzr1FThuykmkrs7rBYZU4RhHRLzfF+LP0DD0Y0acacdkjglLM7k5sQAAAAAAAAAAAAc1jaTjOS4Xuuj0PzjimHlh8TOHK914Pb7HZB3RWmj513c0IZKxdO4MZRvoAQ1aLcd5cGdNOLyOReDV7GrqVmbRpp6nVGJA53NlGxqoGGT4ltURawUmidGCaFeMsnqS00iLNaoxnFxzWfr+5Csy109GYKupuz5fdCUHD1iyhZHkqrpNb+cHpJcn6FpUe0V47mbWZabl50E1rdNPya1Rwqo09tUZJtO5rqP1NPWOT8MjuqL1dOZ2S1V0WqEb5nNNpKxhIv0KSick5uRzTkWKNKU5KMVdvgWo0J1pqEFdswk0tWdXsbZaoxd85y+p+y7j3fDeHrCU9dZPf7I46lTMzYn0jMAAAAAAAAAAAAAFHa2Fc43j9Uc+q4o+PxnAPFUfU70dV9UaU55Xqc+p3PBNa2Z1iUblSSrUi1oXTTJEMQs946KElG6fMlJ8iliaMHmma3S7rOiMmaSu5ptJN5u3Q7oKm1ds7oOLVz3DQTe7mn7lnmv7BU2uSVcPOOmYaitzFSTKlWrbVNF4QT2ZZLoeQ2lu65r7kvDZtiHE9r1VKzjk/6tBCDjpLboRG6LuFx9ko1UmudsvFe5jWpuS/p6WKSg3qi85LSOXK3fd+GjPn5ZPV+8zt1KOLzmlH+dXfVZfodlN/07v8At0Oml3NeRsKUVFZvxOCbc3oc9SVz2eOitM+hMcNN7mDizabH29CmklSz/mm3ZvorOyPtYTHUsFBKNO75u+v8HPUpOXM6PA7Zp1Ha+7Lgnx8T7mE4xh8Q1Hut8n99jmlSlE2J9UzAAAAAAAAAAAAAAANHtzAf5kP/AGS9f1PKce4b/wDTTX/L7/c6KU/7WaiFU8mzoMmQm1sSa7HvOy5HTR2uzWBSkmbqxsiKTNUi6I3UNFEtYxeJfU1SYykVXERepZQlcZWUZUYSeVvA6VOUVqTdllQMXIkkhQcnZeLeiKuooq7IclHct05KK3I6LTnx/U5JJzeZmO+rIvjKPzPhdef/AF9zR03L1Vz1Noa6EUq287t39DRU1BWRDjYziyGYSRYpmErGLJ6c7GMkVNzszbs6btJuUeTea6M+jguKVsM7SblHo38jGdJM6zBY2FWN4O/NcV1PW4XF0sTDNTfj1Ryyi4vUsHUVAAAAAAAAAAAADRDSaswc1trZ7hLfgvketuD5dDxXGeFujPtaa9R7+x/b+Oh1Uql1Z7ms+JkfAsbEkaMZLLXjxO+nCMoLLuWUmjCWEX54E5P39/fhfRSKWJowj9Ts3oiyp+re+p0U7y5GvUYydk8yYuemhrKEkrntbZE+FvM7lTqrkZKtE19fZlTk/XkarMt0X7SPUrUMJKM02nbNE1JXg0TmTL1jjuCXDq6aWuv7GdTlJmdRczyU+ZKj0CRpdq4u8o04uzbu+i/f0Po4alZObN4Iv4Om7LM5a01fYrNl6EGcspROaZYhO2qMJRvsYMmVmZ+sipi4kpglwuLlTlvQdma0qtSlNTpuzIcU1Znb7I2nGtG+kl9S913HtOHcQji4dJLdfVew46kMrL59EzAAAAAAAAAAAADQ3Bz+3cBShFzT3HwjqpPklwPMcW4ZhoQdWLyvpyb6JcjopTk3Y5unX+bJ8GebjmjqjsSJZznzZMpS5sukiniG3lLNExbvdM2g7aohpQjF3Sz5vM17So3uaSnKWjJ5bQl3eT9jqjiqvsMuyRBV2k+S+5ssRJ72JVJFOtUnLSm/A0XrE5UuZnh8PKVk7J38lxOWTSqZUaKSSzM2NSsvphFqKX1Wsm+S4s0xU4qGVHJrzNdi5KMW5NJd5z0byaSNoXOZwEPiVXNrV5dFofZrS7OmonXsjqaNFWPhzqO5zykWYUmYSmmc0mSdUU8DJmDguBom7akBXQ0ZAZALWzMY6VSMlzzXNcUbYevLD1VVjy+K5oiUcysfQKVRSipLRpNeJ7+lUjUgpx2av5nC1Z2My5AAAAAAAAAAAI8RWUIuUnZIyr14UabqTeiJSbdkcTtXGSqy3pacFyR4DF42pi6uefuXRfu53Qgoo19Ce7NPhx6MpE15G5qU42V5LPTvLypp6JlVJlWvgU39S8yvZ2ejX7+/g1jUK9TBpWtnzyat+Z+RWV+prCV9zFUvmyipLvWRaDyz628jR5cu5sKlSEF8sc+CSSufYeNw9PSC+S/fI5IwlJ6spVK8280kvE46mOm3o15GzhTS0ZUeJlzt0yOTV7tkJI1+0Meoq85+Deb6LU6aGHzv1UawjfZGgV68ru+6nkn6n1dKEbLc6UlE3ODwG7Zo+dWxObRlJSNpQt0ZwTuc0i1GPI52+pzyYUibFDL4aYzMgwlSZpGQIHE0uBYqwd12drb1CPON0/X3PZcEq58Ilzi2vt8Dkqq0jZn1jIAAAAAAAAA8nJJNvJLNsrKShFyk7JA5Ta20viNrPdX0r3PBcT4jPF1LLuLZfXx+h2U6eVGmmrnz1obFecTaLLIgk7NPk0/I3pmi2Omw9KMoqSd087+XPx8i/ZRjq/34X6mDk1oRb0ZS3YSjeOb5rTguhnlbfq6L+PsXu0rtEypW1bf7f9egcVDdt/v4+XgRmuVa+NhF7ufhbkRdbIsotlLH7TpRi823wWfoWjRlN2X4NYUpyexy2O2jOWUPkXd9T8eHgfRo4WEdZav4HZChGO+pp44a8m3m+b92fQzpLQ0skbbZNC10cOKnzM6jsb7CM+RWRzyZeVFM5c7RhKQ3XEm9zJmcai4ojKyD34a4P84kpvmQYuD5/nuWugYuBOYHjpFc4Og7H1P/ACR/tfrf1R6f0dnrUj4P5nPXWzOkPTnOAAAAAAAAAaDtHj2v4ceV5ey9zy3H8e0/9NB+2X2+vkdFGH9zOcbvqeXOgxk+BK6kmMoFkyUypXR00zSLKM5NXs2ujsdkVfc2jbmYYerKElKDs1+WfNGr21NWlJWZ1GBxnxlvSaSjm46XfeuRwSUs/rbHJKPZ6I0+PxN5Nrj9lyRanC7uzenHqaipG7O+Lyo6ouxHKiXUycx7RwpE6uhDmXsPRtI5KlS8TGcrovyhZprR5nGpXjZ8jnUuRdoM5pmUiy8zJaFCN4TLJmimyDCGDa4mjqJ8gT06HMzcgTKmimbkQR1ErZ6CIOg7P7O3E5u6lNaco6q/ee44LgHQp9pPvS5dF9zmqzu7G3PuGIAAAAAAAMatRRi5PRJt+BSrUVODnLZK/kSld2OIxNRylKT1bbPzStWdWrKpLdts7krKxXnkURIhANg8qdxKJRSrxOmm7suma6sj6EDWLPaUCspF85MsjJ+sVcrkU8zSOhZSPNwtmL5wqZGYjOTU6eaMpT0ZDmWY08zmc9DOUi7DDuaUVrfK/F8itCLnVUFz0/fkYuVtTBRcXuyTUlk09URWpSpzcZKzRF76osRmc9iCb4yyQykGbnmRYgOor+RFugPPicErt6JZ36ExpuTstWwb3ZWybfPVs3laP9NuL5s9jwvgypWq19Zcl0/PyOapVvojcnojEAAAAAAAAAobbnajLvsvufJ43V7PBz9tl5v7GlJXkcs4ngDrMJQ7iUyTBxJuCKpLkXSBVqq50QdiyIPgG3alrnvwiue5NyKcDaMhcjsX0JuZbpW5OYkjAo5EZieEM0YSloRcsbpjcrcv7KjerTX+5eSzfodPDqfaYumvan5amVR2izqdpbJp1s5K0lpJa9HzR7bGcPo4peuteq3OWFSUdjT1Oy80vlqRfK8XH0bPi1PR17wn5o1Vdc0VamwK6eSUukl72OWfAsSu7Z+/7ot20RT2BXbzSXWSy8rlFwLFPSyXv+w7aJdodm5fz1Ev7U2/N2Oql6OSb/qzXu1+dijrrkjb4HZdOk7xTb5vN+HLwPt4ThmHwrvBa9XuZSqOW5dPoFAAAAAAAAAAAaztAv4a/uV/JnwPSO/+lVv8l8mbUe8aL4Z4ds6TyUF4hMFWsi8SSFUS+cGLok5wYunyLRu3ZE3Msbgp02lNWbV0u7vOyvhquHaVRWbVyIzUtipOBipWLJkTpmqmTc9+GRmFzKMSrYuTRjmZN6EEvEoQbzsxhd6o5vSC/wDp5elz73o/hs9Z1ntHbxf4MK8rKx1J7A5QAAAAAAAAAAAAAAAAAAAU9rU3KlK2bVnbo75HzOMUJ1sJOMFd6Pydy9N2lqc5GoueZ+dOOp2BsiwIpWLAwlJEpNkklHZ9Sp9MHbm8l5s+lhuGYms/Vg/F6L98CjnFbs3+yNjql80rSqc+CXJfqeu4bwqGEWaWs+vTw+5z1Krlotir2sw14Rnxi7Po/wB7eZzcfoZqMaq3i7e5/mxahLWxzG5keQzHSRzpllIm5julrg9SAPeJHIEl87lGuQOz7PYfcoxb1l8z8dPtY93wjD9jhY9Xq/f+DiqyvI2R9MzAAAAAAAAAAAAAAAAAAAAAK9bA05fVCL8LPzRy1cFh6vfgn7iynJbMqvYdLlLpvM4f+g4K/dfmy/bSJaWyqMdILxvLTqzop8KwdN3jTXv1+dyrqSfMswoRWkUuiSOyFGnDuxS8EVbbJDQgAFTa1DfozjxtddVmvQ4+IUe2w04Le2nitUXpu0kzjIR/PzQ/OWdphUiSmCu0bIGLZYHsVchuxJcwGFdScYLi8+5LV+Rtg8O8RXjT8/DmVlLKrnepWyP0NKysjgPSQAAAAAAAAAAAAAAAAAAAAAAAAAAAAAAADkdr4T4dRpaSzj46rz9jwPF8G8PiHbuy1X1Xu+VjspyzIouB8s0I50iVIELpmmYHsaRDkDpuy2CsnVfH5Y9Fq/F+h6v0fwmWDry56Lw5+f0OatLkb89GYAAAAAAAAAAAAAAAAAAAAAAAAAAAAAAAAAFPamCVWFv5lnF9/Loz5/EsDHF0cvNarx/JeE8rOXcGrpqzWTXJn5/UpypycJqzR2J3PPhmNweSpFrgUMK6klCOr48EuLOrB4aeJqqnDz6ESllV2dnRpKMVGOSSsvA/R6dONOChHZaHE3d3My5AAAAAAAAAAAAAAAAAAAAAAAAAAAAAAAAAAANXtbZe/wDPDKfFaKXjzPh8W4QsV/Up6T+D/Pt9xrTqZdGaKct12knF8mrHi61GpSllnFpnSrPYmwuFlVfyLLjJ5R8OZ14LhdfFP1VZdXt7upEpqO50Oz8DGkmlm39Unq/0R7fA4Cng6eWG/N82cs5uTLR3FAAAAAAAAAAAAAAAAAAAAAAAAAAAAAAAAAAAAAAYVaMZZSipLXNJ5lKlKFRWmk/ElNrYzLkAAAAAAAAAAAAAAAAAAAAAAAAAAAAAAAAAAAAAAAAAAAAAAAAAAAAAAAAAAAAAAAAA/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2" name="Picture 8" descr="https://encrypted-tbn0.gstatic.com/images?q=tbn:ANd9GcRz5PVaXs-nkWqpmpCPFvqTtXcZ7F_nVA9aVOXZuzdOaEEUVsNB"/>
          <p:cNvPicPr>
            <a:picLocks noChangeAspect="1" noChangeArrowheads="1"/>
          </p:cNvPicPr>
          <p:nvPr/>
        </p:nvPicPr>
        <p:blipFill>
          <a:blip r:embed="rId3" cstate="print"/>
          <a:srcRect/>
          <a:stretch>
            <a:fillRect/>
          </a:stretch>
        </p:blipFill>
        <p:spPr bwMode="auto">
          <a:xfrm>
            <a:off x="262255" y="1733550"/>
            <a:ext cx="2225082" cy="1918123"/>
          </a:xfrm>
          <a:prstGeom prst="rect">
            <a:avLst/>
          </a:prstGeom>
          <a:noFill/>
        </p:spPr>
      </p:pic>
      <p:sp>
        <p:nvSpPr>
          <p:cNvPr id="1034" name="AutoShape 10" descr="data:image/jpeg;base64,/9j/4AAQSkZJRgABAQAAAQABAAD/2wCEAAkGBxMTEBUSExQWFBQVFBgXFRYWFRYYGRcYFRgXFxkXFhcYHyggHRslHRQXIjEhJSkrLi4uFx8zODMsNygtLisBCgoKDg0OGBAQGywkHCQsLCwsLCwsLCwsNSwsLCwsLCwsLCwsLCwsLCwsLCwsLCwsLCwsLCwsLCwsLCwsLCwsLP/AABEIAL4BCQMBIgACEQEDEQH/xAAcAAEAAgMBAQEAAAAAAAAAAAAABQYDBAcCAQj/xAA+EAACAQIDBQUFBwIFBQEAAAABAgADEQQhMQUSQVFhBiJxgZETMqGx0QdCUmJy4fCCwRQjM6LxFkOSstJT/8QAGAEBAQEBAQAAAAAAAAAAAAAAAAIBAwT/xAAkEQEBAAICAgICAgMAAAAAAAAAAQIRAyESMUFREyJhcQRCgf/aAAwDAQACEQMRAD8A7jERAREQEpf2o16qYek6OVX2tn3SQTdTu5jhcHLwlyqOFBYmwAJJOgAzJMqXaKlQ2rh/8PRxG5UVvaId06pdc1NiV73DmJmXc0ynYLtE+IDU6rBmVVKnRmGYJPP7ufWWHae16OHF6rhb6DVj4KMz4zjFIYjZuLVao3HU7ykZo40JU8VN7Eai+YEzducTv4gV0J3K6Bhc5qygK6HqDY+DDnMxvxUeeo6fs3thhq9ZaNMtvNexK2GQva9+NjLBPzts7Fsjq6mzKd4HqCNPS87rsbbVOthkrFlXe7rXIAD6Fc+unQiUYZ+SUifAZ9h0IiICIiAiIgIiICIiAiIgIiICIiAiIgIiICIiAiIgImLEYlEALsqAkKCxABLZAC/EyD212xwuHQNviqWYqFpsrG663N7C1+MMt0sJnFe0GMqYHalRKf8AlkEVaNvdanUFypHINvrbkBLdt77R6S4fewytUqtwZSBT6vz6AGx5zje0/bVKvtMy5JLF3BJvqS17j0MjKbjnnlL1Fy7a9pjiVQsHFM2yITcp1baI6m5vmRvAE5jPMSv4fGK6ijU4G6MOB0uOfUTEmJ9ldau7Uo1BuuvDPgbZjMAhr3BAMq+OxD0nNM5jWm173XPdNwBnwOQzByGkmW3+0XdWavTamwB8VI0NsjY+Go1zlg2Ntsrhq9EjeV1VgORRla4/pDA+XKVLYnaNKi+yrZ58fgb8D1/hlxhXQ79PvgG+WoHJhx8R10lbT3KvvYrbFSliEoli1Kod0AkmxI7rLfT95cttbXbD1ky3kZNNM1JzB8x6Tlmz8TZEqUyVZL7vMEDIeQNvKbP/AFXVr1koViGIRnV7AHVQVNsjpe/jKdZlqadioVQ6h1NwwBB6HOZJUexu1CT7BiLWLJzve5A6Z39fK3TXSXcIiIaREQEREBERAREQEREBERAREQEREBERARE+EQOCfaF2mfFYxkBPsKTlKY4FkNmc9bg+Vut4HfIz569fEcZN/aP2QbBVN6nvf4eob034o2Z3GPPW3MX5GUddouhs43uoyv5afKY82UtvafpVLHI28NPQ/WZGph9O63MaeY4eUiMPtKm2QIvyOvp9JIUKvX+fOTYiyxhxIZe64yOh4GReLw6lRTc2QnuP/wDk5yzP4DkD5cpaFNwQwBXiD9Zo4zZN1O53gdUbXPgp4/zWbe243VUXHYZ6T7rAqym3pLF2c7SshCv5H+fL/ibWFwS4qmcO5/zkUmk51dBwPNl0PMG/hXX2Y6kqVIYGxFuP06ydy9X27XVjq+CxdOqL5d4WJHHqR/eRG2FNCtRrHRXsWGhVrqxv0BBt0lL2dtKpQbiV18ucueB2tSxNFqT95GFmXRlv95Tz5GbMrOqj+1xwWJZSGU2ZDcTqGyscK1Jag4jMciNR6zjmCcqFBbfyA37W3rCxJHA8bdZcOxe1Nyt7Jj3amnRxp66ek6e4rC6ul+iImOxERAREQEREBERAREQEREBERAREQEREBET4GB8tYGltvZiYnD1KFS27UUi9gd08GAPEGxHhPzl2m7NHD1XoVVKsuhBuGU6MtxmDbnzHCfpmo4UFiQABck5AAakmfnb7RftETF4sKlNf8PSJVKlu+1/efP7hIFl5AnU2GVGc2qJ7PIc/at/4r9ZnobOqJ7tcn9VM/MMZKU6gYBgQQRkQcpkCAw43K/LBSr1V1Ct1VrfBgD85u0NoDQgjxBH7TAafD4T6aR5n1vMuP0npuVMJTqEODZ1IKups6kaEfvcTJtSgKqhwAKw1ysr9D+G+XgeYvNDfYHIm/T9pmo4l/vZjSxAv6/W85ZYtlqAbF094pVU0ze3ftYH9X85zDitj1aT79K4OoHjoQRzEsONw9Ksu6w1FtPkRPvZ1alIGg9qtIZ0zcXUcVse91HnN858tn8Mew+0mQWqACcjfLMHRhwP1Bylxo17jfU5jPqDwP7yrbc7OJVU1Ka98DIX3SR+VuB5aiQ2xNsNQYp7Rhumxp1FIZfNb3HkJUuu56br6fpPsxtkYmiG++uTjrz8D9ZMTjfZzbppulanmD7yDQrezW5jnyPhOt7PxyVqYqUzdSPQ8QesuWX07Y3cbMRE1RERAREQEREBERAREQEREBERAREQMdeqEUuxsqgsTyAFyfhOCV9tVvbviFd6dSoxYlWKnPRcsiALDPlOu/aBizT2fWsCS4FPIE5OQGOX5d6cRY8j8ojjy1Y07e4s03o1Slem6lGDrusVYWIDpbgdbGc62psPfJNMhdSFJvYcO8B/aTlUltT6jlNZ0/gMqxz86rFLZ2IpG4BP6Te/iNfhMg2pVU/NXXMeByJHX1lgKmY6guLMLjqLiTdN89+40MP2iUe+pHUZj6/AyTobTpv7rA9L2PpkZH19lUWHulTzU5emYkfV2Jlk17aXFjaQ39atgI/bl6wZSxiMRRNt5t3k2Y8r/ANpJ0O0DADfS4/EnyKnj5xpnh9LItMT0qC+ki8Ntem5yYX5Hun4/2klTqXnHOJs03KZI90285g2tsaliBdwQ40dfeHnxHjMitM9NsvOc8c/E3Wh2WV6Bekzb4Vg6m1jZgR5Ebuo5nnOjdmNsGg+9m1JvfA4dQODD0I9BQn7tVW4G6nzzHxAHnJ/ZNWx1yOonSck9qmV27PRqhlDKbgi4I4gz3Kb2b2p7I7hv7Ns/0NzH5Tx5a85cQZ3xymU3Hol2+xESmkREBERAREQEREBERAREQERECG7WYTDVcKy4s7tEFSSGKkEEbtiud78OMpr9mtjVVtTxPs24H2+fhatfLwtNL7XNql6yYZG7tIB3HN3HdB8F/wDec+FRhHTjnlN+l12j9m2IA3sNXp4heQIRvAAkqfEsJUNo7OxGHO7XpPTP5lIB6Bvdb+kmeaWLZTcXB5jI+okpQ7UYlRuivU3eKud9fCz3E3/qN434QVweh5T4wklisStXWnTB/EiBNfyr3P8AbNL/AApPutn4ED5mZdpsnwwlb6iePYibHsHHANwyNz6WmFrj7p+fyzk6Zpr1cOdMjNKrhN27KtwfeTgwHwB5Gb5xK87T6cQh1I8ZHcbLYijs+m4uDkdD8weRHKeVpV6X+m5IHA5j0P8AabdX/Lb2lOxB99L+916MOBm5TpKy79M3U6Hkcrgjgw5SvLc7butCj2kZcqlPx3Tb/afrLDsva1GqLo2fFSLMPL6SHrbNvqL9RqJov2eJzQlTqD/MxOGWGGX8N3jfa/vhQ6W45EeINwflM+BU8deIlAo7bxeFIFUe0UcTrb9Q187y37G7R0K9irbr8VbI/v5TzXDPjv3FePXS84I5CT2zNsNT7p7y8uXhKrgcTcSSUzljyZYZdKi+YPHJUHdOfEHUeU2ZQqNUg3+Ik/gdssMn7w58f3nv4/8AJxy9rlT0TFh8Qri6m/Tj6TLPTLtRERAREQEREBERAREQEREDiXa3YGLOJrVnoOQ9VyGVd8bt+6brfLdAGfKVdqLA5gjxn6Vmri9m0av+pSR/1Kp+Jmacrx7fnICHSdux3YDA1MxTNM80Y/JriQGN+yxf+1XI6Ot/iD/aai8dctNO09Dyl0xn2b4xfd3Kg/K1j/utIPG9mcXSvv0KuXEISP8AyExNxsQ5ea9fvDrzGRmw6EHS3TS3rPBpTPJjXo1GAAYBiMr53I4c5nXEDwnw04ZLfQ/vNmRt5bcOoB8bGeUoKoO4N2+dhYAnnYWmU07mwvnw18ALT49JlNmUjxBHzi5DHvMP+PrN7D1bixAmsiBtJmo0iP4ZyyuPyysrYUNk2Y4g5yA2z2ZZD7WgNMynPw+kt2DTQkSUC3GY+E835Jjf1VhudqF2Z7XVKbhKh3he26xs4/SxyPg2fWdT2RtJKq3U+IIsR0KnMSs43sNSxV2KlG/GuXqNDK5W2HtHZzB6Z9vTX8IJIHLd1A8LjnMymHJ66rtO/TrqvNim8o/ZfttRxQVC3s62m49hvH8jaHwyPSXHDvfXIzhlhcbqt0lMNWN+Rk3hdoHRhfrxkFh6diJJo1524s8sVRN06gbQz3IykJtpWPHOe3Hk37a2InlXBnqdAiIgIiICIiAiIgIiICIiAiIga+JwVOoLVKaOPzqrfMSGxfYnA1NaCqedMsnwUgSwxGmalUPF/Zdhz/p1aidDuuPkD8ZD4r7Lqw/061Nv1Bk/+p1SJF48am4Y1xXEfZ/jEzNMP+hlPzz+E1qXZLFXstCqt9bKyjpfQfGdziReDGs/FHBcZsKpTyqIUbhvJu6cjbP4zEmAOhne69BXUq6hlOoIBHoZDYjslhm0Uofysfkbic8uC/61n43LsLgD/DLLsvAgjvAEyerdkbD/AC3v0YW+I+kjqmDq0D3lIHPUeoy8pw/BZd1Ux03UQDIQaCnUCYaGIuJtUDL1K1Uu0/YDDYq7FNyof+4mTf1DRvOVcYnaGy8sShxeFGlVb76Afivw/UbfmGk7AizI2FDDMSvG61e43Srdm+0NDEpv0agcDUaMt/xKcx/fheWWg4Mpu3vs1pO/t8KxwtcXIelkCfzKLa8bWvxvItO0+N2eQm0aJenoMTRFx4uuQHw6AzPDXpUdRRpnRpX9i7co4hPaUai1F47pzBPBlOanoQDJZKs64tb4MyBvOaaVJmV51lY2Q09TADPoY+X80lsZonlWBnqAieVcEkDhrPUBE+Ezz7Qc4HuIiAiIgIiICIiAiIgIiICIiAnwifYgRWL2KjXKdw8vu+nDykY2DZDZhbkeB85aJ8ZQRYi8i4SiAQzOjTbrbOH3cunD9pqPSK6i3y8jM8dDOrTzWw6uCCAQdQdJiDT2rxpqjbY+zdBU9vgajYSt+T3D0K8vh0M06XarF4MhNpUDuaDE0RvIerqNPgeSzpKvPlagrghgCDkQRJuH0qVF7N2pTrIKlJ1dDoym48DyPQ5yRSrKjjuwYSoa2BqnC1DqqjepP0amcvTSY6XaGvh+7j6Jp8Pb0rvQPVvvU/6hbrEys9t8d+l5WpPZq8pC4TaSOoZGVlOjKQQfAibBxQ11nSZROq3auLULvXGUjTt6wNjlpvEjK5vfPiARlIbbDbxsDuqcr/n4Xy8RfK1xIfDUHdASrhlazgby3DZM1Jd0e6x6hgL3Gg53ku3SYTXboGG2zQIAVri2RAJB/q0v4zcp4je9yxH6voJR8NT3WIsytrf7rdcu7f08M5M7L2hY2JYgcL2IHTO2U3Hk3e2Zcep0sYTmb/L0mSY6FXeUHn1vMk6uRERAREQEREBERAREQEREBERAREQEREBPjKCLHOfYgaVbA/hy6HT14fGabqVNiLf38DJmeWQEWIuOszQhw09rUm1VwA+6bdDmPXUTRqqVNmFvHQ+Bmaa2VqT5URWFiLzW3p99pFajP+lKCsz0V9izG7ez7oJ5lRkdeUi9pu9JgjMDfIE5E87gcfQeEkNo7RrC9iiqb7t772WQzzGvTiJBbZxV1LtmxIAVSm8GyyBYrrr71+RvlOOWvh1xl+WrTxdQuabI5BsbgIQLZhlDEBlPA8Ljy2KdNiSN5rFizbyWzY3KNTub5Xsbka8s4ujWfJQo3Ctg7NvWzJALW3s1XVr+8bXtnuUsQyUt1gCcwAWB3hu2Ba9yLAcL25Zmcq6Rv1mc2XMDT3gTbgD/ALvhLJ2XoXubAgCxvrqTkOWQz/LKrhkJBuSe9kSCbjMggn8p56g9Zdth0N1Q1mAOdgbi5vnbUHh5TpxT9to5L0lxTF72F/rPcCJ6XnIiICIiAiIgIiICIiAiIgIiICIiAiIgIiICIiAnllBFjmJ6iBoVtnj7ht0OY8uI/mUj66FcmFuXI+Bk/PLqCLEXB4GZoc6241hY3JANt1bmxyvrf05+UjsNs7LeqX3iGQAZlr7y6C1zuqWHHvm8ue2Ngk99DcKCd06gAcOfS/xkIMPwIBTgCoIJF9Cfda+p8J585qvRjluNTZgN6lNgpUMp3bG4VsyDvZ2G+OQt0In3H4HfVd5WGYN7kEEWVhlqM7W6g5WBHumCoAULe2dt0AANcXCZc/Mk5ZxTrEubEgEEcgS3ev0Pu2J5565xbtUZMMEU2Isd5QozBzNlJBzFwxy4ZyxbCrm+QNrXtp68srSpkXqEhrkjS2WWQt+a4z8OktOydl1FG45tcA2Od/TLy6mXx72jPWljUz7PFNSNSOlhPc9LgREQEREBERAREQEREBERAREQEREBERAREQEREBERAREQPhlQrUwrEXBAY2PDIG4A6XOfjLc4yNjY85gTBruBSBpYm3PU+cjLHasbpU6OHZgALtci+puALA+F+OmZnmlsGsLsu61xpbdIdcgGswy1N8yMpZsDghTqNu6HmbkaZeGU3USxJ4H5/wAtJnFPlVzvwg+zWyDS77Zs1ze/4jncdbX8zLBETpJqaRbsiImsf//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6" name="Picture 12" descr="http://www.leekrecipes.co.uk/wp-content/uploads/leeks-food.jpg"/>
          <p:cNvPicPr>
            <a:picLocks noChangeAspect="1" noChangeArrowheads="1"/>
          </p:cNvPicPr>
          <p:nvPr/>
        </p:nvPicPr>
        <p:blipFill>
          <a:blip r:embed="rId4" cstate="print"/>
          <a:srcRect/>
          <a:stretch>
            <a:fillRect/>
          </a:stretch>
        </p:blipFill>
        <p:spPr bwMode="auto">
          <a:xfrm>
            <a:off x="6243955" y="1247775"/>
            <a:ext cx="3018787" cy="2168397"/>
          </a:xfrm>
          <a:prstGeom prst="rect">
            <a:avLst/>
          </a:prstGeom>
          <a:noFill/>
        </p:spPr>
      </p:pic>
      <p:pic>
        <p:nvPicPr>
          <p:cNvPr id="2" name="Picture 2" descr="http://static.panoramio.com/photos/large/1140439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00400" y="2095500"/>
            <a:ext cx="2794000" cy="20955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ttps://encrypted-tbn2.gstatic.com/images?q=tbn:ANd9GcQwN8GoL0PI3OkaXOAwk2ryJFty__riSbKcDVK3UTaNKhkdZlh4CULws3XY"/>
          <p:cNvPicPr>
            <a:picLocks noChangeAspect="1" noChangeArrowheads="1"/>
          </p:cNvPicPr>
          <p:nvPr/>
        </p:nvPicPr>
        <p:blipFill>
          <a:blip r:embed="rId6" cstate="print"/>
          <a:srcRect/>
          <a:stretch>
            <a:fillRect/>
          </a:stretch>
        </p:blipFill>
        <p:spPr bwMode="auto">
          <a:xfrm>
            <a:off x="5963415" y="4706282"/>
            <a:ext cx="3021835" cy="2070756"/>
          </a:xfrm>
          <a:prstGeom prst="rect">
            <a:avLst/>
          </a:prstGeom>
          <a:noFill/>
        </p:spPr>
      </p:pic>
      <p:sp>
        <p:nvSpPr>
          <p:cNvPr id="10" name="TextBox 1">
            <a:extLst>
              <a:ext uri="{FF2B5EF4-FFF2-40B4-BE49-F238E27FC236}">
                <a16:creationId xmlns:a16="http://schemas.microsoft.com/office/drawing/2014/main" id="{91DCE4C4-B680-4F56-A65A-7D50419F320D}"/>
              </a:ext>
            </a:extLst>
          </p:cNvPr>
          <p:cNvSpPr txBox="1"/>
          <p:nvPr/>
        </p:nvSpPr>
        <p:spPr>
          <a:xfrm>
            <a:off x="1511157" y="219075"/>
            <a:ext cx="6008831" cy="954107"/>
          </a:xfrm>
          <a:prstGeom prst="rect">
            <a:avLst/>
          </a:prstGeom>
          <a:solidFill>
            <a:schemeClr val="bg1"/>
          </a:solidFill>
        </p:spPr>
        <p:txBody>
          <a:bodyPr wrap="square"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800" i="1" dirty="0">
                <a:latin typeface="Calibri"/>
                <a:cs typeface="Calibri"/>
              </a:rPr>
              <a:t>What might be considered as</a:t>
            </a:r>
            <a:r>
              <a:rPr lang="en-US" sz="2800" i="1" dirty="0">
                <a:latin typeface="Calibri"/>
                <a:cs typeface="Calibri"/>
              </a:rPr>
              <a:t> ‘</a:t>
            </a:r>
            <a:r>
              <a:rPr lang="en-US" sz="2800" i="1" dirty="0" err="1">
                <a:latin typeface="Calibri"/>
                <a:cs typeface="Calibri"/>
              </a:rPr>
              <a:t>tokenised</a:t>
            </a:r>
            <a:r>
              <a:rPr lang="en-US" sz="2800" i="1" dirty="0">
                <a:latin typeface="Calibri"/>
                <a:cs typeface="Calibri"/>
              </a:rPr>
              <a:t>’</a:t>
            </a:r>
            <a:r>
              <a:rPr lang="en-GB" sz="2800" i="1" dirty="0">
                <a:latin typeface="Calibri"/>
                <a:cs typeface="Calibri"/>
              </a:rPr>
              <a:t> examples?</a:t>
            </a:r>
            <a:endParaRPr lang="en-GB" sz="2800" dirty="0">
              <a:latin typeface="Calibri"/>
              <a:cs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2456D-7719-4B58-A332-4B2F315ED4FD}"/>
              </a:ext>
            </a:extLst>
          </p:cNvPr>
          <p:cNvSpPr>
            <a:spLocks noGrp="1"/>
          </p:cNvSpPr>
          <p:nvPr>
            <p:ph type="title"/>
          </p:nvPr>
        </p:nvSpPr>
        <p:spPr/>
        <p:txBody>
          <a:bodyPr/>
          <a:lstStyle/>
          <a:p>
            <a:pPr algn="ctr"/>
            <a:r>
              <a:rPr lang="en-US" dirty="0">
                <a:cs typeface="Calibri Light"/>
              </a:rPr>
              <a:t>DONALDSON CURRICULUM</a:t>
            </a:r>
          </a:p>
        </p:txBody>
      </p:sp>
      <p:sp>
        <p:nvSpPr>
          <p:cNvPr id="3" name="Content Placeholder 2">
            <a:extLst>
              <a:ext uri="{FF2B5EF4-FFF2-40B4-BE49-F238E27FC236}">
                <a16:creationId xmlns:a16="http://schemas.microsoft.com/office/drawing/2014/main" id="{6979D03D-AB72-421C-BF7E-F3920C8CA9B5}"/>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'The Review affirms that subjects and disciplines should remain important but that these should be grouped within six Areas of Learning and Experience. Each of these Areas of Learning and Experience should include, where appropriate, both a Welsh dimension and an international perspective in line with the recommendations of the independent review of the </a:t>
            </a:r>
            <a:r>
              <a:rPr lang="en-US" dirty="0" err="1">
                <a:cs typeface="Calibri"/>
              </a:rPr>
              <a:t>Cwricwlwm</a:t>
            </a:r>
            <a:r>
              <a:rPr lang="en-US" dirty="0">
                <a:cs typeface="Calibri"/>
              </a:rPr>
              <a:t> </a:t>
            </a:r>
            <a:r>
              <a:rPr lang="en-US" dirty="0" err="1">
                <a:cs typeface="Calibri"/>
              </a:rPr>
              <a:t>Cymreig</a:t>
            </a:r>
            <a:r>
              <a:rPr lang="en-US" dirty="0">
                <a:cs typeface="Calibri"/>
              </a:rPr>
              <a:t>, history and the story of Wales.' (P.38)</a:t>
            </a:r>
          </a:p>
        </p:txBody>
      </p:sp>
      <p:pic>
        <p:nvPicPr>
          <p:cNvPr id="4" name="Picture 4" descr="A close up of text on a white background&#10;&#10;Description generated with high confidence">
            <a:extLst>
              <a:ext uri="{FF2B5EF4-FFF2-40B4-BE49-F238E27FC236}">
                <a16:creationId xmlns:a16="http://schemas.microsoft.com/office/drawing/2014/main" id="{99436071-C99C-4176-99ED-63FF001DB381}"/>
              </a:ext>
            </a:extLst>
          </p:cNvPr>
          <p:cNvPicPr>
            <a:picLocks noChangeAspect="1"/>
          </p:cNvPicPr>
          <p:nvPr/>
        </p:nvPicPr>
        <p:blipFill>
          <a:blip r:embed="rId2"/>
          <a:stretch>
            <a:fillRect/>
          </a:stretch>
        </p:blipFill>
        <p:spPr>
          <a:xfrm>
            <a:off x="7734300" y="123825"/>
            <a:ext cx="1269418" cy="1468877"/>
          </a:xfrm>
          <a:prstGeom prst="rect">
            <a:avLst/>
          </a:prstGeom>
        </p:spPr>
      </p:pic>
    </p:spTree>
    <p:extLst>
      <p:ext uri="{BB962C8B-B14F-4D97-AF65-F5344CB8AC3E}">
        <p14:creationId xmlns:p14="http://schemas.microsoft.com/office/powerpoint/2010/main" val="37389389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D0C25-6C7D-4DB2-B6A9-DCBB352236C5}"/>
              </a:ext>
            </a:extLst>
          </p:cNvPr>
          <p:cNvSpPr>
            <a:spLocks noGrp="1"/>
          </p:cNvSpPr>
          <p:nvPr>
            <p:ph type="title"/>
          </p:nvPr>
        </p:nvSpPr>
        <p:spPr/>
        <p:txBody>
          <a:bodyPr/>
          <a:lstStyle/>
          <a:p>
            <a:pPr algn="ctr"/>
            <a:r>
              <a:rPr lang="en-US" dirty="0">
                <a:cs typeface="Calibri Light"/>
              </a:rPr>
              <a:t>DONALDSON CURRICULUM</a:t>
            </a:r>
          </a:p>
        </p:txBody>
      </p:sp>
      <p:sp>
        <p:nvSpPr>
          <p:cNvPr id="3" name="Content Placeholder 2">
            <a:extLst>
              <a:ext uri="{FF2B5EF4-FFF2-40B4-BE49-F238E27FC236}">
                <a16:creationId xmlns:a16="http://schemas.microsoft.com/office/drawing/2014/main" id="{816093FD-C171-4735-8321-F72464AFDA0D}"/>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 Achievement Outcomes within each Area of Learning and Experience will include embedded literacy, numeracy, digital competences and wider skills as appropriate, as well as elements of the </a:t>
            </a:r>
            <a:r>
              <a:rPr lang="en-US" dirty="0" err="1">
                <a:cs typeface="Calibri"/>
              </a:rPr>
              <a:t>Cwricwlwm</a:t>
            </a:r>
            <a:r>
              <a:rPr lang="en-US" dirty="0">
                <a:cs typeface="Calibri"/>
              </a:rPr>
              <a:t> </a:t>
            </a:r>
            <a:r>
              <a:rPr lang="en-US" dirty="0" err="1">
                <a:cs typeface="Calibri"/>
              </a:rPr>
              <a:t>Cymreig</a:t>
            </a:r>
            <a:r>
              <a:rPr lang="en-US" dirty="0">
                <a:cs typeface="Calibri"/>
              </a:rPr>
              <a:t>.' (P.54)</a:t>
            </a:r>
          </a:p>
        </p:txBody>
      </p:sp>
      <p:pic>
        <p:nvPicPr>
          <p:cNvPr id="7" name="Picture 4" descr="A close up of text on a white background&#10;&#10;Description generated with high confidence">
            <a:extLst>
              <a:ext uri="{FF2B5EF4-FFF2-40B4-BE49-F238E27FC236}">
                <a16:creationId xmlns:a16="http://schemas.microsoft.com/office/drawing/2014/main" id="{A3360A8A-495A-4FEF-AE84-39321369F70B}"/>
              </a:ext>
            </a:extLst>
          </p:cNvPr>
          <p:cNvPicPr>
            <a:picLocks noChangeAspect="1"/>
          </p:cNvPicPr>
          <p:nvPr/>
        </p:nvPicPr>
        <p:blipFill>
          <a:blip r:embed="rId2"/>
          <a:stretch>
            <a:fillRect/>
          </a:stretch>
        </p:blipFill>
        <p:spPr>
          <a:xfrm>
            <a:off x="7715250" y="221352"/>
            <a:ext cx="1269418" cy="1468877"/>
          </a:xfrm>
          <a:prstGeom prst="rect">
            <a:avLst/>
          </a:prstGeom>
        </p:spPr>
      </p:pic>
    </p:spTree>
    <p:extLst>
      <p:ext uri="{BB962C8B-B14F-4D97-AF65-F5344CB8AC3E}">
        <p14:creationId xmlns:p14="http://schemas.microsoft.com/office/powerpoint/2010/main" val="40654735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DCF288-42E9-45B7-8E7A-3C96C64B861D}"/>
              </a:ext>
            </a:extLst>
          </p:cNvPr>
          <p:cNvSpPr>
            <a:spLocks noGrp="1"/>
          </p:cNvSpPr>
          <p:nvPr>
            <p:ph idx="1"/>
          </p:nvPr>
        </p:nvSpPr>
        <p:spPr/>
        <p:txBody>
          <a:bodyPr/>
          <a:lstStyle/>
          <a:p>
            <a:endParaRPr lang="en-US" dirty="0"/>
          </a:p>
          <a:p>
            <a:endParaRPr lang="en-US" dirty="0"/>
          </a:p>
          <a:p>
            <a:endParaRPr lang="en-US" dirty="0"/>
          </a:p>
          <a:p>
            <a:pPr algn="ctr"/>
            <a:r>
              <a:rPr lang="en-US" dirty="0"/>
              <a:t>Conclusions ?</a:t>
            </a:r>
          </a:p>
        </p:txBody>
      </p:sp>
    </p:spTree>
    <p:extLst>
      <p:ext uri="{BB962C8B-B14F-4D97-AF65-F5344CB8AC3E}">
        <p14:creationId xmlns:p14="http://schemas.microsoft.com/office/powerpoint/2010/main" val="27555896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1429</TotalTime>
  <Words>4031</Words>
  <Application>Microsoft Office PowerPoint</Application>
  <PresentationFormat>On-screen Show (4:3)</PresentationFormat>
  <Paragraphs>234</Paragraphs>
  <Slides>35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Adobe Ming Std L</vt:lpstr>
      <vt:lpstr>Arial</vt:lpstr>
      <vt:lpstr>Calibri</vt:lpstr>
      <vt:lpstr>Calibri Light</vt:lpstr>
      <vt:lpstr>Comic Sans MS</vt:lpstr>
      <vt:lpstr>Office Theme</vt:lpstr>
      <vt:lpstr>PowerPoint Presentation</vt:lpstr>
      <vt:lpstr>AIMS</vt:lpstr>
      <vt:lpstr>CURRICULUM CYMREIG</vt:lpstr>
      <vt:lpstr>Tudor and Stuart Schools</vt:lpstr>
      <vt:lpstr>Schools for the poor into the 18th Century Welsh Trust (1674-81)</vt:lpstr>
      <vt:lpstr>Schools for the poor into the 18th Century  SPCK (1699) </vt:lpstr>
      <vt:lpstr>Schools for the poor into the 18th Century SPCK (1699) </vt:lpstr>
      <vt:lpstr>Schools for the poor into the 18th Century Griffith Jones, Llanddowror</vt:lpstr>
      <vt:lpstr>Schools for the poor into the 18th Century Griffith Jones, Llanddowror</vt:lpstr>
      <vt:lpstr> Reports of the Commissioners of Enquiry into the State of Education in Wales 1847 (‘The Blue Books’) </vt:lpstr>
      <vt:lpstr>  Reports of the Commissioners of Enquiry into the State of Education in Wales 1847 (‘The Blue Books’)  </vt:lpstr>
      <vt:lpstr>Education Acts</vt:lpstr>
      <vt:lpstr>Welsh Intermediate Education Act (1889)</vt:lpstr>
      <vt:lpstr>1902 Education Act</vt:lpstr>
      <vt:lpstr>PowerPoint Presentation</vt:lpstr>
      <vt:lpstr>PowerPoint Presentation</vt:lpstr>
      <vt:lpstr>PowerPoint Presentation</vt:lpstr>
      <vt:lpstr>PowerPoint Presentation</vt:lpstr>
      <vt:lpstr>What is the Cwricwlwm Cymreig?</vt:lpstr>
      <vt:lpstr>Citizenship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2013  The Cwricwlwm Cymreig, history and the story of Wales</vt:lpstr>
      <vt:lpstr>Teaching the Cwricwlwm Cymreig</vt:lpstr>
      <vt:lpstr>PowerPoint Presentation</vt:lpstr>
      <vt:lpstr>DONALDSON CURRICULUM</vt:lpstr>
      <vt:lpstr>DONALDSON CURRICULUM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Cwricwlwm Cymreig</dc:title>
  <dc:creator>Diana</dc:creator>
  <cp:lastModifiedBy>Jessica Clapham</cp:lastModifiedBy>
  <cp:revision>356</cp:revision>
  <cp:lastPrinted>2017-03-07T09:57:19Z</cp:lastPrinted>
  <dcterms:created xsi:type="dcterms:W3CDTF">2006-08-16T00:00:00Z</dcterms:created>
  <dcterms:modified xsi:type="dcterms:W3CDTF">2021-04-09T12:27:38Z</dcterms:modified>
</cp:coreProperties>
</file>