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</p:sldIdLst>
  <p:sldSz cy="5143500" cx="9144000"/>
  <p:notesSz cx="6858000" cy="9144000"/>
  <p:embeddedFontLst>
    <p:embeddedFont>
      <p:font typeface="Bebas Neue"/>
      <p:regular r:id="rId1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0" Type="http://schemas.openxmlformats.org/officeDocument/2006/relationships/font" Target="fonts/BebasNeue-regular.fntdata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10d70c7023e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10d70c7023e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10d70c7023e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10d70c7023e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10d70c7023e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10d70c7023e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3195900" y="76300"/>
            <a:ext cx="2752200" cy="84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>
                <a:latin typeface="Bebas Neue"/>
                <a:ea typeface="Bebas Neue"/>
                <a:cs typeface="Bebas Neue"/>
                <a:sym typeface="Bebas Neue"/>
              </a:rPr>
              <a:t>Tourette’s Syndrome</a:t>
            </a:r>
            <a:endParaRPr sz="2800">
              <a:latin typeface="Bebas Neue"/>
              <a:ea typeface="Bebas Neue"/>
              <a:cs typeface="Bebas Neue"/>
              <a:sym typeface="Bebas Neue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latin typeface="Bebas Neue"/>
                <a:ea typeface="Bebas Neue"/>
                <a:cs typeface="Bebas Neue"/>
                <a:sym typeface="Bebas Neue"/>
              </a:rPr>
              <a:t>      </a:t>
            </a:r>
            <a:endParaRPr sz="2800">
              <a:latin typeface="Bebas Neue"/>
              <a:ea typeface="Bebas Neue"/>
              <a:cs typeface="Bebas Neue"/>
              <a:sym typeface="Bebas Neue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1340350" y="108975"/>
            <a:ext cx="15426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 rotWithShape="1">
          <a:blip r:embed="rId3">
            <a:alphaModFix/>
          </a:blip>
          <a:srcRect b="7366" l="6270" r="6278" t="7366"/>
          <a:stretch/>
        </p:blipFill>
        <p:spPr>
          <a:xfrm>
            <a:off x="54500" y="76300"/>
            <a:ext cx="1285850" cy="1173718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 txBox="1"/>
          <p:nvPr/>
        </p:nvSpPr>
        <p:spPr>
          <a:xfrm>
            <a:off x="1435800" y="185250"/>
            <a:ext cx="1760100" cy="1369800"/>
          </a:xfrm>
          <a:prstGeom prst="rect">
            <a:avLst/>
          </a:prstGeom>
          <a:solidFill>
            <a:srgbClr val="EAD1DC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Mae’r NHS (2021) yn disgrifio Tourette Syndrome fel “a condition that causes a person to make involuntary sounds and movements called tics.” </a:t>
            </a:r>
            <a:endParaRPr sz="1100"/>
          </a:p>
        </p:txBody>
      </p:sp>
      <p:sp>
        <p:nvSpPr>
          <p:cNvPr id="58" name="Google Shape;58;p13"/>
          <p:cNvSpPr txBox="1"/>
          <p:nvPr/>
        </p:nvSpPr>
        <p:spPr>
          <a:xfrm>
            <a:off x="3433200" y="455413"/>
            <a:ext cx="22776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rPr>
              <a:t>        Emily Rose Thieme 1902129</a:t>
            </a:r>
            <a:endParaRPr/>
          </a:p>
        </p:txBody>
      </p:sp>
      <p:sp>
        <p:nvSpPr>
          <p:cNvPr id="59" name="Google Shape;59;p13"/>
          <p:cNvSpPr txBox="1"/>
          <p:nvPr/>
        </p:nvSpPr>
        <p:spPr>
          <a:xfrm>
            <a:off x="76275" y="1307675"/>
            <a:ext cx="1242300" cy="554100"/>
          </a:xfrm>
          <a:prstGeom prst="rect">
            <a:avLst/>
          </a:prstGeom>
          <a:solidFill>
            <a:srgbClr val="D9D2E9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u="sng"/>
              <a:t>Diagnosis </a:t>
            </a:r>
            <a:endParaRPr sz="12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</p:txBody>
      </p:sp>
      <p:sp>
        <p:nvSpPr>
          <p:cNvPr id="60" name="Google Shape;60;p13"/>
          <p:cNvSpPr txBox="1"/>
          <p:nvPr/>
        </p:nvSpPr>
        <p:spPr>
          <a:xfrm>
            <a:off x="76275" y="1603700"/>
            <a:ext cx="3119700" cy="2047200"/>
          </a:xfrm>
          <a:prstGeom prst="rect">
            <a:avLst/>
          </a:prstGeom>
          <a:solidFill>
            <a:srgbClr val="D9D2E9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 ‘r cwmni </a:t>
            </a:r>
            <a:r>
              <a:rPr i="1" lang="en" sz="1100"/>
              <a:t>Tourette’s action (dim dyddiad) </a:t>
            </a:r>
            <a:r>
              <a:rPr lang="en" sz="1100"/>
              <a:t>yn egluro’r proses hir a chymleth i gael eu ddiagnosio. Dywed: “For TS to be diagnosed, multiple motor tics and at least one vocal tic must be present for at least 12 months.” </a:t>
            </a:r>
            <a:endParaRPr sz="11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 </a:t>
            </a:r>
            <a:r>
              <a:rPr i="1" lang="en" sz="1100"/>
              <a:t>Tourette’s action (dim dyddiad) </a:t>
            </a:r>
            <a:r>
              <a:rPr lang="en" sz="1100"/>
              <a:t>hefyd yn egluro yn y proses yma mae’n bwysig i recordio ymddygiad y plentyn am unrhyw newidiadau. Mae o hefyd yn bwysig i sicrhau taw nid anabledd arall sy’n achosi’r ymddygiad, er enghraifft Awtistiaeth. </a:t>
            </a:r>
            <a:endParaRPr sz="1100"/>
          </a:p>
        </p:txBody>
      </p:sp>
      <p:sp>
        <p:nvSpPr>
          <p:cNvPr id="61" name="Google Shape;61;p13"/>
          <p:cNvSpPr txBox="1"/>
          <p:nvPr/>
        </p:nvSpPr>
        <p:spPr>
          <a:xfrm>
            <a:off x="76275" y="3699550"/>
            <a:ext cx="1471200" cy="1369800"/>
          </a:xfrm>
          <a:prstGeom prst="rect">
            <a:avLst/>
          </a:prstGeom>
          <a:solidFill>
            <a:srgbClr val="C9DAF8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 esiamplau o tics yn cynnwys “blinking, wrinkling the nose or grimacing, jerking or banging the head” (Tics. 2019, NHS) </a:t>
            </a:r>
            <a:endParaRPr sz="1100"/>
          </a:p>
        </p:txBody>
      </p:sp>
      <p:sp>
        <p:nvSpPr>
          <p:cNvPr id="62" name="Google Shape;62;p13"/>
          <p:cNvSpPr txBox="1"/>
          <p:nvPr/>
        </p:nvSpPr>
        <p:spPr>
          <a:xfrm>
            <a:off x="1667275" y="3726850"/>
            <a:ext cx="2904900" cy="13698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Wrth cael diagnosis mae’n helpu sicrhau eich fod yn cael y cefnogaeth sydd eisiau. (</a:t>
            </a:r>
            <a:r>
              <a:rPr i="1" lang="en" sz="1100"/>
              <a:t>Pros and cons of diagnosis, dim dyddiad, R. Hoekstra)</a:t>
            </a:r>
            <a:r>
              <a:rPr lang="en" sz="1100"/>
              <a:t> Enghriafft yw sut mae’r athrawon yn eu gefnogi. Mae’r un awdur yn nodi taw un o’r prif anfantais yw’r stigma am y bobl sy’n cael eu ddiagnosio. </a:t>
            </a:r>
            <a:endParaRPr sz="1100"/>
          </a:p>
        </p:txBody>
      </p:sp>
      <p:sp>
        <p:nvSpPr>
          <p:cNvPr id="63" name="Google Shape;63;p13"/>
          <p:cNvSpPr txBox="1"/>
          <p:nvPr/>
        </p:nvSpPr>
        <p:spPr>
          <a:xfrm>
            <a:off x="3272738" y="2364063"/>
            <a:ext cx="2600400" cy="1200600"/>
          </a:xfrm>
          <a:prstGeom prst="rect">
            <a:avLst/>
          </a:prstGeom>
          <a:solidFill>
            <a:srgbClr val="D0E0E3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Anhawster: Mae </a:t>
            </a:r>
            <a:r>
              <a:rPr i="1" lang="en" sz="1100"/>
              <a:t>Wonda et al (2016) </a:t>
            </a:r>
            <a:r>
              <a:rPr lang="en" sz="1100"/>
              <a:t>yn egluro ar tudalen 7 taw un o’r anhawsterau sy’n effeithio plant efo Tourette’s yw sut mae eu cyfoedion yn ymateb. Mae nifer o’r plant yn recordio ymatebion fel “stop it” neu “shut up.” </a:t>
            </a:r>
            <a:endParaRPr/>
          </a:p>
        </p:txBody>
      </p:sp>
      <p:sp>
        <p:nvSpPr>
          <p:cNvPr id="64" name="Google Shape;64;p13"/>
          <p:cNvSpPr txBox="1"/>
          <p:nvPr/>
        </p:nvSpPr>
        <p:spPr>
          <a:xfrm>
            <a:off x="5949900" y="152550"/>
            <a:ext cx="3119700" cy="3570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Stratagaeth- Mae yna nifer o stratagaethau gwahanol gall athrawon eu ddefnyddio er mwyn cefnogi ddisgyblion efo Tourettes. Mae </a:t>
            </a:r>
            <a:r>
              <a:rPr i="1" lang="en" sz="1100"/>
              <a:t>Tourettes action (2020) </a:t>
            </a:r>
            <a:r>
              <a:rPr lang="en" sz="1100"/>
              <a:t>yn rhoi rhestr o esiamplau. Mae rhain yn cynnwys sicrhau fod yna cyfathrebu efo’r plentyn/teulu a’r ysgol, darganfod y ffordd gorau i recordio gwaith y plentyn ac y’w newid os oes angen yn y dyfodol. Bydd hyn yn sicrhau fod gan y pletyn rheolaeth yn beth maent yn gwneud. </a:t>
            </a:r>
            <a:endParaRPr sz="11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Meddyginiaeth - Enghriafft o feddyginiaeth sy’n medru helpu efo’r cyflwr yw “Clonidine” . Mae’r gwefan NHS </a:t>
            </a:r>
            <a:r>
              <a:rPr i="1" lang="en" sz="1100"/>
              <a:t>(2019) </a:t>
            </a:r>
            <a:r>
              <a:rPr lang="en" sz="1100"/>
              <a:t>yn egluro’r feddyginiaeth fel; “ a medicine that can help reduce tics and treat symptoms of attention deficit hyperactivity disorder (ADHD) at the same time”. Y effeithiau ychwanegol yn ol </a:t>
            </a:r>
            <a:r>
              <a:rPr i="1" lang="en" sz="1100"/>
              <a:t>Tourette action (2018) </a:t>
            </a:r>
            <a:r>
              <a:rPr lang="en" sz="1100"/>
              <a:t>yw “drowsiness, sedation, headache, depression and dizziness.” </a:t>
            </a:r>
            <a:endParaRPr/>
          </a:p>
        </p:txBody>
      </p:sp>
      <p:sp>
        <p:nvSpPr>
          <p:cNvPr id="65" name="Google Shape;65;p13"/>
          <p:cNvSpPr txBox="1"/>
          <p:nvPr/>
        </p:nvSpPr>
        <p:spPr>
          <a:xfrm>
            <a:off x="4674925" y="3781350"/>
            <a:ext cx="4394700" cy="1246800"/>
          </a:xfrm>
          <a:prstGeom prst="rect">
            <a:avLst/>
          </a:prstGeom>
          <a:solidFill>
            <a:srgbClr val="D9EAD3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Diweddglo:  Mae Tourette’s Syndrome yn effeithio bywyd plentyn yn nifer o ffyrdd gwahanol. Mae hyn yn cynnwys eu fywyd personol ac acedemaidd.  Mae’r ymchwil uchod yn ddangos os ydy’r plant yn cael y gefnogaeth perthnasol byddynt yn medru byw i’w llawn potensial yn eu fywyd personol ac academaidd.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13"/>
          <p:cNvSpPr txBox="1"/>
          <p:nvPr/>
        </p:nvSpPr>
        <p:spPr>
          <a:xfrm>
            <a:off x="3269175" y="893575"/>
            <a:ext cx="2567700" cy="1369800"/>
          </a:xfrm>
          <a:prstGeom prst="rect">
            <a:avLst/>
          </a:prstGeom>
          <a:solidFill>
            <a:srgbClr val="F4CCCC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Anhawster: Mae </a:t>
            </a:r>
            <a:r>
              <a:rPr i="1" lang="en" sz="1100"/>
              <a:t>BMC Psychiatry (2016) </a:t>
            </a:r>
            <a:r>
              <a:rPr lang="en" sz="1100"/>
              <a:t>yn egluro taw un o’r anhawsterau i blant yn ysgol efo Tourette’s yw’r darllen ac tasgau ysgrifennu. Y rheswm dros hyn yw: “ due to motor tics and an unwillingness to speak in class due to vocal tics.” </a:t>
            </a:r>
            <a:endParaRPr sz="11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/>
          <p:nvPr>
            <p:ph idx="1" type="body"/>
          </p:nvPr>
        </p:nvSpPr>
        <p:spPr>
          <a:xfrm>
            <a:off x="76275" y="141675"/>
            <a:ext cx="8756100" cy="4958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  <a:endParaRPr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Action, T. (n.d.).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Getting diagnosed with TS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www.tourettes-action.org.uk. Available at: https://www.tourettes-action.org.uk/20-getting-diagnosed.html [Accessed 28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Action, T. (n.d.).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Medication for TS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www.tourettes-action.org.uk. Available at: https://www.tourettes-action.org.uk/70-medication.html [Accessed 27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Andrén, P., Jakubovski, E., Murphy, T.L., Woitecki, K., Tarnok, Z., Zimmerman-Brenner, S., van de Griendt, J., Debes, N.M., Viefhaus, P., Robinson, S., Roessner, V., Ganos, C., Szejko, N., Müller-Vahl, K.R., Cath, D., Hartmann, A. and Verdellen, C. (2021). European clinical guidelines for Tourette syndrome and other tic disorders—version 2.0. Part II: psychological interventions.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European Child &amp; Adolescent Psychiatry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(2).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CDC (2018a).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Information about Tourette Syndrome for Education Professionals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Centers for Disease Control and Prevention. Available at: https://www.cdc.gov/ncbddd/tourette/educators.html [Accessed 27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CDC (2018b).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is Tourette Syndrome?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[online] Centers for Disease Control and Prevention. Available at: https://www.cdc.gov/ncbddd/tourette/facts.html.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5"/>
          <p:cNvSpPr txBox="1"/>
          <p:nvPr>
            <p:ph idx="1" type="body"/>
          </p:nvPr>
        </p:nvSpPr>
        <p:spPr>
          <a:xfrm>
            <a:off x="311700" y="108975"/>
            <a:ext cx="8520600" cy="445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Frye, D. (2017).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Treat Tic Disorders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ADDitude. Available at: https://www.additudemag.com/treating-tic-disorders-therapy-medication-lifestyle-changes/ [Accessed 22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Hoekstra, R. (2011).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Pros and cons of diagnosis - Boston DBT Groups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Reneehoekstra.com. Available at: https://reneehoekstra.com/pros-and-cons-of-diagnosis/ [Accessed 3 Jan. 2022].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Martino, D. and Leckman, J.F. (2013).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Tourette Syndrome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Google Books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 University Press. Available at: https://books.google.co.uk/books?hl=en&amp;lr=&amp;id=KoppAgAAQBAJ&amp;oi=fnd&amp;pg=PP1&amp;dq=tourette+syndrome&amp;ots=Jt0P4431P3&amp;sig=q4lHwMvmxIhv46zv4fQ8T0K_rg4&amp;redir_esc=y#v=onepage&amp;q&amp;f=false [Accessed 3 Jan. 2022].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Miller, C. (2019).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Tics and Tourette’s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Child Mind Institute. Available at: https://childmind.org/article/tics-and-tourettes/ [Accessed 20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(2017).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Tics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nhs.uk. Available at: https://www.nhs.uk/conditions/tics/ [Accessed 22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Choices (2019a).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Tourette’s syndrome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NHS. Available at: https://www.nhs.uk/conditions/tourettes-syndrome/ [Accessed 8 Jan. 2022].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idx="1" type="body"/>
          </p:nvPr>
        </p:nvSpPr>
        <p:spPr>
          <a:xfrm>
            <a:off x="311700" y="108975"/>
            <a:ext cx="8520600" cy="445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Choices (2019b).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Treatment - Tics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Tic Treatments. Available at: https://www.nhs.uk/conditions/tics/treatment/ [Accessed 2 Jan. 2022].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UFHealth (2020).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Strengths of Tourette Syndrome» Movement Disorders &amp; Neurorestoration Program NORMAN FIXEL INSTITUTE for NEUROLOGICAL DISEASES» UF Health» University of Florida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UFHealth. Available at: https://movementdisorders.ufhealth.org/2020/01/31/strengths-of-tourette-syndrome/ [Accessed 22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Wadman, R., Glazebrook, C., Beer, C. and Jackson, G.M. (2016). Difficulties experienced by young people with Tourette syndrome in secondary school: a mixed methods description of self, parent and staff perspectives. </a:t>
            </a:r>
            <a:r>
              <a:rPr i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BMC Psychiatry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[online] 16(1). Available at: https://www.ncbi.nlm.nih.gov/pmc/articles/PMC4721002/ [Accessed 23 Dec. 2021].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