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handoutMasterIdLst>
    <p:handoutMasterId r:id="rId40"/>
  </p:handoutMasterIdLst>
  <p:sldIdLst>
    <p:sldId id="558" r:id="rId2"/>
    <p:sldId id="541" r:id="rId3"/>
    <p:sldId id="542" r:id="rId4"/>
    <p:sldId id="585" r:id="rId5"/>
    <p:sldId id="586" r:id="rId6"/>
    <p:sldId id="559" r:id="rId7"/>
    <p:sldId id="582" r:id="rId8"/>
    <p:sldId id="560" r:id="rId9"/>
    <p:sldId id="573" r:id="rId10"/>
    <p:sldId id="575" r:id="rId11"/>
    <p:sldId id="576" r:id="rId12"/>
    <p:sldId id="577" r:id="rId13"/>
    <p:sldId id="578" r:id="rId14"/>
    <p:sldId id="579" r:id="rId15"/>
    <p:sldId id="580" r:id="rId16"/>
    <p:sldId id="569" r:id="rId17"/>
    <p:sldId id="583" r:id="rId18"/>
    <p:sldId id="570" r:id="rId19"/>
    <p:sldId id="574" r:id="rId20"/>
    <p:sldId id="571" r:id="rId21"/>
    <p:sldId id="572" r:id="rId22"/>
    <p:sldId id="588" r:id="rId23"/>
    <p:sldId id="543" r:id="rId24"/>
    <p:sldId id="544" r:id="rId25"/>
    <p:sldId id="545" r:id="rId26"/>
    <p:sldId id="561" r:id="rId27"/>
    <p:sldId id="447" r:id="rId28"/>
    <p:sldId id="568" r:id="rId29"/>
    <p:sldId id="550" r:id="rId30"/>
    <p:sldId id="551" r:id="rId31"/>
    <p:sldId id="552" r:id="rId32"/>
    <p:sldId id="553" r:id="rId33"/>
    <p:sldId id="554" r:id="rId34"/>
    <p:sldId id="590" r:id="rId35"/>
    <p:sldId id="591" r:id="rId36"/>
    <p:sldId id="557" r:id="rId37"/>
    <p:sldId id="589" r:id="rId38"/>
  </p:sldIdLst>
  <p:sldSz cx="9144000" cy="6858000" type="screen4x3"/>
  <p:notesSz cx="6815138" cy="99425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1">
          <p15:clr>
            <a:srgbClr val="A4A3A4"/>
          </p15:clr>
        </p15:guide>
        <p15:guide id="2" pos="214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99B53"/>
    <a:srgbClr val="72C7FC"/>
    <a:srgbClr val="5A1314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196" autoAdjust="0"/>
    <p:restoredTop sz="95037" autoAdjust="0"/>
  </p:normalViewPr>
  <p:slideViewPr>
    <p:cSldViewPr>
      <p:cViewPr varScale="1">
        <p:scale>
          <a:sx n="88" d="100"/>
          <a:sy n="88" d="100"/>
        </p:scale>
        <p:origin x="129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36" d="100"/>
          <a:sy n="36" d="100"/>
        </p:scale>
        <p:origin x="-3176" y="-104"/>
      </p:cViewPr>
      <p:guideLst>
        <p:guide orient="horz" pos="3131"/>
        <p:guide pos="214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C93DCA50-31B8-724E-B33C-D601D0384DB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23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27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60800" y="0"/>
            <a:ext cx="29527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2DAE4-2E08-2844-A447-6A16BC455EF0}" type="datetimeFigureOut">
              <a:rPr lang="en-US" smtClean="0"/>
              <a:t>10/2/19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3925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22813"/>
            <a:ext cx="5453062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275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60800" y="9444038"/>
            <a:ext cx="295275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D949A2-78B0-B441-8502-D8C1F133AB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620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AAF911-C91B-3C47-8182-4486ED607A58}" type="slidenum">
              <a:rPr lang="en-GB"/>
              <a:pPr>
                <a:defRPr/>
              </a:pPr>
              <a:t>27</a:t>
            </a:fld>
            <a:endParaRPr lang="en-GB"/>
          </a:p>
        </p:txBody>
      </p:sp>
      <p:sp>
        <p:nvSpPr>
          <p:cNvPr id="1154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154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AAF911-C91B-3C47-8182-4486ED607A58}" type="slidenum">
              <a:rPr lang="en-GB"/>
              <a:pPr>
                <a:defRPr/>
              </a:pPr>
              <a:t>28</a:t>
            </a:fld>
            <a:endParaRPr lang="en-GB"/>
          </a:p>
        </p:txBody>
      </p:sp>
      <p:sp>
        <p:nvSpPr>
          <p:cNvPr id="1154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154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67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95FD2D-C559-7048-8408-35E5469F862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34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BC1325-FFF1-4748-AD30-58D5F6E6A22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069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58FA1B-52B8-9047-BBE6-504DC1DB174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09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9E2FAF-2D37-1E4A-9ADD-DC9CF1AF6D2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753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56B761-5C69-E04E-8481-4363F79EF55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564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D22C5F-124E-2E4C-86F6-B663750630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797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B0538F-A86B-0B40-8F25-4FAEB16977F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398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8E3E8D-1E44-C646-8CD3-9760BAA7ED5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625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8FDAF6-98D4-D64D-8060-456FD029D33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93EE34-25FE-6C4E-9525-9E88D7B2A20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313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6C24D2A-D192-3447-B84D-53720E987E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40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83C505EB-A9EE-BD44-BA5C-29EC3A67998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timi.o%E2%80%99neill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shot 2017-01-29 12.09.5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7851" y="0"/>
            <a:ext cx="10107637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67744" y="4581127"/>
            <a:ext cx="4392488" cy="1080121"/>
          </a:xfrm>
          <a:prstGeom prst="rect">
            <a:avLst/>
          </a:prstGeom>
          <a:solidFill>
            <a:schemeClr val="tx1"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228268" y="4581127"/>
            <a:ext cx="44953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Module leader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Dr. J. M. Lockheart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American Typewriter" charset="0"/>
                <a:ea typeface="American Typewriter" charset="0"/>
                <a:cs typeface="American Typewriter" charset="0"/>
                <a:hlinkClick r:id="rId3"/>
              </a:rPr>
              <a:t>Julia.lockheart@uwtsd.ac.uk</a:t>
            </a:r>
            <a:r>
              <a:rPr lang="en-US" sz="2400" dirty="0">
                <a:solidFill>
                  <a:schemeClr val="bg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C08A9A-6A96-1740-8624-8A074A55DC3B}"/>
              </a:ext>
            </a:extLst>
          </p:cNvPr>
          <p:cNvSpPr/>
          <p:nvPr/>
        </p:nvSpPr>
        <p:spPr>
          <a:xfrm>
            <a:off x="1308114" y="692696"/>
            <a:ext cx="6100404" cy="1512168"/>
          </a:xfrm>
          <a:prstGeom prst="rect">
            <a:avLst/>
          </a:prstGeom>
          <a:solidFill>
            <a:schemeClr val="tx1">
              <a:alpha val="8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DAFFF3-4680-0C4B-AB0C-1332F0CBC046}"/>
              </a:ext>
            </a:extLst>
          </p:cNvPr>
          <p:cNvSpPr txBox="1"/>
          <p:nvPr/>
        </p:nvSpPr>
        <p:spPr>
          <a:xfrm>
            <a:off x="1495932" y="692696"/>
            <a:ext cx="59361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Independent Inquiry </a:t>
            </a:r>
          </a:p>
          <a:p>
            <a:r>
              <a:rPr lang="en-US" sz="4400" dirty="0">
                <a:solidFill>
                  <a:schemeClr val="bg1"/>
                </a:solidFill>
                <a:latin typeface="American Typewriter" charset="0"/>
                <a:ea typeface="American Typewriter" charset="0"/>
                <a:cs typeface="American Typewriter" charset="0"/>
              </a:rPr>
              <a:t>Module (ADAD6001)</a:t>
            </a:r>
          </a:p>
        </p:txBody>
      </p:sp>
    </p:spTree>
    <p:extLst>
      <p:ext uri="{BB962C8B-B14F-4D97-AF65-F5344CB8AC3E}">
        <p14:creationId xmlns:p14="http://schemas.microsoft.com/office/powerpoint/2010/main" val="921339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871296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Important dates to remember:</a:t>
            </a:r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r>
              <a:rPr lang="en-US" sz="2800" b="1" u="sng" dirty="0"/>
              <a:t>BRIEF SET: </a:t>
            </a:r>
          </a:p>
          <a:p>
            <a:pPr algn="ctr"/>
            <a:r>
              <a:rPr lang="en-US" sz="2800" b="1" dirty="0"/>
              <a:t>Wednesday 2</a:t>
            </a:r>
            <a:r>
              <a:rPr lang="en-US" sz="2800" b="1" baseline="30000" dirty="0"/>
              <a:t>nd</a:t>
            </a:r>
            <a:r>
              <a:rPr lang="en-US" sz="2800" b="1" dirty="0"/>
              <a:t> October 2019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u="sng" dirty="0"/>
              <a:t>DEADLINE FOR DISSERTATION HAND-IN: </a:t>
            </a:r>
          </a:p>
          <a:p>
            <a:pPr algn="ctr"/>
            <a:r>
              <a:rPr lang="en-US" sz="2800" b="1" dirty="0"/>
              <a:t>Wednesday, 11</a:t>
            </a:r>
            <a:r>
              <a:rPr lang="en-US" sz="2800" b="1" baseline="30000" dirty="0"/>
              <a:t>th</a:t>
            </a:r>
            <a:r>
              <a:rPr lang="en-US" sz="2800" b="1" dirty="0"/>
              <a:t> December 2019 (12pm </a:t>
            </a:r>
            <a:r>
              <a:rPr lang="en-US" sz="2000" b="1" dirty="0"/>
              <a:t>noon</a:t>
            </a:r>
            <a:r>
              <a:rPr lang="en-US" sz="2800" b="1" dirty="0"/>
              <a:t>)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u="sng" dirty="0"/>
              <a:t>FEEDBACK: </a:t>
            </a:r>
          </a:p>
          <a:p>
            <a:pPr algn="ctr"/>
            <a:r>
              <a:rPr lang="en-US" sz="2800" b="1" dirty="0"/>
              <a:t>Monday, 22</a:t>
            </a:r>
            <a:r>
              <a:rPr lang="en-US" sz="2800" b="1" baseline="30000" dirty="0"/>
              <a:t>nd</a:t>
            </a:r>
            <a:r>
              <a:rPr lang="en-US" sz="2800" b="1" dirty="0"/>
              <a:t> January 2020</a:t>
            </a:r>
          </a:p>
          <a:p>
            <a:pPr algn="ctr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63942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0"/>
            <a:ext cx="8892480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endParaRPr lang="en-US" sz="3600" b="1" dirty="0"/>
          </a:p>
          <a:p>
            <a:pPr>
              <a:spcAft>
                <a:spcPts val="1200"/>
              </a:spcAft>
            </a:pPr>
            <a:endParaRPr lang="en-US" sz="3600" b="1" dirty="0"/>
          </a:p>
          <a:p>
            <a:pPr marL="742950" indent="-742950">
              <a:spcAft>
                <a:spcPts val="1200"/>
              </a:spcAft>
              <a:buAutoNum type="arabicPeriod"/>
            </a:pPr>
            <a:r>
              <a:rPr lang="en-US" sz="3600" b="1" dirty="0"/>
              <a:t>To introduce the </a:t>
            </a:r>
            <a:r>
              <a:rPr lang="en-US" sz="3600" b="1" i="1" dirty="0"/>
              <a:t>Independent Inquiry</a:t>
            </a:r>
            <a:r>
              <a:rPr lang="en-US" sz="3600" b="1" dirty="0"/>
              <a:t> Module (ADAD6001)</a:t>
            </a:r>
          </a:p>
          <a:p>
            <a:pPr marL="742950" indent="-742950">
              <a:spcAft>
                <a:spcPts val="1200"/>
              </a:spcAft>
              <a:buFontTx/>
              <a:buAutoNum type="arabicPeriod"/>
            </a:pPr>
            <a:r>
              <a:rPr lang="en-US" sz="3600" b="1" dirty="0"/>
              <a:t>To explain the Module </a:t>
            </a:r>
            <a:r>
              <a:rPr lang="en-US" sz="3600" b="1" i="1" dirty="0"/>
              <a:t>Aims, Learning Outcomes</a:t>
            </a:r>
            <a:r>
              <a:rPr lang="en-US" sz="3600" b="1" dirty="0"/>
              <a:t> and </a:t>
            </a:r>
            <a:r>
              <a:rPr lang="en-US" sz="3600" b="1" i="1" dirty="0"/>
              <a:t>Assignment Specifications</a:t>
            </a:r>
            <a:endParaRPr lang="en-US" sz="3600" b="1" dirty="0"/>
          </a:p>
          <a:p>
            <a:pPr marL="742950" indent="-742950">
              <a:spcAft>
                <a:spcPts val="1200"/>
              </a:spcAft>
              <a:buFontTx/>
              <a:buAutoNum type="arabicPeriod"/>
            </a:pPr>
            <a:r>
              <a:rPr lang="en-US" sz="3600" b="1" dirty="0"/>
              <a:t>To explain the role of the supervisor</a:t>
            </a:r>
          </a:p>
          <a:p>
            <a:pPr marL="742950" indent="-742950">
              <a:spcAft>
                <a:spcPts val="1200"/>
              </a:spcAft>
              <a:buAutoNum type="arabicPeriod"/>
            </a:pPr>
            <a:r>
              <a:rPr lang="en-US" sz="3600" b="1" dirty="0"/>
              <a:t>To get you to </a:t>
            </a:r>
            <a:r>
              <a:rPr lang="en-US" sz="3600" b="1" dirty="0">
                <a:solidFill>
                  <a:srgbClr val="FF0000"/>
                </a:solidFill>
              </a:rPr>
              <a:t>re-visit </a:t>
            </a:r>
            <a:r>
              <a:rPr lang="en-US" sz="3600" b="1" dirty="0"/>
              <a:t>and </a:t>
            </a:r>
            <a:r>
              <a:rPr lang="en-US" sz="3600" b="1" dirty="0">
                <a:solidFill>
                  <a:srgbClr val="FF0000"/>
                </a:solidFill>
              </a:rPr>
              <a:t>revaluate</a:t>
            </a:r>
            <a:r>
              <a:rPr lang="en-US" sz="3600" b="1" dirty="0"/>
              <a:t> your summer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AIMS of this session:</a:t>
            </a:r>
          </a:p>
          <a:p>
            <a:pPr algn="ctr"/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94784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A258D9-23CD-CC4E-B309-688725C24A91}"/>
              </a:ext>
            </a:extLst>
          </p:cNvPr>
          <p:cNvSpPr txBox="1"/>
          <p:nvPr/>
        </p:nvSpPr>
        <p:spPr>
          <a:xfrm>
            <a:off x="4707979" y="2276872"/>
            <a:ext cx="46085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What is an Independent Inquiry?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319687-46C3-B846-AEC8-E7BE37BCB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06" y="-41355"/>
            <a:ext cx="4756918" cy="6926739"/>
          </a:xfrm>
          <a:prstGeom prst="rect">
            <a:avLst/>
          </a:prstGeom>
        </p:spPr>
      </p:pic>
      <p:pic>
        <p:nvPicPr>
          <p:cNvPr id="3" name="Picture 2" descr="A hand holding a baby&#10;&#10;Description automatically generated">
            <a:extLst>
              <a:ext uri="{FF2B5EF4-FFF2-40B4-BE49-F238E27FC236}">
                <a16:creationId xmlns:a16="http://schemas.microsoft.com/office/drawing/2014/main" id="{611B65E9-5247-114E-B692-81FCF53B80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8" y="1700808"/>
            <a:ext cx="4388013" cy="523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668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17B3E3-17F3-D341-98EC-8E67CC3B795C}"/>
              </a:ext>
            </a:extLst>
          </p:cNvPr>
          <p:cNvSpPr/>
          <p:nvPr/>
        </p:nvSpPr>
        <p:spPr>
          <a:xfrm>
            <a:off x="467544" y="260648"/>
            <a:ext cx="8424936" cy="64888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</a:t>
            </a:r>
            <a:r>
              <a:rPr lang="en-GB" sz="28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II</a:t>
            </a: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puts the emphasis </a:t>
            </a:r>
            <a:r>
              <a:rPr lang="en-GB" sz="280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on you </a:t>
            </a: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independently </a:t>
            </a:r>
            <a:r>
              <a:rPr lang="en-GB" sz="28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design and build</a:t>
            </a: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a coherent piece of writing of 6,000 words. Therefore, you further develop a research question and create a structure that explores that question. Everything about the question and structure of the independent inquiry is negotiable with your supervisor, but if you can employ the structure of a dissertation or extended essay. Whatever helps you to feel comfortable with your writing, but you must be aware of the following requirements: - </a:t>
            </a:r>
            <a:endParaRPr lang="en-GB" sz="28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694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/>
          </a:p>
          <a:p>
            <a:r>
              <a:rPr lang="en-US" sz="3600" b="1" dirty="0"/>
              <a:t>Module Aims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17B3E3-17F3-D341-98EC-8E67CC3B795C}"/>
              </a:ext>
            </a:extLst>
          </p:cNvPr>
          <p:cNvSpPr/>
          <p:nvPr/>
        </p:nvSpPr>
        <p:spPr>
          <a:xfrm>
            <a:off x="445840" y="1395379"/>
            <a:ext cx="7992888" cy="4868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</a:pP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Bui</a:t>
            </a:r>
            <a:r>
              <a:rPr lang="en-GB" sz="3000" spc="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ding on research practices de</a:t>
            </a:r>
            <a:r>
              <a:rPr lang="en-GB" sz="3000" spc="-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ve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loped </a:t>
            </a:r>
            <a:r>
              <a:rPr lang="en-GB" sz="3000" spc="-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</a:t>
            </a:r>
            <a:r>
              <a:rPr lang="en-GB" sz="3000" spc="1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3000" spc="-1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</a:t>
            </a:r>
            <a:r>
              <a:rPr lang="en-GB" sz="3000" spc="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</a:t>
            </a:r>
            <a:r>
              <a:rPr lang="en-GB" sz="3000" spc="-5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 4 and 5, students will produce a self-directed </a:t>
            </a:r>
            <a:r>
              <a:rPr lang="en-GB" sz="30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Independent Inquiry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that </a:t>
            </a:r>
            <a:r>
              <a:rPr lang="en-US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demonstrates the ability to search for knowledge by critically 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exploring </a:t>
            </a:r>
            <a:r>
              <a:rPr lang="en-US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appropriate social, 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historical and/or contemporary theoretical contexts and to communicate </a:t>
            </a:r>
            <a:r>
              <a:rPr lang="en-US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their researched </a:t>
            </a:r>
            <a: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investigation effectively.</a:t>
            </a:r>
            <a:endParaRPr lang="en-GB" sz="30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692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/>
          </a:p>
          <a:p>
            <a:r>
              <a:rPr lang="en-US" sz="3600" b="1" dirty="0"/>
              <a:t>3 Learning Outcomes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17B3E3-17F3-D341-98EC-8E67CC3B795C}"/>
              </a:ext>
            </a:extLst>
          </p:cNvPr>
          <p:cNvSpPr/>
          <p:nvPr/>
        </p:nvSpPr>
        <p:spPr>
          <a:xfrm>
            <a:off x="445840" y="1395379"/>
            <a:ext cx="799288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Upon the successful completion of this module, the student should be able to:</a:t>
            </a:r>
            <a:endParaRPr lang="en-GB" sz="2800" dirty="0"/>
          </a:p>
          <a:p>
            <a:pPr lvl="0"/>
            <a:r>
              <a:rPr lang="en-US" sz="2400" dirty="0"/>
              <a:t>- investigate and critically </a:t>
            </a:r>
            <a:r>
              <a:rPr lang="en-US" sz="2400" dirty="0" err="1"/>
              <a:t>analyse</a:t>
            </a:r>
            <a:r>
              <a:rPr lang="en-US" sz="2400" dirty="0"/>
              <a:t> information and experiences, communicate independent judgments, and articulate reasoned arguments through reflection, review, and evaluation;</a:t>
            </a:r>
          </a:p>
          <a:p>
            <a:pPr lvl="0"/>
            <a:endParaRPr lang="en-GB" sz="2400" dirty="0"/>
          </a:p>
          <a:p>
            <a:pPr lvl="0"/>
            <a:r>
              <a:rPr lang="en-US" sz="2400" dirty="0"/>
              <a:t>- create a coherent structure, underpinned by a theoretical framework, which appropriately communicates their ideas, and shows their ability to source, navigate, select, retrieve, evaluate, reflect on, manipulate, and manage information and data from a variety of sources;   </a:t>
            </a:r>
          </a:p>
          <a:p>
            <a:pPr lvl="0"/>
            <a:endParaRPr lang="en-GB" sz="2400" dirty="0"/>
          </a:p>
          <a:p>
            <a:pPr lvl="0"/>
            <a:r>
              <a:rPr lang="en-US" sz="2400" dirty="0"/>
              <a:t>-  anticipate and accommodate change and work within the context of ambiguities, uncertainties and unfamiliarity.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63184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2060848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latin typeface="Calibri" charset="0"/>
                <a:ea typeface="Times New Roman" charset="0"/>
              </a:rPr>
              <a:t>Your presentation will be assessed using the following five criteria:</a:t>
            </a:r>
            <a:endParaRPr lang="en-GB" sz="2000" dirty="0">
              <a:latin typeface="Times New Roman" charset="0"/>
              <a:ea typeface="Times New Roman" charset="0"/>
            </a:endParaRP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Engagement with Literature skills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Knowledge and Understanding Skills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Cognitive and Intellectual Skills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Practical Application Skills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Transferrable Skills for Life and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858404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2060848"/>
            <a:ext cx="8208912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latin typeface="Calibri" charset="0"/>
                <a:ea typeface="Times New Roman" charset="0"/>
              </a:rPr>
              <a:t>Your presentation will be assessed using the following five criteria:</a:t>
            </a:r>
            <a:endParaRPr lang="en-GB" sz="2000" dirty="0">
              <a:latin typeface="Times New Roman" charset="0"/>
              <a:ea typeface="Times New Roman" charset="0"/>
            </a:endParaRP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Engagement with Literature skills =20%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Knowledge and Understanding Skills = 20%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Cognitive and Intellectual Skills = 20%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Practical Application Skills = 20%</a:t>
            </a:r>
          </a:p>
          <a:p>
            <a:pPr lvl="1">
              <a:spcAft>
                <a:spcPts val="1200"/>
              </a:spcAft>
              <a:buFont typeface="+mj-lt"/>
              <a:buAutoNum type="arabicPeriod"/>
            </a:pPr>
            <a:r>
              <a:rPr lang="en-US" sz="3200" dirty="0">
                <a:latin typeface="Calibri" charset="0"/>
              </a:rPr>
              <a:t> Transferrable Skills for Life and Professional Practice = 20%</a:t>
            </a:r>
          </a:p>
        </p:txBody>
      </p:sp>
    </p:spTree>
    <p:extLst>
      <p:ext uri="{BB962C8B-B14F-4D97-AF65-F5344CB8AC3E}">
        <p14:creationId xmlns:p14="http://schemas.microsoft.com/office/powerpoint/2010/main" val="223090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713577"/>
            <a:ext cx="8208912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3200" dirty="0">
                <a:latin typeface="Calibri" charset="0"/>
              </a:rPr>
              <a:t>Engagement with Literature skills: </a:t>
            </a:r>
            <a:r>
              <a:rPr lang="en-GB" dirty="0"/>
              <a:t>Your work must be informed and supported by scholarly material that is </a:t>
            </a:r>
            <a:r>
              <a:rPr lang="en-GB" i="1" dirty="0"/>
              <a:t>relevant</a:t>
            </a:r>
            <a:r>
              <a:rPr lang="en-GB" dirty="0"/>
              <a:t> to and </a:t>
            </a:r>
            <a:r>
              <a:rPr lang="en-GB" i="1" dirty="0"/>
              <a:t>focused</a:t>
            </a:r>
            <a:r>
              <a:rPr lang="en-GB" dirty="0"/>
              <a:t> on the task(s) set; you should make use of scholarly reviews and primary sources, where appropriate (for example, refereed research articles and/or original materials appropriate to the discipline). You should provide evidence that you have accessed a wide </a:t>
            </a:r>
            <a:r>
              <a:rPr lang="en-GB" i="1" dirty="0"/>
              <a:t>range</a:t>
            </a:r>
            <a:r>
              <a:rPr lang="en-GB" dirty="0"/>
              <a:t> of sources, which may be academic, governmental and industrial; these sources may include academic journal articles, textbooks, current news articles, organisational documents, and websites. You should consider the </a:t>
            </a:r>
            <a:r>
              <a:rPr lang="en-GB" i="1" dirty="0"/>
              <a:t>credibility</a:t>
            </a:r>
            <a:r>
              <a:rPr lang="en-GB" dirty="0"/>
              <a:t> of your sources; academic journals are normally highly credible sources while websites require careful consideration/selection and should be used sparingly. Any sources you use should be current and up-to-date, mostly published within the last five years or so, though seminal/important works in the field may be older. You must provide </a:t>
            </a:r>
            <a:r>
              <a:rPr lang="en-GB" i="1" dirty="0"/>
              <a:t>evidence</a:t>
            </a:r>
            <a:r>
              <a:rPr lang="en-GB" dirty="0"/>
              <a:t> of your research/own reading throughout your work, using a suitable referencing system, including in-text citations in the main body of your work and a reference list at the end of your work. </a:t>
            </a:r>
          </a:p>
        </p:txBody>
      </p:sp>
    </p:spTree>
    <p:extLst>
      <p:ext uri="{BB962C8B-B14F-4D97-AF65-F5344CB8AC3E}">
        <p14:creationId xmlns:p14="http://schemas.microsoft.com/office/powerpoint/2010/main" val="329597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713577"/>
            <a:ext cx="8208912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Calibri" charset="0"/>
              </a:rPr>
              <a:t>Engagement with Literature skills: </a:t>
            </a:r>
          </a:p>
          <a:p>
            <a:r>
              <a:rPr lang="en-GB" b="1" i="1" dirty="0"/>
              <a:t>Guidance specific to this assessment:</a:t>
            </a:r>
            <a:r>
              <a:rPr lang="en-GB" i="1" dirty="0"/>
              <a:t> </a:t>
            </a:r>
          </a:p>
          <a:p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Clearly show your engagement with an extensive range of relevant and credible literature. </a:t>
            </a:r>
          </a:p>
          <a:p>
            <a:pPr marL="285750" lvl="0" indent="-285750">
              <a:buFont typeface="Wingdings" pitchFamily="2" charset="2"/>
              <a:buChar char="ü"/>
            </a:pP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Use discussion, critique and referencing to demonstrate your awareness of a range of theories and concepts. 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endParaRPr lang="en-GB" i="1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Apply your referencing skills clearly and consistently.</a:t>
            </a:r>
            <a:endParaRPr lang="en-GB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5486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713577"/>
            <a:ext cx="8208912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Calibri" charset="0"/>
              </a:rPr>
              <a:t>Knowledge and Understanding Skills: </a:t>
            </a:r>
          </a:p>
          <a:p>
            <a:r>
              <a:rPr lang="en-GB" b="1" i="1" dirty="0"/>
              <a:t>Guidance specific to this assessment:</a:t>
            </a:r>
            <a:r>
              <a:rPr lang="en-GB" i="1" dirty="0"/>
              <a:t> </a:t>
            </a:r>
          </a:p>
          <a:p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Manage and organise your research information into a coherent framework which clearly shows your knowledge and understanding of the principles and theories of your topic. </a:t>
            </a:r>
          </a:p>
          <a:p>
            <a:pPr marL="285750" lvl="0" indent="-285750">
              <a:buFont typeface="Wingdings" pitchFamily="2" charset="2"/>
              <a:buChar char="ü"/>
            </a:pP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Use analysis, discussion, and bibliographic referencing to show you are well-informed by a range of research and scholarship.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endParaRPr lang="en-GB" i="1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Show your ability to learn from your insights and understanding by showing how this could link to your practice, the future direction of your practice, and/or the practices of others.</a:t>
            </a:r>
            <a:endParaRPr lang="en-GB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809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713577"/>
            <a:ext cx="8208912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Calibri" charset="0"/>
              </a:rPr>
              <a:t>Cognitive and Intellectual Skills: </a:t>
            </a:r>
          </a:p>
          <a:p>
            <a:r>
              <a:rPr lang="en-GB" b="1" i="1" dirty="0"/>
              <a:t>Guidance specific to this assessment:</a:t>
            </a:r>
            <a:r>
              <a:rPr lang="en-GB" i="1" dirty="0"/>
              <a:t> </a:t>
            </a:r>
          </a:p>
          <a:p>
            <a:endParaRPr lang="en-GB" dirty="0"/>
          </a:p>
          <a:p>
            <a:r>
              <a:rPr lang="en-GB" i="1" dirty="0"/>
              <a:t>Show your ability to: - 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Independently select and build a distinctive research area or field;</a:t>
            </a:r>
          </a:p>
          <a:p>
            <a:pPr lvl="0"/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create links and relationships to theories and practices that apply to this topic;</a:t>
            </a:r>
          </a:p>
          <a:p>
            <a:pPr marL="285750" lvl="0" indent="-285750">
              <a:buFont typeface="Wingdings" pitchFamily="2" charset="2"/>
              <a:buChar char="ü"/>
            </a:pP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critically evaluate and analyse the relevant theoretical and practice-based discourses;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endParaRPr lang="en-GB" i="1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outline and justify the insights and understanding that have come from your research. </a:t>
            </a:r>
            <a:endParaRPr lang="en-GB" dirty="0"/>
          </a:p>
          <a:p>
            <a:r>
              <a:rPr lang="en-GB" i="1" dirty="0"/>
              <a:t> </a:t>
            </a:r>
            <a:endParaRPr lang="en-GB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2335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713577"/>
            <a:ext cx="8208912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Calibri" charset="0"/>
              </a:rPr>
              <a:t>Practical Application Skills: </a:t>
            </a:r>
          </a:p>
          <a:p>
            <a:r>
              <a:rPr lang="en-GB" b="1" i="1" dirty="0"/>
              <a:t>Guidance specific to this assessment:</a:t>
            </a:r>
            <a:r>
              <a:rPr lang="en-GB" i="1" dirty="0"/>
              <a:t> </a:t>
            </a:r>
          </a:p>
          <a:p>
            <a:endParaRPr lang="en-GB" dirty="0"/>
          </a:p>
          <a:p>
            <a:r>
              <a:rPr lang="en-GB" i="1" dirty="0"/>
              <a:t>Use your academic skills to: -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Assimilate and apply the required rules and criteria of the dissertation format to your text. </a:t>
            </a:r>
          </a:p>
          <a:p>
            <a:pPr marL="285750" lvl="0" indent="-285750">
              <a:buFont typeface="Wingdings" pitchFamily="2" charset="2"/>
              <a:buChar char="ü"/>
            </a:pP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Organise information into a coherent framework which identifies and clearly communicates the ideas of others, your own ideas drawn from a theoretical discourse, your insights and understandings. 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endParaRPr lang="en-GB" i="1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Consistently apply referencing conventions to suit the required format. 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i="1" dirty="0"/>
              <a:t> </a:t>
            </a:r>
            <a:endParaRPr lang="en-GB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589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6250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600" b="1" dirty="0"/>
          </a:p>
          <a:p>
            <a:r>
              <a:rPr lang="en-US" sz="3600" b="1" dirty="0"/>
              <a:t>Assessment and Feedback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713577"/>
            <a:ext cx="8208912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Calibri" charset="0"/>
              </a:rPr>
              <a:t>Transferrable Skills for Life and Professional Practice: </a:t>
            </a:r>
          </a:p>
          <a:p>
            <a:r>
              <a:rPr lang="en-GB" b="1" i="1" dirty="0"/>
              <a:t>Guidance specific to this assessment:</a:t>
            </a:r>
            <a:r>
              <a:rPr lang="en-GB" i="1" dirty="0"/>
              <a:t> </a:t>
            </a:r>
          </a:p>
          <a:p>
            <a:endParaRPr lang="en-GB" dirty="0"/>
          </a:p>
          <a:p>
            <a:r>
              <a:rPr lang="en-GB" i="1" dirty="0"/>
              <a:t>Use your academic skills to: -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Present your text professionally, applying attention to the conventions of English language and grammar.</a:t>
            </a:r>
          </a:p>
          <a:p>
            <a:pPr marL="285750" lvl="0" indent="-285750">
              <a:buFont typeface="Wingdings" pitchFamily="2" charset="2"/>
              <a:buChar char="ü"/>
            </a:pP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Communicate your ideas in a coherent and consistent style with due consideration to the reader/audience.  </a:t>
            </a:r>
            <a:endParaRPr lang="en-GB" dirty="0"/>
          </a:p>
          <a:p>
            <a:pPr marL="285750" lvl="0" indent="-285750">
              <a:buFont typeface="Wingdings" pitchFamily="2" charset="2"/>
              <a:buChar char="ü"/>
            </a:pPr>
            <a:endParaRPr lang="en-GB" i="1" dirty="0"/>
          </a:p>
          <a:p>
            <a:pPr marL="285750" lvl="0" indent="-285750">
              <a:buFont typeface="Wingdings" pitchFamily="2" charset="2"/>
              <a:buChar char="ü"/>
            </a:pPr>
            <a:r>
              <a:rPr lang="en-GB" i="1" dirty="0"/>
              <a:t>Apply your writing knowledge showing a command of writing structures, such as sentence structure, paragraphing, the use of headings and chapters, and appropriate and explicit use of visuals to enhance communication.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8098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69269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Brief 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484784"/>
            <a:ext cx="792088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At 6,000 words, the </a:t>
            </a:r>
            <a:r>
              <a:rPr lang="en-GB" sz="2000" b="1" i="1" dirty="0"/>
              <a:t>Independent Inquiry </a:t>
            </a:r>
            <a:r>
              <a:rPr lang="en-GB" sz="2000" dirty="0"/>
              <a:t>is the most substantial piece of self-directed research you will undertake as an undergraduate. It gives you the opportunity to examine, in some detail, a topic of your choice - subject to agreement with your supervisor. </a:t>
            </a:r>
          </a:p>
          <a:p>
            <a:r>
              <a:rPr lang="en-GB" sz="2000" dirty="0"/>
              <a:t> </a:t>
            </a:r>
          </a:p>
          <a:p>
            <a:r>
              <a:rPr lang="en-GB" sz="2000" dirty="0"/>
              <a:t>To complete the </a:t>
            </a:r>
            <a:r>
              <a:rPr lang="en-GB" sz="2000" i="1" dirty="0"/>
              <a:t>Independent Inquiry </a:t>
            </a:r>
            <a:r>
              <a:rPr lang="en-GB" sz="2000" dirty="0"/>
              <a:t>you will:</a:t>
            </a:r>
          </a:p>
          <a:p>
            <a:pPr marL="342900" lvl="0" indent="-342900">
              <a:buFont typeface="Wingdings" pitchFamily="2" charset="2"/>
              <a:buChar char="ü"/>
            </a:pPr>
            <a:r>
              <a:rPr lang="en-GB" sz="2000" dirty="0"/>
              <a:t>Define a topic </a:t>
            </a:r>
          </a:p>
          <a:p>
            <a:pPr marL="342900" lvl="0" indent="-342900">
              <a:buFont typeface="Wingdings" pitchFamily="2" charset="2"/>
              <a:buChar char="ü"/>
            </a:pPr>
            <a:r>
              <a:rPr lang="en-GB" sz="2000" dirty="0"/>
              <a:t>Identify appropriate source material and carry out the necessary research </a:t>
            </a:r>
          </a:p>
          <a:p>
            <a:pPr marL="342900" lvl="0" indent="-342900">
              <a:buFont typeface="Wingdings" pitchFamily="2" charset="2"/>
              <a:buChar char="ü"/>
            </a:pPr>
            <a:r>
              <a:rPr lang="en-GB" sz="2000" dirty="0"/>
              <a:t>Formulate key questions and evaluate and discuss your material </a:t>
            </a:r>
          </a:p>
          <a:p>
            <a:pPr marL="342900" lvl="0" indent="-342900">
              <a:buFont typeface="Wingdings" pitchFamily="2" charset="2"/>
              <a:buChar char="ü"/>
            </a:pPr>
            <a:r>
              <a:rPr lang="en-GB" sz="2000" dirty="0"/>
              <a:t>Organise material logically in order to produce a coherent argument </a:t>
            </a:r>
          </a:p>
          <a:p>
            <a:pPr marL="342900" lvl="0" indent="-342900">
              <a:buFont typeface="Wingdings" pitchFamily="2" charset="2"/>
              <a:buChar char="ü"/>
            </a:pPr>
            <a:r>
              <a:rPr lang="en-GB" sz="2000" dirty="0"/>
              <a:t>Present, reference and illustrate an argument to a high standard </a:t>
            </a:r>
          </a:p>
        </p:txBody>
      </p:sp>
    </p:spTree>
    <p:extLst>
      <p:ext uri="{BB962C8B-B14F-4D97-AF65-F5344CB8AC3E}">
        <p14:creationId xmlns:p14="http://schemas.microsoft.com/office/powerpoint/2010/main" val="11869262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69269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20 Credit Module </a:t>
            </a:r>
          </a:p>
          <a:p>
            <a:pPr algn="ctr"/>
            <a:r>
              <a:rPr lang="en-US" sz="3600" b="1" i="1" dirty="0"/>
              <a:t>Independent</a:t>
            </a:r>
            <a:r>
              <a:rPr lang="en-US" sz="3600" b="1" dirty="0"/>
              <a:t> Study Time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F10A7B4-B4B3-8545-8E4A-C67D15DC8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253258"/>
              </p:ext>
            </p:extLst>
          </p:nvPr>
        </p:nvGraphicFramePr>
        <p:xfrm>
          <a:off x="467544" y="2060848"/>
          <a:ext cx="8352928" cy="3600400"/>
        </p:xfrm>
        <a:graphic>
          <a:graphicData uri="http://schemas.openxmlformats.org/drawingml/2006/table">
            <a:tbl>
              <a:tblPr firstRow="1" firstCol="1" bandRow="1">
                <a:tableStyleId>{D7AC3CCA-C797-4891-BE02-D94E43425B78}</a:tableStyleId>
              </a:tblPr>
              <a:tblGrid>
                <a:gridCol w="4419392">
                  <a:extLst>
                    <a:ext uri="{9D8B030D-6E8A-4147-A177-3AD203B41FA5}">
                      <a16:colId xmlns:a16="http://schemas.microsoft.com/office/drawing/2014/main" val="798668552"/>
                    </a:ext>
                  </a:extLst>
                </a:gridCol>
                <a:gridCol w="1884495">
                  <a:extLst>
                    <a:ext uri="{9D8B030D-6E8A-4147-A177-3AD203B41FA5}">
                      <a16:colId xmlns:a16="http://schemas.microsoft.com/office/drawing/2014/main" val="3550877127"/>
                    </a:ext>
                  </a:extLst>
                </a:gridCol>
                <a:gridCol w="2049041">
                  <a:extLst>
                    <a:ext uri="{9D8B030D-6E8A-4147-A177-3AD203B41FA5}">
                      <a16:colId xmlns:a16="http://schemas.microsoft.com/office/drawing/2014/main" val="3738345127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Activity type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Hours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Percentage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8962310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Scheduled learning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44391751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Independent learning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176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3697857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Placement learning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9578864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TOTAL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200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100%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8806537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37B757D3-EB43-DD42-BCFF-E723B67F6F0B}"/>
              </a:ext>
            </a:extLst>
          </p:cNvPr>
          <p:cNvSpPr/>
          <p:nvPr/>
        </p:nvSpPr>
        <p:spPr>
          <a:xfrm rot="5400000">
            <a:off x="2935288" y="529208"/>
            <a:ext cx="1113184" cy="648072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63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69269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Brief 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916832"/>
            <a:ext cx="79208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You must show, through your use of </a:t>
            </a:r>
            <a:r>
              <a:rPr lang="en-GB" dirty="0">
                <a:solidFill>
                  <a:srgbClr val="FF0000"/>
                </a:solidFill>
              </a:rPr>
              <a:t>credible</a:t>
            </a:r>
            <a:r>
              <a:rPr lang="en-GB" dirty="0"/>
              <a:t> sources, that you can build an informed piece of research that shows your understanding of a distinct subject area or field. </a:t>
            </a:r>
          </a:p>
          <a:p>
            <a:endParaRPr lang="en-GB" dirty="0"/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Make sure that your chosen topic is identified in your question, which in turn informs the </a:t>
            </a:r>
            <a:r>
              <a:rPr lang="en-GB" dirty="0">
                <a:solidFill>
                  <a:srgbClr val="FF0000"/>
                </a:solidFill>
              </a:rPr>
              <a:t>shape </a:t>
            </a:r>
            <a:r>
              <a:rPr lang="en-GB" dirty="0"/>
              <a:t>of your text through your choice of structure, writing style and use of referencing. </a:t>
            </a:r>
          </a:p>
          <a:p>
            <a:pPr marL="285750" indent="-285750">
              <a:buFont typeface="Wingdings" pitchFamily="2" charset="2"/>
              <a:buChar char="ü"/>
            </a:pPr>
            <a:endParaRPr lang="en-GB" dirty="0"/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These elements make up your </a:t>
            </a:r>
            <a:r>
              <a:rPr lang="en-GB" i="1" dirty="0"/>
              <a:t>theoretical framework</a:t>
            </a:r>
            <a:r>
              <a:rPr lang="en-GB" dirty="0"/>
              <a:t> through which you reach your </a:t>
            </a:r>
            <a:r>
              <a:rPr lang="en-GB" dirty="0">
                <a:solidFill>
                  <a:srgbClr val="FF0000"/>
                </a:solidFill>
              </a:rPr>
              <a:t>informed</a:t>
            </a:r>
            <a:r>
              <a:rPr lang="en-GB" dirty="0"/>
              <a:t> conclusions. </a:t>
            </a:r>
          </a:p>
          <a:p>
            <a:pPr marL="285750" indent="-285750">
              <a:buFont typeface="Wingdings" pitchFamily="2" charset="2"/>
              <a:buChar char="ü"/>
            </a:pPr>
            <a:endParaRPr lang="en-GB" dirty="0"/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Your overall purpose is to show how the insights and understanding contained in this text could </a:t>
            </a:r>
            <a:r>
              <a:rPr lang="en-GB" dirty="0">
                <a:solidFill>
                  <a:srgbClr val="FF0000"/>
                </a:solidFill>
              </a:rPr>
              <a:t>link</a:t>
            </a:r>
            <a:r>
              <a:rPr lang="en-GB" dirty="0"/>
              <a:t> to your practice or the practices of others.</a:t>
            </a:r>
          </a:p>
        </p:txBody>
      </p:sp>
    </p:spTree>
    <p:extLst>
      <p:ext uri="{BB962C8B-B14F-4D97-AF65-F5344CB8AC3E}">
        <p14:creationId xmlns:p14="http://schemas.microsoft.com/office/powerpoint/2010/main" val="1100679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69269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Brief 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916832"/>
            <a:ext cx="7920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Whatever the topic, enquiry must be grounded in </a:t>
            </a:r>
            <a:r>
              <a:rPr lang="en-GB" sz="2000" b="1" i="1" dirty="0"/>
              <a:t>research</a:t>
            </a:r>
            <a:r>
              <a:rPr lang="en-GB" sz="2000" dirty="0"/>
              <a:t>. Books, journal articles, image banks, films, exhibitions/catalogues etc. are the most usual source of information and ideas. What we are looking for is a personal and critical evaluation of the relevant source material. A good argument, thesis or analysis is always supported by evidence. </a:t>
            </a:r>
            <a:endParaRPr lang="en-GB" sz="2000" dirty="0">
              <a:latin typeface="Times New Roman" charset="0"/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111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69269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Guidance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916832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Identify your choice of concepts and underlying principles and reflect upon them. Why and how would the solutions/conclusions you may be suggesting work? Think of your chapters as a set of themes to explore on a range of levels. How might what you are writing link to and impact on your practice? </a:t>
            </a:r>
          </a:p>
          <a:p>
            <a:r>
              <a:rPr lang="en-GB" dirty="0"/>
              <a:t>   </a:t>
            </a:r>
          </a:p>
        </p:txBody>
      </p:sp>
    </p:spTree>
    <p:extLst>
      <p:ext uri="{BB962C8B-B14F-4D97-AF65-F5344CB8AC3E}">
        <p14:creationId xmlns:p14="http://schemas.microsoft.com/office/powerpoint/2010/main" val="7000028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69269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Guidance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556792"/>
            <a:ext cx="79208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 </a:t>
            </a:r>
          </a:p>
          <a:p>
            <a:r>
              <a:rPr lang="en-GB" sz="2000" b="1" dirty="0"/>
              <a:t>*Please note: </a:t>
            </a:r>
          </a:p>
          <a:p>
            <a:r>
              <a:rPr lang="en-GB" sz="2000" dirty="0"/>
              <a:t>*You submitted writing discussing your proposed topic at the end of Level 5; however, </a:t>
            </a:r>
            <a:r>
              <a:rPr lang="en-GB" sz="2000" b="1" dirty="0"/>
              <a:t>your writing cannot be re-submitted in substantially the same form</a:t>
            </a:r>
            <a:r>
              <a:rPr lang="en-GB" sz="2000" dirty="0"/>
              <a:t> for assessment at level 6. </a:t>
            </a:r>
          </a:p>
          <a:p>
            <a:endParaRPr lang="en-GB" sz="2000" dirty="0"/>
          </a:p>
          <a:p>
            <a:r>
              <a:rPr lang="en-GB" sz="2000" dirty="0"/>
              <a:t>*You should re-visit, explore and re-write your ideas</a:t>
            </a:r>
            <a:r>
              <a:rPr lang="en-GB" sz="2000" i="1" dirty="0"/>
              <a:t> </a:t>
            </a:r>
            <a:r>
              <a:rPr lang="en-GB" sz="2000" dirty="0"/>
              <a:t>with your supervisor, rather than cutting and pasting previously assessed information into your dissertation. </a:t>
            </a:r>
          </a:p>
          <a:p>
            <a:endParaRPr lang="en-GB" sz="2000" dirty="0"/>
          </a:p>
          <a:p>
            <a:r>
              <a:rPr lang="en-GB" sz="2000" dirty="0"/>
              <a:t>*If you resubmit previously assessed information this counts as self-plagiarism and you will not receive a mark</a:t>
            </a:r>
            <a:r>
              <a:rPr lang="en-GB" sz="2000" i="1" dirty="0"/>
              <a:t>. </a:t>
            </a:r>
            <a:endParaRPr lang="en-GB" sz="2000" dirty="0">
              <a:latin typeface="Times New Roman" charset="0"/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742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79712" y="5661248"/>
            <a:ext cx="4608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Questions?</a:t>
            </a:r>
          </a:p>
        </p:txBody>
      </p:sp>
      <p:pic>
        <p:nvPicPr>
          <p:cNvPr id="4" name="Picture 3" descr="WTF">
            <a:extLst>
              <a:ext uri="{FF2B5EF4-FFF2-40B4-BE49-F238E27FC236}">
                <a16:creationId xmlns:a16="http://schemas.microsoft.com/office/drawing/2014/main" id="{7D39C807-4212-1B40-9EB2-FCBD9321D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1550" y="404664"/>
            <a:ext cx="4346674" cy="493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212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C7FC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16632"/>
            <a:ext cx="806489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The Role of the Supervisor</a:t>
            </a:r>
          </a:p>
          <a:p>
            <a:endParaRPr lang="en-US" sz="800" b="1" dirty="0"/>
          </a:p>
          <a:p>
            <a:pPr marL="457200" indent="-457200">
              <a:buAutoNum type="arabicPeriod"/>
            </a:pPr>
            <a:r>
              <a:rPr lang="en-US" sz="2400" dirty="0"/>
              <a:t>To offer advice on your </a:t>
            </a:r>
            <a:r>
              <a:rPr lang="en-US" sz="2400" i="1" dirty="0"/>
              <a:t>Independent Inquiry </a:t>
            </a:r>
            <a:r>
              <a:rPr lang="en-US" sz="2400" dirty="0"/>
              <a:t>subject</a:t>
            </a:r>
          </a:p>
          <a:p>
            <a:pPr marL="457200" indent="-457200">
              <a:buAutoNum type="arabicPeriod"/>
            </a:pPr>
            <a:r>
              <a:rPr lang="en-US" sz="2400" dirty="0"/>
              <a:t>To ensure that you know the ‘rules’ of this Module</a:t>
            </a:r>
          </a:p>
          <a:p>
            <a:pPr marL="457200" indent="-457200">
              <a:buAutoNum type="arabicPeriod"/>
            </a:pPr>
            <a:r>
              <a:rPr lang="en-US" sz="2400" dirty="0"/>
              <a:t>To help develop critical analysis</a:t>
            </a:r>
          </a:p>
          <a:p>
            <a:pPr marL="457200" indent="-457200">
              <a:buAutoNum type="arabicPeriod"/>
            </a:pPr>
            <a:r>
              <a:rPr lang="en-US" sz="2400" dirty="0"/>
              <a:t>Help with written communication skills – </a:t>
            </a:r>
            <a:r>
              <a:rPr lang="en-US" sz="2400" b="1" dirty="0"/>
              <a:t>but NOT PROOFREAD!</a:t>
            </a:r>
          </a:p>
          <a:p>
            <a:pPr marL="457200" indent="-457200">
              <a:buAutoNum type="arabicPeriod"/>
            </a:pPr>
            <a:r>
              <a:rPr lang="en-US" sz="2400" dirty="0"/>
              <a:t>Encourage appropriate use and acknowledgement of source materials</a:t>
            </a:r>
          </a:p>
          <a:p>
            <a:pPr marL="457200" indent="-457200">
              <a:buAutoNum type="arabicPeriod"/>
            </a:pPr>
            <a:r>
              <a:rPr lang="en-US" sz="2400" dirty="0"/>
              <a:t>Advise on professional presentation</a:t>
            </a:r>
          </a:p>
          <a:p>
            <a:pPr marL="457200" indent="-457200">
              <a:buAutoNum type="arabicPeriod"/>
            </a:pPr>
            <a:r>
              <a:rPr lang="en-US" sz="2400" dirty="0"/>
              <a:t>Give appropriate feedback on the strengths and/or weaknesses of the work</a:t>
            </a:r>
          </a:p>
          <a:p>
            <a:pPr marL="457200" indent="-457200">
              <a:buAutoNum type="arabicPeriod"/>
            </a:pPr>
            <a:endParaRPr lang="en-US" sz="800" b="1" dirty="0"/>
          </a:p>
        </p:txBody>
      </p:sp>
    </p:spTree>
    <p:extLst>
      <p:ext uri="{BB962C8B-B14F-4D97-AF65-F5344CB8AC3E}">
        <p14:creationId xmlns:p14="http://schemas.microsoft.com/office/powerpoint/2010/main" val="3360440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C7FC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116632"/>
            <a:ext cx="770485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/>
              <a:t>The Role of the Supervisor</a:t>
            </a:r>
          </a:p>
          <a:p>
            <a:endParaRPr lang="en-US" sz="800" b="1" dirty="0"/>
          </a:p>
          <a:p>
            <a:pPr marL="457200" indent="-457200">
              <a:buAutoNum type="arabicPeriod"/>
            </a:pPr>
            <a:endParaRPr lang="en-US" sz="800" b="1" dirty="0"/>
          </a:p>
          <a:p>
            <a:endParaRPr lang="en-US" sz="800" b="1" dirty="0"/>
          </a:p>
          <a:p>
            <a:r>
              <a:rPr lang="en-US" sz="2400" b="1" u="sng" dirty="0">
                <a:solidFill>
                  <a:srgbClr val="FF0000"/>
                </a:solidFill>
              </a:rPr>
              <a:t>REMEMBER: </a:t>
            </a:r>
            <a:r>
              <a:rPr lang="en-US" sz="2400" dirty="0"/>
              <a:t>The supervisor will NOT write or proofread your work</a:t>
            </a:r>
          </a:p>
          <a:p>
            <a:endParaRPr lang="en-US" sz="2400" dirty="0"/>
          </a:p>
          <a:p>
            <a:endParaRPr lang="en-US" sz="800" b="1" dirty="0"/>
          </a:p>
          <a:p>
            <a:r>
              <a:rPr lang="en-US" sz="2400" b="1" u="sng" dirty="0">
                <a:solidFill>
                  <a:srgbClr val="FF0000"/>
                </a:solidFill>
              </a:rPr>
              <a:t>REMEMBER: </a:t>
            </a:r>
            <a:r>
              <a:rPr lang="en-US" sz="2400" b="1" dirty="0"/>
              <a:t>The supervisor is only allowed to see you in specified timeslots. You will need to arrange these with your supervisor. </a:t>
            </a:r>
          </a:p>
          <a:p>
            <a:endParaRPr lang="en-US" sz="2400" b="1" dirty="0"/>
          </a:p>
          <a:p>
            <a:endParaRPr lang="en-US" sz="800" b="1" dirty="0"/>
          </a:p>
          <a:p>
            <a:r>
              <a:rPr lang="en-US" sz="2400" b="1" u="sng" dirty="0">
                <a:solidFill>
                  <a:srgbClr val="FF0000"/>
                </a:solidFill>
              </a:rPr>
              <a:t>REMEMBER: </a:t>
            </a:r>
            <a:r>
              <a:rPr lang="en-US" sz="2400" b="1" dirty="0"/>
              <a:t>DO NOT BE LATE FOR BOTH THE LECTURE OR YOUR SUPERVISION MEETING. TIME IS LIMITED!</a:t>
            </a:r>
          </a:p>
        </p:txBody>
      </p:sp>
    </p:spTree>
    <p:extLst>
      <p:ext uri="{BB962C8B-B14F-4D97-AF65-F5344CB8AC3E}">
        <p14:creationId xmlns:p14="http://schemas.microsoft.com/office/powerpoint/2010/main" val="107601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C7FC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23728" y="1556792"/>
            <a:ext cx="46085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Why do we need to write an Independent Inquiry?</a:t>
            </a:r>
          </a:p>
        </p:txBody>
      </p:sp>
    </p:spTree>
    <p:extLst>
      <p:ext uri="{BB962C8B-B14F-4D97-AF65-F5344CB8AC3E}">
        <p14:creationId xmlns:p14="http://schemas.microsoft.com/office/powerpoint/2010/main" val="4565088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C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696382" cy="5976664"/>
          </a:xfrm>
        </p:spPr>
      </p:pic>
    </p:spTree>
    <p:extLst>
      <p:ext uri="{BB962C8B-B14F-4D97-AF65-F5344CB8AC3E}">
        <p14:creationId xmlns:p14="http://schemas.microsoft.com/office/powerpoint/2010/main" val="16719067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5" descr="Screen Shot 2015-02-23 at 12.09.0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788" y="1612900"/>
            <a:ext cx="28448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0115" name="Picture 7" descr="Screen Shot 2015-02-23 at 12.09.33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-57151"/>
            <a:ext cx="4204077" cy="7025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628800"/>
            <a:ext cx="4392612" cy="410686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b="1" dirty="0">
                <a:solidFill>
                  <a:srgbClr val="0000FF"/>
                </a:solidFill>
                <a:latin typeface="Avenir Book"/>
                <a:cs typeface="Avenir Book"/>
              </a:rPr>
              <a:t>	</a:t>
            </a: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Developmental 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Fluid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Particular/limited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Situation specific	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Multi-directional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Partial/ Subjective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Implicit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Optimistic</a:t>
            </a:r>
          </a:p>
          <a:p>
            <a:pPr marL="0" indent="0">
              <a:buNone/>
              <a:defRPr/>
            </a:pPr>
            <a:r>
              <a:rPr lang="en-US" sz="2400" b="1" dirty="0">
                <a:solidFill>
                  <a:srgbClr val="FFFFFF"/>
                </a:solidFill>
                <a:latin typeface="Avenir Book"/>
                <a:cs typeface="Avenir Book"/>
              </a:rPr>
              <a:t>	Relational</a:t>
            </a:r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655216"/>
            <a:ext cx="5508104" cy="1143000"/>
          </a:xfrm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r>
              <a:rPr lang="en-US" dirty="0">
                <a:solidFill>
                  <a:srgbClr val="000000"/>
                </a:solidFill>
                <a:latin typeface="Avenir Book"/>
                <a:cs typeface="Avenir Book"/>
              </a:rPr>
              <a:t>Writing Practice is…</a:t>
            </a:r>
          </a:p>
        </p:txBody>
      </p:sp>
      <p:sp>
        <p:nvSpPr>
          <p:cNvPr id="3" name="Rectangle 2"/>
          <p:cNvSpPr/>
          <p:nvPr/>
        </p:nvSpPr>
        <p:spPr>
          <a:xfrm>
            <a:off x="1043361" y="5758904"/>
            <a:ext cx="302458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  <a:defRPr/>
            </a:pPr>
            <a:r>
              <a:rPr lang="en-US" sz="1600" dirty="0">
                <a:latin typeface="Avenir Book"/>
                <a:cs typeface="Avenir Book"/>
              </a:rPr>
              <a:t>Lockheart &amp; </a:t>
            </a:r>
            <a:r>
              <a:rPr lang="en-US" sz="1600" dirty="0" err="1">
                <a:latin typeface="Avenir Book"/>
                <a:cs typeface="Avenir Book"/>
              </a:rPr>
              <a:t>Raein</a:t>
            </a:r>
            <a:r>
              <a:rPr lang="en-US" sz="1600" dirty="0">
                <a:latin typeface="Avenir Book"/>
                <a:cs typeface="Avenir Book"/>
              </a:rPr>
              <a:t> (2012) No one expects the design inquisition. </a:t>
            </a:r>
            <a:r>
              <a:rPr lang="en-US" sz="1600" i="1" dirty="0">
                <a:latin typeface="Avenir Book"/>
                <a:cs typeface="Avenir Book"/>
              </a:rPr>
              <a:t>Journal of Writing in Creative Practice. </a:t>
            </a:r>
          </a:p>
        </p:txBody>
      </p:sp>
    </p:spTree>
    <p:extLst>
      <p:ext uri="{BB962C8B-B14F-4D97-AF65-F5344CB8AC3E}">
        <p14:creationId xmlns:p14="http://schemas.microsoft.com/office/powerpoint/2010/main" val="6608168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5" name="Picture 7" descr="Screen Shot 2015-02-23 at 12.09.3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-57151"/>
            <a:ext cx="4204077" cy="7025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655216"/>
            <a:ext cx="4783832" cy="2485752"/>
          </a:xfrm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r>
              <a:rPr lang="en-US" dirty="0">
                <a:solidFill>
                  <a:srgbClr val="000000"/>
                </a:solidFill>
                <a:latin typeface="Avenir Book"/>
                <a:cs typeface="Avenir Book"/>
              </a:rPr>
              <a:t>Use maps, diagrams  and images to build your ideas </a:t>
            </a:r>
            <a:r>
              <a:rPr lang="mr-IN" dirty="0">
                <a:solidFill>
                  <a:srgbClr val="000000"/>
                </a:solidFill>
                <a:latin typeface="Avenir Book"/>
                <a:cs typeface="Avenir Book"/>
              </a:rPr>
              <a:t>…</a:t>
            </a:r>
            <a:endParaRPr lang="en-US" dirty="0">
              <a:solidFill>
                <a:srgbClr val="000000"/>
              </a:solidFill>
              <a:latin typeface="Avenir Book"/>
              <a:cs typeface="Avenir Book"/>
            </a:endParaRPr>
          </a:p>
        </p:txBody>
      </p:sp>
    </p:spTree>
    <p:extLst>
      <p:ext uri="{BB962C8B-B14F-4D97-AF65-F5344CB8AC3E}">
        <p14:creationId xmlns:p14="http://schemas.microsoft.com/office/powerpoint/2010/main" val="15814753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39552" y="11663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So WHY do we have to have a methodology?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764704"/>
            <a:ext cx="7887378" cy="592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5978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york.ac.uk/depts/poli/images/Student%20read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435111"/>
            <a:ext cx="7605970" cy="528003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000100" y="116632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248851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142976" y="417870"/>
            <a:ext cx="7358114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000" b="1" dirty="0"/>
              <a:t>What do we already know in the immediate area?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What are the characteristics of </a:t>
            </a:r>
            <a:r>
              <a:rPr lang="en-GB" sz="2000" b="1" i="1" dirty="0"/>
              <a:t>key concepts </a:t>
            </a:r>
            <a:r>
              <a:rPr lang="en-GB" sz="2000" b="1" dirty="0"/>
              <a:t>or the main arguments and findings?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What are the relationships between these key concepts, arguments and findings?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What are the existing theories?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Where are the inconsistencies?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Any other shortcomings in our knowledge and understandings?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What views need to be (further) tested?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What evidence is lacking, inconclusive, contradictory or too limited?</a:t>
            </a:r>
          </a:p>
          <a:p>
            <a:pPr lvl="0"/>
            <a:endParaRPr lang="en-GB" sz="2000" b="1" dirty="0"/>
          </a:p>
          <a:p>
            <a:pPr lvl="0"/>
            <a:r>
              <a:rPr lang="en-GB" sz="2000" b="1" dirty="0"/>
              <a:t>What contribution can my work be expected to make?</a:t>
            </a:r>
          </a:p>
        </p:txBody>
      </p:sp>
    </p:spTree>
    <p:extLst>
      <p:ext uri="{BB962C8B-B14F-4D97-AF65-F5344CB8AC3E}">
        <p14:creationId xmlns:p14="http://schemas.microsoft.com/office/powerpoint/2010/main" val="14407307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carefullyaimeddarts.files.wordpress.com/2009/02/ron-burgun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898" y="1071547"/>
            <a:ext cx="6024892" cy="5000660"/>
          </a:xfrm>
          <a:prstGeom prst="rect">
            <a:avLst/>
          </a:prstGeom>
          <a:noFill/>
        </p:spPr>
      </p:pic>
      <p:sp>
        <p:nvSpPr>
          <p:cNvPr id="5" name="Oval Callout 4"/>
          <p:cNvSpPr/>
          <p:nvPr/>
        </p:nvSpPr>
        <p:spPr>
          <a:xfrm>
            <a:off x="5214942" y="142876"/>
            <a:ext cx="3929090" cy="2857496"/>
          </a:xfrm>
          <a:prstGeom prst="wedgeEllipseCallout">
            <a:avLst>
              <a:gd name="adj1" fmla="val -89667"/>
              <a:gd name="adj2" fmla="val 62500"/>
            </a:avLst>
          </a:prstGeom>
          <a:solidFill>
            <a:srgbClr val="5A131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643570" y="553904"/>
            <a:ext cx="321471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What type of literature is there that you should look at when thinking of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14835112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pocketchange.become.com/images/superb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500327"/>
            <a:ext cx="5590279" cy="4143383"/>
          </a:xfrm>
          <a:prstGeom prst="rect">
            <a:avLst/>
          </a:prstGeom>
          <a:noFill/>
        </p:spPr>
      </p:pic>
      <p:sp>
        <p:nvSpPr>
          <p:cNvPr id="5" name="Oval Callout 4"/>
          <p:cNvSpPr/>
          <p:nvPr/>
        </p:nvSpPr>
        <p:spPr>
          <a:xfrm>
            <a:off x="285720" y="428604"/>
            <a:ext cx="2500330" cy="2285992"/>
          </a:xfrm>
          <a:prstGeom prst="wedgeEllipseCallout">
            <a:avLst>
              <a:gd name="adj1" fmla="val 40506"/>
              <a:gd name="adj2" fmla="val 794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4071934" y="214290"/>
            <a:ext cx="2214578" cy="2612912"/>
          </a:xfrm>
          <a:prstGeom prst="wedgeEllipseCallout">
            <a:avLst>
              <a:gd name="adj1" fmla="val -22354"/>
              <a:gd name="adj2" fmla="val 807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Callout 6"/>
          <p:cNvSpPr/>
          <p:nvPr/>
        </p:nvSpPr>
        <p:spPr>
          <a:xfrm>
            <a:off x="6572264" y="642918"/>
            <a:ext cx="2357454" cy="2357454"/>
          </a:xfrm>
          <a:prstGeom prst="wedgeEllipseCallout">
            <a:avLst>
              <a:gd name="adj1" fmla="val -59075"/>
              <a:gd name="adj2" fmla="val 745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14348" y="714356"/>
            <a:ext cx="17859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Journal articles</a:t>
            </a:r>
          </a:p>
          <a:p>
            <a:r>
              <a:rPr lang="en-GB" dirty="0"/>
              <a:t>Books</a:t>
            </a:r>
          </a:p>
          <a:p>
            <a:r>
              <a:rPr lang="en-GB" dirty="0"/>
              <a:t>Conferences</a:t>
            </a:r>
          </a:p>
          <a:p>
            <a:r>
              <a:rPr lang="en-GB" dirty="0"/>
              <a:t>Govt. and corp. reports.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29124" y="531666"/>
            <a:ext cx="16430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Newspapers</a:t>
            </a:r>
          </a:p>
          <a:p>
            <a:r>
              <a:rPr lang="en-GB" dirty="0"/>
              <a:t>Theses and Dissertations</a:t>
            </a:r>
          </a:p>
          <a:p>
            <a:r>
              <a:rPr lang="en-GB" dirty="0"/>
              <a:t>Internet</a:t>
            </a:r>
          </a:p>
          <a:p>
            <a:r>
              <a:rPr lang="en-GB" dirty="0"/>
              <a:t>CD-Rom</a:t>
            </a:r>
          </a:p>
          <a:p>
            <a:r>
              <a:rPr lang="en-GB" dirty="0"/>
              <a:t>Magazines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32240" y="1052736"/>
            <a:ext cx="2034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Not Wikipedia!</a:t>
            </a:r>
          </a:p>
        </p:txBody>
      </p:sp>
    </p:spTree>
    <p:extLst>
      <p:ext uri="{BB962C8B-B14F-4D97-AF65-F5344CB8AC3E}">
        <p14:creationId xmlns:p14="http://schemas.microsoft.com/office/powerpoint/2010/main" val="10891093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16632"/>
            <a:ext cx="9144000" cy="6586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Re-visiting and revaluating 1</a:t>
            </a:r>
          </a:p>
          <a:p>
            <a:endParaRPr lang="en-US" sz="800" b="1" dirty="0"/>
          </a:p>
          <a:p>
            <a:r>
              <a:rPr lang="en-US" sz="2400" b="1" dirty="0"/>
              <a:t>	Brainstorming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Start thinking about the writing process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Is the topic strong enough?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Refine your topic</a:t>
            </a:r>
          </a:p>
          <a:p>
            <a:pPr lvl="1"/>
            <a:endParaRPr lang="en-US" sz="800" b="1" dirty="0"/>
          </a:p>
          <a:p>
            <a:r>
              <a:rPr lang="en-US" sz="2400" b="1" dirty="0"/>
              <a:t>	Research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Why is Research so important?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How can it be used?</a:t>
            </a:r>
          </a:p>
          <a:p>
            <a:pPr marL="800100" lvl="1" indent="-342900">
              <a:buAutoNum type="arabicPeriod"/>
            </a:pPr>
            <a:endParaRPr lang="en-US" sz="800" b="1" dirty="0"/>
          </a:p>
          <a:p>
            <a:r>
              <a:rPr lang="en-US" sz="2400" b="1" dirty="0"/>
              <a:t>	Analysis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What particular subject is the best to analyse?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Choices… choices… choices…</a:t>
            </a:r>
          </a:p>
          <a:p>
            <a:pPr lvl="1"/>
            <a:endParaRPr lang="en-US" sz="800" b="1" dirty="0"/>
          </a:p>
          <a:p>
            <a:r>
              <a:rPr lang="en-US" sz="2400" b="1" dirty="0"/>
              <a:t>	Synthesis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The combining of elements to express ideas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Analyse research to improve ideas</a:t>
            </a:r>
          </a:p>
          <a:p>
            <a:pPr marL="1714500" lvl="3" indent="-342900">
              <a:buFontTx/>
              <a:buChar char="•"/>
            </a:pPr>
            <a:r>
              <a:rPr lang="en-US" sz="2400" dirty="0"/>
              <a:t>Up-date research material</a:t>
            </a:r>
          </a:p>
        </p:txBody>
      </p:sp>
    </p:spTree>
    <p:extLst>
      <p:ext uri="{BB962C8B-B14F-4D97-AF65-F5344CB8AC3E}">
        <p14:creationId xmlns:p14="http://schemas.microsoft.com/office/powerpoint/2010/main" val="40710353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Re-visiting and Revaluating 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1052736"/>
            <a:ext cx="86409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Topic Sentence and Thesis Statement</a:t>
            </a:r>
          </a:p>
          <a:p>
            <a:pPr marL="800100" lvl="1" indent="-342900">
              <a:buFontTx/>
              <a:buChar char="•"/>
            </a:pPr>
            <a:r>
              <a:rPr lang="en-US" sz="2400" dirty="0"/>
              <a:t>Write a topic statement – what is this writing about</a:t>
            </a:r>
          </a:p>
          <a:p>
            <a:pPr marL="800100" lvl="1" indent="-342900">
              <a:buFontTx/>
              <a:buChar char="•"/>
            </a:pPr>
            <a:r>
              <a:rPr lang="en-US" sz="2400" dirty="0"/>
              <a:t>Narrow the topic?</a:t>
            </a:r>
          </a:p>
          <a:p>
            <a:pPr marL="800100" lvl="1" indent="-342900">
              <a:buFontTx/>
              <a:buChar char="•"/>
            </a:pPr>
            <a:r>
              <a:rPr lang="en-US" sz="2400" dirty="0"/>
              <a:t>Write a short paragraph outlining further ideas about the 	contents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79512" y="2996952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Outline the Dissertation</a:t>
            </a:r>
          </a:p>
          <a:p>
            <a:pPr marL="800100" lvl="1" indent="-342900">
              <a:buFontTx/>
              <a:buChar char="•"/>
            </a:pPr>
            <a:r>
              <a:rPr lang="en-US" sz="2400" dirty="0"/>
              <a:t>Sizeable ‘chunks’ or ‘portions’ within each chapter</a:t>
            </a:r>
          </a:p>
          <a:p>
            <a:pPr marL="800100" lvl="1" indent="-342900">
              <a:buFontTx/>
              <a:buChar char="•"/>
            </a:pPr>
            <a:r>
              <a:rPr lang="en-US" sz="2400" dirty="0"/>
              <a:t>Does it all ‘fit’ and ‘work’ together?</a:t>
            </a:r>
          </a:p>
          <a:p>
            <a:pPr marL="342900" indent="-342900">
              <a:buFontTx/>
              <a:buChar char="•"/>
            </a:pPr>
            <a:endParaRPr lang="en-US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179512" y="4365104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Citations</a:t>
            </a:r>
          </a:p>
          <a:p>
            <a:pPr marL="342900" indent="-342900">
              <a:buFontTx/>
              <a:buChar char="•"/>
            </a:pPr>
            <a:r>
              <a:rPr lang="en-US" sz="2400" dirty="0"/>
              <a:t>These are quotes, reading lists, etc. – to be discussed next week</a:t>
            </a:r>
          </a:p>
          <a:p>
            <a:pPr marL="342900" indent="-342900">
              <a:buFontTx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649771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5536" y="260648"/>
            <a:ext cx="8568952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u="sng" dirty="0"/>
              <a:t>DEADLINE FOR DISSERTATION </a:t>
            </a:r>
          </a:p>
          <a:p>
            <a:pPr algn="ctr"/>
            <a:r>
              <a:rPr lang="en-US" sz="4000" b="1" u="sng" dirty="0"/>
              <a:t>HAND-IN: </a:t>
            </a:r>
          </a:p>
          <a:p>
            <a:pPr algn="ctr"/>
            <a:endParaRPr lang="en-US" sz="4000" b="1" u="sng" dirty="0"/>
          </a:p>
          <a:p>
            <a:pPr algn="ctr"/>
            <a:endParaRPr lang="en-US" sz="4000" b="1" u="sng" dirty="0"/>
          </a:p>
          <a:p>
            <a:pPr algn="ctr"/>
            <a:r>
              <a:rPr lang="en-US" sz="7200" b="1" dirty="0"/>
              <a:t>Wednesday, 11</a:t>
            </a:r>
            <a:r>
              <a:rPr lang="en-US" sz="7200" b="1" baseline="30000" dirty="0"/>
              <a:t>th</a:t>
            </a:r>
            <a:r>
              <a:rPr lang="en-US" sz="7200" b="1" dirty="0"/>
              <a:t> December 2019 </a:t>
            </a:r>
          </a:p>
          <a:p>
            <a:pPr algn="ctr"/>
            <a:r>
              <a:rPr lang="en-US" sz="7200" b="1" dirty="0"/>
              <a:t>12:00pm (noon)</a:t>
            </a:r>
          </a:p>
        </p:txBody>
      </p:sp>
    </p:spTree>
    <p:extLst>
      <p:ext uri="{BB962C8B-B14F-4D97-AF65-F5344CB8AC3E}">
        <p14:creationId xmlns:p14="http://schemas.microsoft.com/office/powerpoint/2010/main" val="18649315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9B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79712" y="5013176"/>
            <a:ext cx="4608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6DF0EA-3714-3B43-8E24-2C976B5CD0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9144000" cy="382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879447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12010</TotalTime>
  <Words>1842</Words>
  <Application>Microsoft Macintosh PowerPoint</Application>
  <PresentationFormat>On-screen Show (4:3)</PresentationFormat>
  <Paragraphs>263</Paragraphs>
  <Slides>37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American Typewriter</vt:lpstr>
      <vt:lpstr>Arial</vt:lpstr>
      <vt:lpstr>Avenir Book</vt:lpstr>
      <vt:lpstr>Calibri</vt:lpstr>
      <vt:lpstr>Times New Roman</vt:lpstr>
      <vt:lpstr>Wingdings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Writing Practice is…</vt:lpstr>
      <vt:lpstr>Use maps, diagrams  and images to build your ideas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Regent's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Enlightenment?</dc:title>
  <dc:creator>catej</dc:creator>
  <cp:lastModifiedBy>Timi O'neill</cp:lastModifiedBy>
  <cp:revision>356</cp:revision>
  <cp:lastPrinted>2017-10-04T11:54:21Z</cp:lastPrinted>
  <dcterms:created xsi:type="dcterms:W3CDTF">2006-10-09T18:33:50Z</dcterms:created>
  <dcterms:modified xsi:type="dcterms:W3CDTF">2019-10-01T23:28:50Z</dcterms:modified>
</cp:coreProperties>
</file>