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63"/>
  </p:notesMasterIdLst>
  <p:sldIdLst>
    <p:sldId id="258" r:id="rId23"/>
    <p:sldId id="259" r:id="rId24"/>
    <p:sldId id="260" r:id="rId25"/>
    <p:sldId id="291" r:id="rId26"/>
    <p:sldId id="261" r:id="rId27"/>
    <p:sldId id="263" r:id="rId28"/>
    <p:sldId id="262" r:id="rId29"/>
    <p:sldId id="264" r:id="rId30"/>
    <p:sldId id="265" r:id="rId31"/>
    <p:sldId id="266" r:id="rId32"/>
    <p:sldId id="267" r:id="rId33"/>
    <p:sldId id="295" r:id="rId34"/>
    <p:sldId id="294" r:id="rId35"/>
    <p:sldId id="269" r:id="rId36"/>
    <p:sldId id="296" r:id="rId37"/>
    <p:sldId id="270" r:id="rId38"/>
    <p:sldId id="292" r:id="rId39"/>
    <p:sldId id="293" r:id="rId40"/>
    <p:sldId id="297" r:id="rId41"/>
    <p:sldId id="304" r:id="rId42"/>
    <p:sldId id="299" r:id="rId43"/>
    <p:sldId id="298" r:id="rId44"/>
    <p:sldId id="300" r:id="rId45"/>
    <p:sldId id="303" r:id="rId46"/>
    <p:sldId id="301" r:id="rId47"/>
    <p:sldId id="278" r:id="rId48"/>
    <p:sldId id="277" r:id="rId49"/>
    <p:sldId id="283" r:id="rId50"/>
    <p:sldId id="302" r:id="rId51"/>
    <p:sldId id="309" r:id="rId52"/>
    <p:sldId id="286" r:id="rId53"/>
    <p:sldId id="289" r:id="rId54"/>
    <p:sldId id="288" r:id="rId55"/>
    <p:sldId id="274" r:id="rId56"/>
    <p:sldId id="285" r:id="rId57"/>
    <p:sldId id="306" r:id="rId58"/>
    <p:sldId id="307" r:id="rId59"/>
    <p:sldId id="308" r:id="rId60"/>
    <p:sldId id="310" r:id="rId61"/>
    <p:sldId id="290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19"/>
    <p:restoredTop sz="83231" autoAdjust="0"/>
  </p:normalViewPr>
  <p:slideViewPr>
    <p:cSldViewPr snapToGrid="0" snapToObjects="1">
      <p:cViewPr varScale="1">
        <p:scale>
          <a:sx n="83" d="100"/>
          <a:sy n="83" d="100"/>
        </p:scale>
        <p:origin x="232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9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slide" Target="slides/slide4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7C23D4-20F9-4712-B7FC-A368B78F91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79C1FA-8C49-4D1F-ADC6-1A6A0325F7C0}">
      <dgm:prSet/>
      <dgm:spPr/>
      <dgm:t>
        <a:bodyPr/>
        <a:lstStyle/>
        <a:p>
          <a:r>
            <a:rPr lang="en-GB" dirty="0"/>
            <a:t>Academic Director - Lynne Seymour</a:t>
          </a:r>
          <a:endParaRPr lang="en-US" dirty="0"/>
        </a:p>
      </dgm:t>
    </dgm:pt>
    <dgm:pt modelId="{7F3D2BD8-3CBD-4E4F-9730-E4E4ACE94E19}" type="parTrans" cxnId="{0FD6D1E9-D8E9-4F2E-A452-656AE715E9FE}">
      <dgm:prSet/>
      <dgm:spPr/>
      <dgm:t>
        <a:bodyPr/>
        <a:lstStyle/>
        <a:p>
          <a:endParaRPr lang="en-US"/>
        </a:p>
      </dgm:t>
    </dgm:pt>
    <dgm:pt modelId="{C7846C56-18F3-4FC3-A0FD-F8DEEA5C201B}" type="sibTrans" cxnId="{0FD6D1E9-D8E9-4F2E-A452-656AE715E9FE}">
      <dgm:prSet/>
      <dgm:spPr/>
      <dgm:t>
        <a:bodyPr/>
        <a:lstStyle/>
        <a:p>
          <a:endParaRPr lang="en-US"/>
        </a:p>
      </dgm:t>
    </dgm:pt>
    <dgm:pt modelId="{35883E04-13C8-4E2B-9763-A7C6AC1BC91A}">
      <dgm:prSet/>
      <dgm:spPr/>
      <dgm:t>
        <a:bodyPr/>
        <a:lstStyle/>
        <a:p>
          <a:r>
            <a:rPr lang="en-US" dirty="0"/>
            <a:t>Assistant Academic Director – Jonathan Pugh</a:t>
          </a:r>
        </a:p>
      </dgm:t>
    </dgm:pt>
    <dgm:pt modelId="{A09D80A6-DE0B-4B8D-9CE7-C21827D8BA3F}" type="parTrans" cxnId="{2ED4EBD8-0E2C-4154-A8E2-5DE8008D280E}">
      <dgm:prSet/>
      <dgm:spPr/>
      <dgm:t>
        <a:bodyPr/>
        <a:lstStyle/>
        <a:p>
          <a:endParaRPr lang="en-US"/>
        </a:p>
      </dgm:t>
    </dgm:pt>
    <dgm:pt modelId="{6A6F88E0-F237-4BBF-81DE-817F13391823}" type="sibTrans" cxnId="{2ED4EBD8-0E2C-4154-A8E2-5DE8008D280E}">
      <dgm:prSet/>
      <dgm:spPr/>
      <dgm:t>
        <a:bodyPr/>
        <a:lstStyle/>
        <a:p>
          <a:endParaRPr lang="en-US"/>
        </a:p>
      </dgm:t>
    </dgm:pt>
    <dgm:pt modelId="{80C5828A-2DB4-4740-BD09-04366F4FA826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Dr. Brett </a:t>
          </a:r>
          <a:r>
            <a:rPr lang="en-GB" dirty="0" err="1"/>
            <a:t>Aggersberg</a:t>
          </a:r>
          <a:endParaRPr lang="en-US" dirty="0"/>
        </a:p>
        <a:p>
          <a:pPr marL="0" lvl="0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dirty="0"/>
        </a:p>
      </dgm:t>
    </dgm:pt>
    <dgm:pt modelId="{640FF0B5-D59B-49C7-AF7D-79A2D3594E88}" type="parTrans" cxnId="{38867C8F-9C98-43BF-9DF4-7C955DF28B35}">
      <dgm:prSet/>
      <dgm:spPr/>
      <dgm:t>
        <a:bodyPr/>
        <a:lstStyle/>
        <a:p>
          <a:endParaRPr lang="en-US"/>
        </a:p>
      </dgm:t>
    </dgm:pt>
    <dgm:pt modelId="{B69A4306-B1BC-4818-B0F5-91904232BD02}" type="sibTrans" cxnId="{38867C8F-9C98-43BF-9DF4-7C955DF28B35}">
      <dgm:prSet/>
      <dgm:spPr/>
      <dgm:t>
        <a:bodyPr/>
        <a:lstStyle/>
        <a:p>
          <a:endParaRPr lang="en-US"/>
        </a:p>
      </dgm:t>
    </dgm:pt>
    <dgm:pt modelId="{7E976D16-C6F6-4E1A-95F4-8BF67005CB0F}">
      <dgm:prSet/>
      <dgm:spPr/>
      <dgm:t>
        <a:bodyPr/>
        <a:lstStyle/>
        <a:p>
          <a:r>
            <a:rPr lang="en-GB" dirty="0"/>
            <a:t>Stacey-Jo Atkinson</a:t>
          </a:r>
          <a:endParaRPr lang="en-US" dirty="0"/>
        </a:p>
      </dgm:t>
    </dgm:pt>
    <dgm:pt modelId="{2843C740-6B18-4163-80A7-9DD797EE76CA}" type="parTrans" cxnId="{56FBA671-7AC7-4211-A7A4-4F382AB63403}">
      <dgm:prSet/>
      <dgm:spPr/>
      <dgm:t>
        <a:bodyPr/>
        <a:lstStyle/>
        <a:p>
          <a:endParaRPr lang="en-US"/>
        </a:p>
      </dgm:t>
    </dgm:pt>
    <dgm:pt modelId="{DA7637E0-9FD6-47D5-B603-CA5880D3D2D6}" type="sibTrans" cxnId="{56FBA671-7AC7-4211-A7A4-4F382AB63403}">
      <dgm:prSet/>
      <dgm:spPr/>
      <dgm:t>
        <a:bodyPr/>
        <a:lstStyle/>
        <a:p>
          <a:endParaRPr lang="en-US"/>
        </a:p>
      </dgm:t>
    </dgm:pt>
    <dgm:pt modelId="{A14D85F1-9D18-48BF-AC7B-77805A7FE9DC}">
      <dgm:prSet/>
      <dgm:spPr/>
      <dgm:t>
        <a:bodyPr/>
        <a:lstStyle/>
        <a:p>
          <a:pPr marL="0" lvl="0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dirty="0"/>
            <a:t>Dave Atkinson</a:t>
          </a:r>
        </a:p>
      </dgm:t>
    </dgm:pt>
    <dgm:pt modelId="{F5322901-1287-4F62-8F19-51E7FD8DCE6E}" type="parTrans" cxnId="{7B312EF5-EAB2-4794-8AC0-218095ED6343}">
      <dgm:prSet/>
      <dgm:spPr/>
      <dgm:t>
        <a:bodyPr/>
        <a:lstStyle/>
        <a:p>
          <a:endParaRPr lang="en-US"/>
        </a:p>
      </dgm:t>
    </dgm:pt>
    <dgm:pt modelId="{D53095AF-A20E-42F6-83EF-61EABDE5FB28}" type="sibTrans" cxnId="{7B312EF5-EAB2-4794-8AC0-218095ED6343}">
      <dgm:prSet/>
      <dgm:spPr/>
      <dgm:t>
        <a:bodyPr/>
        <a:lstStyle/>
        <a:p>
          <a:endParaRPr lang="en-US"/>
        </a:p>
      </dgm:t>
    </dgm:pt>
    <dgm:pt modelId="{7E545FDD-1A81-4559-BE14-4D9E2F1B876E}">
      <dgm:prSet/>
      <dgm:spPr/>
      <dgm:t>
        <a:bodyPr/>
        <a:lstStyle/>
        <a:p>
          <a:r>
            <a:rPr lang="en-US" dirty="0"/>
            <a:t>Andrew Fillis</a:t>
          </a:r>
        </a:p>
      </dgm:t>
    </dgm:pt>
    <dgm:pt modelId="{AB73DFAE-0A35-4D04-B78F-9FA46FECE45C}" type="parTrans" cxnId="{2CCF5BC8-0411-453F-88D2-583D2165F4FF}">
      <dgm:prSet/>
      <dgm:spPr/>
      <dgm:t>
        <a:bodyPr/>
        <a:lstStyle/>
        <a:p>
          <a:endParaRPr lang="en-US"/>
        </a:p>
      </dgm:t>
    </dgm:pt>
    <dgm:pt modelId="{4F615321-B2F3-433D-A8E4-979719E3C668}" type="sibTrans" cxnId="{2CCF5BC8-0411-453F-88D2-583D2165F4FF}">
      <dgm:prSet/>
      <dgm:spPr/>
      <dgm:t>
        <a:bodyPr/>
        <a:lstStyle/>
        <a:p>
          <a:endParaRPr lang="en-US"/>
        </a:p>
      </dgm:t>
    </dgm:pt>
    <dgm:pt modelId="{6FC219E7-54E6-47AF-BF8E-26B37B959549}">
      <dgm:prSet/>
      <dgm:spPr/>
      <dgm:t>
        <a:bodyPr/>
        <a:lstStyle/>
        <a:p>
          <a:r>
            <a:rPr lang="en-US" dirty="0"/>
            <a:t>Samantha Jones</a:t>
          </a:r>
        </a:p>
      </dgm:t>
    </dgm:pt>
    <dgm:pt modelId="{C98BD07C-B7D4-406F-A3A5-4DB923477B3C}" type="parTrans" cxnId="{37CCF193-2D3E-4AF5-AA2F-6357E668C835}">
      <dgm:prSet/>
      <dgm:spPr/>
      <dgm:t>
        <a:bodyPr/>
        <a:lstStyle/>
        <a:p>
          <a:endParaRPr lang="en-US"/>
        </a:p>
      </dgm:t>
    </dgm:pt>
    <dgm:pt modelId="{93148E6B-7B02-46E6-9FF5-6EAC059DFC95}" type="sibTrans" cxnId="{37CCF193-2D3E-4AF5-AA2F-6357E668C835}">
      <dgm:prSet/>
      <dgm:spPr/>
      <dgm:t>
        <a:bodyPr/>
        <a:lstStyle/>
        <a:p>
          <a:endParaRPr lang="en-US"/>
        </a:p>
      </dgm:t>
    </dgm:pt>
    <dgm:pt modelId="{3394897D-11F3-4A35-9BB9-CE3F50AB5C47}">
      <dgm:prSet/>
      <dgm:spPr/>
      <dgm:t>
        <a:bodyPr/>
        <a:lstStyle/>
        <a:p>
          <a:r>
            <a:rPr lang="en-GB" dirty="0"/>
            <a:t>Liam O’Hara</a:t>
          </a:r>
          <a:endParaRPr lang="en-US" dirty="0"/>
        </a:p>
      </dgm:t>
    </dgm:pt>
    <dgm:pt modelId="{FF374B29-3597-46E5-81DC-28C399904D4F}" type="parTrans" cxnId="{0B12A2AA-4305-42FF-AA1C-3012AE8F19BF}">
      <dgm:prSet/>
      <dgm:spPr/>
      <dgm:t>
        <a:bodyPr/>
        <a:lstStyle/>
        <a:p>
          <a:endParaRPr lang="en-US"/>
        </a:p>
      </dgm:t>
    </dgm:pt>
    <dgm:pt modelId="{26F0AAD4-66E0-435B-99A8-9CF5CFA27555}" type="sibTrans" cxnId="{0B12A2AA-4305-42FF-AA1C-3012AE8F19BF}">
      <dgm:prSet/>
      <dgm:spPr/>
      <dgm:t>
        <a:bodyPr/>
        <a:lstStyle/>
        <a:p>
          <a:endParaRPr lang="en-US"/>
        </a:p>
      </dgm:t>
    </dgm:pt>
    <dgm:pt modelId="{3E52C92D-97E3-F945-843F-F8D7D6D3513A}" type="pres">
      <dgm:prSet presAssocID="{797C23D4-20F9-4712-B7FC-A368B78F9178}" presName="diagram" presStyleCnt="0">
        <dgm:presLayoutVars>
          <dgm:dir/>
          <dgm:resizeHandles val="exact"/>
        </dgm:presLayoutVars>
      </dgm:prSet>
      <dgm:spPr/>
    </dgm:pt>
    <dgm:pt modelId="{466FCF24-0CD2-6049-B7B2-140B3844AE0A}" type="pres">
      <dgm:prSet presAssocID="{8879C1FA-8C49-4D1F-ADC6-1A6A0325F7C0}" presName="node" presStyleLbl="node1" presStyleIdx="0" presStyleCnt="8" custScaleX="88660" custScaleY="88546" custLinFactNeighborX="39029" custLinFactNeighborY="-55">
        <dgm:presLayoutVars>
          <dgm:bulletEnabled val="1"/>
        </dgm:presLayoutVars>
      </dgm:prSet>
      <dgm:spPr/>
    </dgm:pt>
    <dgm:pt modelId="{56B7E23D-D7C8-004F-B912-BBA0718EE966}" type="pres">
      <dgm:prSet presAssocID="{C7846C56-18F3-4FC3-A0FD-F8DEEA5C201B}" presName="sibTrans" presStyleCnt="0"/>
      <dgm:spPr/>
    </dgm:pt>
    <dgm:pt modelId="{8F2EB803-4B9F-2641-960F-A3FB43F4DF33}" type="pres">
      <dgm:prSet presAssocID="{35883E04-13C8-4E2B-9763-A7C6AC1BC91A}" presName="node" presStyleLbl="node1" presStyleIdx="1" presStyleCnt="8" custScaleX="88949" custScaleY="87699" custLinFactNeighborX="87661" custLinFactNeighborY="2187">
        <dgm:presLayoutVars>
          <dgm:bulletEnabled val="1"/>
        </dgm:presLayoutVars>
      </dgm:prSet>
      <dgm:spPr/>
    </dgm:pt>
    <dgm:pt modelId="{D709007C-E894-004B-AEE7-06175D36484B}" type="pres">
      <dgm:prSet presAssocID="{6A6F88E0-F237-4BBF-81DE-817F13391823}" presName="sibTrans" presStyleCnt="0"/>
      <dgm:spPr/>
    </dgm:pt>
    <dgm:pt modelId="{5100B45C-1E09-2546-8FCC-39A1A94D2A3C}" type="pres">
      <dgm:prSet presAssocID="{80C5828A-2DB4-4740-BD09-04366F4FA826}" presName="node" presStyleLbl="node1" presStyleIdx="2" presStyleCnt="8" custScaleX="96025" custScaleY="78532" custLinFactX="-100000" custLinFactNeighborX="-124093" custLinFactNeighborY="98845">
        <dgm:presLayoutVars>
          <dgm:bulletEnabled val="1"/>
        </dgm:presLayoutVars>
      </dgm:prSet>
      <dgm:spPr/>
    </dgm:pt>
    <dgm:pt modelId="{4F224E24-8750-FF42-A6EE-829C1D37F1F6}" type="pres">
      <dgm:prSet presAssocID="{B69A4306-B1BC-4818-B0F5-91904232BD02}" presName="sibTrans" presStyleCnt="0"/>
      <dgm:spPr/>
    </dgm:pt>
    <dgm:pt modelId="{E5DC2F46-5B5A-A04C-907B-9B77C0384CDE}" type="pres">
      <dgm:prSet presAssocID="{7E976D16-C6F6-4E1A-95F4-8BF67005CB0F}" presName="node" presStyleLbl="node1" presStyleIdx="3" presStyleCnt="8" custScaleX="107125" custScaleY="82295" custLinFactX="2253" custLinFactNeighborX="100000" custLinFactNeighborY="-980">
        <dgm:presLayoutVars>
          <dgm:bulletEnabled val="1"/>
        </dgm:presLayoutVars>
      </dgm:prSet>
      <dgm:spPr/>
    </dgm:pt>
    <dgm:pt modelId="{A266CCAF-1139-1B4A-A923-A51B2DD9BD7E}" type="pres">
      <dgm:prSet presAssocID="{DA7637E0-9FD6-47D5-B603-CA5880D3D2D6}" presName="sibTrans" presStyleCnt="0"/>
      <dgm:spPr/>
    </dgm:pt>
    <dgm:pt modelId="{8AF692A4-0986-BD49-AF25-81AA17703B96}" type="pres">
      <dgm:prSet presAssocID="{A14D85F1-9D18-48BF-AC7B-77805A7FE9DC}" presName="node" presStyleLbl="node1" presStyleIdx="4" presStyleCnt="8" custScaleX="90820" custScaleY="86348" custLinFactX="28901" custLinFactNeighborX="100000" custLinFactNeighborY="93334">
        <dgm:presLayoutVars>
          <dgm:bulletEnabled val="1"/>
        </dgm:presLayoutVars>
      </dgm:prSet>
      <dgm:spPr/>
    </dgm:pt>
    <dgm:pt modelId="{C0620088-A6AD-FE46-BC2B-F033E2BF8AB5}" type="pres">
      <dgm:prSet presAssocID="{D53095AF-A20E-42F6-83EF-61EABDE5FB28}" presName="sibTrans" presStyleCnt="0"/>
      <dgm:spPr/>
    </dgm:pt>
    <dgm:pt modelId="{7D60043D-F081-7E42-8AAE-A501BA07654F}" type="pres">
      <dgm:prSet presAssocID="{7E545FDD-1A81-4559-BE14-4D9E2F1B876E}" presName="node" presStyleLbl="node1" presStyleIdx="5" presStyleCnt="8" custScaleX="97769" custScaleY="79377" custLinFactX="-100000" custLinFactNeighborX="-136823" custLinFactNeighborY="90788">
        <dgm:presLayoutVars>
          <dgm:bulletEnabled val="1"/>
        </dgm:presLayoutVars>
      </dgm:prSet>
      <dgm:spPr/>
    </dgm:pt>
    <dgm:pt modelId="{33BF3DA1-9E62-5147-95A8-C726FE397B6F}" type="pres">
      <dgm:prSet presAssocID="{4F615321-B2F3-433D-A8E4-979719E3C668}" presName="sibTrans" presStyleCnt="0"/>
      <dgm:spPr/>
    </dgm:pt>
    <dgm:pt modelId="{BC1B86B0-5B2A-2F40-B71F-B4331D600720}" type="pres">
      <dgm:prSet presAssocID="{6FC219E7-54E6-47AF-BF8E-26B37B959549}" presName="node" presStyleLbl="node1" presStyleIdx="6" presStyleCnt="8" custScaleX="89983" custScaleY="82426" custLinFactX="81167" custLinFactY="-1982" custLinFactNeighborX="100000" custLinFactNeighborY="-100000">
        <dgm:presLayoutVars>
          <dgm:bulletEnabled val="1"/>
        </dgm:presLayoutVars>
      </dgm:prSet>
      <dgm:spPr/>
    </dgm:pt>
    <dgm:pt modelId="{FD3C357E-22C3-E340-8606-B8E12CB3E436}" type="pres">
      <dgm:prSet presAssocID="{93148E6B-7B02-46E6-9FF5-6EAC059DFC95}" presName="sibTrans" presStyleCnt="0"/>
      <dgm:spPr/>
    </dgm:pt>
    <dgm:pt modelId="{62A17C7F-2380-764F-9407-60DDB3C49D52}" type="pres">
      <dgm:prSet presAssocID="{3394897D-11F3-4A35-9BB9-CE3F50AB5C47}" presName="node" presStyleLbl="node1" presStyleIdx="7" presStyleCnt="8" custScaleX="83273" custScaleY="82670" custLinFactNeighborX="-52033" custLinFactNeighborY="-833">
        <dgm:presLayoutVars>
          <dgm:bulletEnabled val="1"/>
        </dgm:presLayoutVars>
      </dgm:prSet>
      <dgm:spPr/>
    </dgm:pt>
  </dgm:ptLst>
  <dgm:cxnLst>
    <dgm:cxn modelId="{260DE431-7E95-824B-AE1E-976B8185D6CE}" type="presOf" srcId="{7E545FDD-1A81-4559-BE14-4D9E2F1B876E}" destId="{7D60043D-F081-7E42-8AAE-A501BA07654F}" srcOrd="0" destOrd="0" presId="urn:microsoft.com/office/officeart/2005/8/layout/default"/>
    <dgm:cxn modelId="{DD012A33-52A2-234B-A378-B107B4BCAE1C}" type="presOf" srcId="{797C23D4-20F9-4712-B7FC-A368B78F9178}" destId="{3E52C92D-97E3-F945-843F-F8D7D6D3513A}" srcOrd="0" destOrd="0" presId="urn:microsoft.com/office/officeart/2005/8/layout/default"/>
    <dgm:cxn modelId="{61A2E656-57BF-4C4B-AAA1-C12570E7D5F9}" type="presOf" srcId="{8879C1FA-8C49-4D1F-ADC6-1A6A0325F7C0}" destId="{466FCF24-0CD2-6049-B7B2-140B3844AE0A}" srcOrd="0" destOrd="0" presId="urn:microsoft.com/office/officeart/2005/8/layout/default"/>
    <dgm:cxn modelId="{ED5C6266-F02C-FF49-85AF-0ED6A4236AB8}" type="presOf" srcId="{A14D85F1-9D18-48BF-AC7B-77805A7FE9DC}" destId="{8AF692A4-0986-BD49-AF25-81AA17703B96}" srcOrd="0" destOrd="0" presId="urn:microsoft.com/office/officeart/2005/8/layout/default"/>
    <dgm:cxn modelId="{56FBA671-7AC7-4211-A7A4-4F382AB63403}" srcId="{797C23D4-20F9-4712-B7FC-A368B78F9178}" destId="{7E976D16-C6F6-4E1A-95F4-8BF67005CB0F}" srcOrd="3" destOrd="0" parTransId="{2843C740-6B18-4163-80A7-9DD797EE76CA}" sibTransId="{DA7637E0-9FD6-47D5-B603-CA5880D3D2D6}"/>
    <dgm:cxn modelId="{38867C8F-9C98-43BF-9DF4-7C955DF28B35}" srcId="{797C23D4-20F9-4712-B7FC-A368B78F9178}" destId="{80C5828A-2DB4-4740-BD09-04366F4FA826}" srcOrd="2" destOrd="0" parTransId="{640FF0B5-D59B-49C7-AF7D-79A2D3594E88}" sibTransId="{B69A4306-B1BC-4818-B0F5-91904232BD02}"/>
    <dgm:cxn modelId="{37CCF193-2D3E-4AF5-AA2F-6357E668C835}" srcId="{797C23D4-20F9-4712-B7FC-A368B78F9178}" destId="{6FC219E7-54E6-47AF-BF8E-26B37B959549}" srcOrd="6" destOrd="0" parTransId="{C98BD07C-B7D4-406F-A3A5-4DB923477B3C}" sibTransId="{93148E6B-7B02-46E6-9FF5-6EAC059DFC95}"/>
    <dgm:cxn modelId="{E6FE8D95-3597-8049-AD35-AAB1386EF8BF}" type="presOf" srcId="{6FC219E7-54E6-47AF-BF8E-26B37B959549}" destId="{BC1B86B0-5B2A-2F40-B71F-B4331D600720}" srcOrd="0" destOrd="0" presId="urn:microsoft.com/office/officeart/2005/8/layout/default"/>
    <dgm:cxn modelId="{0B12A2AA-4305-42FF-AA1C-3012AE8F19BF}" srcId="{797C23D4-20F9-4712-B7FC-A368B78F9178}" destId="{3394897D-11F3-4A35-9BB9-CE3F50AB5C47}" srcOrd="7" destOrd="0" parTransId="{FF374B29-3597-46E5-81DC-28C399904D4F}" sibTransId="{26F0AAD4-66E0-435B-99A8-9CF5CFA27555}"/>
    <dgm:cxn modelId="{F7B857B5-0FC5-6A45-99C1-7A81722514A0}" type="presOf" srcId="{35883E04-13C8-4E2B-9763-A7C6AC1BC91A}" destId="{8F2EB803-4B9F-2641-960F-A3FB43F4DF33}" srcOrd="0" destOrd="0" presId="urn:microsoft.com/office/officeart/2005/8/layout/default"/>
    <dgm:cxn modelId="{E106BEBB-024A-124D-A665-FC36D0559287}" type="presOf" srcId="{3394897D-11F3-4A35-9BB9-CE3F50AB5C47}" destId="{62A17C7F-2380-764F-9407-60DDB3C49D52}" srcOrd="0" destOrd="0" presId="urn:microsoft.com/office/officeart/2005/8/layout/default"/>
    <dgm:cxn modelId="{E25A70C3-0974-4645-A1D6-CC210AE02959}" type="presOf" srcId="{7E976D16-C6F6-4E1A-95F4-8BF67005CB0F}" destId="{E5DC2F46-5B5A-A04C-907B-9B77C0384CDE}" srcOrd="0" destOrd="0" presId="urn:microsoft.com/office/officeart/2005/8/layout/default"/>
    <dgm:cxn modelId="{2CCF5BC8-0411-453F-88D2-583D2165F4FF}" srcId="{797C23D4-20F9-4712-B7FC-A368B78F9178}" destId="{7E545FDD-1A81-4559-BE14-4D9E2F1B876E}" srcOrd="5" destOrd="0" parTransId="{AB73DFAE-0A35-4D04-B78F-9FA46FECE45C}" sibTransId="{4F615321-B2F3-433D-A8E4-979719E3C668}"/>
    <dgm:cxn modelId="{B434E4C8-E3F4-284F-927A-4762E32EE3EA}" type="presOf" srcId="{80C5828A-2DB4-4740-BD09-04366F4FA826}" destId="{5100B45C-1E09-2546-8FCC-39A1A94D2A3C}" srcOrd="0" destOrd="0" presId="urn:microsoft.com/office/officeart/2005/8/layout/default"/>
    <dgm:cxn modelId="{2ED4EBD8-0E2C-4154-A8E2-5DE8008D280E}" srcId="{797C23D4-20F9-4712-B7FC-A368B78F9178}" destId="{35883E04-13C8-4E2B-9763-A7C6AC1BC91A}" srcOrd="1" destOrd="0" parTransId="{A09D80A6-DE0B-4B8D-9CE7-C21827D8BA3F}" sibTransId="{6A6F88E0-F237-4BBF-81DE-817F13391823}"/>
    <dgm:cxn modelId="{0FD6D1E9-D8E9-4F2E-A452-656AE715E9FE}" srcId="{797C23D4-20F9-4712-B7FC-A368B78F9178}" destId="{8879C1FA-8C49-4D1F-ADC6-1A6A0325F7C0}" srcOrd="0" destOrd="0" parTransId="{7F3D2BD8-3CBD-4E4F-9730-E4E4ACE94E19}" sibTransId="{C7846C56-18F3-4FC3-A0FD-F8DEEA5C201B}"/>
    <dgm:cxn modelId="{7B312EF5-EAB2-4794-8AC0-218095ED6343}" srcId="{797C23D4-20F9-4712-B7FC-A368B78F9178}" destId="{A14D85F1-9D18-48BF-AC7B-77805A7FE9DC}" srcOrd="4" destOrd="0" parTransId="{F5322901-1287-4F62-8F19-51E7FD8DCE6E}" sibTransId="{D53095AF-A20E-42F6-83EF-61EABDE5FB28}"/>
    <dgm:cxn modelId="{6F79BECD-6F1F-FD41-A665-E15E046A1B6B}" type="presParOf" srcId="{3E52C92D-97E3-F945-843F-F8D7D6D3513A}" destId="{466FCF24-0CD2-6049-B7B2-140B3844AE0A}" srcOrd="0" destOrd="0" presId="urn:microsoft.com/office/officeart/2005/8/layout/default"/>
    <dgm:cxn modelId="{98BBD210-0959-9846-92B0-B977A432B9FF}" type="presParOf" srcId="{3E52C92D-97E3-F945-843F-F8D7D6D3513A}" destId="{56B7E23D-D7C8-004F-B912-BBA0718EE966}" srcOrd="1" destOrd="0" presId="urn:microsoft.com/office/officeart/2005/8/layout/default"/>
    <dgm:cxn modelId="{F6FBAD2C-18B0-9E4B-A849-1A0E30D61F4E}" type="presParOf" srcId="{3E52C92D-97E3-F945-843F-F8D7D6D3513A}" destId="{8F2EB803-4B9F-2641-960F-A3FB43F4DF33}" srcOrd="2" destOrd="0" presId="urn:microsoft.com/office/officeart/2005/8/layout/default"/>
    <dgm:cxn modelId="{77B6DDC4-57F9-2340-944F-D92A54962BC1}" type="presParOf" srcId="{3E52C92D-97E3-F945-843F-F8D7D6D3513A}" destId="{D709007C-E894-004B-AEE7-06175D36484B}" srcOrd="3" destOrd="0" presId="urn:microsoft.com/office/officeart/2005/8/layout/default"/>
    <dgm:cxn modelId="{D2861F4E-B061-4D4E-A02F-E78CE69704C2}" type="presParOf" srcId="{3E52C92D-97E3-F945-843F-F8D7D6D3513A}" destId="{5100B45C-1E09-2546-8FCC-39A1A94D2A3C}" srcOrd="4" destOrd="0" presId="urn:microsoft.com/office/officeart/2005/8/layout/default"/>
    <dgm:cxn modelId="{75923A6E-891B-874B-8C8E-F7931530DEDE}" type="presParOf" srcId="{3E52C92D-97E3-F945-843F-F8D7D6D3513A}" destId="{4F224E24-8750-FF42-A6EE-829C1D37F1F6}" srcOrd="5" destOrd="0" presId="urn:microsoft.com/office/officeart/2005/8/layout/default"/>
    <dgm:cxn modelId="{00242D07-308A-4B49-98AD-48A167054F46}" type="presParOf" srcId="{3E52C92D-97E3-F945-843F-F8D7D6D3513A}" destId="{E5DC2F46-5B5A-A04C-907B-9B77C0384CDE}" srcOrd="6" destOrd="0" presId="urn:microsoft.com/office/officeart/2005/8/layout/default"/>
    <dgm:cxn modelId="{C28AFBED-8B74-ED49-90BF-15555F352730}" type="presParOf" srcId="{3E52C92D-97E3-F945-843F-F8D7D6D3513A}" destId="{A266CCAF-1139-1B4A-A923-A51B2DD9BD7E}" srcOrd="7" destOrd="0" presId="urn:microsoft.com/office/officeart/2005/8/layout/default"/>
    <dgm:cxn modelId="{B81EC9CF-A405-C546-B654-A0547B44CEA8}" type="presParOf" srcId="{3E52C92D-97E3-F945-843F-F8D7D6D3513A}" destId="{8AF692A4-0986-BD49-AF25-81AA17703B96}" srcOrd="8" destOrd="0" presId="urn:microsoft.com/office/officeart/2005/8/layout/default"/>
    <dgm:cxn modelId="{20DCD4F9-EBF1-004B-BB48-412D4BEC0EEC}" type="presParOf" srcId="{3E52C92D-97E3-F945-843F-F8D7D6D3513A}" destId="{C0620088-A6AD-FE46-BC2B-F033E2BF8AB5}" srcOrd="9" destOrd="0" presId="urn:microsoft.com/office/officeart/2005/8/layout/default"/>
    <dgm:cxn modelId="{C375A2A9-65F9-E344-908E-8A3835A0C3E7}" type="presParOf" srcId="{3E52C92D-97E3-F945-843F-F8D7D6D3513A}" destId="{7D60043D-F081-7E42-8AAE-A501BA07654F}" srcOrd="10" destOrd="0" presId="urn:microsoft.com/office/officeart/2005/8/layout/default"/>
    <dgm:cxn modelId="{16F8F99C-CC05-204A-9EBC-0E2C11E87B04}" type="presParOf" srcId="{3E52C92D-97E3-F945-843F-F8D7D6D3513A}" destId="{33BF3DA1-9E62-5147-95A8-C726FE397B6F}" srcOrd="11" destOrd="0" presId="urn:microsoft.com/office/officeart/2005/8/layout/default"/>
    <dgm:cxn modelId="{296F417A-1B60-044E-AE6A-390F9279B2D2}" type="presParOf" srcId="{3E52C92D-97E3-F945-843F-F8D7D6D3513A}" destId="{BC1B86B0-5B2A-2F40-B71F-B4331D600720}" srcOrd="12" destOrd="0" presId="urn:microsoft.com/office/officeart/2005/8/layout/default"/>
    <dgm:cxn modelId="{50AA878B-6DBF-714D-BB42-AB3D84F189AE}" type="presParOf" srcId="{3E52C92D-97E3-F945-843F-F8D7D6D3513A}" destId="{FD3C357E-22C3-E340-8606-B8E12CB3E436}" srcOrd="13" destOrd="0" presId="urn:microsoft.com/office/officeart/2005/8/layout/default"/>
    <dgm:cxn modelId="{6BF5E953-B3E7-5142-8EF0-4631548EF639}" type="presParOf" srcId="{3E52C92D-97E3-F945-843F-F8D7D6D3513A}" destId="{62A17C7F-2380-764F-9407-60DDB3C49D5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 custLinFactNeighborX="-1327" custLinFactNeighborY="36433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 custLinFactNeighborY="37823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 custLinFactNeighborX="-7459" custLinFactNeighborY="40894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 custLinFactNeighborX="-3730" custLinFactNeighborY="53839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FCF24-0CD2-6049-B7B2-140B3844AE0A}">
      <dsp:nvSpPr>
        <dsp:cNvPr id="0" name=""/>
        <dsp:cNvSpPr/>
      </dsp:nvSpPr>
      <dsp:spPr>
        <a:xfrm>
          <a:off x="2349442" y="0"/>
          <a:ext cx="2578183" cy="15449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Academic Director - Lynne Seymour</a:t>
          </a:r>
          <a:endParaRPr lang="en-US" sz="2500" kern="1200" dirty="0"/>
        </a:p>
      </dsp:txBody>
      <dsp:txXfrm>
        <a:off x="2349442" y="0"/>
        <a:ext cx="2578183" cy="1544920"/>
      </dsp:txXfrm>
    </dsp:sp>
    <dsp:sp modelId="{8F2EB803-4B9F-2641-960F-A3FB43F4DF33}">
      <dsp:nvSpPr>
        <dsp:cNvPr id="0" name=""/>
        <dsp:cNvSpPr/>
      </dsp:nvSpPr>
      <dsp:spPr>
        <a:xfrm>
          <a:off x="6632611" y="46503"/>
          <a:ext cx="2586587" cy="15301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Assistant Academic Director – Jonathan Pugh</a:t>
          </a:r>
        </a:p>
      </dsp:txBody>
      <dsp:txXfrm>
        <a:off x="6632611" y="46503"/>
        <a:ext cx="2586587" cy="1530142"/>
      </dsp:txXfrm>
    </dsp:sp>
    <dsp:sp modelId="{5100B45C-1E09-2546-8FCC-39A1A94D2A3C}">
      <dsp:nvSpPr>
        <dsp:cNvPr id="0" name=""/>
        <dsp:cNvSpPr/>
      </dsp:nvSpPr>
      <dsp:spPr>
        <a:xfrm>
          <a:off x="444361" y="1812930"/>
          <a:ext cx="2792353" cy="13701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500" kern="1200" dirty="0"/>
            <a:t>Dr. Brett </a:t>
          </a:r>
          <a:r>
            <a:rPr lang="en-GB" sz="2500" kern="1200" dirty="0" err="1"/>
            <a:t>Aggersberg</a:t>
          </a:r>
          <a:endParaRPr lang="en-US" sz="2500" kern="1200" dirty="0"/>
        </a:p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 dirty="0"/>
        </a:p>
      </dsp:txBody>
      <dsp:txXfrm>
        <a:off x="444361" y="1812930"/>
        <a:ext cx="2792353" cy="1370199"/>
      </dsp:txXfrm>
    </dsp:sp>
    <dsp:sp modelId="{E5DC2F46-5B5A-A04C-907B-9B77C0384CDE}">
      <dsp:nvSpPr>
        <dsp:cNvPr id="0" name=""/>
        <dsp:cNvSpPr/>
      </dsp:nvSpPr>
      <dsp:spPr>
        <a:xfrm>
          <a:off x="3866924" y="1854930"/>
          <a:ext cx="3115134" cy="14358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Stacey-Jo Atkinson</a:t>
          </a:r>
          <a:endParaRPr lang="en-US" sz="2500" kern="1200" dirty="0"/>
        </a:p>
      </dsp:txBody>
      <dsp:txXfrm>
        <a:off x="3866924" y="1854930"/>
        <a:ext cx="3115134" cy="1435855"/>
      </dsp:txXfrm>
    </dsp:sp>
    <dsp:sp modelId="{8AF692A4-0986-BD49-AF25-81AA17703B96}">
      <dsp:nvSpPr>
        <dsp:cNvPr id="0" name=""/>
        <dsp:cNvSpPr/>
      </dsp:nvSpPr>
      <dsp:spPr>
        <a:xfrm>
          <a:off x="8047762" y="3465131"/>
          <a:ext cx="2640994" cy="15065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Dave Atkinson</a:t>
          </a:r>
        </a:p>
      </dsp:txBody>
      <dsp:txXfrm>
        <a:off x="8047762" y="3465131"/>
        <a:ext cx="2640994" cy="1506570"/>
      </dsp:txXfrm>
    </dsp:sp>
    <dsp:sp modelId="{7D60043D-F081-7E42-8AAE-A501BA07654F}">
      <dsp:nvSpPr>
        <dsp:cNvPr id="0" name=""/>
        <dsp:cNvSpPr/>
      </dsp:nvSpPr>
      <dsp:spPr>
        <a:xfrm>
          <a:off x="344502" y="3481523"/>
          <a:ext cx="2843067" cy="13849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Andrew Fillis</a:t>
          </a:r>
        </a:p>
      </dsp:txBody>
      <dsp:txXfrm>
        <a:off x="344502" y="3481523"/>
        <a:ext cx="2843067" cy="1384943"/>
      </dsp:txXfrm>
    </dsp:sp>
    <dsp:sp modelId="{BC1B86B0-5B2A-2F40-B71F-B4331D600720}">
      <dsp:nvSpPr>
        <dsp:cNvPr id="0" name=""/>
        <dsp:cNvSpPr/>
      </dsp:nvSpPr>
      <dsp:spPr>
        <a:xfrm>
          <a:off x="8087601" y="1856817"/>
          <a:ext cx="2616655" cy="14381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Samantha Jones</a:t>
          </a:r>
        </a:p>
      </dsp:txBody>
      <dsp:txXfrm>
        <a:off x="8087601" y="1856817"/>
        <a:ext cx="2616655" cy="1438141"/>
      </dsp:txXfrm>
    </dsp:sp>
    <dsp:sp modelId="{62A17C7F-2380-764F-9407-60DDB3C49D52}">
      <dsp:nvSpPr>
        <dsp:cNvPr id="0" name=""/>
        <dsp:cNvSpPr/>
      </dsp:nvSpPr>
      <dsp:spPr>
        <a:xfrm>
          <a:off x="4213725" y="3619502"/>
          <a:ext cx="2421532" cy="1442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Liam O’Hara</a:t>
          </a:r>
          <a:endParaRPr lang="en-US" sz="2500" kern="1200" dirty="0"/>
        </a:p>
      </dsp:txBody>
      <dsp:txXfrm>
        <a:off x="4213725" y="3619502"/>
        <a:ext cx="2421532" cy="14423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0" y="1780636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27708" y="1808344"/>
        <a:ext cx="1051812" cy="890618"/>
      </dsp:txXfrm>
    </dsp:sp>
    <dsp:sp modelId="{8EB536D5-E057-4809-81DF-B151F4E34E28}">
      <dsp:nvSpPr>
        <dsp:cNvPr id="0" name=""/>
        <dsp:cNvSpPr/>
      </dsp:nvSpPr>
      <dsp:spPr>
        <a:xfrm rot="31276">
          <a:off x="1201324" y="2145298"/>
          <a:ext cx="19950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1325" y="2191088"/>
        <a:ext cx="139650" cy="138188"/>
      </dsp:txXfrm>
    </dsp:sp>
    <dsp:sp modelId="{44968944-A20C-480A-B33A-E72166629DFD}">
      <dsp:nvSpPr>
        <dsp:cNvPr id="0" name=""/>
        <dsp:cNvSpPr/>
      </dsp:nvSpPr>
      <dsp:spPr>
        <a:xfrm>
          <a:off x="1483628" y="1810006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836737"/>
        <a:ext cx="875218" cy="859205"/>
      </dsp:txXfrm>
    </dsp:sp>
    <dsp:sp modelId="{5437896B-7EC7-43D5-9682-2A84CFA7FFE5}">
      <dsp:nvSpPr>
        <dsp:cNvPr id="0" name=""/>
        <dsp:cNvSpPr/>
      </dsp:nvSpPr>
      <dsp:spPr>
        <a:xfrm rot="71590">
          <a:off x="2498229" y="2164542"/>
          <a:ext cx="182234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498235" y="2210035"/>
        <a:ext cx="127564" cy="138188"/>
      </dsp:txXfrm>
    </dsp:sp>
    <dsp:sp modelId="{A70C150A-2D59-4052-ACE5-C84C122E4279}">
      <dsp:nvSpPr>
        <dsp:cNvPr id="0" name=""/>
        <dsp:cNvSpPr/>
      </dsp:nvSpPr>
      <dsp:spPr>
        <a:xfrm>
          <a:off x="2756072" y="1838034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782803" y="1864765"/>
        <a:ext cx="1021754" cy="859205"/>
      </dsp:txXfrm>
    </dsp:sp>
    <dsp:sp modelId="{12D91E65-45FE-4CA2-B7F1-EAFD758469DB}">
      <dsp:nvSpPr>
        <dsp:cNvPr id="0" name=""/>
        <dsp:cNvSpPr/>
      </dsp:nvSpPr>
      <dsp:spPr>
        <a:xfrm rot="201266">
          <a:off x="3927444" y="2222353"/>
          <a:ext cx="204572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27497" y="2266619"/>
        <a:ext cx="143200" cy="138188"/>
      </dsp:txXfrm>
    </dsp:sp>
    <dsp:sp modelId="{E4554106-1812-4884-B085-B407B2BBD18F}">
      <dsp:nvSpPr>
        <dsp:cNvPr id="0" name=""/>
        <dsp:cNvSpPr/>
      </dsp:nvSpPr>
      <dsp:spPr>
        <a:xfrm>
          <a:off x="4216612" y="1956179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43343" y="1982910"/>
        <a:ext cx="2132037" cy="859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73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4772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23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67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73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9630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57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7639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82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709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240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867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1198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522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7562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79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72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796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6407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103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charter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wellbeing-support/safeguardin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wellbeing-support/safeguarding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services/wellbeing-support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money-support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-skills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careers-service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Z0lbvTsvnI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e/t977tTWGB2" TargetMode="External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BA Acting </a:t>
            </a:r>
          </a:p>
          <a:p>
            <a:pPr marL="0" indent="0" algn="ctr">
              <a:buNone/>
            </a:pPr>
            <a:r>
              <a:rPr lang="en-GB" dirty="0"/>
              <a:t>and </a:t>
            </a:r>
          </a:p>
          <a:p>
            <a:pPr marL="0" indent="0" algn="ctr">
              <a:buNone/>
            </a:pPr>
            <a:r>
              <a:rPr lang="en-GB" dirty="0"/>
              <a:t>BA Set Design and Production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2025/26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296713"/>
            <a:ext cx="10803903" cy="386498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This session will give you information about</a:t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Your lecturers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programme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University Regulations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Where to find important information</a:t>
            </a:r>
          </a:p>
          <a:p>
            <a:pPr algn="ctr"/>
            <a:r>
              <a:rPr lang="en-GB" dirty="0"/>
              <a:t>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301546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A4760-EF10-C144-7CD4-82A8F8F56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dirty="0"/>
              <a:t>What you need to do:</a:t>
            </a:r>
            <a:br>
              <a:rPr lang="en-GB" sz="3600" dirty="0"/>
            </a:br>
            <a:endParaRPr lang="en-GB" sz="3600" dirty="0"/>
          </a:p>
          <a:p>
            <a:pPr marL="0" indent="0" algn="ctr">
              <a:buNone/>
            </a:pPr>
            <a:br>
              <a:rPr lang="en-GB" dirty="0"/>
            </a:br>
            <a:r>
              <a:rPr lang="en-GB" sz="2800" dirty="0"/>
              <a:t>Make sure that you </a:t>
            </a:r>
          </a:p>
          <a:p>
            <a:pPr marL="0" indent="0" algn="ctr">
              <a:buNone/>
            </a:pPr>
            <a:r>
              <a:rPr lang="en-GB" dirty="0"/>
              <a:t>make notes of any </a:t>
            </a:r>
          </a:p>
          <a:p>
            <a:pPr marL="0" indent="0" algn="ctr">
              <a:buNone/>
            </a:pPr>
            <a:r>
              <a:rPr lang="en-GB" dirty="0"/>
              <a:t>questions you may have.</a:t>
            </a: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782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BA6B31CD-5C66-91C2-BEA1-B4AED3E8A8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1384183"/>
              </p:ext>
            </p:extLst>
          </p:nvPr>
        </p:nvGraphicFramePr>
        <p:xfrm>
          <a:off x="671512" y="480447"/>
          <a:ext cx="10967715" cy="507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914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743200"/>
            <a:ext cx="4535079" cy="105294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Absolute Basics</a:t>
            </a:r>
          </a:p>
        </p:txBody>
      </p:sp>
    </p:spTree>
    <p:extLst>
      <p:ext uri="{BB962C8B-B14F-4D97-AF65-F5344CB8AC3E}">
        <p14:creationId xmlns:p14="http://schemas.microsoft.com/office/powerpoint/2010/main" val="3022645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7500789" y="1318728"/>
            <a:ext cx="3441014" cy="275732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644763" y="129547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91" y="0"/>
            <a:ext cx="11481847" cy="1325563"/>
          </a:xfrm>
        </p:spPr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91" y="1063389"/>
            <a:ext cx="11481847" cy="4763974"/>
          </a:xfrm>
        </p:spPr>
        <p:txBody>
          <a:bodyPr>
            <a:normAutofit lnSpcReduction="10000"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</a:p>
          <a:p>
            <a:pPr marL="0" indent="0" algn="l" rtl="0" fontAlgn="base">
              <a:buNone/>
            </a:pP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lvl="1" fontAlgn="base"/>
            <a:endParaRPr lang="en-US" b="0" i="0" dirty="0">
              <a:effectLst/>
              <a:latin typeface="+mj-lt"/>
            </a:endParaRPr>
          </a:p>
          <a:p>
            <a:pPr marL="0" indent="0" algn="ctr" fontAlgn="base">
              <a:buNone/>
            </a:pPr>
            <a:r>
              <a:rPr lang="en-US" sz="4000" dirty="0">
                <a:latin typeface="+mj-lt"/>
              </a:rPr>
              <a:t>Check your email every day – this is part of the student charter …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080618" y="1256146"/>
            <a:ext cx="3474074" cy="418233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 – you will be notified of any changes through your student email when they happen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474364" y="1316183"/>
            <a:ext cx="3509818" cy="323503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288"/>
            <a:ext cx="11481847" cy="1325563"/>
          </a:xfrm>
        </p:spPr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8788923" y="1761836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your  modules?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Lets try ….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HWB is your friend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062327"/>
            <a:ext cx="11589940" cy="4645746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There is lots of support and information that can be accessed via Moodle - 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Wellbeing support</a:t>
            </a:r>
          </a:p>
          <a:p>
            <a:pPr algn="ctr"/>
            <a:r>
              <a:rPr lang="en-GB" dirty="0"/>
              <a:t>Learning &amp; financial support </a:t>
            </a:r>
          </a:p>
          <a:p>
            <a:pPr algn="ctr"/>
            <a:r>
              <a:rPr lang="en-GB" dirty="0"/>
              <a:t>Library resources and searches</a:t>
            </a:r>
          </a:p>
          <a:p>
            <a:pPr algn="ctr"/>
            <a:r>
              <a:rPr lang="en-GB" dirty="0"/>
              <a:t>Printing</a:t>
            </a:r>
          </a:p>
          <a:p>
            <a:pPr algn="ctr"/>
            <a:r>
              <a:rPr lang="en-GB" dirty="0" err="1"/>
              <a:t>MyTSD</a:t>
            </a:r>
            <a:endParaRPr lang="en-GB" dirty="0"/>
          </a:p>
          <a:p>
            <a:pPr algn="ctr"/>
            <a:r>
              <a:rPr lang="en-GB" dirty="0"/>
              <a:t>One Drive</a:t>
            </a:r>
          </a:p>
          <a:p>
            <a:pPr algn="ctr"/>
            <a:r>
              <a:rPr lang="en-GB" dirty="0"/>
              <a:t>Email</a:t>
            </a:r>
          </a:p>
          <a:p>
            <a:pPr algn="ctr"/>
            <a:r>
              <a:rPr lang="en-GB" dirty="0"/>
              <a:t>Teams</a:t>
            </a:r>
          </a:p>
          <a:p>
            <a:pPr algn="ctr"/>
            <a:r>
              <a:rPr lang="en-GB" dirty="0"/>
              <a:t>Service now </a:t>
            </a:r>
          </a:p>
          <a:p>
            <a:pPr algn="ctr"/>
            <a:r>
              <a:rPr lang="en-GB" dirty="0"/>
              <a:t>IT</a:t>
            </a:r>
          </a:p>
          <a:p>
            <a:pPr algn="ctr"/>
            <a:r>
              <a:rPr lang="en-GB" dirty="0"/>
              <a:t>Accommodation &amp; help desk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652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5" y="130174"/>
            <a:ext cx="11481847" cy="1325563"/>
          </a:xfrm>
        </p:spPr>
        <p:txBody>
          <a:bodyPr/>
          <a:lstStyle/>
          <a:p>
            <a:r>
              <a:rPr lang="en-GB" dirty="0"/>
              <a:t>UWTSD HWB: Take a look……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070845" y="1600558"/>
            <a:ext cx="2582828" cy="266635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 and take a look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2491" y="1240056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3667666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353097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6156960" y="2619309"/>
            <a:ext cx="5917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Further Information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715060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find your programme of study handbook on: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Performing Arts Carmarthen Tab on MOODLE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Each Programme and Level has their own document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8785781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HWB app and see if you can find the tab on MOODLE.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find the Handbooks?</a:t>
            </a:r>
          </a:p>
        </p:txBody>
      </p:sp>
    </p:spTree>
    <p:extLst>
      <p:ext uri="{BB962C8B-B14F-4D97-AF65-F5344CB8AC3E}">
        <p14:creationId xmlns:p14="http://schemas.microsoft.com/office/powerpoint/2010/main" val="3575685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Performing Arts Carmarthen - Homepage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222248"/>
            <a:ext cx="10882805" cy="441350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/>
              <a:t>This has lots of other useful information:</a:t>
            </a:r>
          </a:p>
          <a:p>
            <a:pPr algn="ctr"/>
            <a:r>
              <a:rPr lang="en-GB" sz="2600" dirty="0"/>
              <a:t>Staff contact details</a:t>
            </a:r>
          </a:p>
          <a:p>
            <a:pPr algn="ctr"/>
            <a:r>
              <a:rPr lang="en-GB" sz="2600" dirty="0"/>
              <a:t>University Regulations Handbook</a:t>
            </a:r>
          </a:p>
          <a:p>
            <a:pPr algn="ctr"/>
            <a:r>
              <a:rPr lang="en-GB" sz="2600" dirty="0"/>
              <a:t>Study Guide – </a:t>
            </a:r>
            <a:r>
              <a:rPr lang="en-GB" sz="2600" dirty="0">
                <a:highlight>
                  <a:srgbClr val="FFFF00"/>
                </a:highlight>
              </a:rPr>
              <a:t>Please Read</a:t>
            </a:r>
          </a:p>
          <a:p>
            <a:pPr algn="ctr"/>
            <a:r>
              <a:rPr lang="en-GB" sz="2600" dirty="0"/>
              <a:t>Programme of Study Handbooks</a:t>
            </a:r>
          </a:p>
          <a:p>
            <a:pPr algn="ctr"/>
            <a:r>
              <a:rPr lang="en-GB" sz="2600" dirty="0"/>
              <a:t>Student Reps</a:t>
            </a:r>
          </a:p>
          <a:p>
            <a:pPr algn="ctr"/>
            <a:r>
              <a:rPr lang="en-GB" sz="2600" dirty="0"/>
              <a:t>Harvard Referencing Guide</a:t>
            </a:r>
          </a:p>
          <a:p>
            <a:pPr algn="ctr"/>
            <a:r>
              <a:rPr lang="en-GB" sz="2600" dirty="0"/>
              <a:t>UWTSD Strategic Equality Plan</a:t>
            </a:r>
          </a:p>
          <a:p>
            <a:pPr algn="ctr"/>
            <a:r>
              <a:rPr lang="en-GB" sz="2600" dirty="0"/>
              <a:t>AI guidance</a:t>
            </a:r>
          </a:p>
          <a:p>
            <a:pPr algn="ctr"/>
            <a:r>
              <a:rPr lang="en-GB" sz="2600" dirty="0"/>
              <a:t>Academic Quality Handbook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176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Charter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https://www.uwtsd.ac.uk/studentcharter/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Student Agreement – link on page above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843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Safeguarding –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www.uwtsd.ac.uk</a:t>
            </a:r>
            <a:r>
              <a:rPr lang="en-GB" dirty="0">
                <a:hlinkClick r:id="rId3"/>
              </a:rPr>
              <a:t>/experience-facilities/student-support-wellbeing/wellbeing-support/safeguarding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590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Sexual Consent Training - module</a:t>
            </a:r>
          </a:p>
          <a:p>
            <a:pPr marL="0" indent="0">
              <a:buNone/>
            </a:pPr>
            <a:r>
              <a:rPr lang="en-GB" dirty="0"/>
              <a:t>To be completed via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6919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PREVENT -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https://www.uwtsd.ac.uk/experience-facilities/student-support-wellbeing/wellbeing-support/safeguarding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Under the Counter-Terrorism and Security Act 2015 all universities have a statutory responsibility to ensure ‘due regard to prevent people from being drawn into terrorism’. 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718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Wellbeing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https://www.uwtsd.ac.uk/student-services/wellbeing-support/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Keeping Safe Link – emergency help / bullying and harassment / personal safety apps / addiction support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2650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Budgeting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https://www.uwtsd.ac.uk/experience-facilities/student-support-wellbeing/money-support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7009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Study Skills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https://www.uwtsd.ac.uk/study-skills/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Various Digital Skills sessions have been timetabled – make sure you attend.</a:t>
            </a:r>
          </a:p>
          <a:p>
            <a:pPr marL="0" indent="0">
              <a:buNone/>
            </a:pPr>
            <a:r>
              <a:rPr lang="en-GB" dirty="0"/>
              <a:t>Student Screening sessions for Level 4 can also be accessed by all.</a:t>
            </a:r>
          </a:p>
          <a:p>
            <a:pPr marL="0" indent="0">
              <a:buNone/>
            </a:pPr>
            <a:r>
              <a:rPr lang="en-GB" dirty="0"/>
              <a:t>Various training / information / study skills sessions available.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8250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Careers Service – tools and recourses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https://www.uwtsd.ac.uk/experience-facilities/student-support-wellbeing/careers-service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LinkedIn Learning</a:t>
            </a:r>
          </a:p>
          <a:p>
            <a:pPr marL="0" indent="0">
              <a:buNone/>
            </a:pPr>
            <a:r>
              <a:rPr lang="en-GB" dirty="0"/>
              <a:t>Students can access this through their student account.  Short courses, digital skills and networks.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297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96" y="-161348"/>
            <a:ext cx="11481847" cy="1325563"/>
          </a:xfrm>
        </p:spPr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2629471"/>
              </p:ext>
            </p:extLst>
          </p:nvPr>
        </p:nvGraphicFramePr>
        <p:xfrm>
          <a:off x="257173" y="857459"/>
          <a:ext cx="11582892" cy="47475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8839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3343215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e-byst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Tiwtor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Llety gyda Chymry eraill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Accommodation with Welsh speakers</a:t>
                      </a: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826747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398835"/>
            <a:ext cx="4535079" cy="3864989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009252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University Regulations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Academic Misconduct – video (3mins)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https://www.youtube.com/watch?v=gZ0lbvTsvnI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392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53EBE-B8FB-87F2-BF2B-68BB1B52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908309"/>
            <a:ext cx="11594969" cy="1325563"/>
          </a:xfrm>
        </p:spPr>
        <p:txBody>
          <a:bodyPr/>
          <a:lstStyle/>
          <a:p>
            <a:pPr algn="ctr"/>
            <a:r>
              <a:rPr lang="en-GB" dirty="0"/>
              <a:t>Student services &amp;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17B38-0F9A-A5DD-6429-A8C6C74D6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298342"/>
            <a:ext cx="11594969" cy="3651349"/>
          </a:xfrm>
        </p:spPr>
        <p:txBody>
          <a:bodyPr/>
          <a:lstStyle/>
          <a:p>
            <a:r>
              <a:rPr lang="en-GB" dirty="0"/>
              <a:t>You will be having a talk from Student support this coming week about service they offer – </a:t>
            </a:r>
          </a:p>
          <a:p>
            <a:pPr lvl="6"/>
            <a:r>
              <a:rPr lang="en-GB" sz="2000" dirty="0"/>
              <a:t>Study Support and screening</a:t>
            </a:r>
          </a:p>
          <a:p>
            <a:pPr lvl="6"/>
            <a:r>
              <a:rPr lang="en-GB" sz="2000" dirty="0"/>
              <a:t>Wellbeing Support</a:t>
            </a:r>
          </a:p>
          <a:p>
            <a:pPr lvl="6"/>
            <a:r>
              <a:rPr lang="en-GB" sz="2000" dirty="0"/>
              <a:t>Financial Support</a:t>
            </a:r>
          </a:p>
          <a:p>
            <a:pPr lvl="6"/>
            <a:r>
              <a:rPr lang="en-GB" sz="2000" dirty="0"/>
              <a:t>Statement of compensatory measures</a:t>
            </a:r>
          </a:p>
          <a:p>
            <a:pPr lvl="6"/>
            <a:r>
              <a:rPr lang="en-GB" sz="2000" dirty="0"/>
              <a:t>Deferred deadlines </a:t>
            </a:r>
          </a:p>
          <a:p>
            <a:pPr lvl="6"/>
            <a:r>
              <a:rPr lang="en-GB" sz="2000" dirty="0"/>
              <a:t>Mitigating circumstances </a:t>
            </a:r>
          </a:p>
          <a:p>
            <a:pPr lvl="6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0574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4240647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7552968"/>
              </p:ext>
            </p:extLst>
          </p:nvPr>
        </p:nvGraphicFramePr>
        <p:xfrm>
          <a:off x="5667269" y="2728127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7278441" y="182684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HWB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(Forms and Policies)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58378" y="3351982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</a:t>
            </a:r>
          </a:p>
          <a:p>
            <a:pPr lvl="1"/>
            <a:r>
              <a:rPr lang="en-GB" dirty="0"/>
              <a:t>Always speak to your personal tutor about issues that arise 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12292" y="5339363"/>
            <a:ext cx="2916763" cy="1325564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solidFill>
                  <a:schemeClr val="tx1"/>
                </a:solidFill>
                <a:ea typeface="Calibri"/>
                <a:cs typeface="Calibri"/>
              </a:rPr>
              <a:t>To report an incident,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Important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Safeguarding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Pregnancy Maternity Paternity and Adoption Leave Policy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3500" dirty="0"/>
              <a:t>All available on </a:t>
            </a:r>
            <a:r>
              <a:rPr lang="en-GB" sz="3500" b="1" dirty="0"/>
              <a:t>Hwb</a:t>
            </a:r>
            <a:r>
              <a:rPr lang="en-GB" sz="3500" dirty="0"/>
              <a:t> in the forms tile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0351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from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ALL scheduled sessions 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Complete independent group or individual tasks</a:t>
            </a:r>
          </a:p>
          <a:p>
            <a:r>
              <a:rPr lang="en-GB" dirty="0"/>
              <a:t>Inform your lecturer and Programme Manager if you are going to be absent and as soon as possible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your Programme Manager 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62AC9-50B5-4F41-5C47-8C36DB390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444444"/>
                </a:solidFill>
                <a:ea typeface="+mj-lt"/>
                <a:cs typeface="+mj-lt"/>
              </a:rPr>
              <a:t>Financial Support Bursaries</a:t>
            </a: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B4BF9-A6BA-C024-E89D-F6FF291C4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71444"/>
            <a:ext cx="11481847" cy="44349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Course costs bursary - to assist with course-related costs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All students enrolled on a UWTSD-delivered course (minimum 40 credits)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Up to £250 to support students applying for course-related costs.</a:t>
            </a:r>
          </a:p>
          <a:p>
            <a:r>
              <a:rPr lang="en-GB" sz="2400" dirty="0">
                <a:latin typeface="Arial"/>
                <a:cs typeface="Arial"/>
              </a:rPr>
              <a:t>Course-related costs may include specialist books, specialist equipment etc.</a:t>
            </a:r>
          </a:p>
          <a:p>
            <a:r>
              <a:rPr lang="en-GB" sz="2400" dirty="0">
                <a:latin typeface="Arial"/>
                <a:cs typeface="Arial"/>
              </a:rPr>
              <a:t>Whilst students can make more than one application where the support requested is less than £250, the maximum aggregate amount that can be awarded for any student in one academic year is £250.</a:t>
            </a:r>
          </a:p>
          <a:p>
            <a:r>
              <a:rPr lang="en-GB" sz="2400" dirty="0">
                <a:latin typeface="Arial"/>
                <a:cs typeface="Arial"/>
              </a:rPr>
              <a:t>Award Amount: </a:t>
            </a:r>
            <a:r>
              <a:rPr lang="en-GB" sz="2400" b="1" u="sng" dirty="0">
                <a:latin typeface="Arial"/>
                <a:cs typeface="Arial"/>
              </a:rPr>
              <a:t>Up to £250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Apply Now: </a:t>
            </a:r>
            <a:r>
              <a:rPr lang="en-GB" sz="2400" dirty="0">
                <a:solidFill>
                  <a:srgbClr val="5652AD"/>
                </a:solidFill>
                <a:latin typeface="Arial"/>
                <a:cs typeface="Arial"/>
                <a:hlinkClick r:id="rId2"/>
              </a:rPr>
              <a:t>Course Costs Bursary application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3622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F723-FDB6-21E8-7196-04E82D3CB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1325563"/>
          </a:xfrm>
        </p:spPr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Other bursaries available...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068C4-5C68-46EB-6B03-3BE10D0DD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299153"/>
            <a:ext cx="11481847" cy="357593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Career development and work experience bursary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Digital connectivity bursary</a:t>
            </a:r>
          </a:p>
          <a:p>
            <a:r>
              <a:rPr lang="en-GB" dirty="0">
                <a:ea typeface="+mn-lt"/>
                <a:cs typeface="+mn-lt"/>
              </a:rPr>
              <a:t>Graduation costs bursary</a:t>
            </a:r>
          </a:p>
          <a:p>
            <a:r>
              <a:rPr lang="en-GB" dirty="0">
                <a:ea typeface="+mn-lt"/>
                <a:cs typeface="+mn-lt"/>
              </a:rPr>
              <a:t>Placement activity bursary</a:t>
            </a:r>
          </a:p>
          <a:p>
            <a:r>
              <a:rPr lang="en-GB" dirty="0">
                <a:ea typeface="+mn-lt"/>
                <a:cs typeface="+mn-lt"/>
              </a:rPr>
              <a:t>Study abroad bursary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Variety of other bursaries </a:t>
            </a:r>
          </a:p>
          <a:p>
            <a:endParaRPr lang="en-GB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Go to </a:t>
            </a:r>
            <a:r>
              <a:rPr lang="en-GB" b="1" u="sng" dirty="0">
                <a:ea typeface="+mn-lt"/>
                <a:cs typeface="+mn-lt"/>
              </a:rPr>
              <a:t>Undergraduate Bursaries</a:t>
            </a:r>
            <a:r>
              <a:rPr lang="en-GB" dirty="0">
                <a:ea typeface="+mn-lt"/>
                <a:cs typeface="+mn-lt"/>
              </a:rPr>
              <a:t> on the web page to find out more</a:t>
            </a:r>
          </a:p>
        </p:txBody>
      </p:sp>
    </p:spTree>
    <p:extLst>
      <p:ext uri="{BB962C8B-B14F-4D97-AF65-F5344CB8AC3E}">
        <p14:creationId xmlns:p14="http://schemas.microsoft.com/office/powerpoint/2010/main" val="17012520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08EA1-0A1E-0B45-EA1D-61C41BEAA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95852"/>
            <a:ext cx="11481847" cy="1325563"/>
          </a:xfrm>
        </p:spPr>
        <p:txBody>
          <a:bodyPr/>
          <a:lstStyle/>
          <a:p>
            <a:pPr algn="ctr"/>
            <a:r>
              <a:rPr lang="en-GB" dirty="0">
                <a:ea typeface="Calibri Light"/>
                <a:cs typeface="Calibri Light"/>
              </a:rPr>
              <a:t>Trips and events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8938B-E1C4-88EB-519F-8502960DA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arrange some theatre trips and events throughout the year so watch this space……</a:t>
            </a:r>
          </a:p>
          <a:p>
            <a:endParaRPr lang="en-GB" dirty="0"/>
          </a:p>
          <a:p>
            <a:pPr lvl="3"/>
            <a:r>
              <a:rPr lang="en-GB" sz="4000" dirty="0"/>
              <a:t>Torch theatre</a:t>
            </a:r>
          </a:p>
          <a:p>
            <a:pPr lvl="3"/>
            <a:r>
              <a:rPr lang="en-GB" sz="4000" dirty="0"/>
              <a:t>End of year exhibitions</a:t>
            </a:r>
          </a:p>
        </p:txBody>
      </p:sp>
    </p:spTree>
    <p:extLst>
      <p:ext uri="{BB962C8B-B14F-4D97-AF65-F5344CB8AC3E}">
        <p14:creationId xmlns:p14="http://schemas.microsoft.com/office/powerpoint/2010/main" val="7643663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6CF3C-AC64-AE8E-91B2-E89DFD1B0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326DF-9497-CE38-B826-EDF313809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 is key – keep in contact with your us</a:t>
            </a:r>
          </a:p>
          <a:p>
            <a:r>
              <a:rPr lang="en-GB" dirty="0"/>
              <a:t>Check your emails regularly </a:t>
            </a:r>
          </a:p>
          <a:p>
            <a:r>
              <a:rPr lang="en-GB" dirty="0"/>
              <a:t>Hwb is your friend</a:t>
            </a:r>
          </a:p>
          <a:p>
            <a:r>
              <a:rPr lang="en-GB" dirty="0"/>
              <a:t>Well being and student services are there to help and support</a:t>
            </a:r>
          </a:p>
          <a:p>
            <a:r>
              <a:rPr lang="en-GB" dirty="0"/>
              <a:t>Bursaries are available</a:t>
            </a:r>
          </a:p>
          <a:p>
            <a:r>
              <a:rPr lang="en-GB" dirty="0"/>
              <a:t>Use your Students Union</a:t>
            </a:r>
          </a:p>
        </p:txBody>
      </p:sp>
    </p:spTree>
    <p:extLst>
      <p:ext uri="{BB962C8B-B14F-4D97-AF65-F5344CB8AC3E}">
        <p14:creationId xmlns:p14="http://schemas.microsoft.com/office/powerpoint/2010/main" val="27530396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124580" y="2607117"/>
            <a:ext cx="427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openxmlformats.org/package/2006/metadata/core-properties"/>
    <ds:schemaRef ds:uri="1084fe36-8241-4751-a893-1fa9f44ff207"/>
    <ds:schemaRef ds:uri="http://schemas.microsoft.com/office/infopath/2007/PartnerControls"/>
    <ds:schemaRef ds:uri="58fca413-3b36-4298-af2b-d24aa1f4750f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7578</TotalTime>
  <Words>1565</Words>
  <Application>Microsoft Macintosh PowerPoint</Application>
  <PresentationFormat>Widescreen</PresentationFormat>
  <Paragraphs>310</Paragraphs>
  <Slides>40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40</vt:i4>
      </vt:variant>
    </vt:vector>
  </HeadingPairs>
  <TitlesOfParts>
    <vt:vector size="63" baseType="lpstr">
      <vt:lpstr>Arial</vt:lpstr>
      <vt:lpstr>Calibri</vt:lpstr>
      <vt:lpstr>Calibri Light</vt:lpstr>
      <vt:lpstr>Lato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Basic Information</vt:lpstr>
      <vt:lpstr>UWTSD HWB: Your first line of support</vt:lpstr>
      <vt:lpstr>Your University Email</vt:lpstr>
      <vt:lpstr>MyTSD: Your access to your information</vt:lpstr>
      <vt:lpstr>Your Timetable</vt:lpstr>
      <vt:lpstr>Moodle: Your virtual learning environment</vt:lpstr>
      <vt:lpstr>HWB is your friend</vt:lpstr>
      <vt:lpstr>UWTSD HWB: Take a look……</vt:lpstr>
      <vt:lpstr>PowerPoint Presentation</vt:lpstr>
      <vt:lpstr>PowerPoint Presentation</vt:lpstr>
      <vt:lpstr>Programme of Study Handbook</vt:lpstr>
      <vt:lpstr>Performing Arts Carmarthen - Homepage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Welsh Language Standards</vt:lpstr>
      <vt:lpstr>PowerPoint Presentation</vt:lpstr>
      <vt:lpstr>PowerPoint Presentation</vt:lpstr>
      <vt:lpstr>University Regulations </vt:lpstr>
      <vt:lpstr>Student services &amp; Support</vt:lpstr>
      <vt:lpstr>Mitigating Circumstances</vt:lpstr>
      <vt:lpstr>Non-Academic Misconduct</vt:lpstr>
      <vt:lpstr>Other Important Policies</vt:lpstr>
      <vt:lpstr>Expectations from you</vt:lpstr>
      <vt:lpstr>Student Engagement Requirements</vt:lpstr>
      <vt:lpstr>Financial Support Bursaries </vt:lpstr>
      <vt:lpstr>Other bursaries available...</vt:lpstr>
      <vt:lpstr>Trips and events</vt:lpstr>
      <vt:lpstr>Things to remember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Stacey Jo Atkinson</cp:lastModifiedBy>
  <cp:revision>77</cp:revision>
  <dcterms:created xsi:type="dcterms:W3CDTF">2021-03-09T15:35:42Z</dcterms:created>
  <dcterms:modified xsi:type="dcterms:W3CDTF">2025-09-24T08:26:27Z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