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99" r:id="rId2"/>
    <p:sldId id="298" r:id="rId3"/>
    <p:sldId id="264" r:id="rId4"/>
    <p:sldId id="296" r:id="rId5"/>
    <p:sldId id="257" r:id="rId6"/>
    <p:sldId id="278" r:id="rId7"/>
    <p:sldId id="317" r:id="rId8"/>
    <p:sldId id="284" r:id="rId9"/>
    <p:sldId id="265" r:id="rId10"/>
    <p:sldId id="310" r:id="rId11"/>
    <p:sldId id="319" r:id="rId12"/>
    <p:sldId id="316" r:id="rId13"/>
    <p:sldId id="311" r:id="rId14"/>
    <p:sldId id="312" r:id="rId15"/>
    <p:sldId id="313" r:id="rId16"/>
    <p:sldId id="321" r:id="rId17"/>
    <p:sldId id="269" r:id="rId18"/>
    <p:sldId id="283" r:id="rId19"/>
    <p:sldId id="300" r:id="rId20"/>
    <p:sldId id="318" r:id="rId21"/>
    <p:sldId id="301" r:id="rId22"/>
    <p:sldId id="302" r:id="rId23"/>
    <p:sldId id="303" r:id="rId24"/>
    <p:sldId id="304" r:id="rId25"/>
    <p:sldId id="262" r:id="rId26"/>
    <p:sldId id="272" r:id="rId27"/>
    <p:sldId id="273" r:id="rId28"/>
    <p:sldId id="305" r:id="rId29"/>
    <p:sldId id="306" r:id="rId30"/>
    <p:sldId id="320" r:id="rId31"/>
    <p:sldId id="307" r:id="rId32"/>
    <p:sldId id="309" r:id="rId33"/>
    <p:sldId id="308" r:id="rId34"/>
    <p:sldId id="315" r:id="rId35"/>
    <p:sldId id="322" r:id="rId36"/>
    <p:sldId id="314" r:id="rId37"/>
    <p:sldId id="267" r:id="rId38"/>
    <p:sldId id="271"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garet Kyakunda (1712816)" initials="MK(" lastIdx="1" clrIdx="0">
    <p:extLst>
      <p:ext uri="{19B8F6BF-5375-455C-9EA6-DF929625EA0E}">
        <p15:presenceInfo xmlns:p15="http://schemas.microsoft.com/office/powerpoint/2012/main" userId="Margaret Kyakunda (171281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40662" autoAdjust="0"/>
    <p:restoredTop sz="94660"/>
  </p:normalViewPr>
  <p:slideViewPr>
    <p:cSldViewPr snapToGrid="0">
      <p:cViewPr varScale="1">
        <p:scale>
          <a:sx n="115" d="100"/>
          <a:sy n="115" d="100"/>
        </p:scale>
        <p:origin x="1050" y="108"/>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E3B6308-1D74-4AD0-B15E-07DBF4814452}" type="datetimeFigureOut">
              <a:rPr lang="en-GB" smtClean="0"/>
              <a:t>17/08/2018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E337F3-CEE5-4CA1-87E3-E57501BB6DA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4239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3B6308-1D74-4AD0-B15E-07DBF4814452}" type="datetimeFigureOut">
              <a:rPr lang="en-GB" smtClean="0"/>
              <a:t>17/08/2018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E337F3-CEE5-4CA1-87E3-E57501BB6DAB}" type="slidenum">
              <a:rPr lang="en-GB" smtClean="0"/>
              <a:t>‹#›</a:t>
            </a:fld>
            <a:endParaRPr lang="en-GB"/>
          </a:p>
        </p:txBody>
      </p:sp>
    </p:spTree>
    <p:extLst>
      <p:ext uri="{BB962C8B-B14F-4D97-AF65-F5344CB8AC3E}">
        <p14:creationId xmlns:p14="http://schemas.microsoft.com/office/powerpoint/2010/main" val="243873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3B6308-1D74-4AD0-B15E-07DBF4814452}" type="datetimeFigureOut">
              <a:rPr lang="en-GB" smtClean="0"/>
              <a:t>17/08/2018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E337F3-CEE5-4CA1-87E3-E57501BB6DA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3035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3B6308-1D74-4AD0-B15E-07DBF4814452}" type="datetimeFigureOut">
              <a:rPr lang="en-GB" smtClean="0"/>
              <a:t>17/08/2018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E337F3-CEE5-4CA1-87E3-E57501BB6DAB}" type="slidenum">
              <a:rPr lang="en-GB" smtClean="0"/>
              <a:t>‹#›</a:t>
            </a:fld>
            <a:endParaRPr lang="en-GB"/>
          </a:p>
        </p:txBody>
      </p:sp>
    </p:spTree>
    <p:extLst>
      <p:ext uri="{BB962C8B-B14F-4D97-AF65-F5344CB8AC3E}">
        <p14:creationId xmlns:p14="http://schemas.microsoft.com/office/powerpoint/2010/main" val="150125411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E3B6308-1D74-4AD0-B15E-07DBF4814452}" type="datetimeFigureOut">
              <a:rPr lang="en-GB" smtClean="0"/>
              <a:t>17/08/2018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E337F3-CEE5-4CA1-87E3-E57501BB6DAB}" type="slidenum">
              <a:rPr lang="en-GB" smtClean="0"/>
              <a:t>‹#›</a:t>
            </a:fld>
            <a:endParaRPr lang="en-GB"/>
          </a:p>
        </p:txBody>
      </p:sp>
    </p:spTree>
    <p:extLst>
      <p:ext uri="{BB962C8B-B14F-4D97-AF65-F5344CB8AC3E}">
        <p14:creationId xmlns:p14="http://schemas.microsoft.com/office/powerpoint/2010/main" val="253907028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3B6308-1D74-4AD0-B15E-07DBF4814452}" type="datetimeFigureOut">
              <a:rPr lang="en-GB" smtClean="0"/>
              <a:t>17/08/2018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E337F3-CEE5-4CA1-87E3-E57501BB6DAB}" type="slidenum">
              <a:rPr lang="en-GB" smtClean="0"/>
              <a:t>‹#›</a:t>
            </a:fld>
            <a:endParaRPr lang="en-GB"/>
          </a:p>
        </p:txBody>
      </p:sp>
    </p:spTree>
    <p:extLst>
      <p:ext uri="{BB962C8B-B14F-4D97-AF65-F5344CB8AC3E}">
        <p14:creationId xmlns:p14="http://schemas.microsoft.com/office/powerpoint/2010/main" val="3816239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E3B6308-1D74-4AD0-B15E-07DBF4814452}" type="datetimeFigureOut">
              <a:rPr lang="en-GB" smtClean="0"/>
              <a:t>17/08/2018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4E337F3-CEE5-4CA1-87E3-E57501BB6DAB}" type="slidenum">
              <a:rPr lang="en-GB" smtClean="0"/>
              <a:t>‹#›</a:t>
            </a:fld>
            <a:endParaRPr lang="en-GB"/>
          </a:p>
        </p:txBody>
      </p:sp>
    </p:spTree>
    <p:extLst>
      <p:ext uri="{BB962C8B-B14F-4D97-AF65-F5344CB8AC3E}">
        <p14:creationId xmlns:p14="http://schemas.microsoft.com/office/powerpoint/2010/main" val="1251450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E3B6308-1D74-4AD0-B15E-07DBF4814452}" type="datetimeFigureOut">
              <a:rPr lang="en-GB" smtClean="0"/>
              <a:t>17/08/2018</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4E337F3-CEE5-4CA1-87E3-E57501BB6DAB}" type="slidenum">
              <a:rPr lang="en-GB" smtClean="0"/>
              <a:t>‹#›</a:t>
            </a:fld>
            <a:endParaRPr lang="en-GB"/>
          </a:p>
        </p:txBody>
      </p:sp>
    </p:spTree>
    <p:extLst>
      <p:ext uri="{BB962C8B-B14F-4D97-AF65-F5344CB8AC3E}">
        <p14:creationId xmlns:p14="http://schemas.microsoft.com/office/powerpoint/2010/main" val="50647653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E3B6308-1D74-4AD0-B15E-07DBF4814452}" type="datetimeFigureOut">
              <a:rPr lang="en-GB" smtClean="0"/>
              <a:t>17/08/2018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E337F3-CEE5-4CA1-87E3-E57501BB6DAB}" type="slidenum">
              <a:rPr lang="en-GB" smtClean="0"/>
              <a:t>‹#›</a:t>
            </a:fld>
            <a:endParaRPr lang="en-GB"/>
          </a:p>
        </p:txBody>
      </p:sp>
    </p:spTree>
    <p:extLst>
      <p:ext uri="{BB962C8B-B14F-4D97-AF65-F5344CB8AC3E}">
        <p14:creationId xmlns:p14="http://schemas.microsoft.com/office/powerpoint/2010/main" val="3135845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3B6308-1D74-4AD0-B15E-07DBF4814452}" type="datetimeFigureOut">
              <a:rPr lang="en-GB" smtClean="0"/>
              <a:t>17/08/2018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E337F3-CEE5-4CA1-87E3-E57501BB6DAB}" type="slidenum">
              <a:rPr lang="en-GB" smtClean="0"/>
              <a:t>‹#›</a:t>
            </a:fld>
            <a:endParaRPr lang="en-GB"/>
          </a:p>
        </p:txBody>
      </p:sp>
    </p:spTree>
    <p:extLst>
      <p:ext uri="{BB962C8B-B14F-4D97-AF65-F5344CB8AC3E}">
        <p14:creationId xmlns:p14="http://schemas.microsoft.com/office/powerpoint/2010/main" val="3454139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3B6308-1D74-4AD0-B15E-07DBF4814452}" type="datetimeFigureOut">
              <a:rPr lang="en-GB" smtClean="0"/>
              <a:t>17/08/2018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E337F3-CEE5-4CA1-87E3-E57501BB6DAB}" type="slidenum">
              <a:rPr lang="en-GB" smtClean="0"/>
              <a:t>‹#›</a:t>
            </a:fld>
            <a:endParaRPr lang="en-GB"/>
          </a:p>
        </p:txBody>
      </p:sp>
    </p:spTree>
    <p:extLst>
      <p:ext uri="{BB962C8B-B14F-4D97-AF65-F5344CB8AC3E}">
        <p14:creationId xmlns:p14="http://schemas.microsoft.com/office/powerpoint/2010/main" val="2933283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E3B6308-1D74-4AD0-B15E-07DBF4814452}" type="datetimeFigureOut">
              <a:rPr lang="en-GB" smtClean="0"/>
              <a:t>17/08/2018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4E337F3-CEE5-4CA1-87E3-E57501BB6DA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33588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whitbread.co.uk/~/media/Files/W/Whitbread/documents/all-cmd-slides.pdf"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oxfordreference.com.ezproxy.uwtsd.ac.uk/viewbydoi/10.1093/acref/9780199234899.013.5435"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marketing91.com/author/admin/"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search-proquest-com.ezproxy.uwtsd.ac.uk/indexinglinkhandler/sng/au/Beik,+Leland+L/$N?accountid=130472" TargetMode="External"/><Relationship Id="rId2" Type="http://schemas.openxmlformats.org/officeDocument/2006/relationships/hyperlink" Target="https://www.whitbread.co.uk/~/media/Files/W/Whitbread/documents/all-cmd-slides.pdf" TargetMode="External"/><Relationship Id="rId1" Type="http://schemas.openxmlformats.org/officeDocument/2006/relationships/slideLayout" Target="../slideLayouts/slideLayout2.xml"/><Relationship Id="rId5" Type="http://schemas.openxmlformats.org/officeDocument/2006/relationships/hyperlink" Target="https://search-proquest-com.ezproxy.uwtsd.ac.uk/indexingvolumeissuelinkhandler/41809/Journal+of+Marketing++$28pre-1986$29/01985Y10Y01$23Fall+1985$3b++Vol.+49+$28000004$29/49/000004?accountid=130472" TargetMode="External"/><Relationship Id="rId4" Type="http://schemas.openxmlformats.org/officeDocument/2006/relationships/hyperlink" Target="https://search-proquest-com.ezproxy.uwtsd.ac.uk/pubidlinkhandler/sng/pubtitle/Journal+of+Marketing++$28pre-1986$29/$N/41809/PagePdf/209268502/fulltextPDF/9130A48464A346C5PQ/1?accountid=130472"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www.oxfordreference.com.ezproxy.uwtsd.ac.uk/viewbydoi/10.1093/acref/9780199234899.013.5435" TargetMode="External"/><Relationship Id="rId2" Type="http://schemas.openxmlformats.org/officeDocument/2006/relationships/hyperlink" Target="https://expandedramblings.com/index.php/category/stats-2/retail-statistics/" TargetMode="External"/><Relationship Id="rId1" Type="http://schemas.openxmlformats.org/officeDocument/2006/relationships/slideLayout" Target="../slideLayouts/slideLayout2.xml"/><Relationship Id="rId6" Type="http://schemas.openxmlformats.org/officeDocument/2006/relationships/hyperlink" Target="http://www.oxfordreference.com.ezproxy.uwtsd.ac.uk/view/10.1093/acref/9780199590230.001.0001/acref-9780199590230-e-0487" TargetMode="External"/><Relationship Id="rId5" Type="http://schemas.openxmlformats.org/officeDocument/2006/relationships/hyperlink" Target="https://www.marketing91.com/tag/swot/" TargetMode="External"/><Relationship Id="rId4" Type="http://schemas.openxmlformats.org/officeDocument/2006/relationships/hyperlink" Target="https://www.marketing91.com/author/adm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316B6-A0BD-42B3-8ADF-72F39522594E}"/>
              </a:ext>
            </a:extLst>
          </p:cNvPr>
          <p:cNvSpPr>
            <a:spLocks noGrp="1"/>
          </p:cNvSpPr>
          <p:nvPr>
            <p:ph type="title"/>
          </p:nvPr>
        </p:nvSpPr>
        <p:spPr/>
        <p:txBody>
          <a:bodyPr>
            <a:normAutofit/>
          </a:bodyPr>
          <a:lstStyle/>
          <a:p>
            <a:r>
              <a:rPr lang="en-GB" b="1" dirty="0"/>
              <a:t>UNIVERSITY OF WALES TRINITY SAINT      DAVID (LONDON CAMPUS)</a:t>
            </a:r>
          </a:p>
        </p:txBody>
      </p:sp>
      <p:sp>
        <p:nvSpPr>
          <p:cNvPr id="3" name="Content Placeholder 2">
            <a:extLst>
              <a:ext uri="{FF2B5EF4-FFF2-40B4-BE49-F238E27FC236}">
                <a16:creationId xmlns:a16="http://schemas.microsoft.com/office/drawing/2014/main" id="{32BC7128-3F3F-4393-B373-0F7C1B8D9BBE}"/>
              </a:ext>
            </a:extLst>
          </p:cNvPr>
          <p:cNvSpPr>
            <a:spLocks noGrp="1"/>
          </p:cNvSpPr>
          <p:nvPr>
            <p:ph idx="1"/>
          </p:nvPr>
        </p:nvSpPr>
        <p:spPr/>
        <p:txBody>
          <a:bodyPr>
            <a:normAutofit/>
          </a:bodyPr>
          <a:lstStyle/>
          <a:p>
            <a:pPr marL="384048" lvl="2" indent="0" algn="ctr">
              <a:buNone/>
            </a:pPr>
            <a:r>
              <a:rPr lang="en-GB" sz="4000" b="1" dirty="0"/>
              <a:t>MODULE TITLE: SBMA7138</a:t>
            </a:r>
          </a:p>
          <a:p>
            <a:pPr marL="384048" lvl="2" indent="0" algn="ctr">
              <a:buNone/>
            </a:pPr>
            <a:r>
              <a:rPr lang="en-GB" sz="4000" b="1" dirty="0"/>
              <a:t>LEVEL/: 7</a:t>
            </a:r>
          </a:p>
          <a:p>
            <a:pPr marL="384048" lvl="2" indent="0" algn="ctr">
              <a:buNone/>
            </a:pPr>
            <a:r>
              <a:rPr lang="en-GB" sz="4000" b="1" dirty="0"/>
              <a:t>ASSINGMENT TITLE : MARKETING MANAGEMENT – A2 PRESENTATION– JUNE 18</a:t>
            </a:r>
          </a:p>
          <a:p>
            <a:pPr marL="384048" lvl="2" indent="0">
              <a:buNone/>
            </a:pPr>
            <a:endParaRPr lang="en-GB" sz="4000" b="1" dirty="0"/>
          </a:p>
          <a:p>
            <a:pPr marL="384048" lvl="2" indent="0">
              <a:buNone/>
            </a:pPr>
            <a:r>
              <a:rPr lang="en-GB" sz="4000" b="1" dirty="0"/>
              <a:t>LECTURE: MR RICHARD SMALL</a:t>
            </a:r>
          </a:p>
        </p:txBody>
      </p:sp>
    </p:spTree>
    <p:extLst>
      <p:ext uri="{BB962C8B-B14F-4D97-AF65-F5344CB8AC3E}">
        <p14:creationId xmlns:p14="http://schemas.microsoft.com/office/powerpoint/2010/main" val="1867174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33B46-781A-439E-9DCD-E77F3C78741F}"/>
              </a:ext>
            </a:extLst>
          </p:cNvPr>
          <p:cNvSpPr>
            <a:spLocks noGrp="1"/>
          </p:cNvSpPr>
          <p:nvPr>
            <p:ph type="title"/>
          </p:nvPr>
        </p:nvSpPr>
        <p:spPr>
          <a:xfrm>
            <a:off x="1097280" y="286603"/>
            <a:ext cx="10058400" cy="1450757"/>
          </a:xfrm>
        </p:spPr>
        <p:txBody>
          <a:bodyPr>
            <a:normAutofit/>
          </a:bodyPr>
          <a:lstStyle/>
          <a:p>
            <a:r>
              <a:rPr lang="en-GB" dirty="0"/>
              <a:t>                            GROUP MEMBERS </a:t>
            </a:r>
          </a:p>
        </p:txBody>
      </p:sp>
      <p:sp>
        <p:nvSpPr>
          <p:cNvPr id="3" name="Content Placeholder 2">
            <a:extLst>
              <a:ext uri="{FF2B5EF4-FFF2-40B4-BE49-F238E27FC236}">
                <a16:creationId xmlns:a16="http://schemas.microsoft.com/office/drawing/2014/main" id="{0CA79C94-6695-4E7F-AAAB-A6D178B8C4F7}"/>
              </a:ext>
            </a:extLst>
          </p:cNvPr>
          <p:cNvSpPr>
            <a:spLocks noGrp="1"/>
          </p:cNvSpPr>
          <p:nvPr>
            <p:ph idx="1"/>
          </p:nvPr>
        </p:nvSpPr>
        <p:spPr>
          <a:xfrm>
            <a:off x="1097279" y="1845734"/>
            <a:ext cx="6454987" cy="4023360"/>
          </a:xfrm>
        </p:spPr>
        <p:txBody>
          <a:bodyPr>
            <a:normAutofit/>
          </a:bodyPr>
          <a:lstStyle/>
          <a:p>
            <a:r>
              <a:rPr lang="en-GB" dirty="0"/>
              <a:t>ADIL  SHAZAD                                                       </a:t>
            </a:r>
            <a:r>
              <a:rPr lang="en-GB" dirty="0" smtClean="0"/>
              <a:t>1710983</a:t>
            </a:r>
            <a:endParaRPr lang="en-GB" dirty="0"/>
          </a:p>
          <a:p>
            <a:r>
              <a:rPr lang="en-GB" dirty="0"/>
              <a:t>ANAM                                                                    </a:t>
            </a:r>
            <a:r>
              <a:rPr lang="en-GB" dirty="0" smtClean="0"/>
              <a:t>1710951</a:t>
            </a:r>
            <a:endParaRPr lang="en-GB" dirty="0"/>
          </a:p>
          <a:p>
            <a:r>
              <a:rPr lang="en-GB" dirty="0"/>
              <a:t>SABIHA                                                                  </a:t>
            </a:r>
            <a:r>
              <a:rPr lang="en-GB" dirty="0" smtClean="0"/>
              <a:t>1705681</a:t>
            </a:r>
            <a:endParaRPr lang="en-GB" dirty="0"/>
          </a:p>
          <a:p>
            <a:r>
              <a:rPr lang="en-GB" dirty="0"/>
              <a:t>MARGARET KYAKUNDA                                     1712816</a:t>
            </a:r>
          </a:p>
        </p:txBody>
      </p:sp>
      <p:pic>
        <p:nvPicPr>
          <p:cNvPr id="4" name="Picture 3" descr="A picture containing clipart&#10;&#10;Description generated with high confidence">
            <a:extLst>
              <a:ext uri="{FF2B5EF4-FFF2-40B4-BE49-F238E27FC236}">
                <a16:creationId xmlns:a16="http://schemas.microsoft.com/office/drawing/2014/main" id="{E49BD67D-3445-48A5-9945-47A92A5B49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1704413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B0533-8CA7-4DBD-AD3D-3A22F1DD9EF3}"/>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94BA772B-EC07-473D-ACB1-CFA76CB8EFC4}"/>
              </a:ext>
            </a:extLst>
          </p:cNvPr>
          <p:cNvSpPr>
            <a:spLocks noGrp="1"/>
          </p:cNvSpPr>
          <p:nvPr>
            <p:ph idx="1"/>
          </p:nvPr>
        </p:nvSpPr>
        <p:spPr/>
        <p:txBody>
          <a:bodyPr>
            <a:normAutofit/>
          </a:bodyPr>
          <a:lstStyle/>
          <a:p>
            <a:r>
              <a:rPr lang="en-GB" b="1" dirty="0" smtClean="0"/>
              <a:t>To </a:t>
            </a:r>
            <a:r>
              <a:rPr lang="en-GB" b="1" dirty="0"/>
              <a:t>maximize customer satisfaction, companies have long emphasized touchpoints. But doing so can divert attention from the more important issue: the customer’s end-to-end journey,’ (</a:t>
            </a:r>
            <a:r>
              <a:rPr lang="en-GB" b="1" dirty="0" err="1"/>
              <a:t>Maechler</a:t>
            </a:r>
            <a:r>
              <a:rPr lang="en-GB" b="1" dirty="0"/>
              <a:t>, </a:t>
            </a:r>
            <a:r>
              <a:rPr lang="en-GB" b="1" dirty="0" err="1"/>
              <a:t>Neher</a:t>
            </a:r>
            <a:r>
              <a:rPr lang="en-GB" b="1" dirty="0"/>
              <a:t>, and Park, March 2016)  </a:t>
            </a:r>
          </a:p>
          <a:p>
            <a:r>
              <a:rPr lang="en-GB" dirty="0"/>
              <a:t>The first part will analyse an environmental marketing analysis of COSTA Coffee how its managing its business using an different marketing strategies to be able to stay ahead of its competition in the changing business environment  and survive. The analysis will be based on the external forces and will use the PESTEL analysis and the Internal forces within the organisation and SWOT analysis will be used to conduct the marketing analysis.</a:t>
            </a:r>
          </a:p>
          <a:p>
            <a:r>
              <a:rPr lang="en-GB" dirty="0"/>
              <a:t>The second part will look at the critical issues by analysing customer experience and how touchpoints set with our chosen company COSTA  affect the customer journey and experience.</a:t>
            </a:r>
          </a:p>
          <a:p>
            <a:r>
              <a:rPr lang="en-GB" dirty="0"/>
              <a:t>Thirdly a recommendation will be made for the future of COSTA </a:t>
            </a:r>
          </a:p>
        </p:txBody>
      </p:sp>
    </p:spTree>
    <p:extLst>
      <p:ext uri="{BB962C8B-B14F-4D97-AF65-F5344CB8AC3E}">
        <p14:creationId xmlns:p14="http://schemas.microsoft.com/office/powerpoint/2010/main" val="3939883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CF292-9AB7-4B4B-A808-AE4E70459577}"/>
              </a:ext>
            </a:extLst>
          </p:cNvPr>
          <p:cNvSpPr>
            <a:spLocks noGrp="1"/>
          </p:cNvSpPr>
          <p:nvPr>
            <p:ph type="title"/>
          </p:nvPr>
        </p:nvSpPr>
        <p:spPr>
          <a:xfrm>
            <a:off x="1382597" y="3424348"/>
            <a:ext cx="9426806" cy="1424410"/>
          </a:xfrm>
        </p:spPr>
        <p:txBody>
          <a:bodyPr vert="horz" lIns="91440" tIns="45720" rIns="91440" bIns="45720" rtlCol="0" anchor="b">
            <a:normAutofit/>
          </a:bodyPr>
          <a:lstStyle/>
          <a:p>
            <a:pPr algn="ctr"/>
            <a:r>
              <a:rPr lang="en-US" sz="5400" b="1" dirty="0">
                <a:solidFill>
                  <a:srgbClr val="1B1B1B"/>
                </a:solidFill>
              </a:rPr>
              <a:t>The Nation’s favourite coffee shop</a:t>
            </a:r>
          </a:p>
        </p:txBody>
      </p:sp>
      <p:pic>
        <p:nvPicPr>
          <p:cNvPr id="4" name="Content Placeholder 3">
            <a:extLst>
              <a:ext uri="{FF2B5EF4-FFF2-40B4-BE49-F238E27FC236}">
                <a16:creationId xmlns:a16="http://schemas.microsoft.com/office/drawing/2014/main" id="{5AD72800-493F-4F49-8BE7-217D9BBDFA69}"/>
              </a:ext>
            </a:extLst>
          </p:cNvPr>
          <p:cNvPicPr>
            <a:picLocks noGrp="1" noChangeAspect="1"/>
          </p:cNvPicPr>
          <p:nvPr>
            <p:ph idx="1"/>
          </p:nvPr>
        </p:nvPicPr>
        <p:blipFill rotWithShape="1">
          <a:blip r:embed="rId2">
            <a:alphaModFix/>
            <a:extLst>
              <a:ext uri="{28A0092B-C50C-407E-A947-70E740481C1C}">
                <a14:useLocalDpi xmlns:a14="http://schemas.microsoft.com/office/drawing/2010/main" val="0"/>
              </a:ext>
            </a:extLst>
          </a:blip>
          <a:srcRect r="-3" b="-3"/>
          <a:stretch/>
        </p:blipFill>
        <p:spPr>
          <a:xfrm>
            <a:off x="3811287" y="0"/>
            <a:ext cx="3769112" cy="3590693"/>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962297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84B70D5-875B-433D-BDBD-1522A85D6C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DF33A-ADA2-4225-8973-788579BC7BB8}"/>
              </a:ext>
            </a:extLst>
          </p:cNvPr>
          <p:cNvSpPr>
            <a:spLocks noGrp="1"/>
          </p:cNvSpPr>
          <p:nvPr>
            <p:ph type="title"/>
          </p:nvPr>
        </p:nvSpPr>
        <p:spPr>
          <a:xfrm>
            <a:off x="7859485" y="634946"/>
            <a:ext cx="3690257" cy="1450757"/>
          </a:xfrm>
        </p:spPr>
        <p:txBody>
          <a:bodyPr>
            <a:normAutofit/>
          </a:bodyPr>
          <a:lstStyle/>
          <a:p>
            <a:r>
              <a:rPr lang="en-GB" sz="4100" b="1"/>
              <a:t>COSTA INDUSTRY BACKGROUND </a:t>
            </a:r>
          </a:p>
        </p:txBody>
      </p:sp>
      <p:pic>
        <p:nvPicPr>
          <p:cNvPr id="5" name="Picture 4">
            <a:extLst>
              <a:ext uri="{FF2B5EF4-FFF2-40B4-BE49-F238E27FC236}">
                <a16:creationId xmlns:a16="http://schemas.microsoft.com/office/drawing/2014/main" id="{8232446D-8D45-4B66-BD25-D2E423A4F5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999" y="1327991"/>
            <a:ext cx="6909801" cy="3529752"/>
          </a:xfrm>
          <a:prstGeom prst="rect">
            <a:avLst/>
          </a:prstGeom>
        </p:spPr>
      </p:pic>
      <p:cxnSp>
        <p:nvCxnSpPr>
          <p:cNvPr id="12" name="Straight Connector 11">
            <a:extLst>
              <a:ext uri="{FF2B5EF4-FFF2-40B4-BE49-F238E27FC236}">
                <a16:creationId xmlns:a16="http://schemas.microsoft.com/office/drawing/2014/main" id="{C947DF4A-614C-4B4C-8B80-E5B9D8E8CFE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E8A3E3-67FE-4AD0-9486-AC89DC23DCCF}"/>
              </a:ext>
            </a:extLst>
          </p:cNvPr>
          <p:cNvSpPr>
            <a:spLocks noGrp="1"/>
          </p:cNvSpPr>
          <p:nvPr>
            <p:ph idx="1"/>
          </p:nvPr>
        </p:nvSpPr>
        <p:spPr>
          <a:xfrm>
            <a:off x="7859485" y="2198914"/>
            <a:ext cx="3690257" cy="3670180"/>
          </a:xfrm>
        </p:spPr>
        <p:txBody>
          <a:bodyPr>
            <a:normAutofit/>
          </a:bodyPr>
          <a:lstStyle/>
          <a:p>
            <a:r>
              <a:rPr lang="en-GB" dirty="0"/>
              <a:t>It has over 8000 COSTA Express ( re-branded after Whitbread PLC acquired Coffee Nation which was a chain of coffee machines ( which is its second brand of vending machines offering the same taste of fresh coffee as in its Costa stores) around 1280 Costa stores overseas including its existing market in china with 395 stores.</a:t>
            </a:r>
          </a:p>
          <a:p>
            <a:endParaRPr lang="en-GB" dirty="0"/>
          </a:p>
        </p:txBody>
      </p:sp>
      <p:sp>
        <p:nvSpPr>
          <p:cNvPr id="14" name="Rectangle 13">
            <a:extLst>
              <a:ext uri="{FF2B5EF4-FFF2-40B4-BE49-F238E27FC236}">
                <a16:creationId xmlns:a16="http://schemas.microsoft.com/office/drawing/2014/main" id="{1E299956-A9E7-4FC1-A0B1-D590CA9730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17FC539C-B783-4B03-9F9E-D13430F3F6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48D9B83A-9B9B-4CCA-8CDA-535BCE01BA34}"/>
              </a:ext>
            </a:extLst>
          </p:cNvPr>
          <p:cNvSpPr/>
          <p:nvPr/>
        </p:nvSpPr>
        <p:spPr>
          <a:xfrm rot="10800000" flipV="1">
            <a:off x="3047999" y="5460325"/>
            <a:ext cx="5734051" cy="369332"/>
          </a:xfrm>
          <a:prstGeom prst="rect">
            <a:avLst/>
          </a:prstGeom>
        </p:spPr>
        <p:txBody>
          <a:bodyPr wrap="square">
            <a:spAutoFit/>
          </a:bodyPr>
          <a:lstStyle/>
          <a:p>
            <a:r>
              <a:rPr lang="en-GB" u="sng"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Whitbread (2016)</a:t>
            </a:r>
            <a:endParaRPr lang="en-GB" dirty="0"/>
          </a:p>
        </p:txBody>
      </p:sp>
    </p:spTree>
    <p:extLst>
      <p:ext uri="{BB962C8B-B14F-4D97-AF65-F5344CB8AC3E}">
        <p14:creationId xmlns:p14="http://schemas.microsoft.com/office/powerpoint/2010/main" val="21189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3923B-A8A0-4B52-862C-8BF8226E1C8D}"/>
              </a:ext>
            </a:extLst>
          </p:cNvPr>
          <p:cNvSpPr>
            <a:spLocks noGrp="1"/>
          </p:cNvSpPr>
          <p:nvPr>
            <p:ph type="title"/>
          </p:nvPr>
        </p:nvSpPr>
        <p:spPr/>
        <p:txBody>
          <a:bodyPr/>
          <a:lstStyle/>
          <a:p>
            <a:r>
              <a:rPr lang="en-GB" b="1" dirty="0"/>
              <a:t>Vision </a:t>
            </a:r>
          </a:p>
        </p:txBody>
      </p:sp>
      <p:sp>
        <p:nvSpPr>
          <p:cNvPr id="3" name="Content Placeholder 2">
            <a:extLst>
              <a:ext uri="{FF2B5EF4-FFF2-40B4-BE49-F238E27FC236}">
                <a16:creationId xmlns:a16="http://schemas.microsoft.com/office/drawing/2014/main" id="{8186BDC7-97C4-4A93-824A-7DA64AC063BE}"/>
              </a:ext>
            </a:extLst>
          </p:cNvPr>
          <p:cNvSpPr>
            <a:spLocks noGrp="1"/>
          </p:cNvSpPr>
          <p:nvPr>
            <p:ph idx="1"/>
          </p:nvPr>
        </p:nvSpPr>
        <p:spPr/>
        <p:txBody>
          <a:bodyPr>
            <a:normAutofit/>
          </a:bodyPr>
          <a:lstStyle/>
          <a:p>
            <a:pPr marL="0" indent="0">
              <a:buNone/>
            </a:pPr>
            <a:endParaRPr lang="en-GB" sz="2800" b="1" dirty="0"/>
          </a:p>
          <a:p>
            <a:pPr marL="0" indent="0">
              <a:buNone/>
            </a:pPr>
            <a:r>
              <a:rPr lang="en-GB" sz="2800" b="1" dirty="0" smtClean="0"/>
              <a:t>Costa </a:t>
            </a:r>
            <a:r>
              <a:rPr lang="en-GB" sz="2800" b="1" dirty="0"/>
              <a:t>vision </a:t>
            </a:r>
            <a:r>
              <a:rPr lang="en-GB" sz="2800" b="1" dirty="0" smtClean="0"/>
              <a:t>is  </a:t>
            </a:r>
            <a:r>
              <a:rPr lang="en-GB" sz="2800" b="1" dirty="0"/>
              <a:t>‘to be the worlds favourite coffee brand.’ making sure whenever you thought about coffee a costa shop to be close in order for you to have pleasure by drinking costa coffee to brighten your day</a:t>
            </a:r>
            <a:r>
              <a:rPr lang="en-GB" sz="2800" b="1" dirty="0" smtClean="0"/>
              <a:t>.</a:t>
            </a:r>
          </a:p>
          <a:p>
            <a:pPr marL="0" indent="0">
              <a:buNone/>
            </a:pPr>
            <a:r>
              <a:rPr lang="en-GB" b="1" dirty="0" smtClean="0"/>
              <a:t> </a:t>
            </a:r>
            <a:r>
              <a:rPr lang="en-GB" b="1" dirty="0" err="1" smtClean="0"/>
              <a:t>costacoffeeforbusiness</a:t>
            </a:r>
            <a:r>
              <a:rPr lang="en-GB" b="1" dirty="0" smtClean="0"/>
              <a:t>(2018)</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98565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1A6DC-6CF2-4AC0-B4E1-2CA877BC7D73}"/>
              </a:ext>
            </a:extLst>
          </p:cNvPr>
          <p:cNvSpPr>
            <a:spLocks noGrp="1"/>
          </p:cNvSpPr>
          <p:nvPr>
            <p:ph type="title"/>
          </p:nvPr>
        </p:nvSpPr>
        <p:spPr/>
        <p:txBody>
          <a:bodyPr/>
          <a:lstStyle/>
          <a:p>
            <a:r>
              <a:rPr lang="en-GB" dirty="0"/>
              <a:t>EXAMPLE – VISION </a:t>
            </a:r>
          </a:p>
        </p:txBody>
      </p:sp>
      <p:pic>
        <p:nvPicPr>
          <p:cNvPr id="5" name="Content Placeholder 4">
            <a:extLst>
              <a:ext uri="{FF2B5EF4-FFF2-40B4-BE49-F238E27FC236}">
                <a16:creationId xmlns:a16="http://schemas.microsoft.com/office/drawing/2014/main" id="{0CE036C8-B71C-46DE-B3DC-16ED5E8E36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97760" y="2235201"/>
            <a:ext cx="6357303" cy="2343332"/>
          </a:xfrm>
        </p:spPr>
      </p:pic>
      <p:sp>
        <p:nvSpPr>
          <p:cNvPr id="6" name="Rectangle 5">
            <a:extLst>
              <a:ext uri="{FF2B5EF4-FFF2-40B4-BE49-F238E27FC236}">
                <a16:creationId xmlns:a16="http://schemas.microsoft.com/office/drawing/2014/main" id="{AB5CB234-2421-4F52-9B21-63F8BC88CDE1}"/>
              </a:ext>
            </a:extLst>
          </p:cNvPr>
          <p:cNvSpPr/>
          <p:nvPr/>
        </p:nvSpPr>
        <p:spPr>
          <a:xfrm>
            <a:off x="3047999" y="4824248"/>
            <a:ext cx="5938345" cy="369332"/>
          </a:xfrm>
          <a:prstGeom prst="rect">
            <a:avLst/>
          </a:prstGeom>
        </p:spPr>
        <p:txBody>
          <a:bodyPr wrap="square">
            <a:spAutoFit/>
          </a:bodyPr>
          <a:lstStyle/>
          <a:p>
            <a:r>
              <a:rPr lang="en-GB" dirty="0" smtClean="0"/>
              <a:t>Whitbread (2016)</a:t>
            </a:r>
            <a:endParaRPr lang="en-GB" dirty="0"/>
          </a:p>
        </p:txBody>
      </p:sp>
    </p:spTree>
    <p:extLst>
      <p:ext uri="{BB962C8B-B14F-4D97-AF65-F5344CB8AC3E}">
        <p14:creationId xmlns:p14="http://schemas.microsoft.com/office/powerpoint/2010/main" val="739081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AE7A7-F1DF-498A-B39A-7CE82973AEAA}"/>
              </a:ext>
            </a:extLst>
          </p:cNvPr>
          <p:cNvSpPr>
            <a:spLocks noGrp="1"/>
          </p:cNvSpPr>
          <p:nvPr>
            <p:ph type="title"/>
          </p:nvPr>
        </p:nvSpPr>
        <p:spPr/>
        <p:txBody>
          <a:bodyPr/>
          <a:lstStyle/>
          <a:p>
            <a:r>
              <a:rPr lang="en-GB" b="1" dirty="0"/>
              <a:t>MARKET SEGEMENTATION </a:t>
            </a:r>
            <a:endParaRPr lang="en-GB" dirty="0"/>
          </a:p>
        </p:txBody>
      </p:sp>
      <p:sp>
        <p:nvSpPr>
          <p:cNvPr id="3" name="Content Placeholder 2">
            <a:extLst>
              <a:ext uri="{FF2B5EF4-FFF2-40B4-BE49-F238E27FC236}">
                <a16:creationId xmlns:a16="http://schemas.microsoft.com/office/drawing/2014/main" id="{9A7C0D90-2145-40F1-AC17-274A167698F7}"/>
              </a:ext>
            </a:extLst>
          </p:cNvPr>
          <p:cNvSpPr>
            <a:spLocks noGrp="1"/>
          </p:cNvSpPr>
          <p:nvPr>
            <p:ph idx="1"/>
          </p:nvPr>
        </p:nvSpPr>
        <p:spPr/>
        <p:txBody>
          <a:bodyPr>
            <a:normAutofit/>
          </a:bodyPr>
          <a:lstStyle/>
          <a:p>
            <a:r>
              <a:rPr lang="en-GB" dirty="0"/>
              <a:t>Uses the four major segmentation bases </a:t>
            </a:r>
          </a:p>
          <a:p>
            <a:r>
              <a:rPr lang="en-GB" b="1" dirty="0"/>
              <a:t>Geographic</a:t>
            </a:r>
            <a:r>
              <a:rPr lang="en-GB" dirty="0"/>
              <a:t> –locations, regions countries cities/live and work.  Needs and wants different and measurable </a:t>
            </a:r>
          </a:p>
          <a:p>
            <a:r>
              <a:rPr lang="en-GB" b="1" dirty="0"/>
              <a:t>Demographic</a:t>
            </a:r>
            <a:r>
              <a:rPr lang="en-GB" dirty="0"/>
              <a:t>- determine demand and easy to measure- ABC class is rising rapidly and </a:t>
            </a:r>
          </a:p>
          <a:p>
            <a:r>
              <a:rPr lang="en-GB" b="1" dirty="0"/>
              <a:t>A, B,C1 </a:t>
            </a:r>
            <a:r>
              <a:rPr lang="en-GB" dirty="0"/>
              <a:t>account for high percentage of coffee consumption.  An increase in higher education graduates moving towards professional roles.</a:t>
            </a:r>
          </a:p>
          <a:p>
            <a:r>
              <a:rPr lang="en-GB" b="1" dirty="0"/>
              <a:t>Psycho-graphic</a:t>
            </a:r>
            <a:r>
              <a:rPr lang="en-GB" dirty="0"/>
              <a:t>- division into social class, lifestyle  how they think/feel and behaviours </a:t>
            </a:r>
          </a:p>
          <a:p>
            <a:r>
              <a:rPr lang="en-GB" dirty="0"/>
              <a:t>Behavioural segmentation –attitude to the product, knowledge kisses </a:t>
            </a:r>
          </a:p>
          <a:p>
            <a:pPr marL="0" indent="0">
              <a:buNone/>
            </a:pPr>
            <a:r>
              <a:rPr lang="en-GB" dirty="0"/>
              <a:t>A,B class Health awareness – caffeine in coffees linked to insomnia stomach problems, FSÁ  regulation to provide calorie intake on drinks </a:t>
            </a:r>
          </a:p>
          <a:p>
            <a:endParaRPr lang="en-GB" dirty="0"/>
          </a:p>
        </p:txBody>
      </p:sp>
    </p:spTree>
    <p:extLst>
      <p:ext uri="{BB962C8B-B14F-4D97-AF65-F5344CB8AC3E}">
        <p14:creationId xmlns:p14="http://schemas.microsoft.com/office/powerpoint/2010/main" val="2092867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DD9C2-3F34-4EED-91DE-5D064307C8AA}"/>
              </a:ext>
            </a:extLst>
          </p:cNvPr>
          <p:cNvSpPr>
            <a:spLocks noGrp="1"/>
          </p:cNvSpPr>
          <p:nvPr>
            <p:ph type="title"/>
          </p:nvPr>
        </p:nvSpPr>
        <p:spPr>
          <a:xfrm>
            <a:off x="1097280" y="286604"/>
            <a:ext cx="10058400" cy="761612"/>
          </a:xfrm>
        </p:spPr>
        <p:txBody>
          <a:bodyPr/>
          <a:lstStyle/>
          <a:p>
            <a:r>
              <a:rPr lang="en-GB" dirty="0"/>
              <a:t>MARKETING ENVIROMENT </a:t>
            </a:r>
          </a:p>
        </p:txBody>
      </p:sp>
      <p:sp>
        <p:nvSpPr>
          <p:cNvPr id="3" name="Content Placeholder 2">
            <a:extLst>
              <a:ext uri="{FF2B5EF4-FFF2-40B4-BE49-F238E27FC236}">
                <a16:creationId xmlns:a16="http://schemas.microsoft.com/office/drawing/2014/main" id="{D759D0D8-453E-4DC3-AF09-240FBA8698AE}"/>
              </a:ext>
            </a:extLst>
          </p:cNvPr>
          <p:cNvSpPr>
            <a:spLocks noGrp="1"/>
          </p:cNvSpPr>
          <p:nvPr>
            <p:ph idx="1"/>
          </p:nvPr>
        </p:nvSpPr>
        <p:spPr>
          <a:xfrm>
            <a:off x="838200" y="1344706"/>
            <a:ext cx="10515600" cy="4832257"/>
          </a:xfrm>
        </p:spPr>
        <p:txBody>
          <a:bodyPr>
            <a:normAutofit/>
          </a:bodyPr>
          <a:lstStyle/>
          <a:p>
            <a:pPr marL="0" indent="0">
              <a:buNone/>
            </a:pPr>
            <a:endParaRPr lang="en-GB" dirty="0"/>
          </a:p>
          <a:p>
            <a:r>
              <a:rPr lang="en-GB" dirty="0"/>
              <a:t>For the purpose for any company to have a marketing planning effect it has to consider both the internal and external environment that affect and impact the marketing strategy the two parts are </a:t>
            </a:r>
          </a:p>
          <a:p>
            <a:r>
              <a:rPr lang="en-GB" dirty="0"/>
              <a:t>Internal environment which looks at inside the company culture, beliefs and resources which determine the decision marking  SWOT analysis will be used to analyse the internal factors at COSTA</a:t>
            </a:r>
          </a:p>
          <a:p>
            <a:r>
              <a:rPr lang="en-GB" dirty="0"/>
              <a:t>External environment is another factor and this has anything outside the company, for instance competitors in the case  of COSTA’s competitors Starbucks, Caffe Nero, plus other unbranded coffee shops , suppliers, customers, distributors, government ,neighbours etc. PESTEL analysis will analyse how COSTA is impacted by external forces.</a:t>
            </a:r>
          </a:p>
        </p:txBody>
      </p:sp>
      <p:sp>
        <p:nvSpPr>
          <p:cNvPr id="4" name="Content Placeholder 2">
            <a:extLst>
              <a:ext uri="{FF2B5EF4-FFF2-40B4-BE49-F238E27FC236}">
                <a16:creationId xmlns:a16="http://schemas.microsoft.com/office/drawing/2014/main" id="{461417FE-B2BB-4D2A-AE3D-C058537FBD6F}"/>
              </a:ext>
            </a:extLst>
          </p:cNvPr>
          <p:cNvSpPr txBox="1">
            <a:spLocks/>
          </p:cNvSpPr>
          <p:nvPr/>
        </p:nvSpPr>
        <p:spPr>
          <a:xfrm>
            <a:off x="-1654629" y="3742503"/>
            <a:ext cx="9728201" cy="85852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dirty="0"/>
          </a:p>
        </p:txBody>
      </p:sp>
    </p:spTree>
    <p:extLst>
      <p:ext uri="{BB962C8B-B14F-4D97-AF65-F5344CB8AC3E}">
        <p14:creationId xmlns:p14="http://schemas.microsoft.com/office/powerpoint/2010/main" val="2254035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1FC72-4201-4B9E-96A3-2A5BDB5C6EF6}"/>
              </a:ext>
            </a:extLst>
          </p:cNvPr>
          <p:cNvSpPr>
            <a:spLocks noGrp="1"/>
          </p:cNvSpPr>
          <p:nvPr>
            <p:ph type="title"/>
          </p:nvPr>
        </p:nvSpPr>
        <p:spPr/>
        <p:txBody>
          <a:bodyPr>
            <a:normAutofit/>
          </a:bodyPr>
          <a:lstStyle/>
          <a:p>
            <a:r>
              <a:rPr lang="en-GB" dirty="0"/>
              <a:t>INTERNAL ENVIROMENT ANLYIS AT COSTA USING SWOT ANALYSIS</a:t>
            </a:r>
          </a:p>
        </p:txBody>
      </p:sp>
      <p:sp>
        <p:nvSpPr>
          <p:cNvPr id="3" name="Content Placeholder 2">
            <a:extLst>
              <a:ext uri="{FF2B5EF4-FFF2-40B4-BE49-F238E27FC236}">
                <a16:creationId xmlns:a16="http://schemas.microsoft.com/office/drawing/2014/main" id="{1600B7A2-A95A-4D2C-8B9B-F06E7808B6C4}"/>
              </a:ext>
            </a:extLst>
          </p:cNvPr>
          <p:cNvSpPr>
            <a:spLocks noGrp="1"/>
          </p:cNvSpPr>
          <p:nvPr>
            <p:ph idx="1"/>
          </p:nvPr>
        </p:nvSpPr>
        <p:spPr/>
        <p:txBody>
          <a:bodyPr>
            <a:normAutofit fontScale="92500" lnSpcReduction="20000"/>
          </a:bodyPr>
          <a:lstStyle/>
          <a:p>
            <a:r>
              <a:rPr lang="en-GB" b="1" dirty="0" smtClean="0"/>
              <a:t>STRENGTH: </a:t>
            </a:r>
          </a:p>
          <a:p>
            <a:r>
              <a:rPr lang="en-US" sz="2200" b="1" dirty="0"/>
              <a:t>2</a:t>
            </a:r>
            <a:r>
              <a:rPr lang="en-US" sz="2200" b="1" baseline="30000" dirty="0"/>
              <a:t>nd</a:t>
            </a:r>
            <a:r>
              <a:rPr lang="en-US" sz="2200" b="1" dirty="0"/>
              <a:t> </a:t>
            </a:r>
            <a:r>
              <a:rPr lang="en-US" sz="2200" b="1" dirty="0" err="1" smtClean="0"/>
              <a:t>bigest</a:t>
            </a:r>
            <a:r>
              <a:rPr lang="en-US" sz="2200" b="1" dirty="0" smtClean="0"/>
              <a:t> </a:t>
            </a:r>
            <a:r>
              <a:rPr lang="en-US" sz="2200" b="1" dirty="0"/>
              <a:t>Coffee </a:t>
            </a:r>
            <a:r>
              <a:rPr lang="en-US" sz="2200" b="1" dirty="0" smtClean="0"/>
              <a:t>Network </a:t>
            </a:r>
            <a:r>
              <a:rPr lang="en-US" sz="2200" b="1" dirty="0"/>
              <a:t>in the World:</a:t>
            </a:r>
          </a:p>
          <a:p>
            <a:r>
              <a:rPr lang="en-US" sz="2200" dirty="0"/>
              <a:t>Costa Coffee is the second largest coffee brand in the world</a:t>
            </a:r>
            <a:r>
              <a:rPr lang="en-US" sz="2200" dirty="0" smtClean="0"/>
              <a:t>. </a:t>
            </a:r>
            <a:r>
              <a:rPr lang="en-US" sz="2200" dirty="0"/>
              <a:t>I</a:t>
            </a:r>
            <a:r>
              <a:rPr lang="en-US" sz="2200" dirty="0" smtClean="0"/>
              <a:t>t </a:t>
            </a:r>
            <a:r>
              <a:rPr lang="en-US" sz="2200" dirty="0"/>
              <a:t>spread across 31 countries and is known for its good taste of coffee. The business of coffee is expanding day by day and are also opening new branches all over the world because people like the taste of coffee and the demand for the same is increasing</a:t>
            </a:r>
            <a:r>
              <a:rPr lang="en-US" sz="2200" dirty="0" smtClean="0"/>
              <a:t>.</a:t>
            </a:r>
          </a:p>
          <a:p>
            <a:r>
              <a:rPr lang="en-US" dirty="0" smtClean="0"/>
              <a:t> </a:t>
            </a:r>
            <a:r>
              <a:rPr lang="en-US" sz="2200" b="1" dirty="0"/>
              <a:t>Largest Coffee Chain in UK:</a:t>
            </a:r>
          </a:p>
          <a:p>
            <a:r>
              <a:rPr lang="en-US" sz="2200" dirty="0"/>
              <a:t>While Starbucks is a giant in the coffee industry in US and many other countries, Costa Coffee is leading the coffee business in the UK and has had majority market share since 2007</a:t>
            </a:r>
            <a:r>
              <a:rPr lang="en-US" sz="2200" dirty="0" smtClean="0"/>
              <a:t>.</a:t>
            </a:r>
          </a:p>
          <a:p>
            <a:r>
              <a:rPr lang="en-US" sz="2200" b="1" dirty="0" smtClean="0"/>
              <a:t>Wide spread </a:t>
            </a:r>
            <a:r>
              <a:rPr lang="en-US" sz="2200" b="1" dirty="0"/>
              <a:t>Operations:</a:t>
            </a:r>
          </a:p>
          <a:p>
            <a:r>
              <a:rPr lang="en-US" sz="2200" dirty="0"/>
              <a:t>Costa Coffee has more than 3000 stores spread across 31 countries. The business has more than 2000 restaurants &amp; over 6000 costa express vending facilities. And further 1280 outlets overseas </a:t>
            </a:r>
            <a:r>
              <a:rPr lang="en-US" sz="2200" dirty="0" smtClean="0"/>
              <a:t>.</a:t>
            </a:r>
            <a:endParaRPr lang="en-US" sz="2200" dirty="0"/>
          </a:p>
          <a:p>
            <a:endParaRPr lang="en-US" sz="2200" dirty="0" smtClean="0"/>
          </a:p>
          <a:p>
            <a:endParaRPr lang="en-US" dirty="0"/>
          </a:p>
          <a:p>
            <a:endParaRPr lang="en-GB" dirty="0"/>
          </a:p>
        </p:txBody>
      </p:sp>
    </p:spTree>
    <p:extLst>
      <p:ext uri="{BB962C8B-B14F-4D97-AF65-F5344CB8AC3E}">
        <p14:creationId xmlns:p14="http://schemas.microsoft.com/office/powerpoint/2010/main" val="2977600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Strengths</a:t>
            </a:r>
            <a:endParaRPr lang="en-US" dirty="0"/>
          </a:p>
        </p:txBody>
      </p:sp>
      <p:sp>
        <p:nvSpPr>
          <p:cNvPr id="3" name="Content Placeholder 2"/>
          <p:cNvSpPr>
            <a:spLocks noGrp="1"/>
          </p:cNvSpPr>
          <p:nvPr>
            <p:ph idx="1"/>
          </p:nvPr>
        </p:nvSpPr>
        <p:spPr/>
        <p:txBody>
          <a:bodyPr/>
          <a:lstStyle/>
          <a:p>
            <a:r>
              <a:rPr lang="en-US" b="1" dirty="0"/>
              <a:t>Premium Image:</a:t>
            </a:r>
          </a:p>
          <a:p>
            <a:r>
              <a:rPr lang="en-US" dirty="0"/>
              <a:t>Costa Coffee is aiming to achieve a premium image globally with the following attributes.</a:t>
            </a:r>
          </a:p>
          <a:p>
            <a:pPr lvl="0"/>
            <a:r>
              <a:rPr lang="en-US" dirty="0" smtClean="0"/>
              <a:t>1.Good </a:t>
            </a:r>
            <a:r>
              <a:rPr lang="en-US" dirty="0"/>
              <a:t>customer service</a:t>
            </a:r>
          </a:p>
          <a:p>
            <a:pPr lvl="0"/>
            <a:r>
              <a:rPr lang="en-US" dirty="0" smtClean="0"/>
              <a:t>2.Professional </a:t>
            </a:r>
            <a:r>
              <a:rPr lang="en-US" dirty="0"/>
              <a:t>&amp; Skilled Staff</a:t>
            </a:r>
          </a:p>
          <a:p>
            <a:pPr lvl="0"/>
            <a:r>
              <a:rPr lang="en-US" dirty="0" smtClean="0"/>
              <a:t>3.New </a:t>
            </a:r>
            <a:r>
              <a:rPr lang="en-US" dirty="0"/>
              <a:t>Coffee Machines</a:t>
            </a:r>
          </a:p>
          <a:p>
            <a:r>
              <a:rPr lang="en-US" b="1" dirty="0"/>
              <a:t>Limited Presence in Developed or Developing Nations</a:t>
            </a:r>
            <a:r>
              <a:rPr lang="en-US" dirty="0"/>
              <a:t>:</a:t>
            </a:r>
          </a:p>
          <a:p>
            <a:r>
              <a:rPr lang="en-US" dirty="0"/>
              <a:t>With limited presence in developed or developing countries facilitates the company to remain focused on what they have &amp; control its operational cost thereby increasing profits.</a:t>
            </a:r>
          </a:p>
          <a:p>
            <a:endParaRPr lang="en-US" dirty="0"/>
          </a:p>
        </p:txBody>
      </p:sp>
    </p:spTree>
    <p:extLst>
      <p:ext uri="{BB962C8B-B14F-4D97-AF65-F5344CB8AC3E}">
        <p14:creationId xmlns:p14="http://schemas.microsoft.com/office/powerpoint/2010/main" val="4196081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12AA1-01AD-44D8-828E-27613FD2A79E}"/>
              </a:ext>
            </a:extLst>
          </p:cNvPr>
          <p:cNvSpPr>
            <a:spLocks noGrp="1"/>
          </p:cNvSpPr>
          <p:nvPr>
            <p:ph type="title"/>
          </p:nvPr>
        </p:nvSpPr>
        <p:spPr/>
        <p:txBody>
          <a:bodyPr/>
          <a:lstStyle/>
          <a:p>
            <a:r>
              <a:rPr lang="en-GB" dirty="0"/>
              <a:t>EXAMPLE –STRENGTH OF BRAND</a:t>
            </a:r>
          </a:p>
        </p:txBody>
      </p:sp>
      <p:pic>
        <p:nvPicPr>
          <p:cNvPr id="5" name="Content Placeholder 4">
            <a:extLst>
              <a:ext uri="{FF2B5EF4-FFF2-40B4-BE49-F238E27FC236}">
                <a16:creationId xmlns:a16="http://schemas.microsoft.com/office/drawing/2014/main" id="{A450F3DE-15A6-41A1-BAC3-3134D0EE7C9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2226" y="1846263"/>
            <a:ext cx="7207873" cy="2668587"/>
          </a:xfrm>
        </p:spPr>
      </p:pic>
      <p:sp>
        <p:nvSpPr>
          <p:cNvPr id="6" name="Rectangle 5">
            <a:extLst>
              <a:ext uri="{FF2B5EF4-FFF2-40B4-BE49-F238E27FC236}">
                <a16:creationId xmlns:a16="http://schemas.microsoft.com/office/drawing/2014/main" id="{1F9CD40B-CBAF-4DA0-B1F2-B59CEBD3587A}"/>
              </a:ext>
            </a:extLst>
          </p:cNvPr>
          <p:cNvSpPr/>
          <p:nvPr/>
        </p:nvSpPr>
        <p:spPr>
          <a:xfrm>
            <a:off x="3047999" y="4398496"/>
            <a:ext cx="6682099" cy="369332"/>
          </a:xfrm>
          <a:prstGeom prst="rect">
            <a:avLst/>
          </a:prstGeom>
        </p:spPr>
        <p:txBody>
          <a:bodyPr wrap="square">
            <a:spAutoFit/>
          </a:bodyPr>
          <a:lstStyle/>
          <a:p>
            <a:r>
              <a:rPr lang="en-GB" u="sng" dirty="0" err="1"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whitbread</a:t>
            </a:r>
            <a:r>
              <a:rPr lang="en-GB" u="sng"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(2016)</a:t>
            </a:r>
            <a:endParaRPr lang="en-GB" dirty="0"/>
          </a:p>
        </p:txBody>
      </p:sp>
    </p:spTree>
    <p:extLst>
      <p:ext uri="{BB962C8B-B14F-4D97-AF65-F5344CB8AC3E}">
        <p14:creationId xmlns:p14="http://schemas.microsoft.com/office/powerpoint/2010/main" val="3904700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0B9E-977A-483F-9EB3-C13D57017966}"/>
              </a:ext>
            </a:extLst>
          </p:cNvPr>
          <p:cNvSpPr>
            <a:spLocks noGrp="1"/>
          </p:cNvSpPr>
          <p:nvPr>
            <p:ph type="title"/>
          </p:nvPr>
        </p:nvSpPr>
        <p:spPr/>
        <p:txBody>
          <a:bodyPr/>
          <a:lstStyle/>
          <a:p>
            <a:r>
              <a:rPr lang="en-GB" dirty="0" smtClean="0"/>
              <a:t>WEAKNESSESS</a:t>
            </a:r>
            <a:endParaRPr lang="en-GB" dirty="0"/>
          </a:p>
        </p:txBody>
      </p:sp>
      <p:sp>
        <p:nvSpPr>
          <p:cNvPr id="3" name="Content Placeholder 2">
            <a:extLst>
              <a:ext uri="{FF2B5EF4-FFF2-40B4-BE49-F238E27FC236}">
                <a16:creationId xmlns:a16="http://schemas.microsoft.com/office/drawing/2014/main" id="{997FD90A-1CBA-4D32-A1AB-EA38ACCDE475}"/>
              </a:ext>
            </a:extLst>
          </p:cNvPr>
          <p:cNvSpPr>
            <a:spLocks noGrp="1"/>
          </p:cNvSpPr>
          <p:nvPr>
            <p:ph idx="1"/>
          </p:nvPr>
        </p:nvSpPr>
        <p:spPr/>
        <p:txBody>
          <a:bodyPr/>
          <a:lstStyle/>
          <a:p>
            <a:pPr lvl="0"/>
            <a:r>
              <a:rPr lang="en-IN" dirty="0" smtClean="0"/>
              <a:t>Less </a:t>
            </a:r>
            <a:r>
              <a:rPr lang="en-IN" dirty="0"/>
              <a:t>Marketing:- They don’t focus and spend a lot of money on Advertising and Marketing for the brand which has a negative impact on their brand .They have so many competitors with different Tea brands and Soft drinks Brand .So they have to focus more on marketing and advertising to attract people.</a:t>
            </a:r>
            <a:endParaRPr lang="en-GB" dirty="0"/>
          </a:p>
          <a:p>
            <a:pPr lvl="0"/>
            <a:r>
              <a:rPr lang="en-IN" dirty="0"/>
              <a:t>Higher Price:- Their prices are higher as compared to Starbucks that affect their sell especially in developing countries.</a:t>
            </a:r>
            <a:endParaRPr lang="en-GB" dirty="0"/>
          </a:p>
          <a:p>
            <a:pPr lvl="0"/>
            <a:r>
              <a:rPr lang="en-IN" dirty="0"/>
              <a:t>Higher Concentration in the UK:- It is very popular in UK and Europe but not in other countries</a:t>
            </a:r>
            <a:r>
              <a:rPr lang="en-IN" dirty="0" smtClean="0"/>
              <a:t>.</a:t>
            </a:r>
            <a:endParaRPr lang="en-IN" dirty="0" smtClean="0"/>
          </a:p>
        </p:txBody>
      </p:sp>
    </p:spTree>
    <p:extLst>
      <p:ext uri="{BB962C8B-B14F-4D97-AF65-F5344CB8AC3E}">
        <p14:creationId xmlns:p14="http://schemas.microsoft.com/office/powerpoint/2010/main" val="2198193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75CC8-13F1-4CF5-AA1C-6A6F526F221F}"/>
              </a:ext>
            </a:extLst>
          </p:cNvPr>
          <p:cNvSpPr>
            <a:spLocks noGrp="1"/>
          </p:cNvSpPr>
          <p:nvPr>
            <p:ph type="title"/>
          </p:nvPr>
        </p:nvSpPr>
        <p:spPr/>
        <p:txBody>
          <a:bodyPr/>
          <a:lstStyle/>
          <a:p>
            <a:r>
              <a:rPr lang="en-GB" dirty="0"/>
              <a:t>SWOT ANALYSIS CONT’D</a:t>
            </a:r>
          </a:p>
        </p:txBody>
      </p:sp>
      <p:sp>
        <p:nvSpPr>
          <p:cNvPr id="3" name="Content Placeholder 2">
            <a:extLst>
              <a:ext uri="{FF2B5EF4-FFF2-40B4-BE49-F238E27FC236}">
                <a16:creationId xmlns:a16="http://schemas.microsoft.com/office/drawing/2014/main" id="{C48EA1B7-87D4-462D-81DF-8A9369B68F00}"/>
              </a:ext>
            </a:extLst>
          </p:cNvPr>
          <p:cNvSpPr>
            <a:spLocks noGrp="1"/>
          </p:cNvSpPr>
          <p:nvPr>
            <p:ph idx="1"/>
          </p:nvPr>
        </p:nvSpPr>
        <p:spPr/>
        <p:txBody>
          <a:bodyPr/>
          <a:lstStyle/>
          <a:p>
            <a:r>
              <a:rPr lang="en-GB" b="1" dirty="0" smtClean="0"/>
              <a:t>OPPORTUNITIES</a:t>
            </a:r>
          </a:p>
          <a:p>
            <a:pPr lvl="0"/>
            <a:r>
              <a:rPr lang="en-GB" dirty="0"/>
              <a:t>Rapid growth by understanding international market potential by doing Step changes and compelling proposition in enormous market more brand </a:t>
            </a:r>
            <a:r>
              <a:rPr lang="en-GB" dirty="0" smtClean="0"/>
              <a:t>awareness. For </a:t>
            </a:r>
            <a:r>
              <a:rPr lang="en-GB" dirty="0"/>
              <a:t>example </a:t>
            </a:r>
            <a:r>
              <a:rPr lang="en-GB" dirty="0" smtClean="0"/>
              <a:t>china.</a:t>
            </a:r>
          </a:p>
          <a:p>
            <a:r>
              <a:rPr lang="en-GB" dirty="0"/>
              <a:t>New opportunities in new growth markets and existing markets by focusing on quality market(franchising with the right partner</a:t>
            </a:r>
            <a:r>
              <a:rPr lang="en-GB" dirty="0" smtClean="0"/>
              <a:t>).</a:t>
            </a:r>
          </a:p>
          <a:p>
            <a:pPr lvl="0"/>
            <a:r>
              <a:rPr lang="en-GB" dirty="0"/>
              <a:t>High return growth on brand amplification ,More store </a:t>
            </a:r>
            <a:r>
              <a:rPr lang="en-GB" dirty="0" smtClean="0"/>
              <a:t>proposition. Improved</a:t>
            </a:r>
            <a:r>
              <a:rPr lang="en-GB" dirty="0"/>
              <a:t> digital </a:t>
            </a:r>
            <a:r>
              <a:rPr lang="en-GB" dirty="0" smtClean="0"/>
              <a:t>capabilities, Innovate</a:t>
            </a:r>
            <a:r>
              <a:rPr lang="en-GB" dirty="0"/>
              <a:t> coffee and food</a:t>
            </a:r>
            <a:r>
              <a:rPr lang="en-GB" dirty="0" smtClean="0"/>
              <a:t>.</a:t>
            </a:r>
          </a:p>
          <a:p>
            <a:r>
              <a:rPr lang="en-GB" dirty="0"/>
              <a:t>More express </a:t>
            </a:r>
            <a:r>
              <a:rPr lang="en-GB" dirty="0" smtClean="0"/>
              <a:t>instalment </a:t>
            </a:r>
            <a:r>
              <a:rPr lang="en-GB" dirty="0"/>
              <a:t>in international markets and remote areas.</a:t>
            </a:r>
            <a:endParaRPr lang="en-US" dirty="0"/>
          </a:p>
          <a:p>
            <a:pPr lvl="0"/>
            <a:r>
              <a:rPr lang="en-US" dirty="0" smtClean="0"/>
              <a:t>Whitbread(2016)</a:t>
            </a:r>
            <a:endParaRPr lang="en-US" dirty="0"/>
          </a:p>
          <a:p>
            <a:endParaRPr lang="en-US" dirty="0"/>
          </a:p>
          <a:p>
            <a:pPr lvl="0"/>
            <a:endParaRPr lang="en-US" dirty="0"/>
          </a:p>
          <a:p>
            <a:endParaRPr lang="en-GB" dirty="0"/>
          </a:p>
        </p:txBody>
      </p:sp>
      <p:sp>
        <p:nvSpPr>
          <p:cNvPr id="4" name="TextBox 3"/>
          <p:cNvSpPr txBox="1"/>
          <p:nvPr/>
        </p:nvSpPr>
        <p:spPr>
          <a:xfrm>
            <a:off x="2555597" y="2775344"/>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805555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4CC594A-A820-450F-B363-C19201FCFEC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9FAB3DA-E9ED-4574-ABCC-378BC0FF1B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90A50E4-3620-46D2-B37C-E717F08AAA32}"/>
              </a:ext>
            </a:extLst>
          </p:cNvPr>
          <p:cNvSpPr>
            <a:spLocks noGrp="1"/>
          </p:cNvSpPr>
          <p:nvPr>
            <p:ph type="title"/>
          </p:nvPr>
        </p:nvSpPr>
        <p:spPr>
          <a:xfrm>
            <a:off x="492370" y="516835"/>
            <a:ext cx="3084844" cy="2060827"/>
          </a:xfrm>
        </p:spPr>
        <p:txBody>
          <a:bodyPr>
            <a:normAutofit/>
          </a:bodyPr>
          <a:lstStyle/>
          <a:p>
            <a:r>
              <a:rPr lang="en-GB" sz="3600" dirty="0" smtClean="0">
                <a:solidFill>
                  <a:srgbClr val="FFFFFF"/>
                </a:solidFill>
              </a:rPr>
              <a:t>COMPETITORS </a:t>
            </a:r>
            <a:endParaRPr lang="en-GB" sz="3600" dirty="0">
              <a:solidFill>
                <a:srgbClr val="FFFFFF"/>
              </a:solidFill>
            </a:endParaRPr>
          </a:p>
        </p:txBody>
      </p:sp>
      <p:sp>
        <p:nvSpPr>
          <p:cNvPr id="10" name="Content Placeholder 9">
            <a:extLst>
              <a:ext uri="{FF2B5EF4-FFF2-40B4-BE49-F238E27FC236}">
                <a16:creationId xmlns:a16="http://schemas.microsoft.com/office/drawing/2014/main" id="{972C28A6-B8C2-46A5-AC6E-4BA2FBFFF586}"/>
              </a:ext>
            </a:extLst>
          </p:cNvPr>
          <p:cNvSpPr>
            <a:spLocks noGrp="1"/>
          </p:cNvSpPr>
          <p:nvPr>
            <p:ph idx="1"/>
          </p:nvPr>
        </p:nvSpPr>
        <p:spPr>
          <a:xfrm>
            <a:off x="5540621" y="5213496"/>
            <a:ext cx="3084844" cy="3335519"/>
          </a:xfrm>
        </p:spPr>
        <p:txBody>
          <a:bodyPr>
            <a:normAutofit/>
          </a:bodyPr>
          <a:lstStyle/>
          <a:p>
            <a:r>
              <a:rPr lang="en-GB" u="sng" dirty="0" smtClean="0"/>
              <a:t>(Whitbread 2016)</a:t>
            </a:r>
            <a:endParaRPr lang="en-US" sz="1500" dirty="0">
              <a:solidFill>
                <a:srgbClr val="FFFFFF"/>
              </a:solidFill>
            </a:endParaRPr>
          </a:p>
        </p:txBody>
      </p:sp>
      <p:sp>
        <p:nvSpPr>
          <p:cNvPr id="17" name="Rectangle 16">
            <a:extLst>
              <a:ext uri="{FF2B5EF4-FFF2-40B4-BE49-F238E27FC236}">
                <a16:creationId xmlns:a16="http://schemas.microsoft.com/office/drawing/2014/main" id="{53B8D6B0-55D6-48DC-86D8-FD95D5F118A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Content Placeholder 4">
            <a:extLst>
              <a:ext uri="{FF2B5EF4-FFF2-40B4-BE49-F238E27FC236}">
                <a16:creationId xmlns:a16="http://schemas.microsoft.com/office/drawing/2014/main" id="{ED1493F0-859B-42EB-8AC5-F8839CBA41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42017" y="1644503"/>
            <a:ext cx="6798082" cy="3568993"/>
          </a:xfrm>
          <a:prstGeom prst="rect">
            <a:avLst/>
          </a:prstGeom>
        </p:spPr>
      </p:pic>
    </p:spTree>
    <p:extLst>
      <p:ext uri="{BB962C8B-B14F-4D97-AF65-F5344CB8AC3E}">
        <p14:creationId xmlns:p14="http://schemas.microsoft.com/office/powerpoint/2010/main" val="3068509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THREATS </a:t>
            </a:r>
            <a:endParaRPr lang="en-GB" dirty="0"/>
          </a:p>
        </p:txBody>
      </p:sp>
      <p:sp>
        <p:nvSpPr>
          <p:cNvPr id="3" name="Content Placeholder 2"/>
          <p:cNvSpPr>
            <a:spLocks noGrp="1"/>
          </p:cNvSpPr>
          <p:nvPr>
            <p:ph idx="1"/>
          </p:nvPr>
        </p:nvSpPr>
        <p:spPr/>
        <p:txBody>
          <a:bodyPr/>
          <a:lstStyle/>
          <a:p>
            <a:pPr lvl="0"/>
            <a:r>
              <a:rPr lang="en-IN" dirty="0"/>
              <a:t>Starbucks:-  The biggest threat for Costa Coffee is Starbucks because they are giving great competition by providing service at cheaper price as compare to Costa.</a:t>
            </a:r>
            <a:endParaRPr lang="en-GB" dirty="0"/>
          </a:p>
          <a:p>
            <a:pPr lvl="0"/>
            <a:r>
              <a:rPr lang="en-IN" dirty="0"/>
              <a:t>Tea:-  Consumption of Tea has a great impact on their sale and </a:t>
            </a:r>
            <a:r>
              <a:rPr lang="en-IN" dirty="0" err="1"/>
              <a:t>revenue.Apart</a:t>
            </a:r>
            <a:r>
              <a:rPr lang="en-IN" dirty="0"/>
              <a:t> from UK most people prefer tea instead of coffee in other countries.</a:t>
            </a:r>
            <a:endParaRPr lang="en-GB" dirty="0"/>
          </a:p>
          <a:p>
            <a:pPr lvl="0"/>
            <a:r>
              <a:rPr lang="en-IN" dirty="0"/>
              <a:t>Decreasing Brand Value:- Because of the lack of advertising and marketing their brand value is decreasing day by day which has a huge impact.</a:t>
            </a:r>
            <a:endParaRPr lang="en-GB" dirty="0"/>
          </a:p>
          <a:p>
            <a:endParaRPr lang="en-GB" dirty="0"/>
          </a:p>
        </p:txBody>
      </p:sp>
    </p:spTree>
    <p:extLst>
      <p:ext uri="{BB962C8B-B14F-4D97-AF65-F5344CB8AC3E}">
        <p14:creationId xmlns:p14="http://schemas.microsoft.com/office/powerpoint/2010/main" val="2387628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95822-4A07-406D-86E8-71ACC05CB92A}"/>
              </a:ext>
            </a:extLst>
          </p:cNvPr>
          <p:cNvSpPr>
            <a:spLocks noGrp="1"/>
          </p:cNvSpPr>
          <p:nvPr>
            <p:ph type="title"/>
          </p:nvPr>
        </p:nvSpPr>
        <p:spPr>
          <a:xfrm>
            <a:off x="1097280" y="-533117"/>
            <a:ext cx="10058400" cy="2270477"/>
          </a:xfrm>
        </p:spPr>
        <p:txBody>
          <a:bodyPr>
            <a:normAutofit fontScale="90000"/>
          </a:bodyPr>
          <a:lstStyle/>
          <a:p>
            <a:r>
              <a:rPr lang="en-GB" b="1" dirty="0" smtClean="0"/>
              <a:t/>
            </a:r>
            <a:br>
              <a:rPr lang="en-GB" b="1" dirty="0" smtClean="0"/>
            </a:br>
            <a:r>
              <a:rPr lang="en-GB" b="1" dirty="0"/>
              <a:t/>
            </a:r>
            <a:br>
              <a:rPr lang="en-GB" b="1" dirty="0"/>
            </a:br>
            <a:r>
              <a:rPr lang="en-GB" b="1" dirty="0" smtClean="0"/>
              <a:t/>
            </a:r>
            <a:br>
              <a:rPr lang="en-GB" b="1" dirty="0" smtClean="0"/>
            </a:br>
            <a:r>
              <a:rPr lang="en-GB" b="1" dirty="0"/>
              <a:t/>
            </a:r>
            <a:br>
              <a:rPr lang="en-GB" b="1" dirty="0"/>
            </a:br>
            <a:r>
              <a:rPr lang="en-GB" b="1" dirty="0" smtClean="0"/>
              <a:t/>
            </a:r>
            <a:br>
              <a:rPr lang="en-GB" b="1" dirty="0" smtClean="0"/>
            </a:br>
            <a:r>
              <a:rPr lang="en-GB" b="1" dirty="0"/>
              <a:t/>
            </a:r>
            <a:br>
              <a:rPr lang="en-GB" b="1" dirty="0"/>
            </a:br>
            <a:r>
              <a:rPr lang="en-GB" b="1" dirty="0" smtClean="0"/>
              <a:t/>
            </a:r>
            <a:br>
              <a:rPr lang="en-GB" b="1" dirty="0" smtClean="0"/>
            </a:br>
            <a:r>
              <a:rPr lang="en-GB" b="1" dirty="0"/>
              <a:t/>
            </a:r>
            <a:br>
              <a:rPr lang="en-GB" b="1" dirty="0"/>
            </a:br>
            <a:r>
              <a:rPr lang="en-GB" b="1" dirty="0" smtClean="0"/>
              <a:t/>
            </a:r>
            <a:br>
              <a:rPr lang="en-GB" b="1" dirty="0" smtClean="0"/>
            </a:br>
            <a:r>
              <a:rPr lang="en-GB" b="1" dirty="0"/>
              <a:t/>
            </a:r>
            <a:br>
              <a:rPr lang="en-GB" b="1" dirty="0"/>
            </a:br>
            <a:r>
              <a:rPr lang="en-GB" b="1" dirty="0" smtClean="0"/>
              <a:t/>
            </a:r>
            <a:br>
              <a:rPr lang="en-GB" b="1" dirty="0" smtClean="0"/>
            </a:br>
            <a:r>
              <a:rPr lang="en-GB" b="1" dirty="0"/>
              <a:t/>
            </a:r>
            <a:br>
              <a:rPr lang="en-GB" b="1" dirty="0"/>
            </a:br>
            <a:r>
              <a:rPr lang="en-GB" b="1" dirty="0" smtClean="0"/>
              <a:t/>
            </a:r>
            <a:br>
              <a:rPr lang="en-GB" b="1" dirty="0" smtClean="0"/>
            </a:br>
            <a:r>
              <a:rPr lang="en-GB" b="1" dirty="0"/>
              <a:t/>
            </a:r>
            <a:br>
              <a:rPr lang="en-GB" b="1" dirty="0"/>
            </a:br>
            <a:r>
              <a:rPr lang="en-GB" b="1" dirty="0" smtClean="0"/>
              <a:t/>
            </a:r>
            <a:br>
              <a:rPr lang="en-GB" b="1" dirty="0" smtClean="0"/>
            </a:br>
            <a:r>
              <a:rPr lang="en-GB" b="1" dirty="0"/>
              <a:t/>
            </a:r>
            <a:br>
              <a:rPr lang="en-GB" b="1" dirty="0"/>
            </a:br>
            <a:r>
              <a:rPr lang="en-GB" b="1" dirty="0" smtClean="0"/>
              <a:t/>
            </a:r>
            <a:br>
              <a:rPr lang="en-GB" b="1" dirty="0" smtClean="0"/>
            </a:br>
            <a:r>
              <a:rPr lang="en-GB" sz="3100" b="1" dirty="0" smtClean="0"/>
              <a:t>EXTERNAL </a:t>
            </a:r>
            <a:r>
              <a:rPr lang="en-GB" sz="3100" b="1" dirty="0"/>
              <a:t>ENVIROMENTAL ANALYSIS  OF COSTA USING PESTEL  ANAYSIS</a:t>
            </a:r>
            <a:br>
              <a:rPr lang="en-GB" sz="3100" b="1" dirty="0"/>
            </a:br>
            <a:endParaRPr lang="en-GB" sz="3100" b="1" dirty="0"/>
          </a:p>
        </p:txBody>
      </p:sp>
      <p:sp>
        <p:nvSpPr>
          <p:cNvPr id="5" name="Content Placeholder 4">
            <a:extLst>
              <a:ext uri="{FF2B5EF4-FFF2-40B4-BE49-F238E27FC236}">
                <a16:creationId xmlns:a16="http://schemas.microsoft.com/office/drawing/2014/main" id="{4BC3834F-24FE-4405-A217-1BE171F8EF09}"/>
              </a:ext>
            </a:extLst>
          </p:cNvPr>
          <p:cNvSpPr>
            <a:spLocks noGrp="1"/>
          </p:cNvSpPr>
          <p:nvPr>
            <p:ph idx="1"/>
          </p:nvPr>
        </p:nvSpPr>
        <p:spPr/>
        <p:txBody>
          <a:bodyPr/>
          <a:lstStyle/>
          <a:p>
            <a:r>
              <a:rPr lang="en-GB" dirty="0"/>
              <a:t>BEIK, L.L., (1985 ) in his books points out that In order or a company to develop its strategic marketing model, using the  </a:t>
            </a:r>
            <a:r>
              <a:rPr lang="en-GB" dirty="0" err="1"/>
              <a:t>Neidell</a:t>
            </a:r>
            <a:r>
              <a:rPr lang="en-GB" dirty="0"/>
              <a:t> model,’ the company must consider the impact of economic, technological and other forces creating the environmental change. 'Management’.</a:t>
            </a:r>
          </a:p>
          <a:p>
            <a:r>
              <a:rPr lang="en-GB" dirty="0"/>
              <a:t>BEIK, L.L., 1985. Strategic Marketing Management. </a:t>
            </a:r>
            <a:r>
              <a:rPr lang="en-GB" i="1" dirty="0"/>
              <a:t>Journal of Marketing (pre-1986), </a:t>
            </a:r>
            <a:r>
              <a:rPr lang="en-GB" b="1" dirty="0"/>
              <a:t>49</a:t>
            </a:r>
            <a:r>
              <a:rPr lang="en-GB" dirty="0"/>
              <a:t>(000004</a:t>
            </a:r>
          </a:p>
        </p:txBody>
      </p:sp>
    </p:spTree>
    <p:extLst>
      <p:ext uri="{BB962C8B-B14F-4D97-AF65-F5344CB8AC3E}">
        <p14:creationId xmlns:p14="http://schemas.microsoft.com/office/powerpoint/2010/main" val="18210639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D192-2F39-4C83-A1F8-F692735ADB38}"/>
              </a:ext>
            </a:extLst>
          </p:cNvPr>
          <p:cNvSpPr>
            <a:spLocks noGrp="1"/>
          </p:cNvSpPr>
          <p:nvPr>
            <p:ph type="title"/>
          </p:nvPr>
        </p:nvSpPr>
        <p:spPr/>
        <p:txBody>
          <a:bodyPr/>
          <a:lstStyle/>
          <a:p>
            <a:r>
              <a:rPr lang="en-GB" dirty="0"/>
              <a:t>POLITICAL </a:t>
            </a:r>
          </a:p>
        </p:txBody>
      </p:sp>
      <p:sp>
        <p:nvSpPr>
          <p:cNvPr id="3" name="Content Placeholder 2">
            <a:extLst>
              <a:ext uri="{FF2B5EF4-FFF2-40B4-BE49-F238E27FC236}">
                <a16:creationId xmlns:a16="http://schemas.microsoft.com/office/drawing/2014/main" id="{582DB8DB-7961-45A6-ABA8-4E1B2AE3B6C0}"/>
              </a:ext>
            </a:extLst>
          </p:cNvPr>
          <p:cNvSpPr>
            <a:spLocks noGrp="1"/>
          </p:cNvSpPr>
          <p:nvPr>
            <p:ph idx="1"/>
          </p:nvPr>
        </p:nvSpPr>
        <p:spPr/>
        <p:txBody>
          <a:bodyPr>
            <a:normAutofit/>
          </a:bodyPr>
          <a:lstStyle/>
          <a:p>
            <a:r>
              <a:rPr lang="en-GB" sz="2800" dirty="0" smtClean="0"/>
              <a:t>These are government policies imposed on businesses </a:t>
            </a:r>
          </a:p>
          <a:p>
            <a:r>
              <a:rPr lang="en-GB" sz="2800" dirty="0" smtClean="0"/>
              <a:t>All businesses need to operate in a stable environment </a:t>
            </a:r>
          </a:p>
          <a:p>
            <a:r>
              <a:rPr lang="en-GB" sz="2800" dirty="0" smtClean="0"/>
              <a:t>Due to </a:t>
            </a:r>
            <a:r>
              <a:rPr lang="en-GB" sz="2800" dirty="0" err="1" smtClean="0"/>
              <a:t>Brexit</a:t>
            </a:r>
            <a:r>
              <a:rPr lang="en-GB" sz="2800" dirty="0" smtClean="0"/>
              <a:t> there is uncertainty in all business as they wait for a deal to plan for the future</a:t>
            </a:r>
          </a:p>
          <a:p>
            <a:r>
              <a:rPr lang="en-GB" sz="2800" dirty="0" smtClean="0"/>
              <a:t>COSTA future marketing strategy focus more on being global. </a:t>
            </a:r>
          </a:p>
          <a:p>
            <a:endParaRPr lang="en-GB" dirty="0"/>
          </a:p>
        </p:txBody>
      </p:sp>
    </p:spTree>
    <p:extLst>
      <p:ext uri="{BB962C8B-B14F-4D97-AF65-F5344CB8AC3E}">
        <p14:creationId xmlns:p14="http://schemas.microsoft.com/office/powerpoint/2010/main" val="34137767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E30C-F7E3-44EB-830D-628B953AA52C}"/>
              </a:ext>
            </a:extLst>
          </p:cNvPr>
          <p:cNvSpPr>
            <a:spLocks noGrp="1"/>
          </p:cNvSpPr>
          <p:nvPr>
            <p:ph type="title"/>
          </p:nvPr>
        </p:nvSpPr>
        <p:spPr/>
        <p:txBody>
          <a:bodyPr/>
          <a:lstStyle/>
          <a:p>
            <a:r>
              <a:rPr lang="en-GB" dirty="0"/>
              <a:t>ECONOMY</a:t>
            </a:r>
          </a:p>
        </p:txBody>
      </p:sp>
      <p:sp>
        <p:nvSpPr>
          <p:cNvPr id="3" name="Content Placeholder 2">
            <a:extLst>
              <a:ext uri="{FF2B5EF4-FFF2-40B4-BE49-F238E27FC236}">
                <a16:creationId xmlns:a16="http://schemas.microsoft.com/office/drawing/2014/main" id="{58A05B3B-A28B-4163-8584-9CD7B2754FDF}"/>
              </a:ext>
            </a:extLst>
          </p:cNvPr>
          <p:cNvSpPr>
            <a:spLocks noGrp="1"/>
          </p:cNvSpPr>
          <p:nvPr>
            <p:ph idx="1"/>
          </p:nvPr>
        </p:nvSpPr>
        <p:spPr/>
        <p:txBody>
          <a:bodyPr>
            <a:normAutofit/>
          </a:bodyPr>
          <a:lstStyle/>
          <a:p>
            <a:r>
              <a:rPr lang="en-GB" sz="2800" dirty="0" smtClean="0"/>
              <a:t>Government economic policy's impact business on things like taxation, interest and exchange rates.</a:t>
            </a:r>
          </a:p>
          <a:p>
            <a:r>
              <a:rPr lang="en-GB" sz="2800" dirty="0" smtClean="0"/>
              <a:t>Emerging economies of developing countries is an advantage for costa as there is rapid growth </a:t>
            </a:r>
          </a:p>
          <a:p>
            <a:pPr marL="0" indent="0">
              <a:buNone/>
            </a:pPr>
            <a:r>
              <a:rPr lang="en-GB" sz="2800" dirty="0" smtClean="0"/>
              <a:t>  </a:t>
            </a:r>
            <a:endParaRPr lang="en-GB" sz="2800" dirty="0"/>
          </a:p>
          <a:p>
            <a:endParaRPr lang="en-GB" dirty="0"/>
          </a:p>
        </p:txBody>
      </p:sp>
    </p:spTree>
    <p:extLst>
      <p:ext uri="{BB962C8B-B14F-4D97-AF65-F5344CB8AC3E}">
        <p14:creationId xmlns:p14="http://schemas.microsoft.com/office/powerpoint/2010/main" val="41465750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36FD-F82C-41BF-8374-34CD7CE1E591}"/>
              </a:ext>
            </a:extLst>
          </p:cNvPr>
          <p:cNvSpPr>
            <a:spLocks noGrp="1"/>
          </p:cNvSpPr>
          <p:nvPr>
            <p:ph type="title"/>
          </p:nvPr>
        </p:nvSpPr>
        <p:spPr/>
        <p:txBody>
          <a:bodyPr/>
          <a:lstStyle/>
          <a:p>
            <a:r>
              <a:rPr lang="en-GB" dirty="0"/>
              <a:t>EXAMPLE ECONOMY </a:t>
            </a:r>
          </a:p>
        </p:txBody>
      </p:sp>
      <p:pic>
        <p:nvPicPr>
          <p:cNvPr id="5" name="Content Placeholder 4">
            <a:extLst>
              <a:ext uri="{FF2B5EF4-FFF2-40B4-BE49-F238E27FC236}">
                <a16:creationId xmlns:a16="http://schemas.microsoft.com/office/drawing/2014/main" id="{EBCFDA4F-5911-4623-9B0A-5EC1A3EFEB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90473" y="1846263"/>
            <a:ext cx="6252474" cy="2725737"/>
          </a:xfrm>
        </p:spPr>
      </p:pic>
      <p:sp>
        <p:nvSpPr>
          <p:cNvPr id="6" name="Rectangle 5">
            <a:extLst>
              <a:ext uri="{FF2B5EF4-FFF2-40B4-BE49-F238E27FC236}">
                <a16:creationId xmlns:a16="http://schemas.microsoft.com/office/drawing/2014/main" id="{DB746CBD-F305-4DEE-A8A0-69055BAF3959}"/>
              </a:ext>
            </a:extLst>
          </p:cNvPr>
          <p:cNvSpPr/>
          <p:nvPr/>
        </p:nvSpPr>
        <p:spPr>
          <a:xfrm flipH="1">
            <a:off x="2490473" y="5120641"/>
            <a:ext cx="9416714" cy="369332"/>
          </a:xfrm>
          <a:prstGeom prst="rect">
            <a:avLst/>
          </a:prstGeom>
        </p:spPr>
        <p:txBody>
          <a:bodyPr wrap="square">
            <a:spAutoFit/>
          </a:bodyPr>
          <a:lstStyle/>
          <a:p>
            <a:r>
              <a:rPr lang="en-GB" u="sng"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Whitbread (2016)</a:t>
            </a:r>
            <a:endParaRPr lang="en-GB" dirty="0"/>
          </a:p>
        </p:txBody>
      </p:sp>
    </p:spTree>
    <p:extLst>
      <p:ext uri="{BB962C8B-B14F-4D97-AF65-F5344CB8AC3E}">
        <p14:creationId xmlns:p14="http://schemas.microsoft.com/office/powerpoint/2010/main" val="3791005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D7C92-9189-4102-82B3-4A0507320940}"/>
              </a:ext>
            </a:extLst>
          </p:cNvPr>
          <p:cNvSpPr>
            <a:spLocks noGrp="1"/>
          </p:cNvSpPr>
          <p:nvPr>
            <p:ph type="title"/>
          </p:nvPr>
        </p:nvSpPr>
        <p:spPr/>
        <p:txBody>
          <a:bodyPr/>
          <a:lstStyle/>
          <a:p>
            <a:r>
              <a:rPr lang="en-GB" dirty="0"/>
              <a:t>SOCIAL</a:t>
            </a:r>
          </a:p>
        </p:txBody>
      </p:sp>
      <p:sp>
        <p:nvSpPr>
          <p:cNvPr id="3" name="Content Placeholder 2">
            <a:extLst>
              <a:ext uri="{FF2B5EF4-FFF2-40B4-BE49-F238E27FC236}">
                <a16:creationId xmlns:a16="http://schemas.microsoft.com/office/drawing/2014/main" id="{14FED185-06A9-4A20-8426-392F3FE994B5}"/>
              </a:ext>
            </a:extLst>
          </p:cNvPr>
          <p:cNvSpPr>
            <a:spLocks noGrp="1"/>
          </p:cNvSpPr>
          <p:nvPr>
            <p:ph idx="1"/>
          </p:nvPr>
        </p:nvSpPr>
        <p:spPr/>
        <p:txBody>
          <a:bodyPr/>
          <a:lstStyle/>
          <a:p>
            <a:r>
              <a:rPr lang="en-IN" dirty="0"/>
              <a:t>Apart from UK people from all over the world have different understanding and interpretation of the coffee according to their culture, coffee is becoming popular and a new evaluation index. Now people are accepting it as compared to few years back but still because of the different culture and climatic condition people prefer other drinks like tea.</a:t>
            </a:r>
            <a:endParaRPr lang="en-GB" dirty="0"/>
          </a:p>
          <a:p>
            <a:endParaRPr lang="en-GB" dirty="0"/>
          </a:p>
        </p:txBody>
      </p:sp>
    </p:spTree>
    <p:extLst>
      <p:ext uri="{BB962C8B-B14F-4D97-AF65-F5344CB8AC3E}">
        <p14:creationId xmlns:p14="http://schemas.microsoft.com/office/powerpoint/2010/main" val="1614334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2D893-CE00-4999-AE50-10421C35D01B}"/>
              </a:ext>
            </a:extLst>
          </p:cNvPr>
          <p:cNvSpPr>
            <a:spLocks noGrp="1"/>
          </p:cNvSpPr>
          <p:nvPr>
            <p:ph type="title"/>
          </p:nvPr>
        </p:nvSpPr>
        <p:spPr/>
        <p:txBody>
          <a:bodyPr/>
          <a:lstStyle/>
          <a:p>
            <a:r>
              <a:rPr lang="en-GB" dirty="0"/>
              <a:t>TECHNOLOGY</a:t>
            </a:r>
          </a:p>
        </p:txBody>
      </p:sp>
      <p:sp>
        <p:nvSpPr>
          <p:cNvPr id="3" name="Content Placeholder 2">
            <a:extLst>
              <a:ext uri="{FF2B5EF4-FFF2-40B4-BE49-F238E27FC236}">
                <a16:creationId xmlns:a16="http://schemas.microsoft.com/office/drawing/2014/main" id="{0CDBA8B4-3A94-4E70-9D10-7976D041A8B0}"/>
              </a:ext>
            </a:extLst>
          </p:cNvPr>
          <p:cNvSpPr>
            <a:spLocks noGrp="1"/>
          </p:cNvSpPr>
          <p:nvPr>
            <p:ph idx="1"/>
          </p:nvPr>
        </p:nvSpPr>
        <p:spPr/>
        <p:txBody>
          <a:bodyPr/>
          <a:lstStyle/>
          <a:p>
            <a:r>
              <a:rPr lang="en-GB" dirty="0" smtClean="0"/>
              <a:t>1. Cost are using news forms of technology </a:t>
            </a:r>
          </a:p>
          <a:p>
            <a:r>
              <a:rPr lang="en-GB" dirty="0" smtClean="0"/>
              <a:t>2. Costa Express vending machines .</a:t>
            </a:r>
          </a:p>
          <a:p>
            <a:r>
              <a:rPr lang="en-GB" dirty="0" smtClean="0"/>
              <a:t>3.New contract in Canada named as shell will be introducing 150 Costa machines at the end of the year.</a:t>
            </a:r>
          </a:p>
          <a:p>
            <a:r>
              <a:rPr lang="en-GB" dirty="0" smtClean="0"/>
              <a:t>4. Mobile App-costa coffee club</a:t>
            </a:r>
          </a:p>
          <a:p>
            <a:r>
              <a:rPr lang="en-GB" dirty="0" smtClean="0"/>
              <a:t>5. Costa loyalty card </a:t>
            </a:r>
          </a:p>
          <a:p>
            <a:r>
              <a:rPr lang="en-GB" dirty="0" smtClean="0"/>
              <a:t>6. Costa pay mobile payment</a:t>
            </a:r>
          </a:p>
          <a:p>
            <a:r>
              <a:rPr lang="en-GB" dirty="0" smtClean="0"/>
              <a:t>7.Costa collect</a:t>
            </a:r>
            <a:endParaRPr lang="en-GB" dirty="0"/>
          </a:p>
        </p:txBody>
      </p:sp>
    </p:spTree>
    <p:extLst>
      <p:ext uri="{BB962C8B-B14F-4D97-AF65-F5344CB8AC3E}">
        <p14:creationId xmlns:p14="http://schemas.microsoft.com/office/powerpoint/2010/main" val="21516382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43C8-BA66-4F64-87E6-359CA4FB6973}"/>
              </a:ext>
            </a:extLst>
          </p:cNvPr>
          <p:cNvSpPr>
            <a:spLocks noGrp="1"/>
          </p:cNvSpPr>
          <p:nvPr>
            <p:ph type="title"/>
          </p:nvPr>
        </p:nvSpPr>
        <p:spPr/>
        <p:txBody>
          <a:bodyPr/>
          <a:lstStyle/>
          <a:p>
            <a:r>
              <a:rPr lang="en-GB" dirty="0"/>
              <a:t>ENVIRONMENT</a:t>
            </a:r>
          </a:p>
        </p:txBody>
      </p:sp>
      <p:sp>
        <p:nvSpPr>
          <p:cNvPr id="3" name="Content Placeholder 2">
            <a:extLst>
              <a:ext uri="{FF2B5EF4-FFF2-40B4-BE49-F238E27FC236}">
                <a16:creationId xmlns:a16="http://schemas.microsoft.com/office/drawing/2014/main" id="{01C56D83-848F-4EEE-948C-3C0CDB27D649}"/>
              </a:ext>
            </a:extLst>
          </p:cNvPr>
          <p:cNvSpPr>
            <a:spLocks noGrp="1"/>
          </p:cNvSpPr>
          <p:nvPr>
            <p:ph idx="1"/>
          </p:nvPr>
        </p:nvSpPr>
        <p:spPr/>
        <p:txBody>
          <a:bodyPr/>
          <a:lstStyle/>
          <a:p>
            <a:r>
              <a:rPr lang="en-GB" dirty="0" smtClean="0"/>
              <a:t>1. Sustainability </a:t>
            </a:r>
            <a:r>
              <a:rPr lang="mr-IN" dirty="0" smtClean="0"/>
              <a:t>–</a:t>
            </a:r>
            <a:r>
              <a:rPr lang="en-GB" dirty="0" smtClean="0"/>
              <a:t> work with local farmers and community</a:t>
            </a:r>
          </a:p>
          <a:p>
            <a:r>
              <a:rPr lang="en-GB" dirty="0" smtClean="0"/>
              <a:t>2. Smart coffee Machines ( They go to sleep when not needed)</a:t>
            </a:r>
          </a:p>
          <a:p>
            <a:r>
              <a:rPr lang="en-GB" dirty="0" smtClean="0"/>
              <a:t>3.Use of Coffee roaster which is greenest in the world and it reduces carbon .</a:t>
            </a:r>
          </a:p>
          <a:p>
            <a:r>
              <a:rPr lang="en-GB" dirty="0" smtClean="0"/>
              <a:t>4.We use paper cups which made of out wood pulp instead of plastic cup which can not be recycle .</a:t>
            </a:r>
          </a:p>
          <a:p>
            <a:r>
              <a:rPr lang="en-GB" dirty="0" smtClean="0"/>
              <a:t>5. Where ever are the costa coffee shops they make it very neat and clean </a:t>
            </a:r>
            <a:endParaRPr lang="en-GB" dirty="0"/>
          </a:p>
        </p:txBody>
      </p:sp>
    </p:spTree>
    <p:extLst>
      <p:ext uri="{BB962C8B-B14F-4D97-AF65-F5344CB8AC3E}">
        <p14:creationId xmlns:p14="http://schemas.microsoft.com/office/powerpoint/2010/main" val="8808775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29B7F-33B0-4FD4-91C8-486CB90A49F0}"/>
              </a:ext>
            </a:extLst>
          </p:cNvPr>
          <p:cNvSpPr>
            <a:spLocks noGrp="1"/>
          </p:cNvSpPr>
          <p:nvPr>
            <p:ph type="title"/>
          </p:nvPr>
        </p:nvSpPr>
        <p:spPr/>
        <p:txBody>
          <a:bodyPr/>
          <a:lstStyle/>
          <a:p>
            <a:r>
              <a:rPr lang="en-GB" dirty="0"/>
              <a:t>LEGAL</a:t>
            </a:r>
          </a:p>
        </p:txBody>
      </p:sp>
      <p:sp>
        <p:nvSpPr>
          <p:cNvPr id="3" name="Content Placeholder 2">
            <a:extLst>
              <a:ext uri="{FF2B5EF4-FFF2-40B4-BE49-F238E27FC236}">
                <a16:creationId xmlns:a16="http://schemas.microsoft.com/office/drawing/2014/main" id="{1EA6EC5E-F93D-4F69-ACA8-287B19A3D58A}"/>
              </a:ext>
            </a:extLst>
          </p:cNvPr>
          <p:cNvSpPr>
            <a:spLocks noGrp="1"/>
          </p:cNvSpPr>
          <p:nvPr>
            <p:ph idx="1"/>
          </p:nvPr>
        </p:nvSpPr>
        <p:spPr/>
        <p:txBody>
          <a:bodyPr/>
          <a:lstStyle/>
          <a:p>
            <a:r>
              <a:rPr lang="en-GB" dirty="0"/>
              <a:t>BUSINESS HAVE TO ABIDE BY LAWS OF MARKETS THEY OPERATE IN .</a:t>
            </a:r>
          </a:p>
          <a:p>
            <a:r>
              <a:rPr lang="en-GB" dirty="0"/>
              <a:t>CURRENTLY IN UK COSTA HAS TO WAIT AND SEE IF BREXIT IS GOING TO AFFECT HOW IT OPERATES IN EUROPE</a:t>
            </a:r>
          </a:p>
          <a:p>
            <a:endParaRPr lang="en-GB" dirty="0"/>
          </a:p>
        </p:txBody>
      </p:sp>
    </p:spTree>
    <p:extLst>
      <p:ext uri="{BB962C8B-B14F-4D97-AF65-F5344CB8AC3E}">
        <p14:creationId xmlns:p14="http://schemas.microsoft.com/office/powerpoint/2010/main" val="20546797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92DF16-8AB5-4FB6-AA04-E6C73CFA0293}"/>
              </a:ext>
            </a:extLst>
          </p:cNvPr>
          <p:cNvSpPr>
            <a:spLocks noGrp="1"/>
          </p:cNvSpPr>
          <p:nvPr>
            <p:ph type="title"/>
          </p:nvPr>
        </p:nvSpPr>
        <p:spPr>
          <a:xfrm>
            <a:off x="6411685" y="634946"/>
            <a:ext cx="5127171" cy="1450757"/>
          </a:xfrm>
        </p:spPr>
        <p:txBody>
          <a:bodyPr>
            <a:normAutofit/>
          </a:bodyPr>
          <a:lstStyle/>
          <a:p>
            <a:r>
              <a:rPr lang="en-GB" b="1" dirty="0"/>
              <a:t>TYPICAL CUSTOMER JOURNEY FOR COSTA</a:t>
            </a:r>
          </a:p>
        </p:txBody>
      </p:sp>
      <p:pic>
        <p:nvPicPr>
          <p:cNvPr id="5" name="Picture 4">
            <a:extLst>
              <a:ext uri="{FF2B5EF4-FFF2-40B4-BE49-F238E27FC236}">
                <a16:creationId xmlns:a16="http://schemas.microsoft.com/office/drawing/2014/main" id="{E41E6907-384F-4D6F-A957-A9695DF88D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1257317"/>
            <a:ext cx="5451627" cy="3449530"/>
          </a:xfrm>
          <a:prstGeom prst="rect">
            <a:avLst/>
          </a:prstGeom>
        </p:spPr>
      </p:pic>
      <p:cxnSp>
        <p:nvCxnSpPr>
          <p:cNvPr id="12" name="Straight Connector 11">
            <a:extLst>
              <a:ext uri="{FF2B5EF4-FFF2-40B4-BE49-F238E27FC236}">
                <a16:creationId xmlns:a16="http://schemas.microsoft.com/office/drawing/2014/main" id="{9C21570E-E159-49A6-9891-FA397B7A92D3}"/>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40DAB8-3593-44F2-968B-F27ABADFAB3F}"/>
              </a:ext>
            </a:extLst>
          </p:cNvPr>
          <p:cNvSpPr>
            <a:spLocks noGrp="1"/>
          </p:cNvSpPr>
          <p:nvPr>
            <p:ph idx="1"/>
          </p:nvPr>
        </p:nvSpPr>
        <p:spPr>
          <a:xfrm>
            <a:off x="6411684" y="2198914"/>
            <a:ext cx="5127172" cy="3670180"/>
          </a:xfrm>
        </p:spPr>
        <p:txBody>
          <a:bodyPr>
            <a:normAutofit/>
          </a:bodyPr>
          <a:lstStyle/>
          <a:p>
            <a:pPr marL="0" indent="0">
              <a:buNone/>
            </a:pPr>
            <a:r>
              <a:rPr lang="en-GB" dirty="0"/>
              <a:t>‘The authors of The Consistent Consumer suggests that values, not past behaviours, will help you better define and understand today's diverse consumer groups and more accurately anticipate how these distinct populations are likely to behave in the future--and what they are likely to buy as a result.’ </a:t>
            </a:r>
            <a:r>
              <a:rPr lang="en-GB" dirty="0" err="1"/>
              <a:t>Beller</a:t>
            </a:r>
            <a:r>
              <a:rPr lang="en-GB" dirty="0"/>
              <a:t> et al., 2013. </a:t>
            </a:r>
            <a:r>
              <a:rPr lang="en-GB" i="1" dirty="0"/>
              <a:t>The consistent consumer : predicting future behaviour through lasting values</a:t>
            </a:r>
            <a:r>
              <a:rPr lang="en-GB" dirty="0"/>
              <a:t> Revised and expanded</a:t>
            </a:r>
          </a:p>
          <a:p>
            <a:pPr marL="0" indent="0">
              <a:buNone/>
            </a:pPr>
            <a:endParaRPr lang="en-GB" dirty="0"/>
          </a:p>
          <a:p>
            <a:pPr marL="0" indent="0">
              <a:buNone/>
            </a:pPr>
            <a:endParaRPr lang="en-GB" dirty="0"/>
          </a:p>
        </p:txBody>
      </p:sp>
      <p:sp>
        <p:nvSpPr>
          <p:cNvPr id="14" name="Rectangle 13">
            <a:extLst>
              <a:ext uri="{FF2B5EF4-FFF2-40B4-BE49-F238E27FC236}">
                <a16:creationId xmlns:a16="http://schemas.microsoft.com/office/drawing/2014/main" id="{E95DA498-D9A2-4DA9-B9DA-B3776E08CF7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82A73093-4B9D-420D-B17E-52293703A1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flipH="1">
            <a:off x="1387367" y="4721661"/>
            <a:ext cx="3224047" cy="369332"/>
          </a:xfrm>
          <a:prstGeom prst="rect">
            <a:avLst/>
          </a:prstGeom>
        </p:spPr>
        <p:txBody>
          <a:bodyPr wrap="square">
            <a:spAutoFit/>
          </a:bodyPr>
          <a:lstStyle/>
          <a:p>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3"/>
              </a:rPr>
              <a:t>Whitbread PLC  (2016 ) </a:t>
            </a:r>
            <a:endParaRPr lang="en-GB" dirty="0"/>
          </a:p>
        </p:txBody>
      </p:sp>
    </p:spTree>
    <p:extLst>
      <p:ext uri="{BB962C8B-B14F-4D97-AF65-F5344CB8AC3E}">
        <p14:creationId xmlns:p14="http://schemas.microsoft.com/office/powerpoint/2010/main" val="2843425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6D658-4844-4CAD-BD07-CB5CAADA9161}"/>
              </a:ext>
            </a:extLst>
          </p:cNvPr>
          <p:cNvSpPr>
            <a:spLocks noGrp="1"/>
          </p:cNvSpPr>
          <p:nvPr>
            <p:ph type="title"/>
          </p:nvPr>
        </p:nvSpPr>
        <p:spPr/>
        <p:txBody>
          <a:bodyPr/>
          <a:lstStyle/>
          <a:p>
            <a:r>
              <a:rPr lang="en-GB" dirty="0"/>
              <a:t>COSTUMER JOURNEDY CONT’D</a:t>
            </a:r>
          </a:p>
        </p:txBody>
      </p:sp>
      <p:sp>
        <p:nvSpPr>
          <p:cNvPr id="3" name="Content Placeholder 2">
            <a:extLst>
              <a:ext uri="{FF2B5EF4-FFF2-40B4-BE49-F238E27FC236}">
                <a16:creationId xmlns:a16="http://schemas.microsoft.com/office/drawing/2014/main" id="{EE58DC67-BDE4-4CD6-A72C-2B5DD51FCD31}"/>
              </a:ext>
            </a:extLst>
          </p:cNvPr>
          <p:cNvSpPr>
            <a:spLocks noGrp="1"/>
          </p:cNvSpPr>
          <p:nvPr>
            <p:ph idx="1"/>
          </p:nvPr>
        </p:nvSpPr>
        <p:spPr/>
        <p:txBody>
          <a:bodyPr>
            <a:normAutofit/>
          </a:bodyPr>
          <a:lstStyle/>
          <a:p>
            <a:r>
              <a:rPr lang="en-GB" dirty="0"/>
              <a:t>Store loyalty this show how many time someone purchase the same product or goes to the same shop to buy  a product despite competition in the market </a:t>
            </a:r>
          </a:p>
          <a:p>
            <a:r>
              <a:rPr lang="en-GB" dirty="0"/>
              <a:t>‘The philosophy of relationship marketing recognizes that keeping existing customers happy, loyal, and satisfied ensures repeat business and is much cheaper than obtaining new customers…There is maximum emphasis on customer commitment, contact, keeping promises, and building trust. Contact happens at multiple levels in the organization under a regime of customer account management.’</a:t>
            </a:r>
            <a:r>
              <a:rPr lang="en-GB" dirty="0">
                <a:hlinkClick r:id="rId2"/>
              </a:rPr>
              <a:t> relationship marketing</a:t>
            </a:r>
            <a:r>
              <a:rPr lang="en-GB" dirty="0"/>
              <a:t>  in </a:t>
            </a:r>
            <a:r>
              <a:rPr lang="en-GB" i="1" dirty="0"/>
              <a:t>A Dictionary of Business and Management (5 ed.)</a:t>
            </a:r>
            <a:r>
              <a:rPr lang="en-GB" dirty="0"/>
              <a:t/>
            </a:r>
            <a:br>
              <a:rPr lang="en-GB" dirty="0"/>
            </a:br>
            <a:r>
              <a:rPr lang="en-GB" dirty="0"/>
              <a:t> COSTA has introduced loyalty cards, invested a lot in technology to better understand the customer by introducing the COSTA app which can be downloaded on the phone the data obtained keeps in check the spending habit of the customer thus helping the company improve and anticipate needs and wants of the customer thus retaining them.</a:t>
            </a:r>
          </a:p>
          <a:p>
            <a:endParaRPr lang="en-GB" dirty="0"/>
          </a:p>
        </p:txBody>
      </p:sp>
    </p:spTree>
    <p:extLst>
      <p:ext uri="{BB962C8B-B14F-4D97-AF65-F5344CB8AC3E}">
        <p14:creationId xmlns:p14="http://schemas.microsoft.com/office/powerpoint/2010/main" val="3608682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70668-E829-44F9-B700-8CD968E3AB59}"/>
              </a:ext>
            </a:extLst>
          </p:cNvPr>
          <p:cNvSpPr>
            <a:spLocks noGrp="1"/>
          </p:cNvSpPr>
          <p:nvPr>
            <p:ph type="title"/>
          </p:nvPr>
        </p:nvSpPr>
        <p:spPr/>
        <p:txBody>
          <a:bodyPr/>
          <a:lstStyle/>
          <a:p>
            <a:r>
              <a:rPr lang="en-GB" b="1" dirty="0"/>
              <a:t>CUSTOMER JOURNEY -BRAND RELATIONSHIP</a:t>
            </a:r>
            <a:endParaRPr lang="en-GB" dirty="0"/>
          </a:p>
        </p:txBody>
      </p:sp>
      <p:sp>
        <p:nvSpPr>
          <p:cNvPr id="3" name="Content Placeholder 2">
            <a:extLst>
              <a:ext uri="{FF2B5EF4-FFF2-40B4-BE49-F238E27FC236}">
                <a16:creationId xmlns:a16="http://schemas.microsoft.com/office/drawing/2014/main" id="{711839A2-884A-4FD4-AC55-5C02D1BD72CD}"/>
              </a:ext>
            </a:extLst>
          </p:cNvPr>
          <p:cNvSpPr>
            <a:spLocks noGrp="1"/>
          </p:cNvSpPr>
          <p:nvPr>
            <p:ph idx="1"/>
          </p:nvPr>
        </p:nvSpPr>
        <p:spPr/>
        <p:txBody>
          <a:bodyPr>
            <a:normAutofit lnSpcReduction="10000"/>
          </a:bodyPr>
          <a:lstStyle/>
          <a:p>
            <a:r>
              <a:rPr lang="en-GB" dirty="0"/>
              <a:t>By encouraging the customer to spend more with the same brand for a longer life time this creates customer value.</a:t>
            </a:r>
          </a:p>
          <a:p>
            <a:r>
              <a:rPr lang="en-GB" dirty="0"/>
              <a:t>COSTA uses the marketing mix and below are the  4ps the company uses to support its brand building and satisfy customer needs and aspirations of targeted group of customers.</a:t>
            </a:r>
          </a:p>
          <a:p>
            <a:r>
              <a:rPr lang="en-GB" b="1" dirty="0"/>
              <a:t>CUSTOMER TOUCH POINTS </a:t>
            </a:r>
          </a:p>
          <a:p>
            <a:r>
              <a:rPr lang="en-GB" dirty="0"/>
              <a:t>PRODUCT</a:t>
            </a:r>
          </a:p>
          <a:p>
            <a:r>
              <a:rPr lang="en-GB" dirty="0"/>
              <a:t>PRICE</a:t>
            </a:r>
          </a:p>
          <a:p>
            <a:r>
              <a:rPr lang="en-GB" dirty="0"/>
              <a:t>LOCATION </a:t>
            </a:r>
          </a:p>
          <a:p>
            <a:r>
              <a:rPr lang="en-GB" dirty="0"/>
              <a:t>ATMOSPHERE IN THE SHOP </a:t>
            </a:r>
          </a:p>
          <a:p>
            <a:r>
              <a:rPr lang="en-GB" dirty="0"/>
              <a:t>CUSTOMER SERVICE </a:t>
            </a:r>
          </a:p>
          <a:p>
            <a:endParaRPr lang="en-GB" dirty="0"/>
          </a:p>
        </p:txBody>
      </p:sp>
    </p:spTree>
    <p:extLst>
      <p:ext uri="{BB962C8B-B14F-4D97-AF65-F5344CB8AC3E}">
        <p14:creationId xmlns:p14="http://schemas.microsoft.com/office/powerpoint/2010/main" val="10993443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577E4-659B-4ECE-8625-6ADD44C785B6}"/>
              </a:ext>
            </a:extLst>
          </p:cNvPr>
          <p:cNvSpPr>
            <a:spLocks noGrp="1"/>
          </p:cNvSpPr>
          <p:nvPr>
            <p:ph type="title"/>
          </p:nvPr>
        </p:nvSpPr>
        <p:spPr/>
        <p:txBody>
          <a:bodyPr/>
          <a:lstStyle/>
          <a:p>
            <a:r>
              <a:rPr lang="en-GB" b="1" dirty="0"/>
              <a:t>PRODUCT</a:t>
            </a:r>
            <a:r>
              <a:rPr lang="en-GB" dirty="0"/>
              <a:t> </a:t>
            </a:r>
          </a:p>
        </p:txBody>
      </p:sp>
      <p:sp>
        <p:nvSpPr>
          <p:cNvPr id="3" name="Content Placeholder 2">
            <a:extLst>
              <a:ext uri="{FF2B5EF4-FFF2-40B4-BE49-F238E27FC236}">
                <a16:creationId xmlns:a16="http://schemas.microsoft.com/office/drawing/2014/main" id="{A6AEEE26-B7B1-4E13-BD0C-A3BEE7757DB6}"/>
              </a:ext>
            </a:extLst>
          </p:cNvPr>
          <p:cNvSpPr>
            <a:spLocks noGrp="1"/>
          </p:cNvSpPr>
          <p:nvPr>
            <p:ph idx="1"/>
          </p:nvPr>
        </p:nvSpPr>
        <p:spPr/>
        <p:txBody>
          <a:bodyPr/>
          <a:lstStyle/>
          <a:p>
            <a:pPr lvl="0"/>
            <a:r>
              <a:rPr lang="en-IN" dirty="0"/>
              <a:t>It is the most popular coffee chain outlets in the whole world .There main focus is on coffee because it’s their main product.</a:t>
            </a:r>
            <a:endParaRPr lang="en-GB" dirty="0"/>
          </a:p>
          <a:p>
            <a:pPr lvl="0"/>
            <a:r>
              <a:rPr lang="en-IN" dirty="0"/>
              <a:t>They offer a large number of varieties with different flavours to attract people like Frothy Cappuccino, </a:t>
            </a:r>
            <a:r>
              <a:rPr lang="en-IN" dirty="0" smtClean="0"/>
              <a:t>Latte , </a:t>
            </a:r>
            <a:r>
              <a:rPr lang="en-IN" dirty="0"/>
              <a:t>Flat white </a:t>
            </a:r>
            <a:r>
              <a:rPr lang="en-IN" dirty="0" smtClean="0"/>
              <a:t>, Americano , </a:t>
            </a:r>
            <a:r>
              <a:rPr lang="en-IN" dirty="0" err="1" smtClean="0"/>
              <a:t>Cortado</a:t>
            </a:r>
            <a:r>
              <a:rPr lang="en-IN" dirty="0" smtClean="0"/>
              <a:t> , </a:t>
            </a:r>
            <a:r>
              <a:rPr lang="en-IN" dirty="0"/>
              <a:t>Intense Espresso </a:t>
            </a:r>
            <a:endParaRPr lang="en-GB" dirty="0"/>
          </a:p>
          <a:p>
            <a:pPr lvl="0"/>
            <a:r>
              <a:rPr lang="en-IN" dirty="0"/>
              <a:t>They also offer Iced coffees, coffee coolers, fruit coolers, creamy coolers with lots of different varieties.</a:t>
            </a:r>
            <a:endParaRPr lang="en-GB" dirty="0"/>
          </a:p>
          <a:p>
            <a:pPr lvl="0"/>
            <a:r>
              <a:rPr lang="en-IN" dirty="0"/>
              <a:t>They sell their vending machine to the universities and offices to increase their business as its their ‘’Pull strategy’’ to attract more customers because they believe in making everyone happy by giving them best moment with their service and product.</a:t>
            </a:r>
            <a:endParaRPr lang="en-GB" dirty="0"/>
          </a:p>
          <a:p>
            <a:r>
              <a:rPr lang="en-GB" dirty="0">
                <a:hlinkClick r:id="rId2"/>
              </a:rPr>
              <a:t>Hitesh </a:t>
            </a:r>
            <a:r>
              <a:rPr lang="en-GB" dirty="0" err="1" smtClean="0">
                <a:hlinkClick r:id="rId2"/>
              </a:rPr>
              <a:t>Bhasin</a:t>
            </a:r>
            <a:r>
              <a:rPr lang="en-GB" dirty="0" smtClean="0"/>
              <a:t> (2018)</a:t>
            </a:r>
            <a:endParaRPr lang="en-GB" dirty="0"/>
          </a:p>
        </p:txBody>
      </p:sp>
    </p:spTree>
    <p:extLst>
      <p:ext uri="{BB962C8B-B14F-4D97-AF65-F5344CB8AC3E}">
        <p14:creationId xmlns:p14="http://schemas.microsoft.com/office/powerpoint/2010/main" val="17152370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EE253-A733-4C40-BB35-49D68F17521E}"/>
              </a:ext>
            </a:extLst>
          </p:cNvPr>
          <p:cNvSpPr>
            <a:spLocks noGrp="1"/>
          </p:cNvSpPr>
          <p:nvPr>
            <p:ph type="title"/>
          </p:nvPr>
        </p:nvSpPr>
        <p:spPr/>
        <p:txBody>
          <a:bodyPr/>
          <a:lstStyle/>
          <a:p>
            <a:r>
              <a:rPr lang="en-GB" dirty="0"/>
              <a:t>PRICE</a:t>
            </a:r>
          </a:p>
        </p:txBody>
      </p:sp>
      <p:sp>
        <p:nvSpPr>
          <p:cNvPr id="3" name="Content Placeholder 2">
            <a:extLst>
              <a:ext uri="{FF2B5EF4-FFF2-40B4-BE49-F238E27FC236}">
                <a16:creationId xmlns:a16="http://schemas.microsoft.com/office/drawing/2014/main" id="{1297855A-D318-4507-9258-A1B9CACB866D}"/>
              </a:ext>
            </a:extLst>
          </p:cNvPr>
          <p:cNvSpPr>
            <a:spLocks noGrp="1"/>
          </p:cNvSpPr>
          <p:nvPr>
            <p:ph idx="1"/>
          </p:nvPr>
        </p:nvSpPr>
        <p:spPr/>
        <p:txBody>
          <a:bodyPr/>
          <a:lstStyle/>
          <a:p>
            <a:r>
              <a:rPr lang="en-US" b="1" dirty="0"/>
              <a:t>Importance of price in a company:</a:t>
            </a:r>
          </a:p>
          <a:p>
            <a:r>
              <a:rPr lang="en-US" dirty="0"/>
              <a:t>Price is given attention as it has a great impact on all the other activities of a company and pricing is the only factor that boosts income &amp; other things like advertising, promotion, product &amp; development, selling &amp; effort etc. </a:t>
            </a:r>
          </a:p>
          <a:p>
            <a:r>
              <a:rPr lang="en-US" b="1" dirty="0"/>
              <a:t>Premium Pricing Strategy:</a:t>
            </a:r>
          </a:p>
          <a:p>
            <a:r>
              <a:rPr lang="en-US" dirty="0"/>
              <a:t>It is a strategy where the price of a product is kept higher to encourage favorable perception among customer. Costa coffee has a diverse pricing plan in its marketing mix though it is inspired by competition and is marginally premium. Costa coffee has adopted premium pricing strategy </a:t>
            </a:r>
            <a:r>
              <a:rPr lang="en-US" dirty="0" smtClean="0"/>
              <a:t>.</a:t>
            </a:r>
            <a:endParaRPr lang="en-GB" dirty="0"/>
          </a:p>
        </p:txBody>
      </p:sp>
    </p:spTree>
    <p:extLst>
      <p:ext uri="{BB962C8B-B14F-4D97-AF65-F5344CB8AC3E}">
        <p14:creationId xmlns:p14="http://schemas.microsoft.com/office/powerpoint/2010/main" val="8552230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PRICE</a:t>
            </a:r>
            <a:endParaRPr lang="en-US" dirty="0"/>
          </a:p>
        </p:txBody>
      </p:sp>
      <p:sp>
        <p:nvSpPr>
          <p:cNvPr id="3" name="Content Placeholder 2"/>
          <p:cNvSpPr>
            <a:spLocks noGrp="1"/>
          </p:cNvSpPr>
          <p:nvPr>
            <p:ph idx="1"/>
          </p:nvPr>
        </p:nvSpPr>
        <p:spPr/>
        <p:txBody>
          <a:bodyPr>
            <a:normAutofit lnSpcReduction="10000"/>
          </a:bodyPr>
          <a:lstStyle/>
          <a:p>
            <a:r>
              <a:rPr lang="en-US" sz="2200" b="1" dirty="0"/>
              <a:t>Quality Focus</a:t>
            </a:r>
          </a:p>
          <a:p>
            <a:pPr lvl="1"/>
            <a:r>
              <a:rPr lang="en-US" sz="2000" dirty="0"/>
              <a:t>Costa believe in quality. So if the price is high the quality is also very high. Costa coffee  make there coffee in a very different way its totally different from Starbucks they use different machines for coffee and milk they take coffee  separately and milk separately and then they mix it as per the demand of the customers. Costa coffee use different kinds of milks like skim milk, coconut milk and soya milk which is expensive as compare to other milks .</a:t>
            </a:r>
          </a:p>
          <a:p>
            <a:r>
              <a:rPr lang="en-US" sz="2200" b="1" dirty="0"/>
              <a:t>Price with Supplements</a:t>
            </a:r>
          </a:p>
          <a:p>
            <a:pPr marL="457200" lvl="1" indent="0">
              <a:buNone/>
            </a:pPr>
            <a:r>
              <a:rPr lang="en-US" sz="2000" dirty="0"/>
              <a:t>The company provides three types in its beverages like small, medium and large. The price is also directly proportional to the quantity ordered. The price of regular coffee is 3.20 £ and as compare to Starbucks the price is relatively less. Costa coffee also sells it coffee vending machine under brand Costa express. The price of this vending machine is competitive less as compared to its other competitors like Starbucks. The price of coffee also varies according to the supplement added to coffee like extra chocolate, cream etc</a:t>
            </a:r>
            <a:r>
              <a:rPr lang="en-US" dirty="0"/>
              <a:t>.</a:t>
            </a:r>
          </a:p>
          <a:p>
            <a:endParaRPr lang="en-US" dirty="0"/>
          </a:p>
        </p:txBody>
      </p:sp>
    </p:spTree>
    <p:extLst>
      <p:ext uri="{BB962C8B-B14F-4D97-AF65-F5344CB8AC3E}">
        <p14:creationId xmlns:p14="http://schemas.microsoft.com/office/powerpoint/2010/main" val="25820349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2A8B2-D4A2-4905-B7BB-8E2CD8E43CC2}"/>
              </a:ext>
            </a:extLst>
          </p:cNvPr>
          <p:cNvSpPr>
            <a:spLocks noGrp="1"/>
          </p:cNvSpPr>
          <p:nvPr>
            <p:ph type="title"/>
          </p:nvPr>
        </p:nvSpPr>
        <p:spPr/>
        <p:txBody>
          <a:bodyPr/>
          <a:lstStyle/>
          <a:p>
            <a:r>
              <a:rPr lang="en-GB" b="1" dirty="0"/>
              <a:t>PLACE</a:t>
            </a:r>
          </a:p>
        </p:txBody>
      </p:sp>
      <p:sp>
        <p:nvSpPr>
          <p:cNvPr id="3" name="Content Placeholder 2">
            <a:extLst>
              <a:ext uri="{FF2B5EF4-FFF2-40B4-BE49-F238E27FC236}">
                <a16:creationId xmlns:a16="http://schemas.microsoft.com/office/drawing/2014/main" id="{11EF0DA0-FC9F-4D58-8284-EE7BE014888B}"/>
              </a:ext>
            </a:extLst>
          </p:cNvPr>
          <p:cNvSpPr>
            <a:spLocks noGrp="1"/>
          </p:cNvSpPr>
          <p:nvPr>
            <p:ph idx="1"/>
          </p:nvPr>
        </p:nvSpPr>
        <p:spPr/>
        <p:txBody>
          <a:bodyPr>
            <a:normAutofit fontScale="92500" lnSpcReduction="20000"/>
          </a:bodyPr>
          <a:lstStyle/>
          <a:p>
            <a:r>
              <a:rPr lang="en-GB" dirty="0">
                <a:cs typeface="Calibri"/>
              </a:rPr>
              <a:t>Costa coffee operates in 2389  outlets in the </a:t>
            </a:r>
            <a:r>
              <a:rPr lang="en-GB" dirty="0" smtClean="0">
                <a:cs typeface="Calibri"/>
              </a:rPr>
              <a:t>UK</a:t>
            </a:r>
            <a:r>
              <a:rPr lang="en-GB" dirty="0">
                <a:cs typeface="Calibri"/>
              </a:rPr>
              <a:t> ,1366 outlets internationally across 31 countries.</a:t>
            </a:r>
          </a:p>
          <a:p>
            <a:r>
              <a:rPr lang="en-GB" dirty="0">
                <a:cs typeface="Calibri"/>
              </a:rPr>
              <a:t>Coffee outlets are mainly targeted at profitable market routes example high street ,retail </a:t>
            </a:r>
            <a:r>
              <a:rPr lang="en-GB" dirty="0" smtClean="0">
                <a:cs typeface="Calibri"/>
              </a:rPr>
              <a:t>park, shopping centres, drive </a:t>
            </a:r>
            <a:r>
              <a:rPr lang="en-GB" dirty="0">
                <a:cs typeface="Calibri"/>
              </a:rPr>
              <a:t>through </a:t>
            </a:r>
            <a:r>
              <a:rPr lang="en-GB" dirty="0" smtClean="0">
                <a:cs typeface="Calibri"/>
              </a:rPr>
              <a:t>transport, Areas </a:t>
            </a:r>
            <a:r>
              <a:rPr lang="en-GB" dirty="0">
                <a:cs typeface="Calibri"/>
              </a:rPr>
              <a:t>having high footfall.</a:t>
            </a:r>
          </a:p>
          <a:p>
            <a:r>
              <a:rPr lang="en-GB" dirty="0">
                <a:cs typeface="Calibri"/>
              </a:rPr>
              <a:t>Target mapping and estate segmentation has been done in order to become largest coffee brand </a:t>
            </a:r>
            <a:r>
              <a:rPr lang="en-GB" dirty="0" smtClean="0">
                <a:cs typeface="Calibri"/>
              </a:rPr>
              <a:t>network. Having </a:t>
            </a:r>
            <a:r>
              <a:rPr lang="en-GB" dirty="0">
                <a:cs typeface="Calibri"/>
              </a:rPr>
              <a:t>largest number of stores in the </a:t>
            </a:r>
            <a:r>
              <a:rPr lang="en-GB" dirty="0" smtClean="0">
                <a:cs typeface="Calibri"/>
              </a:rPr>
              <a:t>UK.</a:t>
            </a:r>
            <a:endParaRPr lang="en-GB" dirty="0">
              <a:cs typeface="Calibri"/>
            </a:endParaRPr>
          </a:p>
          <a:p>
            <a:r>
              <a:rPr lang="en-GB" dirty="0">
                <a:cs typeface="Calibri"/>
              </a:rPr>
              <a:t>Planning to open 2500 more stores in </a:t>
            </a:r>
            <a:r>
              <a:rPr lang="en-GB" dirty="0" smtClean="0">
                <a:cs typeface="Calibri"/>
              </a:rPr>
              <a:t>UK and </a:t>
            </a:r>
            <a:r>
              <a:rPr lang="en-GB" dirty="0">
                <a:cs typeface="Calibri"/>
              </a:rPr>
              <a:t>more than 8000 express machines.</a:t>
            </a:r>
          </a:p>
          <a:p>
            <a:r>
              <a:rPr lang="en-GB" dirty="0">
                <a:cs typeface="Calibri"/>
              </a:rPr>
              <a:t>To attract customers globally Performs menu modification with better food and  beverage proposition, according to the countries while creating more brand awareness.</a:t>
            </a:r>
          </a:p>
          <a:p>
            <a:r>
              <a:rPr lang="en-GB" dirty="0">
                <a:cs typeface="Calibri"/>
              </a:rPr>
              <a:t>Express expansion across globe for </a:t>
            </a:r>
            <a:r>
              <a:rPr lang="en-GB" dirty="0" smtClean="0">
                <a:cs typeface="Calibri"/>
              </a:rPr>
              <a:t>example: shell </a:t>
            </a:r>
            <a:r>
              <a:rPr lang="en-GB" dirty="0">
                <a:cs typeface="Calibri"/>
              </a:rPr>
              <a:t>contract in Canada will be installing 150 express machines by the end of the year.</a:t>
            </a:r>
          </a:p>
          <a:p>
            <a:r>
              <a:rPr lang="en-GB" dirty="0">
                <a:cs typeface="Calibri"/>
              </a:rPr>
              <a:t>Focusing on global expansion in </a:t>
            </a:r>
            <a:r>
              <a:rPr lang="en-GB" dirty="0" smtClean="0">
                <a:cs typeface="Calibri"/>
              </a:rPr>
              <a:t>countries </a:t>
            </a:r>
            <a:r>
              <a:rPr lang="en-GB" dirty="0">
                <a:cs typeface="Calibri"/>
              </a:rPr>
              <a:t>with higher potential markets like China</a:t>
            </a:r>
            <a:r>
              <a:rPr lang="en-GB" dirty="0" smtClean="0">
                <a:cs typeface="Calibri"/>
              </a:rPr>
              <a:t>, India, Germany</a:t>
            </a:r>
            <a:r>
              <a:rPr lang="en-GB" dirty="0">
                <a:cs typeface="Calibri"/>
              </a:rPr>
              <a:t>.</a:t>
            </a:r>
          </a:p>
          <a:p>
            <a:r>
              <a:rPr lang="en-US" b="1" dirty="0"/>
              <a:t>Whitbread(2016)</a:t>
            </a:r>
          </a:p>
          <a:p>
            <a:endParaRPr lang="en-GB" dirty="0"/>
          </a:p>
        </p:txBody>
      </p:sp>
    </p:spTree>
    <p:extLst>
      <p:ext uri="{BB962C8B-B14F-4D97-AF65-F5344CB8AC3E}">
        <p14:creationId xmlns:p14="http://schemas.microsoft.com/office/powerpoint/2010/main" val="13914944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633F2-A808-4610-9594-09D3B332DDE9}"/>
              </a:ext>
            </a:extLst>
          </p:cNvPr>
          <p:cNvSpPr>
            <a:spLocks noGrp="1"/>
          </p:cNvSpPr>
          <p:nvPr>
            <p:ph type="title"/>
          </p:nvPr>
        </p:nvSpPr>
        <p:spPr/>
        <p:txBody>
          <a:bodyPr/>
          <a:lstStyle/>
          <a:p>
            <a:r>
              <a:rPr lang="en-GB" dirty="0"/>
              <a:t>PROMOTION</a:t>
            </a:r>
          </a:p>
        </p:txBody>
      </p:sp>
      <p:sp>
        <p:nvSpPr>
          <p:cNvPr id="3" name="Content Placeholder 2">
            <a:extLst>
              <a:ext uri="{FF2B5EF4-FFF2-40B4-BE49-F238E27FC236}">
                <a16:creationId xmlns:a16="http://schemas.microsoft.com/office/drawing/2014/main" id="{8C11CE42-C2A8-4279-9ECD-EFADE238EE83}"/>
              </a:ext>
            </a:extLst>
          </p:cNvPr>
          <p:cNvSpPr>
            <a:spLocks noGrp="1"/>
          </p:cNvSpPr>
          <p:nvPr>
            <p:ph idx="1"/>
          </p:nvPr>
        </p:nvSpPr>
        <p:spPr/>
        <p:txBody>
          <a:bodyPr/>
          <a:lstStyle/>
          <a:p>
            <a:r>
              <a:rPr lang="en-GB" dirty="0"/>
              <a:t>The AIDA model also referred as promotion mix will be used to describe the four steps promotion which is used to enhance customer experience </a:t>
            </a:r>
          </a:p>
          <a:p>
            <a:pPr lvl="0"/>
            <a:r>
              <a:rPr lang="en-GB" b="1" dirty="0"/>
              <a:t>Promotion</a:t>
            </a:r>
            <a:r>
              <a:rPr lang="en-GB" dirty="0"/>
              <a:t>: these are various methods used by COSTA to communicate with its target market for example it used a health campaign for low calorie coffee to please its market who are conscious on calorie intake.</a:t>
            </a:r>
          </a:p>
          <a:p>
            <a:pPr lvl="0"/>
            <a:r>
              <a:rPr lang="en-GB" b="1" dirty="0"/>
              <a:t>Capture attention</a:t>
            </a:r>
            <a:r>
              <a:rPr lang="en-GB" dirty="0"/>
              <a:t>: COSTA has introduced Mugs, loyalty club cards to entice the shoppers so that they can be identified with a winning brand. </a:t>
            </a:r>
          </a:p>
          <a:p>
            <a:pPr lvl="0"/>
            <a:r>
              <a:rPr lang="en-GB" b="1" dirty="0"/>
              <a:t>Create interest: </a:t>
            </a:r>
            <a:r>
              <a:rPr lang="en-GB" dirty="0"/>
              <a:t>Some of the phrases used by COSTA like never a dull cup draws interest in the shoppers and keeps them buying the product</a:t>
            </a:r>
            <a:r>
              <a:rPr lang="en-GB" b="1" dirty="0"/>
              <a:t>.</a:t>
            </a:r>
            <a:endParaRPr lang="en-GB" dirty="0"/>
          </a:p>
          <a:p>
            <a:pPr lvl="0"/>
            <a:r>
              <a:rPr lang="en-GB" b="1" dirty="0"/>
              <a:t>Generate Desire</a:t>
            </a:r>
            <a:r>
              <a:rPr lang="en-GB" dirty="0"/>
              <a:t>: by making sure create a need by customers to your brand this will create a long-time shopper and feel they cant do with a COSTA coffee.</a:t>
            </a:r>
          </a:p>
          <a:p>
            <a:endParaRPr lang="en-GB" dirty="0"/>
          </a:p>
        </p:txBody>
      </p:sp>
    </p:spTree>
    <p:extLst>
      <p:ext uri="{BB962C8B-B14F-4D97-AF65-F5344CB8AC3E}">
        <p14:creationId xmlns:p14="http://schemas.microsoft.com/office/powerpoint/2010/main" val="13991935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458D9-9447-492B-8849-379C1C4CEDE2}"/>
              </a:ext>
            </a:extLst>
          </p:cNvPr>
          <p:cNvSpPr>
            <a:spLocks noGrp="1"/>
          </p:cNvSpPr>
          <p:nvPr>
            <p:ph type="title"/>
          </p:nvPr>
        </p:nvSpPr>
        <p:spPr/>
        <p:txBody>
          <a:bodyPr/>
          <a:lstStyle/>
          <a:p>
            <a:r>
              <a:rPr lang="en-GB" b="1" dirty="0"/>
              <a:t>PROMOTION</a:t>
            </a:r>
            <a:r>
              <a:rPr lang="en-GB" dirty="0"/>
              <a:t> </a:t>
            </a:r>
          </a:p>
        </p:txBody>
      </p:sp>
      <p:sp>
        <p:nvSpPr>
          <p:cNvPr id="3" name="Content Placeholder 2">
            <a:extLst>
              <a:ext uri="{FF2B5EF4-FFF2-40B4-BE49-F238E27FC236}">
                <a16:creationId xmlns:a16="http://schemas.microsoft.com/office/drawing/2014/main" id="{9433490E-E806-4C49-AE61-7C27D3292B39}"/>
              </a:ext>
            </a:extLst>
          </p:cNvPr>
          <p:cNvSpPr>
            <a:spLocks noGrp="1"/>
          </p:cNvSpPr>
          <p:nvPr>
            <p:ph idx="1"/>
          </p:nvPr>
        </p:nvSpPr>
        <p:spPr/>
        <p:txBody>
          <a:bodyPr/>
          <a:lstStyle/>
          <a:p>
            <a:r>
              <a:rPr lang="en-GB" dirty="0"/>
              <a:t>Doyle, C. (2011) points out that for companies to reduce the cost of low profits it has to spend less on advertising as is the case for COSTA where its uses low strategy advertising the reason being, customers tend to change their minds to where they shop, for COSTA to retain its customers it created loyalty cards where it rewards its customers and offer discount on drinks so the customer feels valued and special</a:t>
            </a:r>
          </a:p>
          <a:p>
            <a:endParaRPr lang="en-GB" dirty="0"/>
          </a:p>
        </p:txBody>
      </p:sp>
    </p:spTree>
    <p:extLst>
      <p:ext uri="{BB962C8B-B14F-4D97-AF65-F5344CB8AC3E}">
        <p14:creationId xmlns:p14="http://schemas.microsoft.com/office/powerpoint/2010/main" val="15569031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D9B36-611E-4560-B053-E1184A3C038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230DE98-BE3F-45F1-9885-5DA5611E2532}"/>
              </a:ext>
            </a:extLst>
          </p:cNvPr>
          <p:cNvSpPr>
            <a:spLocks noGrp="1"/>
          </p:cNvSpPr>
          <p:nvPr>
            <p:ph idx="1"/>
          </p:nvPr>
        </p:nvSpPr>
        <p:spPr/>
        <p:txBody>
          <a:bodyPr/>
          <a:lstStyle/>
          <a:p>
            <a:r>
              <a:rPr lang="en-GB" dirty="0"/>
              <a:t>Have to figure out how to win the new digital world- strategic questions how to build brands and categories in a socially networked world and how to exploit technologically driven opportunities to understand consumers more deeply and connect with them more often</a:t>
            </a:r>
          </a:p>
          <a:p>
            <a:endParaRPr lang="en-GB" dirty="0"/>
          </a:p>
        </p:txBody>
      </p:sp>
    </p:spTree>
    <p:extLst>
      <p:ext uri="{BB962C8B-B14F-4D97-AF65-F5344CB8AC3E}">
        <p14:creationId xmlns:p14="http://schemas.microsoft.com/office/powerpoint/2010/main" val="40638562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 </a:t>
            </a:r>
            <a:endParaRPr lang="en-GB" dirty="0"/>
          </a:p>
        </p:txBody>
      </p:sp>
      <p:sp>
        <p:nvSpPr>
          <p:cNvPr id="3" name="Content Placeholder 2"/>
          <p:cNvSpPr>
            <a:spLocks noGrp="1"/>
          </p:cNvSpPr>
          <p:nvPr>
            <p:ph idx="1"/>
          </p:nvPr>
        </p:nvSpPr>
        <p:spPr/>
        <p:txBody>
          <a:bodyPr>
            <a:normAutofit fontScale="92500" lnSpcReduction="10000"/>
          </a:bodyPr>
          <a:lstStyle/>
          <a:p>
            <a:r>
              <a:rPr lang="en-GB" dirty="0">
                <a:cs typeface="Calibri"/>
              </a:rPr>
              <a:t>Should focus on expanding brand worldwide as their </a:t>
            </a:r>
            <a:r>
              <a:rPr lang="en-GB" dirty="0" smtClean="0">
                <a:cs typeface="Calibri"/>
              </a:rPr>
              <a:t>majority </a:t>
            </a:r>
            <a:r>
              <a:rPr lang="en-GB" dirty="0">
                <a:cs typeface="Calibri"/>
              </a:rPr>
              <a:t>market coverage is within the UK</a:t>
            </a:r>
            <a:r>
              <a:rPr lang="en-GB" dirty="0" smtClean="0">
                <a:cs typeface="Calibri"/>
              </a:rPr>
              <a:t>, And </a:t>
            </a:r>
            <a:r>
              <a:rPr lang="en-GB" dirty="0">
                <a:cs typeface="Calibri"/>
              </a:rPr>
              <a:t>is operating only in 31 international countries while their biggest competitor </a:t>
            </a:r>
            <a:r>
              <a:rPr lang="en-GB" dirty="0" smtClean="0">
                <a:cs typeface="Calibri"/>
              </a:rPr>
              <a:t>Starbucks </a:t>
            </a:r>
            <a:r>
              <a:rPr lang="en-GB" dirty="0">
                <a:cs typeface="Calibri"/>
              </a:rPr>
              <a:t>on the other hand is operating in 62 countries.</a:t>
            </a:r>
          </a:p>
          <a:p>
            <a:r>
              <a:rPr lang="en-GB" dirty="0">
                <a:cs typeface="Calibri"/>
              </a:rPr>
              <a:t>Worldwide Booming opportunity for costa </a:t>
            </a:r>
            <a:r>
              <a:rPr lang="en-GB" dirty="0" smtClean="0">
                <a:cs typeface="Calibri"/>
              </a:rPr>
              <a:t>express, there </a:t>
            </a:r>
            <a:r>
              <a:rPr lang="en-GB" dirty="0">
                <a:cs typeface="Calibri"/>
              </a:rPr>
              <a:t>can be more tie up business like shell in so many locations like corporate house</a:t>
            </a:r>
            <a:r>
              <a:rPr lang="en-GB" dirty="0" smtClean="0">
                <a:cs typeface="Calibri"/>
              </a:rPr>
              <a:t>, hospitals, school, universities </a:t>
            </a:r>
            <a:r>
              <a:rPr lang="en-GB" dirty="0">
                <a:cs typeface="Calibri"/>
              </a:rPr>
              <a:t>and so on.</a:t>
            </a:r>
          </a:p>
          <a:p>
            <a:r>
              <a:rPr lang="en-GB" dirty="0">
                <a:cs typeface="Calibri"/>
              </a:rPr>
              <a:t>Strategic </a:t>
            </a:r>
            <a:r>
              <a:rPr lang="en-GB" dirty="0" smtClean="0">
                <a:cs typeface="Calibri"/>
              </a:rPr>
              <a:t>alliance, there </a:t>
            </a:r>
            <a:r>
              <a:rPr lang="en-GB" dirty="0">
                <a:cs typeface="Calibri"/>
              </a:rPr>
              <a:t>are so many good </a:t>
            </a:r>
            <a:r>
              <a:rPr lang="en-GB" dirty="0" smtClean="0">
                <a:cs typeface="Calibri"/>
              </a:rPr>
              <a:t>restaurants </a:t>
            </a:r>
            <a:r>
              <a:rPr lang="en-GB" dirty="0">
                <a:cs typeface="Calibri"/>
              </a:rPr>
              <a:t>around the world by setting up an alliance with them</a:t>
            </a:r>
            <a:r>
              <a:rPr lang="en-GB" dirty="0" smtClean="0">
                <a:cs typeface="Calibri"/>
              </a:rPr>
              <a:t>, coffee </a:t>
            </a:r>
            <a:r>
              <a:rPr lang="en-GB" dirty="0">
                <a:cs typeface="Calibri"/>
              </a:rPr>
              <a:t>can be provided to their </a:t>
            </a:r>
            <a:r>
              <a:rPr lang="en-GB" dirty="0" smtClean="0">
                <a:cs typeface="Calibri"/>
              </a:rPr>
              <a:t>restaurant customers</a:t>
            </a:r>
            <a:r>
              <a:rPr lang="en-GB" dirty="0">
                <a:cs typeface="Calibri"/>
              </a:rPr>
              <a:t>.</a:t>
            </a:r>
          </a:p>
          <a:p>
            <a:r>
              <a:rPr lang="en-GB" dirty="0">
                <a:cs typeface="Calibri"/>
              </a:rPr>
              <a:t>Should perform more brand pull activities like </a:t>
            </a:r>
            <a:r>
              <a:rPr lang="en-GB" dirty="0" smtClean="0">
                <a:cs typeface="Calibri"/>
              </a:rPr>
              <a:t>Starbucks</a:t>
            </a:r>
            <a:r>
              <a:rPr lang="en-GB" dirty="0">
                <a:cs typeface="Calibri"/>
              </a:rPr>
              <a:t> changes cups on </a:t>
            </a:r>
            <a:r>
              <a:rPr lang="en-GB" dirty="0" smtClean="0">
                <a:cs typeface="Calibri"/>
              </a:rPr>
              <a:t>festivals, season </a:t>
            </a:r>
            <a:r>
              <a:rPr lang="en-GB" dirty="0">
                <a:cs typeface="Calibri"/>
              </a:rPr>
              <a:t>supplies coffee to </a:t>
            </a:r>
            <a:r>
              <a:rPr lang="en-GB" dirty="0" smtClean="0">
                <a:cs typeface="Calibri"/>
              </a:rPr>
              <a:t>restaurants, events, conferences, concerts </a:t>
            </a:r>
            <a:r>
              <a:rPr lang="en-GB" dirty="0">
                <a:cs typeface="Calibri"/>
              </a:rPr>
              <a:t>to encourage purchase in different range of </a:t>
            </a:r>
            <a:r>
              <a:rPr lang="en-GB" dirty="0" smtClean="0">
                <a:cs typeface="Calibri"/>
              </a:rPr>
              <a:t>customers., on </a:t>
            </a:r>
            <a:r>
              <a:rPr lang="en-GB" dirty="0">
                <a:cs typeface="Calibri"/>
              </a:rPr>
              <a:t>the other hand barista serves free samples to customers.</a:t>
            </a:r>
          </a:p>
          <a:p>
            <a:r>
              <a:rPr lang="en-GB" dirty="0">
                <a:cs typeface="Calibri"/>
              </a:rPr>
              <a:t>Perform More </a:t>
            </a:r>
            <a:r>
              <a:rPr lang="en-GB" dirty="0" smtClean="0">
                <a:cs typeface="Calibri"/>
              </a:rPr>
              <a:t>adverts, due </a:t>
            </a:r>
            <a:r>
              <a:rPr lang="en-GB" dirty="0">
                <a:cs typeface="Calibri"/>
              </a:rPr>
              <a:t>to less advert their brand value is dropping which can be a threat.</a:t>
            </a:r>
          </a:p>
          <a:p>
            <a:r>
              <a:rPr lang="en-GB" dirty="0">
                <a:cs typeface="Calibri"/>
              </a:rPr>
              <a:t>Do Fast expansion as </a:t>
            </a:r>
            <a:r>
              <a:rPr lang="en-GB" dirty="0" smtClean="0">
                <a:cs typeface="Calibri"/>
              </a:rPr>
              <a:t>Starbucks</a:t>
            </a:r>
            <a:r>
              <a:rPr lang="en-GB" dirty="0">
                <a:cs typeface="Calibri"/>
              </a:rPr>
              <a:t> have large market coverage and is expanding very </a:t>
            </a:r>
            <a:r>
              <a:rPr lang="en-GB" dirty="0" smtClean="0">
                <a:cs typeface="Calibri"/>
              </a:rPr>
              <a:t>fast, will </a:t>
            </a:r>
            <a:r>
              <a:rPr lang="en-GB" dirty="0">
                <a:cs typeface="Calibri"/>
              </a:rPr>
              <a:t>cause settlement problem for costa</a:t>
            </a:r>
            <a:r>
              <a:rPr lang="en-GB" dirty="0" smtClean="0">
                <a:cs typeface="Calibri"/>
              </a:rPr>
              <a:t>.</a:t>
            </a:r>
            <a:r>
              <a:rPr lang="en-US" dirty="0"/>
              <a:t> </a:t>
            </a:r>
            <a:r>
              <a:rPr lang="en-US" b="1" dirty="0"/>
              <a:t>Whitbread(2016)</a:t>
            </a:r>
          </a:p>
          <a:p>
            <a:endParaRPr lang="en-GB" dirty="0">
              <a:cs typeface="Calibri"/>
            </a:endParaRPr>
          </a:p>
        </p:txBody>
      </p:sp>
    </p:spTree>
    <p:extLst>
      <p:ext uri="{BB962C8B-B14F-4D97-AF65-F5344CB8AC3E}">
        <p14:creationId xmlns:p14="http://schemas.microsoft.com/office/powerpoint/2010/main" val="41871309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25401-8F84-4F22-B101-EE1FD7091211}"/>
              </a:ext>
            </a:extLst>
          </p:cNvPr>
          <p:cNvSpPr>
            <a:spLocks noGrp="1"/>
          </p:cNvSpPr>
          <p:nvPr>
            <p:ph type="title"/>
          </p:nvPr>
        </p:nvSpPr>
        <p:spPr/>
        <p:txBody>
          <a:bodyPr/>
          <a:lstStyle/>
          <a:p>
            <a:r>
              <a:rPr lang="en-GB" dirty="0"/>
              <a:t>RECOMMENDATIONS </a:t>
            </a:r>
          </a:p>
        </p:txBody>
      </p:sp>
      <p:pic>
        <p:nvPicPr>
          <p:cNvPr id="5" name="Content Placeholder 4">
            <a:extLst>
              <a:ext uri="{FF2B5EF4-FFF2-40B4-BE49-F238E27FC236}">
                <a16:creationId xmlns:a16="http://schemas.microsoft.com/office/drawing/2014/main" id="{6D760399-69D6-488D-9A2B-A5682A0BC7B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20776" y="2047240"/>
            <a:ext cx="8150447" cy="2763520"/>
          </a:xfrm>
        </p:spPr>
      </p:pic>
      <p:sp>
        <p:nvSpPr>
          <p:cNvPr id="6" name="Rectangle 5">
            <a:extLst>
              <a:ext uri="{FF2B5EF4-FFF2-40B4-BE49-F238E27FC236}">
                <a16:creationId xmlns:a16="http://schemas.microsoft.com/office/drawing/2014/main" id="{88764C03-7920-46C7-9D16-E539B6F460A2}"/>
              </a:ext>
            </a:extLst>
          </p:cNvPr>
          <p:cNvSpPr/>
          <p:nvPr/>
        </p:nvSpPr>
        <p:spPr>
          <a:xfrm rot="10800000" flipV="1">
            <a:off x="3263174" y="4900945"/>
            <a:ext cx="4896719" cy="369332"/>
          </a:xfrm>
          <a:prstGeom prst="rect">
            <a:avLst/>
          </a:prstGeom>
        </p:spPr>
        <p:txBody>
          <a:bodyPr wrap="square">
            <a:spAutoFit/>
          </a:bodyPr>
          <a:lstStyle/>
          <a:p>
            <a:r>
              <a:rPr lang="en-GB" u="sng"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Whitbread PLC  (2016 ) </a:t>
            </a:r>
            <a:endParaRPr lang="en-GB" dirty="0"/>
          </a:p>
        </p:txBody>
      </p:sp>
    </p:spTree>
    <p:extLst>
      <p:ext uri="{BB962C8B-B14F-4D97-AF65-F5344CB8AC3E}">
        <p14:creationId xmlns:p14="http://schemas.microsoft.com/office/powerpoint/2010/main" val="12708009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2F6E5-D926-4560-A38C-EADED443161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9F4CAA5-ACD2-44EF-835C-950A8364A153}"/>
              </a:ext>
            </a:extLst>
          </p:cNvPr>
          <p:cNvSpPr>
            <a:spLocks noGrp="1"/>
          </p:cNvSpPr>
          <p:nvPr>
            <p:ph idx="1"/>
          </p:nvPr>
        </p:nvSpPr>
        <p:spPr/>
        <p:txBody>
          <a:bodyPr>
            <a:normAutofit fontScale="62500" lnSpcReduction="20000"/>
          </a:bodyPr>
          <a:lstStyle/>
          <a:p>
            <a:endParaRPr lang="en-GB" dirty="0" smtClean="0"/>
          </a:p>
          <a:p>
            <a:r>
              <a:rPr lang="en-GB" dirty="0"/>
              <a:t>LESSIG, V.P., 1973. CONSUMER STORE IMAGES AND STORE LOYALTIES. </a:t>
            </a:r>
            <a:r>
              <a:rPr lang="en-GB" i="1" dirty="0"/>
              <a:t>Journal of Marketing, </a:t>
            </a:r>
            <a:r>
              <a:rPr lang="en-GB" b="1" dirty="0"/>
              <a:t>37</a:t>
            </a:r>
            <a:r>
              <a:rPr lang="en-GB" dirty="0"/>
              <a:t>(4), pp. </a:t>
            </a:r>
            <a:r>
              <a:rPr lang="en-GB" dirty="0" smtClean="0"/>
              <a:t>72</a:t>
            </a:r>
            <a:endParaRPr lang="en-GB" dirty="0"/>
          </a:p>
          <a:p>
            <a:r>
              <a:rPr lang="en-GB" u="sng"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2"/>
              </a:rPr>
              <a:t>Whitbread PLC  (2016 ) Available at: whitbread.co.uk</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2"/>
              </a:rPr>
              <a:t>/~/</a:t>
            </a:r>
            <a:r>
              <a:rPr lang="en-GB" u="sng"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2"/>
              </a:rPr>
              <a:t>media/Files/W/Whitbread/documents/all-cmd-slides.pdf</a:t>
            </a:r>
            <a:r>
              <a:rPr lang="en-GB" u="sng"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 Accessed on 12</a:t>
            </a:r>
            <a:r>
              <a:rPr lang="en-GB" u="sng" baseline="30000"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th</a:t>
            </a:r>
            <a:r>
              <a:rPr lang="en-GB" u="sng"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2018</a:t>
            </a:r>
            <a:endParaRPr lang="en-GB" dirty="0"/>
          </a:p>
          <a:p>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2"/>
              </a:rPr>
              <a:t>Whitbread PLC  (2016 ) Available at: whitbread.co.uk/~/media/Files/W/Whitbread/documents/all-cmd-slides.pdf</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 Accessed on 12</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th</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2018</a:t>
            </a:r>
            <a:endParaRPr lang="en-GB" dirty="0"/>
          </a:p>
          <a:p>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2"/>
              </a:rPr>
              <a:t>Whitbread PLC  (2016 ) Available at: whitbread.co.uk/~/media/Files/W/Whitbread/documents/all-cmd-slides.pdf</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 Accessed on 12</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th</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2018</a:t>
            </a:r>
            <a:endParaRPr lang="en-GB" dirty="0"/>
          </a:p>
          <a:p>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2"/>
              </a:rPr>
              <a:t>Whitbread PLC  (2016 ) Available at: whitbread.co.uk/~/media/Files/W/Whitbread/documents/all-cmd-slides.pdf</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 Accessed on 12</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th</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a:t>
            </a:r>
            <a:r>
              <a:rPr lang="en-GB" u="sng"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2018</a:t>
            </a:r>
          </a:p>
          <a:p>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2"/>
              </a:rPr>
              <a:t>Whitbread PLC  (2016 ) Available at: whitbread.co.uk/~/media/Files/W/Whitbread/documents/all-cmd-slides.pdf</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 Accessed on 12</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th</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a:t>
            </a:r>
            <a:r>
              <a:rPr lang="en-GB" u="sng" dirty="0" smtClean="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2018</a:t>
            </a:r>
            <a:endParaRPr lang="en-GB" dirty="0" smtClean="0"/>
          </a:p>
          <a:p>
            <a:r>
              <a:rPr lang="en-GB" dirty="0" smtClean="0"/>
              <a:t>Strategic </a:t>
            </a:r>
            <a:r>
              <a:rPr lang="en-GB" dirty="0"/>
              <a:t>Marketing Management</a:t>
            </a:r>
          </a:p>
          <a:p>
            <a:r>
              <a:rPr lang="en-GB" dirty="0" err="1">
                <a:hlinkClick r:id="rId3" tooltip="Click to search for more items by this author"/>
              </a:rPr>
              <a:t>Beik</a:t>
            </a:r>
            <a:r>
              <a:rPr lang="en-GB" dirty="0">
                <a:hlinkClick r:id="rId3" tooltip="Click to search for more items by this author"/>
              </a:rPr>
              <a:t>, Leland L</a:t>
            </a:r>
            <a:r>
              <a:rPr lang="en-GB" dirty="0"/>
              <a:t>. </a:t>
            </a:r>
            <a:r>
              <a:rPr lang="en-GB" b="1" dirty="0">
                <a:hlinkClick r:id="rId4" tooltip="Click to search for more items from this journal"/>
              </a:rPr>
              <a:t>Journal of Marketing (pre-1986)</a:t>
            </a:r>
            <a:r>
              <a:rPr lang="en-GB" b="1" dirty="0"/>
              <a:t>; New York</a:t>
            </a:r>
            <a:r>
              <a:rPr lang="en-GB" dirty="0">
                <a:hlinkClick r:id="rId5" tooltip="Click to search for more items from this issue"/>
              </a:rPr>
              <a:t> Vol. 49, </a:t>
            </a:r>
            <a:r>
              <a:rPr lang="en-GB" dirty="0" err="1">
                <a:hlinkClick r:id="rId5" tooltip="Click to search for more items from this issue"/>
              </a:rPr>
              <a:t>Iss</a:t>
            </a:r>
            <a:r>
              <a:rPr lang="en-GB" dirty="0">
                <a:hlinkClick r:id="rId5" tooltip="Click to search for more items from this issue"/>
              </a:rPr>
              <a:t>. 000004, </a:t>
            </a:r>
            <a:r>
              <a:rPr lang="en-GB" dirty="0"/>
              <a:t> (Fall 1985): 141.</a:t>
            </a:r>
          </a:p>
          <a:p>
            <a:r>
              <a:rPr lang="en-GB" dirty="0"/>
              <a:t>Strategic Marketing Management</a:t>
            </a:r>
          </a:p>
          <a:p>
            <a:r>
              <a:rPr lang="en-GB" dirty="0" err="1">
                <a:hlinkClick r:id="rId3" tooltip="Click to search for more items by this author"/>
              </a:rPr>
              <a:t>Beik</a:t>
            </a:r>
            <a:r>
              <a:rPr lang="en-GB" dirty="0">
                <a:hlinkClick r:id="rId3" tooltip="Click to search for more items by this author"/>
              </a:rPr>
              <a:t>, Leland L</a:t>
            </a:r>
            <a:r>
              <a:rPr lang="en-GB" dirty="0"/>
              <a:t>. </a:t>
            </a:r>
            <a:r>
              <a:rPr lang="en-GB" b="1" dirty="0">
                <a:hlinkClick r:id="rId4" tooltip="Click to search for more items from this journal"/>
              </a:rPr>
              <a:t>Journal of Marketing (pre-1986)</a:t>
            </a:r>
            <a:r>
              <a:rPr lang="en-GB" b="1" dirty="0"/>
              <a:t>; New York</a:t>
            </a:r>
            <a:r>
              <a:rPr lang="en-GB" dirty="0">
                <a:hlinkClick r:id="rId5" tooltip="Click to search for more items from this issue"/>
              </a:rPr>
              <a:t> Vol. 49, </a:t>
            </a:r>
            <a:r>
              <a:rPr lang="en-GB" dirty="0" err="1">
                <a:hlinkClick r:id="rId5" tooltip="Click to search for more items from this issue"/>
              </a:rPr>
              <a:t>Iss</a:t>
            </a:r>
            <a:r>
              <a:rPr lang="en-GB" dirty="0">
                <a:hlinkClick r:id="rId5" tooltip="Click to search for more items from this issue"/>
              </a:rPr>
              <a:t>. 000004, </a:t>
            </a:r>
            <a:r>
              <a:rPr lang="en-GB" dirty="0"/>
              <a:t> (Fall 1985): 141.</a:t>
            </a:r>
          </a:p>
          <a:p>
            <a:pPr marL="0" indent="0">
              <a:buNone/>
            </a:pPr>
            <a:r>
              <a:rPr lang="en-GB" dirty="0" err="1" smtClean="0"/>
              <a:t>Beller</a:t>
            </a:r>
            <a:r>
              <a:rPr lang="en-GB" dirty="0" smtClean="0"/>
              <a:t> </a:t>
            </a:r>
            <a:r>
              <a:rPr lang="en-GB" dirty="0"/>
              <a:t>et al., 2013. </a:t>
            </a:r>
            <a:r>
              <a:rPr lang="en-GB" i="1" dirty="0"/>
              <a:t>The consistent consumer : predicting future behaviour through lasting values</a:t>
            </a:r>
            <a:r>
              <a:rPr lang="en-GB" dirty="0"/>
              <a:t> Revised and expanded</a:t>
            </a:r>
          </a:p>
          <a:p>
            <a:endParaRPr lang="en-GB" dirty="0"/>
          </a:p>
        </p:txBody>
      </p:sp>
    </p:spTree>
    <p:extLst>
      <p:ext uri="{BB962C8B-B14F-4D97-AF65-F5344CB8AC3E}">
        <p14:creationId xmlns:p14="http://schemas.microsoft.com/office/powerpoint/2010/main" val="38824793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9EBD-5348-4B77-98C4-AC3E317988FE}"/>
              </a:ext>
            </a:extLst>
          </p:cNvPr>
          <p:cNvSpPr>
            <a:spLocks noGrp="1"/>
          </p:cNvSpPr>
          <p:nvPr>
            <p:ph type="title"/>
          </p:nvPr>
        </p:nvSpPr>
        <p:spPr/>
        <p:txBody>
          <a:bodyPr/>
          <a:lstStyle/>
          <a:p>
            <a:r>
              <a:rPr lang="en-GB" b="1" dirty="0"/>
              <a:t>REFERENCES CONT’D</a:t>
            </a:r>
          </a:p>
        </p:txBody>
      </p:sp>
      <p:sp>
        <p:nvSpPr>
          <p:cNvPr id="3" name="Content Placeholder 2">
            <a:extLst>
              <a:ext uri="{FF2B5EF4-FFF2-40B4-BE49-F238E27FC236}">
                <a16:creationId xmlns:a16="http://schemas.microsoft.com/office/drawing/2014/main" id="{C6C5A7AC-AD15-4DA0-B92D-570F18B6855A}"/>
              </a:ext>
            </a:extLst>
          </p:cNvPr>
          <p:cNvSpPr>
            <a:spLocks noGrp="1"/>
          </p:cNvSpPr>
          <p:nvPr>
            <p:ph idx="1"/>
          </p:nvPr>
        </p:nvSpPr>
        <p:spPr/>
        <p:txBody>
          <a:bodyPr>
            <a:normAutofit/>
          </a:bodyPr>
          <a:lstStyle/>
          <a:p>
            <a:r>
              <a:rPr lang="en-GB" dirty="0" smtClean="0">
                <a:hlinkClick r:id="rId2"/>
              </a:rPr>
              <a:t>https</a:t>
            </a:r>
            <a:r>
              <a:rPr lang="en-GB" dirty="0">
                <a:hlinkClick r:id="rId2"/>
              </a:rPr>
              <a:t>://</a:t>
            </a:r>
            <a:r>
              <a:rPr lang="en-GB" dirty="0" smtClean="0">
                <a:hlinkClick r:id="rId2"/>
              </a:rPr>
              <a:t>expandedramblings.com/index.php/category/stats-2/retail-statistics/</a:t>
            </a:r>
            <a:r>
              <a:rPr lang="en-GB" dirty="0" smtClean="0">
                <a:hlinkClick r:id="rId3"/>
              </a:rPr>
              <a:t>relationship marketing</a:t>
            </a:r>
            <a:r>
              <a:rPr lang="en-GB" dirty="0" smtClean="0"/>
              <a:t> in</a:t>
            </a:r>
            <a:r>
              <a:rPr lang="en-GB" dirty="0"/>
              <a:t> </a:t>
            </a:r>
            <a:r>
              <a:rPr lang="en-GB" i="1" dirty="0"/>
              <a:t>A Dictionary of Business and Management (5 ed.)</a:t>
            </a:r>
          </a:p>
          <a:p>
            <a:r>
              <a:rPr lang="en-GB" b="1" dirty="0"/>
              <a:t> http://www.costacoffeeforbusiness.co.uk/</a:t>
            </a:r>
            <a:endParaRPr lang="en-GB" dirty="0"/>
          </a:p>
          <a:p>
            <a:r>
              <a:rPr lang="en-IN" dirty="0" smtClean="0"/>
              <a:t> </a:t>
            </a:r>
            <a:r>
              <a:rPr lang="en-GB" b="1" dirty="0"/>
              <a:t>SWOT analysis of Costa </a:t>
            </a:r>
            <a:r>
              <a:rPr lang="en-GB" b="1" dirty="0" smtClean="0"/>
              <a:t>Coffee </a:t>
            </a:r>
            <a:r>
              <a:rPr lang="en-GB" dirty="0" smtClean="0"/>
              <a:t>February </a:t>
            </a:r>
            <a:r>
              <a:rPr lang="en-GB" dirty="0"/>
              <a:t>9, 2018 By </a:t>
            </a:r>
            <a:r>
              <a:rPr lang="en-GB" dirty="0">
                <a:hlinkClick r:id="rId4"/>
              </a:rPr>
              <a:t>Hitesh </a:t>
            </a:r>
            <a:r>
              <a:rPr lang="en-GB" dirty="0" err="1">
                <a:hlinkClick r:id="rId4"/>
              </a:rPr>
              <a:t>Bhasin</a:t>
            </a:r>
            <a:r>
              <a:rPr lang="en-GB" dirty="0"/>
              <a:t> Tagged With: </a:t>
            </a:r>
            <a:r>
              <a:rPr lang="en-GB" dirty="0">
                <a:hlinkClick r:id="rId5"/>
              </a:rPr>
              <a:t>SWOT articles</a:t>
            </a:r>
            <a:r>
              <a:rPr lang="en-GB" dirty="0"/>
              <a:t> </a:t>
            </a:r>
          </a:p>
          <a:p>
            <a:r>
              <a:rPr lang="en-GB" dirty="0" smtClean="0"/>
              <a:t>Doyle</a:t>
            </a:r>
            <a:r>
              <a:rPr lang="en-GB" dirty="0"/>
              <a:t>, C. (2011). customer lifetime value. In  (Ed.), A Dictionary of Marketing. : Oxford University Press,. Retrieved 15 Aug. </a:t>
            </a:r>
            <a:r>
              <a:rPr lang="en-GB" dirty="0" smtClean="0"/>
              <a:t>2018, </a:t>
            </a:r>
            <a:r>
              <a:rPr lang="en-GB" dirty="0" smtClean="0">
                <a:hlinkClick r:id="rId6"/>
              </a:rPr>
              <a:t>http</a:t>
            </a:r>
            <a:r>
              <a:rPr lang="en-GB" dirty="0">
                <a:hlinkClick r:id="rId6"/>
              </a:rPr>
              <a:t>://www.oxfordreference.com.ezproxy.uwtsd.ac.uk/view/10.1093/acref/9780199590230.001.0001/acref-9780199590230-e-0487</a:t>
            </a:r>
            <a:r>
              <a:rPr lang="en-GB" dirty="0" smtClean="0"/>
              <a:t>. </a:t>
            </a:r>
            <a:endParaRPr lang="en-GB" dirty="0"/>
          </a:p>
        </p:txBody>
      </p:sp>
    </p:spTree>
    <p:extLst>
      <p:ext uri="{BB962C8B-B14F-4D97-AF65-F5344CB8AC3E}">
        <p14:creationId xmlns:p14="http://schemas.microsoft.com/office/powerpoint/2010/main" val="232991447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Organic</Template>
  <TotalTime>153</TotalTime>
  <Words>2264</Words>
  <Application>Microsoft Office PowerPoint</Application>
  <PresentationFormat>Widescreen</PresentationFormat>
  <Paragraphs>186</Paragraphs>
  <Slides>38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Calibri</vt:lpstr>
      <vt:lpstr>Calibri Light</vt:lpstr>
      <vt:lpstr>Mangal</vt:lpstr>
      <vt:lpstr>Times New Roman</vt:lpstr>
      <vt:lpstr>Retrospect</vt:lpstr>
      <vt:lpstr>UNIVERSITY OF WALES TRINITY SAINT      DAVID (LONDON CAMPUS)</vt:lpstr>
      <vt:lpstr>                            GROUP MEMBERS </vt:lpstr>
      <vt:lpstr>TASK </vt:lpstr>
      <vt:lpstr>The Nation’s favourite coffee shop</vt:lpstr>
      <vt:lpstr>COSTA INDUSTRY BACKGROUND </vt:lpstr>
      <vt:lpstr>Vision </vt:lpstr>
      <vt:lpstr>EXAMPLE – VISION </vt:lpstr>
      <vt:lpstr>MARKET SEGEMENTATION </vt:lpstr>
      <vt:lpstr>MARKETING ENVIROMENT </vt:lpstr>
      <vt:lpstr>INTERNAL ENVIROMENT ANLYIS AT COSTA USING SWOT ANALYSIS</vt:lpstr>
      <vt:lpstr>Strengths</vt:lpstr>
      <vt:lpstr>EXAMPLE –STRENGTH OF BRAND</vt:lpstr>
      <vt:lpstr>WEAKNESSESS</vt:lpstr>
      <vt:lpstr>SWOT ANALYSIS CONT’D</vt:lpstr>
      <vt:lpstr>COMPETITORS </vt:lpstr>
      <vt:lpstr>THREATS </vt:lpstr>
      <vt:lpstr>                 EXTERNAL ENVIROMENTAL ANALYSIS  OF COSTA USING PESTEL  ANAYSIS </vt:lpstr>
      <vt:lpstr>POLITICAL </vt:lpstr>
      <vt:lpstr>ECONOMY</vt:lpstr>
      <vt:lpstr>EXAMPLE ECONOMY </vt:lpstr>
      <vt:lpstr>SOCIAL</vt:lpstr>
      <vt:lpstr>TECHNOLOGY</vt:lpstr>
      <vt:lpstr>ENVIRONMENT</vt:lpstr>
      <vt:lpstr>LEGAL</vt:lpstr>
      <vt:lpstr>TYPICAL CUSTOMER JOURNEY FOR COSTA</vt:lpstr>
      <vt:lpstr>COSTUMER JOURNEDY CONT’D</vt:lpstr>
      <vt:lpstr>CUSTOMER JOURNEY -BRAND RELATIONSHIP</vt:lpstr>
      <vt:lpstr>PRODUCT </vt:lpstr>
      <vt:lpstr>PRICE</vt:lpstr>
      <vt:lpstr>PRICE</vt:lpstr>
      <vt:lpstr>PLACE</vt:lpstr>
      <vt:lpstr>PROMOTION</vt:lpstr>
      <vt:lpstr>PROMOTION </vt:lpstr>
      <vt:lpstr>CONCLUSION</vt:lpstr>
      <vt:lpstr>RECOMMENDATION </vt:lpstr>
      <vt:lpstr>RECOMMENDATIONS </vt:lpstr>
      <vt:lpstr>REFERENCES </vt:lpstr>
      <vt:lpstr>REFERENCES 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(LONDON CAMPUS)</dc:title>
  <dc:creator>Margaret Kyakunda (1712816)</dc:creator>
  <cp:lastModifiedBy>Margaret Kyakunda (1712816)</cp:lastModifiedBy>
  <cp:revision>48</cp:revision>
  <dcterms:created xsi:type="dcterms:W3CDTF">2018-08-17T02:29:53Z</dcterms:created>
  <dcterms:modified xsi:type="dcterms:W3CDTF">2018-08-17T12:30:29Z</dcterms:modified>
</cp:coreProperties>
</file>