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1/9/23</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03545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1/9/23</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71915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1/9/23</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45571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1/9/23</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65861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1/9/23</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78808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1/9/23</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76848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1/9/23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06037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1/9/23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1273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1/9/23</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5060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1/9/23</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29899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1/9/23</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711288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1/9/23</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9848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1/9/23</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4163255106"/>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57" r:id="rId6"/>
    <p:sldLayoutId id="2147483752" r:id="rId7"/>
    <p:sldLayoutId id="2147483753" r:id="rId8"/>
    <p:sldLayoutId id="2147483754" r:id="rId9"/>
    <p:sldLayoutId id="2147483755" r:id="rId10"/>
    <p:sldLayoutId id="2147483756" r:id="rId11"/>
    <p:sldLayoutId id="2147483758"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jpeg"/><Relationship Id="rId1" Type="http://schemas.openxmlformats.org/officeDocument/2006/relationships/slideLayout" Target="../slideLayouts/slideLayout8.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8">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 descr="Colourful patterns on the sky">
            <a:extLst>
              <a:ext uri="{FF2B5EF4-FFF2-40B4-BE49-F238E27FC236}">
                <a16:creationId xmlns:a16="http://schemas.microsoft.com/office/drawing/2014/main" id="{9F4FD50C-8EA9-F87D-3990-76ECA315B181}"/>
              </a:ext>
            </a:extLst>
          </p:cNvPr>
          <p:cNvPicPr>
            <a:picLocks noChangeAspect="1"/>
          </p:cNvPicPr>
          <p:nvPr/>
        </p:nvPicPr>
        <p:blipFill rotWithShape="1">
          <a:blip r:embed="rId2"/>
          <a:srcRect t="6064" r="-2" b="9539"/>
          <a:stretch/>
        </p:blipFill>
        <p:spPr>
          <a:xfrm>
            <a:off x="20" y="10"/>
            <a:ext cx="12191980" cy="6857990"/>
          </a:xfrm>
          <a:prstGeom prst="rect">
            <a:avLst/>
          </a:prstGeom>
        </p:spPr>
      </p:pic>
      <p:sp>
        <p:nvSpPr>
          <p:cNvPr id="33"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89000"/>
            </a:schemeClr>
          </a:solidFill>
          <a:ln w="32707" cap="flat">
            <a:noFill/>
            <a:prstDash val="solid"/>
            <a:miter/>
          </a:ln>
          <a:effectLst/>
        </p:spPr>
        <p:txBody>
          <a:bodyPr rtlCol="0" anchor="ctr"/>
          <a:lstStyle/>
          <a:p>
            <a:endParaRPr lang="en-US" dirty="0"/>
          </a:p>
        </p:txBody>
      </p:sp>
      <p:sp>
        <p:nvSpPr>
          <p:cNvPr id="2" name="Title 1"/>
          <p:cNvSpPr>
            <a:spLocks noGrp="1"/>
          </p:cNvSpPr>
          <p:nvPr>
            <p:ph type="ctrTitle"/>
          </p:nvPr>
        </p:nvSpPr>
        <p:spPr>
          <a:xfrm>
            <a:off x="3422065" y="2363825"/>
            <a:ext cx="5541054" cy="2213621"/>
          </a:xfrm>
        </p:spPr>
        <p:txBody>
          <a:bodyPr>
            <a:normAutofit/>
          </a:bodyPr>
          <a:lstStyle/>
          <a:p>
            <a:pPr algn="ctr"/>
            <a:r>
              <a:rPr lang="en-GB" dirty="0"/>
              <a:t>Creamfields adult weekender</a:t>
            </a:r>
            <a:br>
              <a:rPr lang="en-GB" dirty="0"/>
            </a:br>
            <a:r>
              <a:rPr lang="en-GB" dirty="0"/>
              <a:t>2 – 5 December</a:t>
            </a:r>
            <a:endParaRPr lang="en-US" dirty="0" err="1"/>
          </a:p>
        </p:txBody>
      </p:sp>
      <p:pic>
        <p:nvPicPr>
          <p:cNvPr id="7" name="Picture 7">
            <a:extLst>
              <a:ext uri="{FF2B5EF4-FFF2-40B4-BE49-F238E27FC236}">
                <a16:creationId xmlns:a16="http://schemas.microsoft.com/office/drawing/2014/main" id="{20C921AC-5CCB-592D-2B79-2348EC04DE48}"/>
              </a:ext>
            </a:extLst>
          </p:cNvPr>
          <p:cNvPicPr>
            <a:picLocks noChangeAspect="1"/>
          </p:cNvPicPr>
          <p:nvPr/>
        </p:nvPicPr>
        <p:blipFill>
          <a:blip r:embed="rId3"/>
          <a:stretch>
            <a:fillRect/>
          </a:stretch>
        </p:blipFill>
        <p:spPr>
          <a:xfrm>
            <a:off x="2146" y="5025980"/>
            <a:ext cx="2743200" cy="1828800"/>
          </a:xfrm>
          <a:prstGeom prst="rect">
            <a:avLst/>
          </a:prstGeom>
        </p:spPr>
      </p:pic>
      <p:pic>
        <p:nvPicPr>
          <p:cNvPr id="10" name="Picture 11">
            <a:extLst>
              <a:ext uri="{FF2B5EF4-FFF2-40B4-BE49-F238E27FC236}">
                <a16:creationId xmlns:a16="http://schemas.microsoft.com/office/drawing/2014/main" id="{B1D275F7-7993-3920-7C93-9AB5509DACEC}"/>
              </a:ext>
            </a:extLst>
          </p:cNvPr>
          <p:cNvPicPr>
            <a:picLocks noChangeAspect="1"/>
          </p:cNvPicPr>
          <p:nvPr/>
        </p:nvPicPr>
        <p:blipFill>
          <a:blip r:embed="rId4"/>
          <a:stretch>
            <a:fillRect/>
          </a:stretch>
        </p:blipFill>
        <p:spPr>
          <a:xfrm>
            <a:off x="9446654" y="5026204"/>
            <a:ext cx="2743200" cy="1828354"/>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blur&#10;&#10;Description automatically generated">
            <a:extLst>
              <a:ext uri="{FF2B5EF4-FFF2-40B4-BE49-F238E27FC236}">
                <a16:creationId xmlns:a16="http://schemas.microsoft.com/office/drawing/2014/main" id="{EF341207-3B04-7A2F-F594-5C68AB6C0B61}"/>
              </a:ext>
            </a:extLst>
          </p:cNvPr>
          <p:cNvPicPr>
            <a:picLocks noChangeAspect="1"/>
          </p:cNvPicPr>
          <p:nvPr/>
        </p:nvPicPr>
        <p:blipFill rotWithShape="1">
          <a:blip r:embed="rId2"/>
          <a:srcRect r="-2" b="6263"/>
          <a:stretch/>
        </p:blipFill>
        <p:spPr>
          <a:xfrm>
            <a:off x="-3047" y="56041"/>
            <a:ext cx="12191999" cy="6857990"/>
          </a:xfrm>
          <a:prstGeom prst="rect">
            <a:avLst/>
          </a:prstGeom>
        </p:spPr>
      </p:pic>
      <p:sp>
        <p:nvSpPr>
          <p:cNvPr id="2" name="Rectangle: Rounded Corners 1">
            <a:extLst>
              <a:ext uri="{FF2B5EF4-FFF2-40B4-BE49-F238E27FC236}">
                <a16:creationId xmlns:a16="http://schemas.microsoft.com/office/drawing/2014/main" id="{F1D4A48D-4EDD-C18A-12B0-75E075F64ED5}"/>
              </a:ext>
            </a:extLst>
          </p:cNvPr>
          <p:cNvSpPr/>
          <p:nvPr/>
        </p:nvSpPr>
        <p:spPr>
          <a:xfrm>
            <a:off x="76278" y="1123939"/>
            <a:ext cx="4493944" cy="23124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ea typeface="+mn-lt"/>
                <a:cs typeface="+mn-lt"/>
              </a:rPr>
              <a:t>The Creamfields weekender </a:t>
            </a:r>
            <a:r>
              <a:rPr lang="en-US" dirty="0">
                <a:ea typeface="+mn-lt"/>
                <a:cs typeface="+mn-lt"/>
              </a:rPr>
              <a:t>is </a:t>
            </a:r>
            <a:r>
              <a:rPr lang="en-US">
                <a:ea typeface="+mn-lt"/>
                <a:cs typeface="+mn-lt"/>
              </a:rPr>
              <a:t>an event full of electronic music for those over </a:t>
            </a:r>
            <a:r>
              <a:rPr lang="en-US" dirty="0">
                <a:ea typeface="+mn-lt"/>
                <a:cs typeface="+mn-lt"/>
              </a:rPr>
              <a:t>the </a:t>
            </a:r>
            <a:r>
              <a:rPr lang="en-US">
                <a:ea typeface="+mn-lt"/>
                <a:cs typeface="+mn-lt"/>
              </a:rPr>
              <a:t>age </a:t>
            </a:r>
            <a:r>
              <a:rPr lang="en-US" dirty="0">
                <a:ea typeface="+mn-lt"/>
                <a:cs typeface="+mn-lt"/>
              </a:rPr>
              <a:t>of </a:t>
            </a:r>
            <a:r>
              <a:rPr lang="en-US">
                <a:ea typeface="+mn-lt"/>
                <a:cs typeface="+mn-lt"/>
              </a:rPr>
              <a:t>18. The weekend long festival includes DJs and artists that play hits until </a:t>
            </a:r>
            <a:r>
              <a:rPr lang="en-US" dirty="0">
                <a:ea typeface="+mn-lt"/>
                <a:cs typeface="+mn-lt"/>
              </a:rPr>
              <a:t>the </a:t>
            </a:r>
            <a:r>
              <a:rPr lang="en-US">
                <a:ea typeface="+mn-lt"/>
                <a:cs typeface="+mn-lt"/>
              </a:rPr>
              <a:t>AM, artists including Ben Nicky, Lovely Laura, Sean Hughes and a handful more. </a:t>
            </a:r>
            <a:endParaRPr lang="en-US"/>
          </a:p>
        </p:txBody>
      </p:sp>
      <p:sp>
        <p:nvSpPr>
          <p:cNvPr id="5" name="Rectangle: Rounded Corners 4">
            <a:extLst>
              <a:ext uri="{FF2B5EF4-FFF2-40B4-BE49-F238E27FC236}">
                <a16:creationId xmlns:a16="http://schemas.microsoft.com/office/drawing/2014/main" id="{C5734FAB-4024-B301-69FB-D5737F8B176A}"/>
              </a:ext>
            </a:extLst>
          </p:cNvPr>
          <p:cNvSpPr/>
          <p:nvPr/>
        </p:nvSpPr>
        <p:spPr>
          <a:xfrm>
            <a:off x="1150" y="-44917"/>
            <a:ext cx="12187817" cy="7735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ea typeface="+mn-lt"/>
                <a:cs typeface="+mn-lt"/>
              </a:rPr>
              <a:t>Events are a gathering of human being, generally lasting from a few hours to a few days designed to celebrate, honor, discuss, sell, teach about, encourage, observe or influence human endeavors.  </a:t>
            </a:r>
            <a:endParaRPr lang="en-US" dirty="0"/>
          </a:p>
        </p:txBody>
      </p:sp>
      <p:pic>
        <p:nvPicPr>
          <p:cNvPr id="3" name="Picture 5">
            <a:extLst>
              <a:ext uri="{FF2B5EF4-FFF2-40B4-BE49-F238E27FC236}">
                <a16:creationId xmlns:a16="http://schemas.microsoft.com/office/drawing/2014/main" id="{408FC6C1-68EB-4511-B958-DD28E77FC77D}"/>
              </a:ext>
            </a:extLst>
          </p:cNvPr>
          <p:cNvPicPr>
            <a:picLocks noChangeAspect="1"/>
          </p:cNvPicPr>
          <p:nvPr/>
        </p:nvPicPr>
        <p:blipFill>
          <a:blip r:embed="rId3"/>
          <a:stretch>
            <a:fillRect/>
          </a:stretch>
        </p:blipFill>
        <p:spPr>
          <a:xfrm>
            <a:off x="10117776" y="819561"/>
            <a:ext cx="2060369" cy="1636489"/>
          </a:xfrm>
          <a:prstGeom prst="rect">
            <a:avLst/>
          </a:prstGeom>
        </p:spPr>
      </p:pic>
      <p:pic>
        <p:nvPicPr>
          <p:cNvPr id="6" name="Picture 6" descr="A picture containing indoor, ceiling, floor, table&#10;&#10;Description automatically generated">
            <a:extLst>
              <a:ext uri="{FF2B5EF4-FFF2-40B4-BE49-F238E27FC236}">
                <a16:creationId xmlns:a16="http://schemas.microsoft.com/office/drawing/2014/main" id="{CDF240EF-AA44-7838-5E56-0673DECBBBF7}"/>
              </a:ext>
            </a:extLst>
          </p:cNvPr>
          <p:cNvPicPr>
            <a:picLocks noChangeAspect="1"/>
          </p:cNvPicPr>
          <p:nvPr/>
        </p:nvPicPr>
        <p:blipFill>
          <a:blip r:embed="rId4"/>
          <a:stretch>
            <a:fillRect/>
          </a:stretch>
        </p:blipFill>
        <p:spPr>
          <a:xfrm>
            <a:off x="10117776" y="3680189"/>
            <a:ext cx="2070266" cy="1466946"/>
          </a:xfrm>
          <a:prstGeom prst="rect">
            <a:avLst/>
          </a:prstGeom>
        </p:spPr>
      </p:pic>
      <p:pic>
        <p:nvPicPr>
          <p:cNvPr id="7" name="Picture 7" descr="A picture containing grass, outdoor, sky, house&#10;&#10;Description automatically generated">
            <a:extLst>
              <a:ext uri="{FF2B5EF4-FFF2-40B4-BE49-F238E27FC236}">
                <a16:creationId xmlns:a16="http://schemas.microsoft.com/office/drawing/2014/main" id="{9151FD67-4421-5A3A-3DAA-4DB61C049D75}"/>
              </a:ext>
            </a:extLst>
          </p:cNvPr>
          <p:cNvPicPr>
            <a:picLocks noChangeAspect="1"/>
          </p:cNvPicPr>
          <p:nvPr/>
        </p:nvPicPr>
        <p:blipFill>
          <a:blip r:embed="rId5"/>
          <a:stretch>
            <a:fillRect/>
          </a:stretch>
        </p:blipFill>
        <p:spPr>
          <a:xfrm>
            <a:off x="10117775" y="2451465"/>
            <a:ext cx="2060370" cy="1232654"/>
          </a:xfrm>
          <a:prstGeom prst="rect">
            <a:avLst/>
          </a:prstGeom>
        </p:spPr>
      </p:pic>
      <p:pic>
        <p:nvPicPr>
          <p:cNvPr id="8" name="Picture 8" descr="A picture containing text&#10;&#10;Description automatically generated">
            <a:extLst>
              <a:ext uri="{FF2B5EF4-FFF2-40B4-BE49-F238E27FC236}">
                <a16:creationId xmlns:a16="http://schemas.microsoft.com/office/drawing/2014/main" id="{3D1ADB10-0CE9-A8A3-3D52-3D6F193669A1}"/>
              </a:ext>
            </a:extLst>
          </p:cNvPr>
          <p:cNvPicPr>
            <a:picLocks noChangeAspect="1"/>
          </p:cNvPicPr>
          <p:nvPr/>
        </p:nvPicPr>
        <p:blipFill>
          <a:blip r:embed="rId6"/>
          <a:stretch>
            <a:fillRect/>
          </a:stretch>
        </p:blipFill>
        <p:spPr>
          <a:xfrm>
            <a:off x="10117775" y="5141520"/>
            <a:ext cx="2060370" cy="1780309"/>
          </a:xfrm>
          <a:prstGeom prst="rect">
            <a:avLst/>
          </a:prstGeom>
        </p:spPr>
      </p:pic>
      <p:sp>
        <p:nvSpPr>
          <p:cNvPr id="10" name="Rectangle: Rounded Corners 9">
            <a:extLst>
              <a:ext uri="{FF2B5EF4-FFF2-40B4-BE49-F238E27FC236}">
                <a16:creationId xmlns:a16="http://schemas.microsoft.com/office/drawing/2014/main" id="{EE536F05-731C-E097-2DDB-0BB318494B21}"/>
              </a:ext>
            </a:extLst>
          </p:cNvPr>
          <p:cNvSpPr/>
          <p:nvPr/>
        </p:nvSpPr>
        <p:spPr>
          <a:xfrm>
            <a:off x="5182667" y="3429730"/>
            <a:ext cx="4493944" cy="181767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ea typeface="+mn-lt"/>
                <a:cs typeface="+mn-lt"/>
              </a:rPr>
              <a:t>Butlins is also a family friendly resort where the venue includes restaurants, a swimming pool, accommodation, arcades and many more activities to keep you occupied during the day.</a:t>
            </a:r>
            <a:endParaRPr lang="en-US"/>
          </a:p>
        </p:txBody>
      </p:sp>
      <p:pic>
        <p:nvPicPr>
          <p:cNvPr id="11" name="Picture 11" descr="Logo&#10;&#10;Description automatically generated">
            <a:extLst>
              <a:ext uri="{FF2B5EF4-FFF2-40B4-BE49-F238E27FC236}">
                <a16:creationId xmlns:a16="http://schemas.microsoft.com/office/drawing/2014/main" id="{5CAE5850-9411-79DE-CA48-B8CBD19159EC}"/>
              </a:ext>
            </a:extLst>
          </p:cNvPr>
          <p:cNvPicPr>
            <a:picLocks noChangeAspect="1"/>
          </p:cNvPicPr>
          <p:nvPr/>
        </p:nvPicPr>
        <p:blipFill>
          <a:blip r:embed="rId7"/>
          <a:stretch>
            <a:fillRect/>
          </a:stretch>
        </p:blipFill>
        <p:spPr>
          <a:xfrm>
            <a:off x="-5938" y="5379106"/>
            <a:ext cx="2743200" cy="1542647"/>
          </a:xfrm>
          <a:prstGeom prst="rect">
            <a:avLst/>
          </a:prstGeom>
        </p:spPr>
      </p:pic>
      <p:pic>
        <p:nvPicPr>
          <p:cNvPr id="12" name="Picture 12">
            <a:extLst>
              <a:ext uri="{FF2B5EF4-FFF2-40B4-BE49-F238E27FC236}">
                <a16:creationId xmlns:a16="http://schemas.microsoft.com/office/drawing/2014/main" id="{4BAD8231-BDC8-F654-91C3-8AC281A185F4}"/>
              </a:ext>
            </a:extLst>
          </p:cNvPr>
          <p:cNvPicPr>
            <a:picLocks noChangeAspect="1"/>
          </p:cNvPicPr>
          <p:nvPr/>
        </p:nvPicPr>
        <p:blipFill>
          <a:blip r:embed="rId8"/>
          <a:stretch>
            <a:fillRect/>
          </a:stretch>
        </p:blipFill>
        <p:spPr>
          <a:xfrm>
            <a:off x="2745179" y="5379027"/>
            <a:ext cx="2050473" cy="1542803"/>
          </a:xfrm>
          <a:prstGeom prst="rect">
            <a:avLst/>
          </a:prstGeom>
        </p:spPr>
      </p:pic>
    </p:spTree>
    <p:extLst>
      <p:ext uri="{BB962C8B-B14F-4D97-AF65-F5344CB8AC3E}">
        <p14:creationId xmlns:p14="http://schemas.microsoft.com/office/powerpoint/2010/main" val="2090817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3" descr="Colourful patterns on the sky">
            <a:extLst>
              <a:ext uri="{FF2B5EF4-FFF2-40B4-BE49-F238E27FC236}">
                <a16:creationId xmlns:a16="http://schemas.microsoft.com/office/drawing/2014/main" id="{19BBDA26-BAB4-5796-EAED-67854EFF267B}"/>
              </a:ext>
            </a:extLst>
          </p:cNvPr>
          <p:cNvPicPr>
            <a:picLocks noChangeAspect="1"/>
          </p:cNvPicPr>
          <p:nvPr/>
        </p:nvPicPr>
        <p:blipFill rotWithShape="1">
          <a:blip r:embed="rId2"/>
          <a:srcRect t="6064" r="-2" b="9539"/>
          <a:stretch/>
        </p:blipFill>
        <p:spPr>
          <a:xfrm>
            <a:off x="20" y="10"/>
            <a:ext cx="12191980" cy="6857990"/>
          </a:xfrm>
          <a:prstGeom prst="rect">
            <a:avLst/>
          </a:prstGeom>
        </p:spPr>
      </p:pic>
      <p:sp>
        <p:nvSpPr>
          <p:cNvPr id="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 name="Rectangle: Rounded Corners 3">
            <a:extLst>
              <a:ext uri="{FF2B5EF4-FFF2-40B4-BE49-F238E27FC236}">
                <a16:creationId xmlns:a16="http://schemas.microsoft.com/office/drawing/2014/main" id="{55A63670-3ACD-2015-8577-5C53CBD2A352}"/>
              </a:ext>
            </a:extLst>
          </p:cNvPr>
          <p:cNvSpPr/>
          <p:nvPr/>
        </p:nvSpPr>
        <p:spPr>
          <a:xfrm>
            <a:off x="-4948" y="3345"/>
            <a:ext cx="12155481" cy="6882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ea typeface="+mn-lt"/>
                <a:cs typeface="+mn-lt"/>
              </a:rPr>
              <a:t>Identification of the ‘typical’ event consumer and the extent to which their needs are being met</a:t>
            </a:r>
            <a:endParaRPr lang="en-GB" dirty="0">
              <a:ea typeface="+mn-lt"/>
              <a:cs typeface="+mn-lt"/>
            </a:endParaRPr>
          </a:p>
        </p:txBody>
      </p:sp>
      <p:sp>
        <p:nvSpPr>
          <p:cNvPr id="2" name="Rectangle: Rounded Corners 1">
            <a:extLst>
              <a:ext uri="{FF2B5EF4-FFF2-40B4-BE49-F238E27FC236}">
                <a16:creationId xmlns:a16="http://schemas.microsoft.com/office/drawing/2014/main" id="{5D85D143-BD0B-4DE6-FB8C-CA9850DBEAF4}"/>
              </a:ext>
            </a:extLst>
          </p:cNvPr>
          <p:cNvSpPr/>
          <p:nvPr/>
        </p:nvSpPr>
        <p:spPr>
          <a:xfrm>
            <a:off x="153389" y="1448176"/>
            <a:ext cx="6772001" cy="19747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ea typeface="+mn-lt"/>
                <a:cs typeface="+mn-lt"/>
              </a:rPr>
              <a:t>To attain consumer needs, security and staff are close by as well as a help desk in reception for any queries. Food and beverage stalls are all over site to be accessed by customers whenever suitable. The weekend event as well as the main event that takes place during summer times has a variety of stakeholders.</a:t>
            </a:r>
            <a:endParaRPr lang="en-US"/>
          </a:p>
        </p:txBody>
      </p:sp>
      <p:pic>
        <p:nvPicPr>
          <p:cNvPr id="3" name="Picture 4" descr="Graphical user interface&#10;&#10;Description automatically generated">
            <a:extLst>
              <a:ext uri="{FF2B5EF4-FFF2-40B4-BE49-F238E27FC236}">
                <a16:creationId xmlns:a16="http://schemas.microsoft.com/office/drawing/2014/main" id="{9B7B3AA4-1C44-24DE-37FB-D20B2C4BD570}"/>
              </a:ext>
            </a:extLst>
          </p:cNvPr>
          <p:cNvPicPr>
            <a:picLocks noChangeAspect="1"/>
          </p:cNvPicPr>
          <p:nvPr/>
        </p:nvPicPr>
        <p:blipFill>
          <a:blip r:embed="rId3"/>
          <a:stretch>
            <a:fillRect/>
          </a:stretch>
        </p:blipFill>
        <p:spPr>
          <a:xfrm>
            <a:off x="7346868" y="3438437"/>
            <a:ext cx="4841174" cy="3415074"/>
          </a:xfrm>
          <a:prstGeom prst="rect">
            <a:avLst/>
          </a:prstGeom>
        </p:spPr>
      </p:pic>
    </p:spTree>
    <p:extLst>
      <p:ext uri="{BB962C8B-B14F-4D97-AF65-F5344CB8AC3E}">
        <p14:creationId xmlns:p14="http://schemas.microsoft.com/office/powerpoint/2010/main" val="529012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Colourful patterns on the sky">
            <a:extLst>
              <a:ext uri="{FF2B5EF4-FFF2-40B4-BE49-F238E27FC236}">
                <a16:creationId xmlns:a16="http://schemas.microsoft.com/office/drawing/2014/main" id="{38BBA338-6618-3068-EE0A-B3824DDAF4F1}"/>
              </a:ext>
            </a:extLst>
          </p:cNvPr>
          <p:cNvPicPr>
            <a:picLocks noChangeAspect="1"/>
          </p:cNvPicPr>
          <p:nvPr/>
        </p:nvPicPr>
        <p:blipFill rotWithShape="1">
          <a:blip r:embed="rId2"/>
          <a:srcRect t="6064" r="-2" b="9539"/>
          <a:stretch/>
        </p:blipFill>
        <p:spPr>
          <a:xfrm>
            <a:off x="20" y="10"/>
            <a:ext cx="12191980" cy="6857990"/>
          </a:xfrm>
          <a:prstGeom prst="rect">
            <a:avLst/>
          </a:prstGeom>
        </p:spPr>
      </p:pic>
      <p:pic>
        <p:nvPicPr>
          <p:cNvPr id="5" name="Picture 4" descr="A picture containing blur&#10;&#10;Description automatically generated">
            <a:extLst>
              <a:ext uri="{FF2B5EF4-FFF2-40B4-BE49-F238E27FC236}">
                <a16:creationId xmlns:a16="http://schemas.microsoft.com/office/drawing/2014/main" id="{828B6853-8389-A3F0-7ABE-38F2AB36B3AD}"/>
              </a:ext>
            </a:extLst>
          </p:cNvPr>
          <p:cNvPicPr>
            <a:picLocks noChangeAspect="1"/>
          </p:cNvPicPr>
          <p:nvPr/>
        </p:nvPicPr>
        <p:blipFill rotWithShape="1">
          <a:blip r:embed="rId3"/>
          <a:srcRect r="-2" b="6263"/>
          <a:stretch/>
        </p:blipFill>
        <p:spPr>
          <a:xfrm>
            <a:off x="-3047" y="-42920"/>
            <a:ext cx="12191999" cy="6857990"/>
          </a:xfrm>
          <a:prstGeom prst="rect">
            <a:avLst/>
          </a:prstGeom>
        </p:spPr>
      </p:pic>
      <p:sp>
        <p:nvSpPr>
          <p:cNvPr id="6" name="Rectangle: Rounded Corners 5">
            <a:extLst>
              <a:ext uri="{FF2B5EF4-FFF2-40B4-BE49-F238E27FC236}">
                <a16:creationId xmlns:a16="http://schemas.microsoft.com/office/drawing/2014/main" id="{9031AC3D-6A25-7367-8F9C-8437401FCA2D}"/>
              </a:ext>
            </a:extLst>
          </p:cNvPr>
          <p:cNvSpPr/>
          <p:nvPr/>
        </p:nvSpPr>
        <p:spPr>
          <a:xfrm>
            <a:off x="-2997" y="-89449"/>
            <a:ext cx="12196876" cy="7713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ea typeface="+mn-lt"/>
                <a:cs typeface="+mn-lt"/>
              </a:rPr>
              <a:t>Based on the checklist observations a evaluative discussion relating to the key elements which influence consumer satisfaction, engagement  and experience</a:t>
            </a:r>
            <a:endParaRPr lang="en-GB" dirty="0">
              <a:ea typeface="+mn-lt"/>
              <a:cs typeface="+mn-lt"/>
            </a:endParaRPr>
          </a:p>
        </p:txBody>
      </p:sp>
      <p:sp>
        <p:nvSpPr>
          <p:cNvPr id="2" name="Rectangle: Rounded Corners 1">
            <a:extLst>
              <a:ext uri="{FF2B5EF4-FFF2-40B4-BE49-F238E27FC236}">
                <a16:creationId xmlns:a16="http://schemas.microsoft.com/office/drawing/2014/main" id="{4463D7AF-197C-7AB2-A522-AC7C06C6148C}"/>
              </a:ext>
            </a:extLst>
          </p:cNvPr>
          <p:cNvSpPr/>
          <p:nvPr/>
        </p:nvSpPr>
        <p:spPr>
          <a:xfrm>
            <a:off x="155341" y="1058499"/>
            <a:ext cx="4725318" cy="243388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just">
              <a:buFont typeface="Calibri"/>
              <a:buChar char="•"/>
            </a:pPr>
            <a:r>
              <a:rPr lang="en-US" dirty="0">
                <a:ea typeface="+mn-lt"/>
                <a:cs typeface="+mn-lt"/>
              </a:rPr>
              <a:t>Is it accessible</a:t>
            </a:r>
          </a:p>
          <a:p>
            <a:pPr marL="285750" indent="-285750" algn="just">
              <a:buFont typeface="Calibri"/>
              <a:buChar char="•"/>
            </a:pPr>
            <a:r>
              <a:rPr lang="en-US" dirty="0">
                <a:ea typeface="+mn-lt"/>
                <a:cs typeface="+mn-lt"/>
              </a:rPr>
              <a:t>Is there lots to do for all age groups</a:t>
            </a:r>
          </a:p>
          <a:p>
            <a:pPr marL="285750" indent="-285750" algn="just">
              <a:buFont typeface="Calibri"/>
              <a:buChar char="•"/>
            </a:pPr>
            <a:r>
              <a:rPr lang="en-US" dirty="0">
                <a:ea typeface="+mn-lt"/>
                <a:cs typeface="+mn-lt"/>
              </a:rPr>
              <a:t>Is prices clearly noticeable</a:t>
            </a:r>
          </a:p>
          <a:p>
            <a:pPr marL="285750" indent="-285750" algn="just">
              <a:buFont typeface="Calibri"/>
              <a:buChar char="•"/>
            </a:pPr>
            <a:r>
              <a:rPr lang="en-US" dirty="0">
                <a:ea typeface="+mn-lt"/>
                <a:cs typeface="+mn-lt"/>
              </a:rPr>
              <a:t>Is there toilets </a:t>
            </a:r>
          </a:p>
          <a:p>
            <a:pPr marL="285750" indent="-285750" algn="just">
              <a:buFont typeface="Calibri"/>
              <a:buChar char="•"/>
            </a:pPr>
            <a:r>
              <a:rPr lang="en-US" dirty="0">
                <a:ea typeface="+mn-lt"/>
                <a:cs typeface="+mn-lt"/>
              </a:rPr>
              <a:t>Is there signs</a:t>
            </a:r>
          </a:p>
          <a:p>
            <a:pPr marL="285750" indent="-285750" algn="just">
              <a:buFont typeface="Calibri"/>
              <a:buChar char="•"/>
            </a:pPr>
            <a:r>
              <a:rPr lang="en-US" dirty="0">
                <a:ea typeface="+mn-lt"/>
                <a:cs typeface="+mn-lt"/>
              </a:rPr>
              <a:t>Is there things to do during the day</a:t>
            </a:r>
          </a:p>
          <a:p>
            <a:pPr marL="285750" indent="-285750" algn="just">
              <a:buFont typeface="Calibri"/>
              <a:buChar char="•"/>
            </a:pPr>
            <a:r>
              <a:rPr lang="en-US" dirty="0">
                <a:ea typeface="+mn-lt"/>
                <a:cs typeface="+mn-lt"/>
              </a:rPr>
              <a:t>Is there a list of what is on where and what time</a:t>
            </a:r>
          </a:p>
          <a:p>
            <a:pPr marL="285750" indent="-285750" algn="just">
              <a:buFont typeface="Calibri"/>
              <a:buChar char="•"/>
            </a:pPr>
            <a:r>
              <a:rPr lang="en-US" dirty="0">
                <a:ea typeface="+mn-lt"/>
                <a:cs typeface="+mn-lt"/>
              </a:rPr>
              <a:t>Is it worth going</a:t>
            </a:r>
          </a:p>
        </p:txBody>
      </p:sp>
    </p:spTree>
    <p:extLst>
      <p:ext uri="{BB962C8B-B14F-4D97-AF65-F5344CB8AC3E}">
        <p14:creationId xmlns:p14="http://schemas.microsoft.com/office/powerpoint/2010/main" val="3225717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3" descr="Colourful patterns on the sky">
            <a:extLst>
              <a:ext uri="{FF2B5EF4-FFF2-40B4-BE49-F238E27FC236}">
                <a16:creationId xmlns:a16="http://schemas.microsoft.com/office/drawing/2014/main" id="{19BBDA26-BAB4-5796-EAED-67854EFF267B}"/>
              </a:ext>
            </a:extLst>
          </p:cNvPr>
          <p:cNvPicPr>
            <a:picLocks noChangeAspect="1"/>
          </p:cNvPicPr>
          <p:nvPr/>
        </p:nvPicPr>
        <p:blipFill rotWithShape="1">
          <a:blip r:embed="rId2"/>
          <a:srcRect t="6064" r="-2" b="9539"/>
          <a:stretch/>
        </p:blipFill>
        <p:spPr>
          <a:xfrm>
            <a:off x="20" y="39594"/>
            <a:ext cx="12191980" cy="6857990"/>
          </a:xfrm>
          <a:prstGeom prst="rect">
            <a:avLst/>
          </a:prstGeom>
        </p:spPr>
      </p:pic>
      <p:sp>
        <p:nvSpPr>
          <p:cNvPr id="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 name="Rectangle: Rounded Corners 3">
            <a:extLst>
              <a:ext uri="{FF2B5EF4-FFF2-40B4-BE49-F238E27FC236}">
                <a16:creationId xmlns:a16="http://schemas.microsoft.com/office/drawing/2014/main" id="{55A63670-3ACD-2015-8577-5C53CBD2A352}"/>
              </a:ext>
            </a:extLst>
          </p:cNvPr>
          <p:cNvSpPr/>
          <p:nvPr/>
        </p:nvSpPr>
        <p:spPr>
          <a:xfrm>
            <a:off x="4948" y="3345"/>
            <a:ext cx="12185170" cy="8070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ea typeface="+mn-lt"/>
                <a:cs typeface="+mn-lt"/>
              </a:rPr>
              <a:t>The influence and impact of political, economic, social and environmental factors on the development of the industry especially post-covid</a:t>
            </a:r>
          </a:p>
        </p:txBody>
      </p:sp>
      <p:sp>
        <p:nvSpPr>
          <p:cNvPr id="2" name="Rectangle: Rounded Corners 1">
            <a:extLst>
              <a:ext uri="{FF2B5EF4-FFF2-40B4-BE49-F238E27FC236}">
                <a16:creationId xmlns:a16="http://schemas.microsoft.com/office/drawing/2014/main" id="{2785E5AE-E161-7766-3C1F-21B36E7C48BE}"/>
              </a:ext>
            </a:extLst>
          </p:cNvPr>
          <p:cNvSpPr/>
          <p:nvPr/>
        </p:nvSpPr>
        <p:spPr>
          <a:xfrm>
            <a:off x="74220" y="2269552"/>
            <a:ext cx="12185170" cy="370657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ea typeface="+mn-lt"/>
                <a:cs typeface="+mn-lt"/>
              </a:rPr>
              <a:t>Political</a:t>
            </a:r>
          </a:p>
          <a:p>
            <a:pPr algn="ctr"/>
            <a:r>
              <a:rPr lang="en-GB" dirty="0">
                <a:ea typeface="+mn-lt"/>
                <a:cs typeface="+mn-lt"/>
              </a:rPr>
              <a:t>Economical</a:t>
            </a:r>
          </a:p>
          <a:p>
            <a:pPr algn="ctr"/>
            <a:r>
              <a:rPr lang="en-GB" dirty="0">
                <a:ea typeface="+mn-lt"/>
                <a:cs typeface="+mn-lt"/>
              </a:rPr>
              <a:t>Social</a:t>
            </a:r>
          </a:p>
          <a:p>
            <a:pPr algn="ctr"/>
            <a:endParaRPr lang="en-GB" dirty="0">
              <a:ea typeface="+mn-lt"/>
              <a:cs typeface="+mn-lt"/>
            </a:endParaRPr>
          </a:p>
          <a:p>
            <a:pPr algn="ctr"/>
            <a:r>
              <a:rPr lang="en-GB" dirty="0">
                <a:ea typeface="+mn-lt"/>
                <a:cs typeface="+mn-lt"/>
              </a:rPr>
              <a:t>Enviromental – Big events like this attract big crowds of people. With people coming to the area causes pollution from cars, trains, coaches. There's also noise pollution which will also cause pollution. Litter. </a:t>
            </a:r>
          </a:p>
          <a:p>
            <a:pPr algn="ctr"/>
            <a:endParaRPr lang="en-GB" dirty="0"/>
          </a:p>
          <a:p>
            <a:pPr algn="ctr"/>
            <a:r>
              <a:rPr lang="en-GB" dirty="0"/>
              <a:t>Post covid – During covid no one went out due to lockdowns meaning people was isolated and alone through not socialising but that also means peoples immune systems became quite weak. After people started </a:t>
            </a:r>
            <a:r>
              <a:rPr lang="en-GB" dirty="0" err="1"/>
              <a:t>socialing</a:t>
            </a:r>
            <a:r>
              <a:rPr lang="en-GB" dirty="0"/>
              <a:t> more peoples immune systems were very weak and people became ill frequently. </a:t>
            </a:r>
          </a:p>
        </p:txBody>
      </p:sp>
    </p:spTree>
    <p:extLst>
      <p:ext uri="{BB962C8B-B14F-4D97-AF65-F5344CB8AC3E}">
        <p14:creationId xmlns:p14="http://schemas.microsoft.com/office/powerpoint/2010/main" val="179782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Colourful patterns on the sky">
            <a:extLst>
              <a:ext uri="{FF2B5EF4-FFF2-40B4-BE49-F238E27FC236}">
                <a16:creationId xmlns:a16="http://schemas.microsoft.com/office/drawing/2014/main" id="{38BBA338-6618-3068-EE0A-B3824DDAF4F1}"/>
              </a:ext>
            </a:extLst>
          </p:cNvPr>
          <p:cNvPicPr>
            <a:picLocks noChangeAspect="1"/>
          </p:cNvPicPr>
          <p:nvPr/>
        </p:nvPicPr>
        <p:blipFill rotWithShape="1">
          <a:blip r:embed="rId2"/>
          <a:srcRect t="6064" r="-2" b="9539"/>
          <a:stretch/>
        </p:blipFill>
        <p:spPr>
          <a:xfrm>
            <a:off x="20" y="10"/>
            <a:ext cx="12191980" cy="6857990"/>
          </a:xfrm>
          <a:prstGeom prst="rect">
            <a:avLst/>
          </a:prstGeom>
        </p:spPr>
      </p:pic>
      <p:pic>
        <p:nvPicPr>
          <p:cNvPr id="5" name="Picture 4" descr="A picture containing blur&#10;&#10;Description automatically generated">
            <a:extLst>
              <a:ext uri="{FF2B5EF4-FFF2-40B4-BE49-F238E27FC236}">
                <a16:creationId xmlns:a16="http://schemas.microsoft.com/office/drawing/2014/main" id="{828B6853-8389-A3F0-7ABE-38F2AB36B3AD}"/>
              </a:ext>
            </a:extLst>
          </p:cNvPr>
          <p:cNvPicPr>
            <a:picLocks noChangeAspect="1"/>
          </p:cNvPicPr>
          <p:nvPr/>
        </p:nvPicPr>
        <p:blipFill rotWithShape="1">
          <a:blip r:embed="rId3"/>
          <a:srcRect r="-2" b="6263"/>
          <a:stretch/>
        </p:blipFill>
        <p:spPr>
          <a:xfrm>
            <a:off x="-42631" y="-3336"/>
            <a:ext cx="12191999" cy="6857990"/>
          </a:xfrm>
          <a:prstGeom prst="rect">
            <a:avLst/>
          </a:prstGeom>
        </p:spPr>
      </p:pic>
      <p:sp>
        <p:nvSpPr>
          <p:cNvPr id="6" name="Rectangle: Rounded Corners 5">
            <a:extLst>
              <a:ext uri="{FF2B5EF4-FFF2-40B4-BE49-F238E27FC236}">
                <a16:creationId xmlns:a16="http://schemas.microsoft.com/office/drawing/2014/main" id="{9031AC3D-6A25-7367-8F9C-8437401FCA2D}"/>
              </a:ext>
            </a:extLst>
          </p:cNvPr>
          <p:cNvSpPr/>
          <p:nvPr/>
        </p:nvSpPr>
        <p:spPr>
          <a:xfrm>
            <a:off x="-2997" y="-89449"/>
            <a:ext cx="12196876" cy="63279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ea typeface="+mn-lt"/>
                <a:cs typeface="+mn-lt"/>
              </a:rPr>
              <a:t>Advantages of the weekend</a:t>
            </a:r>
          </a:p>
        </p:txBody>
      </p:sp>
      <p:sp>
        <p:nvSpPr>
          <p:cNvPr id="2" name="Rectangle: Rounded Corners 1">
            <a:extLst>
              <a:ext uri="{FF2B5EF4-FFF2-40B4-BE49-F238E27FC236}">
                <a16:creationId xmlns:a16="http://schemas.microsoft.com/office/drawing/2014/main" id="{C27F6974-00DA-27EC-89F3-67C37CC934C1}"/>
              </a:ext>
            </a:extLst>
          </p:cNvPr>
          <p:cNvSpPr/>
          <p:nvPr/>
        </p:nvSpPr>
        <p:spPr>
          <a:xfrm>
            <a:off x="56379" y="1286109"/>
            <a:ext cx="2993500" cy="9692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ea typeface="+mn-lt"/>
                <a:cs typeface="+mn-lt"/>
              </a:rPr>
              <a:t>Spending time with friends and families</a:t>
            </a:r>
          </a:p>
        </p:txBody>
      </p:sp>
      <p:sp>
        <p:nvSpPr>
          <p:cNvPr id="4" name="Rectangle: Rounded Corners 3">
            <a:extLst>
              <a:ext uri="{FF2B5EF4-FFF2-40B4-BE49-F238E27FC236}">
                <a16:creationId xmlns:a16="http://schemas.microsoft.com/office/drawing/2014/main" id="{07C9CA90-BC02-8F7B-454D-B144BD75FCAC}"/>
              </a:ext>
            </a:extLst>
          </p:cNvPr>
          <p:cNvSpPr/>
          <p:nvPr/>
        </p:nvSpPr>
        <p:spPr>
          <a:xfrm>
            <a:off x="5924768" y="1286109"/>
            <a:ext cx="2993500" cy="9692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ea typeface="+mn-lt"/>
                <a:cs typeface="+mn-lt"/>
              </a:rPr>
              <a:t>Good tourist income for Minehead</a:t>
            </a:r>
          </a:p>
        </p:txBody>
      </p:sp>
    </p:spTree>
    <p:extLst>
      <p:ext uri="{BB962C8B-B14F-4D97-AF65-F5344CB8AC3E}">
        <p14:creationId xmlns:p14="http://schemas.microsoft.com/office/powerpoint/2010/main" val="2352907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3" descr="Colourful patterns on the sky">
            <a:extLst>
              <a:ext uri="{FF2B5EF4-FFF2-40B4-BE49-F238E27FC236}">
                <a16:creationId xmlns:a16="http://schemas.microsoft.com/office/drawing/2014/main" id="{19BBDA26-BAB4-5796-EAED-67854EFF267B}"/>
              </a:ext>
            </a:extLst>
          </p:cNvPr>
          <p:cNvPicPr>
            <a:picLocks noChangeAspect="1"/>
          </p:cNvPicPr>
          <p:nvPr/>
        </p:nvPicPr>
        <p:blipFill rotWithShape="1">
          <a:blip r:embed="rId2"/>
          <a:srcRect t="6064" r="-2" b="9539"/>
          <a:stretch/>
        </p:blipFill>
        <p:spPr>
          <a:xfrm>
            <a:off x="20" y="10"/>
            <a:ext cx="12191980" cy="6857990"/>
          </a:xfrm>
          <a:prstGeom prst="rect">
            <a:avLst/>
          </a:prstGeom>
        </p:spPr>
      </p:pic>
      <p:sp>
        <p:nvSpPr>
          <p:cNvPr id="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 name="Rectangle: Rounded Corners 3">
            <a:extLst>
              <a:ext uri="{FF2B5EF4-FFF2-40B4-BE49-F238E27FC236}">
                <a16:creationId xmlns:a16="http://schemas.microsoft.com/office/drawing/2014/main" id="{55A63670-3ACD-2015-8577-5C53CBD2A352}"/>
              </a:ext>
            </a:extLst>
          </p:cNvPr>
          <p:cNvSpPr/>
          <p:nvPr/>
        </p:nvSpPr>
        <p:spPr>
          <a:xfrm>
            <a:off x="-4251" y="-2510"/>
            <a:ext cx="12135689" cy="67837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ea typeface="+mn-lt"/>
                <a:cs typeface="+mn-lt"/>
              </a:rPr>
              <a:t>Disadvantages of the event</a:t>
            </a:r>
          </a:p>
        </p:txBody>
      </p:sp>
      <p:sp>
        <p:nvSpPr>
          <p:cNvPr id="3" name="Rectangle: Rounded Corners 2">
            <a:extLst>
              <a:ext uri="{FF2B5EF4-FFF2-40B4-BE49-F238E27FC236}">
                <a16:creationId xmlns:a16="http://schemas.microsoft.com/office/drawing/2014/main" id="{9FA3E5DB-1D41-02BE-328A-7038562B1BB1}"/>
              </a:ext>
            </a:extLst>
          </p:cNvPr>
          <p:cNvSpPr/>
          <p:nvPr/>
        </p:nvSpPr>
        <p:spPr>
          <a:xfrm>
            <a:off x="185028" y="979330"/>
            <a:ext cx="2993500" cy="62289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ea typeface="+mn-lt"/>
                <a:cs typeface="+mn-lt"/>
              </a:rPr>
              <a:t>Pollution</a:t>
            </a:r>
          </a:p>
        </p:txBody>
      </p:sp>
      <p:sp>
        <p:nvSpPr>
          <p:cNvPr id="7" name="Rectangle: Rounded Corners 6">
            <a:extLst>
              <a:ext uri="{FF2B5EF4-FFF2-40B4-BE49-F238E27FC236}">
                <a16:creationId xmlns:a16="http://schemas.microsoft.com/office/drawing/2014/main" id="{39630C23-CEB3-971B-FC7D-E68AF1AB7984}"/>
              </a:ext>
            </a:extLst>
          </p:cNvPr>
          <p:cNvSpPr/>
          <p:nvPr/>
        </p:nvSpPr>
        <p:spPr>
          <a:xfrm>
            <a:off x="6271132" y="1899667"/>
            <a:ext cx="2993500" cy="62289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ea typeface="+mn-lt"/>
                <a:cs typeface="+mn-lt"/>
              </a:rPr>
              <a:t>Litter</a:t>
            </a:r>
          </a:p>
        </p:txBody>
      </p:sp>
      <p:sp>
        <p:nvSpPr>
          <p:cNvPr id="10" name="Rectangle: Rounded Corners 9">
            <a:extLst>
              <a:ext uri="{FF2B5EF4-FFF2-40B4-BE49-F238E27FC236}">
                <a16:creationId xmlns:a16="http://schemas.microsoft.com/office/drawing/2014/main" id="{6CED1C0F-3F6C-7D5F-04FE-7F1B18C82C4B}"/>
              </a:ext>
            </a:extLst>
          </p:cNvPr>
          <p:cNvSpPr/>
          <p:nvPr/>
        </p:nvSpPr>
        <p:spPr>
          <a:xfrm>
            <a:off x="323574" y="2374680"/>
            <a:ext cx="2993500" cy="62289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ea typeface="+mn-lt"/>
                <a:cs typeface="+mn-lt"/>
              </a:rPr>
              <a:t>Over crowding</a:t>
            </a:r>
          </a:p>
        </p:txBody>
      </p:sp>
      <p:sp>
        <p:nvSpPr>
          <p:cNvPr id="12" name="Rectangle: Rounded Corners 11">
            <a:extLst>
              <a:ext uri="{FF2B5EF4-FFF2-40B4-BE49-F238E27FC236}">
                <a16:creationId xmlns:a16="http://schemas.microsoft.com/office/drawing/2014/main" id="{4B727F44-C1A6-1D52-DED9-C1E8EBCF40CC}"/>
              </a:ext>
            </a:extLst>
          </p:cNvPr>
          <p:cNvSpPr/>
          <p:nvPr/>
        </p:nvSpPr>
        <p:spPr>
          <a:xfrm>
            <a:off x="9071729" y="3275225"/>
            <a:ext cx="2993500" cy="62289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ea typeface="+mn-lt"/>
                <a:cs typeface="+mn-lt"/>
              </a:rPr>
              <a:t>Antisocial behavior</a:t>
            </a:r>
          </a:p>
        </p:txBody>
      </p:sp>
    </p:spTree>
    <p:extLst>
      <p:ext uri="{BB962C8B-B14F-4D97-AF65-F5344CB8AC3E}">
        <p14:creationId xmlns:p14="http://schemas.microsoft.com/office/powerpoint/2010/main" val="721860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Colourful patterns on the sky">
            <a:extLst>
              <a:ext uri="{FF2B5EF4-FFF2-40B4-BE49-F238E27FC236}">
                <a16:creationId xmlns:a16="http://schemas.microsoft.com/office/drawing/2014/main" id="{38BBA338-6618-3068-EE0A-B3824DDAF4F1}"/>
              </a:ext>
            </a:extLst>
          </p:cNvPr>
          <p:cNvPicPr>
            <a:picLocks noChangeAspect="1"/>
          </p:cNvPicPr>
          <p:nvPr/>
        </p:nvPicPr>
        <p:blipFill rotWithShape="1">
          <a:blip r:embed="rId2"/>
          <a:srcRect t="6064" r="-2" b="9539"/>
          <a:stretch/>
        </p:blipFill>
        <p:spPr>
          <a:xfrm>
            <a:off x="20" y="10"/>
            <a:ext cx="12191980" cy="6857990"/>
          </a:xfrm>
          <a:prstGeom prst="rect">
            <a:avLst/>
          </a:prstGeom>
        </p:spPr>
      </p:pic>
      <p:pic>
        <p:nvPicPr>
          <p:cNvPr id="5" name="Picture 4" descr="A picture containing blur&#10;&#10;Description automatically generated">
            <a:extLst>
              <a:ext uri="{FF2B5EF4-FFF2-40B4-BE49-F238E27FC236}">
                <a16:creationId xmlns:a16="http://schemas.microsoft.com/office/drawing/2014/main" id="{828B6853-8389-A3F0-7ABE-38F2AB36B3AD}"/>
              </a:ext>
            </a:extLst>
          </p:cNvPr>
          <p:cNvPicPr>
            <a:picLocks noChangeAspect="1"/>
          </p:cNvPicPr>
          <p:nvPr/>
        </p:nvPicPr>
        <p:blipFill rotWithShape="1">
          <a:blip r:embed="rId3"/>
          <a:srcRect r="-2" b="6263"/>
          <a:stretch/>
        </p:blipFill>
        <p:spPr>
          <a:xfrm>
            <a:off x="-3047" y="-42920"/>
            <a:ext cx="12191999" cy="6857990"/>
          </a:xfrm>
          <a:prstGeom prst="rect">
            <a:avLst/>
          </a:prstGeom>
        </p:spPr>
      </p:pic>
      <p:sp>
        <p:nvSpPr>
          <p:cNvPr id="6" name="Rectangle: Rounded Corners 5">
            <a:extLst>
              <a:ext uri="{FF2B5EF4-FFF2-40B4-BE49-F238E27FC236}">
                <a16:creationId xmlns:a16="http://schemas.microsoft.com/office/drawing/2014/main" id="{9031AC3D-6A25-7367-8F9C-8437401FCA2D}"/>
              </a:ext>
            </a:extLst>
          </p:cNvPr>
          <p:cNvSpPr/>
          <p:nvPr/>
        </p:nvSpPr>
        <p:spPr>
          <a:xfrm>
            <a:off x="-2997" y="-39968"/>
            <a:ext cx="12196876" cy="62289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ea typeface="+mn-lt"/>
                <a:cs typeface="+mn-lt"/>
              </a:rPr>
              <a:t>Feedback - surveys</a:t>
            </a:r>
          </a:p>
        </p:txBody>
      </p:sp>
      <p:sp>
        <p:nvSpPr>
          <p:cNvPr id="2" name="TextBox 1">
            <a:extLst>
              <a:ext uri="{FF2B5EF4-FFF2-40B4-BE49-F238E27FC236}">
                <a16:creationId xmlns:a16="http://schemas.microsoft.com/office/drawing/2014/main" id="{6BD22C0C-2EE0-BB7C-027D-217DBB2325BB}"/>
              </a:ext>
            </a:extLst>
          </p:cNvPr>
          <p:cNvSpPr txBox="1"/>
          <p:nvPr/>
        </p:nvSpPr>
        <p:spPr>
          <a:xfrm>
            <a:off x="5201652" y="2494547"/>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712972"/>
      </p:ext>
    </p:extLst>
  </p:cSld>
  <p:clrMapOvr>
    <a:masterClrMapping/>
  </p:clrMapOvr>
</p:sld>
</file>

<file path=ppt/theme/theme1.xml><?xml version="1.0" encoding="utf-8"?>
<a:theme xmlns:a="http://schemas.openxmlformats.org/drawingml/2006/main" name="BrushVTI">
  <a:themeElements>
    <a:clrScheme name="AnalogousFromLightSeedLeftStep">
      <a:dk1>
        <a:srgbClr val="000000"/>
      </a:dk1>
      <a:lt1>
        <a:srgbClr val="FFFFFF"/>
      </a:lt1>
      <a:dk2>
        <a:srgbClr val="22363C"/>
      </a:dk2>
      <a:lt2>
        <a:srgbClr val="E8E6E2"/>
      </a:lt2>
      <a:accent1>
        <a:srgbClr val="90A4C9"/>
      </a:accent1>
      <a:accent2>
        <a:srgbClr val="74ABBB"/>
      </a:accent2>
      <a:accent3>
        <a:srgbClr val="7CABA2"/>
      </a:accent3>
      <a:accent4>
        <a:srgbClr val="72B08B"/>
      </a:accent4>
      <a:accent5>
        <a:srgbClr val="7DAE7C"/>
      </a:accent5>
      <a:accent6>
        <a:srgbClr val="89AC6F"/>
      </a:accent6>
      <a:hlink>
        <a:srgbClr val="95805A"/>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BrushVTI</vt:lpstr>
      <vt:lpstr>Creamfields adult weekender 2 – 5 December</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Hollie Lee (2204929)</cp:lastModifiedBy>
  <cp:revision>197</cp:revision>
  <dcterms:created xsi:type="dcterms:W3CDTF">2022-12-16T20:22:02Z</dcterms:created>
  <dcterms:modified xsi:type="dcterms:W3CDTF">2023-01-09T13:32:14Z</dcterms:modified>
</cp:coreProperties>
</file>