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23"/>
  </p:notesMasterIdLst>
  <p:handoutMasterIdLst>
    <p:handoutMasterId r:id="rId24"/>
  </p:handoutMasterIdLst>
  <p:sldIdLst>
    <p:sldId id="314" r:id="rId2"/>
    <p:sldId id="340" r:id="rId3"/>
    <p:sldId id="342" r:id="rId4"/>
    <p:sldId id="389" r:id="rId5"/>
    <p:sldId id="391" r:id="rId6"/>
    <p:sldId id="390" r:id="rId7"/>
    <p:sldId id="324" r:id="rId8"/>
    <p:sldId id="394" r:id="rId9"/>
    <p:sldId id="395" r:id="rId10"/>
    <p:sldId id="392" r:id="rId11"/>
    <p:sldId id="393" r:id="rId12"/>
    <p:sldId id="396" r:id="rId13"/>
    <p:sldId id="399" r:id="rId14"/>
    <p:sldId id="397" r:id="rId15"/>
    <p:sldId id="400" r:id="rId16"/>
    <p:sldId id="401" r:id="rId17"/>
    <p:sldId id="404" r:id="rId18"/>
    <p:sldId id="398" r:id="rId19"/>
    <p:sldId id="405" r:id="rId20"/>
    <p:sldId id="403" r:id="rId21"/>
    <p:sldId id="402" r:id="rId22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40"/>
            <p14:sldId id="342"/>
            <p14:sldId id="389"/>
            <p14:sldId id="391"/>
            <p14:sldId id="390"/>
            <p14:sldId id="324"/>
            <p14:sldId id="394"/>
            <p14:sldId id="395"/>
            <p14:sldId id="392"/>
            <p14:sldId id="393"/>
            <p14:sldId id="396"/>
            <p14:sldId id="399"/>
            <p14:sldId id="397"/>
            <p14:sldId id="400"/>
            <p14:sldId id="401"/>
            <p14:sldId id="404"/>
            <p14:sldId id="398"/>
            <p14:sldId id="405"/>
            <p14:sldId id="403"/>
            <p14:sldId id="402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5" autoAdjust="0"/>
    <p:restoredTop sz="96433" autoAdjust="0"/>
  </p:normalViewPr>
  <p:slideViewPr>
    <p:cSldViewPr snapToGrid="0">
      <p:cViewPr varScale="1">
        <p:scale>
          <a:sx n="99" d="100"/>
          <a:sy n="99" d="100"/>
        </p:scale>
        <p:origin x="888" y="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Express Template Engine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17596"/>
            <a:ext cx="7029450" cy="4621229"/>
          </a:xfrm>
        </p:spPr>
        <p:txBody>
          <a:bodyPr/>
          <a:lstStyle/>
          <a:p>
            <a:r>
              <a:rPr lang="en-GB" dirty="0"/>
              <a:t>Change to the directory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called</a:t>
            </a:r>
            <a:r>
              <a:rPr lang="en-GB" dirty="0">
                <a:solidFill>
                  <a:srgbClr val="FF0000"/>
                </a:solidFill>
              </a:rPr>
              <a:t> “</a:t>
            </a:r>
            <a:r>
              <a:rPr lang="en-GB" dirty="0" err="1">
                <a:solidFill>
                  <a:srgbClr val="0070C0"/>
                </a:solidFill>
              </a:rPr>
              <a:t>nodeweb</a:t>
            </a:r>
            <a:r>
              <a:rPr lang="en-GB" b="1" u="sng" dirty="0" err="1">
                <a:solidFill>
                  <a:srgbClr val="0070C0"/>
                </a:solidFill>
              </a:rPr>
              <a:t>server</a:t>
            </a:r>
            <a:r>
              <a:rPr lang="en-GB" b="1" dirty="0">
                <a:solidFill>
                  <a:srgbClr val="FF0000"/>
                </a:solidFill>
              </a:rPr>
              <a:t>”</a:t>
            </a:r>
          </a:p>
          <a:p>
            <a:r>
              <a:rPr lang="en-GB" dirty="0"/>
              <a:t>You should have already installed the Embedded JavaScript template engine (EJS), otherwise </a:t>
            </a:r>
            <a:br>
              <a:rPr lang="en-GB" dirty="0"/>
            </a:br>
            <a:r>
              <a:rPr lang="en-GB" i="1" dirty="0" err="1"/>
              <a:t>npm</a:t>
            </a:r>
            <a:r>
              <a:rPr lang="en-GB" i="1" dirty="0"/>
              <a:t> install </a:t>
            </a:r>
            <a:r>
              <a:rPr lang="en-GB" i="1" dirty="0" err="1"/>
              <a:t>ejs</a:t>
            </a:r>
            <a:endParaRPr lang="en-GB" dirty="0"/>
          </a:p>
          <a:p>
            <a:r>
              <a:rPr lang="en-GB" dirty="0"/>
              <a:t>You should already have a directory called “views”, otherwise create one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38498" y="3528210"/>
            <a:ext cx="7031255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views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103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Template Engine?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26847"/>
            <a:ext cx="7029450" cy="4211978"/>
          </a:xfrm>
        </p:spPr>
        <p:txBody>
          <a:bodyPr/>
          <a:lstStyle/>
          <a:p>
            <a:r>
              <a:rPr lang="en-GB" dirty="0"/>
              <a:t>A template engine </a:t>
            </a:r>
            <a:r>
              <a:rPr lang="en-GB" dirty="0" err="1"/>
              <a:t>transpiles</a:t>
            </a:r>
            <a:r>
              <a:rPr lang="en-GB" dirty="0"/>
              <a:t> a file containing standard HTML and an embedded simplified “template script” to create a HTML page that can be returned by the web server</a:t>
            </a:r>
          </a:p>
          <a:p>
            <a:r>
              <a:rPr lang="en-GB" dirty="0"/>
              <a:t>The “template script” is very simple and designed to be used by web designers rather than web developers</a:t>
            </a:r>
          </a:p>
          <a:p>
            <a:r>
              <a:rPr lang="en-GB" dirty="0"/>
              <a:t>A template engine allows a clear and distinct “boundary” to be established between the designer and developer</a:t>
            </a:r>
          </a:p>
          <a:p>
            <a:r>
              <a:rPr lang="en-GB" dirty="0"/>
              <a:t>The data to be displayed on a web page is fed to the template engine by the developer and the “template script” is written by the designer which generates the HTML required to display this data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16305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3427598" y="2715150"/>
            <a:ext cx="1980265" cy="908791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Template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Engine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835863" y="2479539"/>
            <a:ext cx="1424893" cy="126781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HTML &amp; “Template</a:t>
            </a:r>
            <a:r>
              <a:rPr kumimoji="0" lang="en-GB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Script”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3601502" y="4734684"/>
            <a:ext cx="1716603" cy="785374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Data</a:t>
            </a:r>
          </a:p>
        </p:txBody>
      </p:sp>
      <p:sp>
        <p:nvSpPr>
          <p:cNvPr id="8" name="Rectangle 7"/>
          <p:cNvSpPr/>
          <p:nvPr/>
        </p:nvSpPr>
        <p:spPr bwMode="auto">
          <a:xfrm>
            <a:off x="6418565" y="2541334"/>
            <a:ext cx="1424893" cy="126781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HTML</a:t>
            </a:r>
          </a:p>
        </p:txBody>
      </p:sp>
      <p:sp>
        <p:nvSpPr>
          <p:cNvPr id="9" name="Right Arrow 8"/>
          <p:cNvSpPr/>
          <p:nvPr/>
        </p:nvSpPr>
        <p:spPr bwMode="auto">
          <a:xfrm>
            <a:off x="2260756" y="2984422"/>
            <a:ext cx="1166842" cy="392687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Right Arrow 9"/>
          <p:cNvSpPr/>
          <p:nvPr/>
        </p:nvSpPr>
        <p:spPr bwMode="auto">
          <a:xfrm>
            <a:off x="5407863" y="2973201"/>
            <a:ext cx="1010702" cy="392687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Right Arrow 10"/>
          <p:cNvSpPr/>
          <p:nvPr/>
        </p:nvSpPr>
        <p:spPr bwMode="auto">
          <a:xfrm rot="16200000">
            <a:off x="3928522" y="4003758"/>
            <a:ext cx="1062564" cy="392687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318105" y="4804205"/>
            <a:ext cx="18297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Dynamically generated data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35863" y="1534617"/>
            <a:ext cx="18297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Statically defined template page</a:t>
            </a:r>
          </a:p>
        </p:txBody>
      </p:sp>
      <p:sp>
        <p:nvSpPr>
          <p:cNvPr id="14" name="Flowchart: Magnetic Disk 13"/>
          <p:cNvSpPr/>
          <p:nvPr/>
        </p:nvSpPr>
        <p:spPr bwMode="auto">
          <a:xfrm>
            <a:off x="1806361" y="5351764"/>
            <a:ext cx="1222940" cy="1043426"/>
          </a:xfrm>
          <a:prstGeom prst="flowChartMagneticDisk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Database</a:t>
            </a:r>
          </a:p>
        </p:txBody>
      </p:sp>
      <p:sp>
        <p:nvSpPr>
          <p:cNvPr id="15" name="Bent-Up Arrow 14"/>
          <p:cNvSpPr/>
          <p:nvPr/>
        </p:nvSpPr>
        <p:spPr bwMode="auto">
          <a:xfrm>
            <a:off x="3029301" y="5516981"/>
            <a:ext cx="1716603" cy="516104"/>
          </a:xfrm>
          <a:prstGeom prst="bentUpArrow">
            <a:avLst>
              <a:gd name="adj1" fmla="val 44445"/>
              <a:gd name="adj2" fmla="val 50000"/>
              <a:gd name="adj3" fmla="val 29348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352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Handlebars Example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589030" y="1346352"/>
            <a:ext cx="2670272" cy="15931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&lt;</a:t>
            </a:r>
            <a:r>
              <a:rPr lang="en-GB" dirty="0" err="1"/>
              <a:t>ul</a:t>
            </a:r>
            <a:r>
              <a:rPr lang="en-GB" dirty="0"/>
              <a:t> class="</a:t>
            </a:r>
            <a:r>
              <a:rPr lang="en-GB" dirty="0" err="1"/>
              <a:t>people_list</a:t>
            </a:r>
            <a:r>
              <a:rPr lang="en-GB" dirty="0"/>
              <a:t>"&gt;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FF0000"/>
                </a:solidFill>
              </a:rPr>
              <a:t>{{#each people}}</a:t>
            </a:r>
          </a:p>
          <a:p>
            <a:r>
              <a:rPr lang="en-GB" dirty="0"/>
              <a:t>    &lt;li&gt;</a:t>
            </a:r>
            <a:r>
              <a:rPr lang="en-GB" dirty="0">
                <a:solidFill>
                  <a:srgbClr val="FF0000"/>
                </a:solidFill>
              </a:rPr>
              <a:t>{{this}}</a:t>
            </a:r>
            <a:r>
              <a:rPr lang="en-GB" dirty="0"/>
              <a:t>&lt;/li&gt;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FF0000"/>
                </a:solidFill>
              </a:rPr>
              <a:t>{{/each}}</a:t>
            </a:r>
          </a:p>
          <a:p>
            <a:r>
              <a:rPr lang="en-GB" dirty="0"/>
              <a:t>&lt;/</a:t>
            </a:r>
            <a:r>
              <a:rPr lang="en-GB" dirty="0" err="1"/>
              <a:t>ul</a:t>
            </a:r>
            <a:r>
              <a:rPr lang="en-GB" dirty="0"/>
              <a:t>&gt;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589030" y="4075552"/>
            <a:ext cx="2670272" cy="20129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{</a:t>
            </a:r>
          </a:p>
          <a:p>
            <a:r>
              <a:rPr lang="en-GB" dirty="0"/>
              <a:t>  people: [</a:t>
            </a:r>
          </a:p>
          <a:p>
            <a:r>
              <a:rPr lang="en-GB" dirty="0"/>
              <a:t>    "</a:t>
            </a:r>
            <a:r>
              <a:rPr lang="en-GB" dirty="0">
                <a:solidFill>
                  <a:srgbClr val="0070C0"/>
                </a:solidFill>
              </a:rPr>
              <a:t>Yehuda Katz</a:t>
            </a:r>
            <a:r>
              <a:rPr lang="en-GB" dirty="0"/>
              <a:t>",</a:t>
            </a:r>
          </a:p>
          <a:p>
            <a:r>
              <a:rPr lang="en-GB" dirty="0"/>
              <a:t>    "</a:t>
            </a:r>
            <a:r>
              <a:rPr lang="en-GB" dirty="0">
                <a:solidFill>
                  <a:srgbClr val="0070C0"/>
                </a:solidFill>
              </a:rPr>
              <a:t>Alan Johnson</a:t>
            </a:r>
            <a:r>
              <a:rPr lang="en-GB" dirty="0"/>
              <a:t>",</a:t>
            </a:r>
          </a:p>
          <a:p>
            <a:r>
              <a:rPr lang="en-GB" dirty="0"/>
              <a:t>    "</a:t>
            </a:r>
            <a:r>
              <a:rPr lang="en-GB" dirty="0">
                <a:solidFill>
                  <a:srgbClr val="0070C0"/>
                </a:solidFill>
              </a:rPr>
              <a:t>Charles Jolley</a:t>
            </a:r>
            <a:r>
              <a:rPr lang="en-GB" dirty="0"/>
              <a:t>",</a:t>
            </a:r>
          </a:p>
          <a:p>
            <a:r>
              <a:rPr lang="en-GB" dirty="0"/>
              <a:t>  ],</a:t>
            </a:r>
          </a:p>
          <a:p>
            <a:r>
              <a:rPr lang="en-GB" dirty="0"/>
              <a:t>}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89030" y="915595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.</a:t>
            </a:r>
            <a:r>
              <a:rPr lang="en-GB" dirty="0" err="1"/>
              <a:t>hbs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49803" y="3680790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JSON</a:t>
            </a:r>
          </a:p>
        </p:txBody>
      </p:sp>
      <p:sp>
        <p:nvSpPr>
          <p:cNvPr id="9" name="Rounded Rectangle 8"/>
          <p:cNvSpPr/>
          <p:nvPr/>
        </p:nvSpPr>
        <p:spPr bwMode="auto">
          <a:xfrm>
            <a:off x="3812336" y="3166761"/>
            <a:ext cx="1419283" cy="908791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Template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Engine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5864390" y="2886717"/>
            <a:ext cx="2670272" cy="159085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&lt;</a:t>
            </a:r>
            <a:r>
              <a:rPr lang="en-GB" dirty="0" err="1"/>
              <a:t>ul</a:t>
            </a:r>
            <a:r>
              <a:rPr lang="en-GB" dirty="0"/>
              <a:t> class="</a:t>
            </a:r>
            <a:r>
              <a:rPr lang="en-GB" dirty="0" err="1"/>
              <a:t>people_list</a:t>
            </a:r>
            <a:r>
              <a:rPr lang="en-GB" dirty="0"/>
              <a:t>"&gt;</a:t>
            </a:r>
          </a:p>
          <a:p>
            <a:r>
              <a:rPr lang="en-GB" dirty="0"/>
              <a:t>    &lt;li&gt;</a:t>
            </a:r>
            <a:r>
              <a:rPr lang="en-GB" dirty="0">
                <a:solidFill>
                  <a:srgbClr val="0070C0"/>
                </a:solidFill>
              </a:rPr>
              <a:t>Yehuda Katz</a:t>
            </a:r>
            <a:r>
              <a:rPr lang="en-GB" dirty="0"/>
              <a:t>&lt;/li&gt;</a:t>
            </a:r>
          </a:p>
          <a:p>
            <a:r>
              <a:rPr lang="en-GB" dirty="0"/>
              <a:t>    &lt;li&gt;</a:t>
            </a:r>
            <a:r>
              <a:rPr lang="en-GB" dirty="0">
                <a:solidFill>
                  <a:srgbClr val="0070C0"/>
                </a:solidFill>
              </a:rPr>
              <a:t>Alan Johnson</a:t>
            </a:r>
            <a:r>
              <a:rPr lang="en-GB" dirty="0"/>
              <a:t>&lt;/li&gt;</a:t>
            </a:r>
          </a:p>
          <a:p>
            <a:r>
              <a:rPr lang="en-GB" dirty="0"/>
              <a:t>    &lt;li&gt;</a:t>
            </a:r>
            <a:r>
              <a:rPr lang="en-GB" dirty="0">
                <a:solidFill>
                  <a:srgbClr val="0070C0"/>
                </a:solidFill>
              </a:rPr>
              <a:t>Charles Jolley</a:t>
            </a:r>
            <a:r>
              <a:rPr lang="en-GB" dirty="0"/>
              <a:t>&lt;/li&gt;</a:t>
            </a:r>
          </a:p>
          <a:p>
            <a:r>
              <a:rPr lang="en-GB" dirty="0"/>
              <a:t>&lt;/</a:t>
            </a:r>
            <a:r>
              <a:rPr lang="en-GB" dirty="0" err="1"/>
              <a:t>ul</a:t>
            </a:r>
            <a:r>
              <a:rPr lang="en-GB" dirty="0"/>
              <a:t>&gt;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840752" y="2405233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HTML</a:t>
            </a:r>
          </a:p>
        </p:txBody>
      </p:sp>
      <p:sp>
        <p:nvSpPr>
          <p:cNvPr id="12" name="Bent-Up Arrow 11"/>
          <p:cNvSpPr/>
          <p:nvPr/>
        </p:nvSpPr>
        <p:spPr bwMode="auto">
          <a:xfrm>
            <a:off x="3259303" y="4100982"/>
            <a:ext cx="1537090" cy="1169168"/>
          </a:xfrm>
          <a:prstGeom prst="bentUpArrow">
            <a:avLst>
              <a:gd name="adj1" fmla="val 25252"/>
              <a:gd name="adj2" fmla="val 28888"/>
              <a:gd name="adj3" fmla="val 29348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Bent-Up Arrow 12"/>
          <p:cNvSpPr/>
          <p:nvPr/>
        </p:nvSpPr>
        <p:spPr bwMode="auto">
          <a:xfrm flipV="1">
            <a:off x="3259302" y="1997593"/>
            <a:ext cx="1537090" cy="1169168"/>
          </a:xfrm>
          <a:prstGeom prst="bentUpArrow">
            <a:avLst>
              <a:gd name="adj1" fmla="val 25252"/>
              <a:gd name="adj2" fmla="val 28888"/>
              <a:gd name="adj3" fmla="val 29348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Right Arrow 13"/>
          <p:cNvSpPr/>
          <p:nvPr/>
        </p:nvSpPr>
        <p:spPr bwMode="auto">
          <a:xfrm>
            <a:off x="5231619" y="3410800"/>
            <a:ext cx="632771" cy="572169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9950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Template Engines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template engines available.</a:t>
            </a:r>
          </a:p>
          <a:p>
            <a:r>
              <a:rPr lang="en-GB" dirty="0"/>
              <a:t>A number of them are supported by Express.js</a:t>
            </a:r>
          </a:p>
          <a:p>
            <a:r>
              <a:rPr lang="en-GB" dirty="0"/>
              <a:t>Examples include:</a:t>
            </a:r>
          </a:p>
          <a:p>
            <a:pPr lvl="1"/>
            <a:r>
              <a:rPr lang="en-GB" dirty="0"/>
              <a:t>Handlebars (</a:t>
            </a:r>
            <a:r>
              <a:rPr lang="en-GB" dirty="0" err="1"/>
              <a:t>hbs</a:t>
            </a:r>
            <a:r>
              <a:rPr lang="en-GB" dirty="0"/>
              <a:t>) (based on </a:t>
            </a:r>
            <a:r>
              <a:rPr lang="en-GB" dirty="0" err="1"/>
              <a:t>Mustache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Embedded JavaScript (EJS)</a:t>
            </a:r>
          </a:p>
          <a:p>
            <a:pPr lvl="1"/>
            <a:r>
              <a:rPr lang="en-GB" dirty="0"/>
              <a:t>Pug (based on Jade)</a:t>
            </a:r>
          </a:p>
          <a:p>
            <a:pPr lvl="1"/>
            <a:r>
              <a:rPr lang="en-GB" dirty="0"/>
              <a:t>Twig</a:t>
            </a:r>
          </a:p>
          <a:p>
            <a:pPr lvl="1"/>
            <a:r>
              <a:rPr lang="en-GB" dirty="0"/>
              <a:t>Swig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50930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Express and Template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7281"/>
            <a:ext cx="7029450" cy="1483234"/>
          </a:xfrm>
        </p:spPr>
        <p:txBody>
          <a:bodyPr/>
          <a:lstStyle/>
          <a:p>
            <a:r>
              <a:rPr lang="en-GB" dirty="0"/>
              <a:t>Template engines are handled automatically for us by Express.js</a:t>
            </a:r>
          </a:p>
          <a:p>
            <a:r>
              <a:rPr lang="en-GB" dirty="0"/>
              <a:t>When you create the server (server.js) just tell it which engine you have installed and want to use</a:t>
            </a:r>
          </a:p>
          <a:p>
            <a:r>
              <a:rPr lang="en-GB" dirty="0"/>
              <a:t>Edit “server.js” to use the EJS template engine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7750" y="3389690"/>
            <a:ext cx="7016166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</a:t>
            </a:r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server.use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express.static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path.join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dirname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'/public')));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		</a:t>
            </a:r>
          </a:p>
          <a:p>
            <a:r>
              <a:rPr lang="en-GB" sz="2000" dirty="0" err="1"/>
              <a:t>server.set</a:t>
            </a:r>
            <a:r>
              <a:rPr lang="en-GB" sz="2000" dirty="0"/>
              <a:t>('view engine', '</a:t>
            </a:r>
            <a:r>
              <a:rPr lang="en-GB" sz="2000" dirty="0" err="1"/>
              <a:t>ejs</a:t>
            </a:r>
            <a:r>
              <a:rPr lang="en-GB" sz="2000" dirty="0"/>
              <a:t>');</a:t>
            </a:r>
          </a:p>
          <a:p>
            <a:r>
              <a:rPr lang="en-GB" sz="2000" dirty="0" err="1"/>
              <a:t>server.set</a:t>
            </a:r>
            <a:r>
              <a:rPr lang="en-GB" sz="2000" dirty="0"/>
              <a:t>('views', </a:t>
            </a:r>
            <a:r>
              <a:rPr lang="en-GB" sz="2000" dirty="0" err="1"/>
              <a:t>path.join</a:t>
            </a:r>
            <a:r>
              <a:rPr lang="en-GB" sz="2000" dirty="0"/>
              <a:t>(</a:t>
            </a:r>
            <a:r>
              <a:rPr lang="en-GB" sz="2000" dirty="0" err="1"/>
              <a:t>dirname</a:t>
            </a:r>
            <a:r>
              <a:rPr lang="en-GB" sz="2000" dirty="0"/>
              <a:t>, '/views'));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12589" y="5716438"/>
            <a:ext cx="37726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the directory the template engine will look in for the .</a:t>
            </a:r>
            <a:r>
              <a:rPr lang="en-GB" dirty="0" err="1"/>
              <a:t>ejs</a:t>
            </a:r>
            <a:r>
              <a:rPr lang="en-GB" dirty="0"/>
              <a:t> template files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5664679" y="4991819"/>
            <a:ext cx="184030" cy="72461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960353" y="3020358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Exercise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77AA67-4532-4354-8EA1-5F8A4491A01B}"/>
              </a:ext>
            </a:extLst>
          </p:cNvPr>
          <p:cNvSpPr txBox="1"/>
          <p:nvPr/>
        </p:nvSpPr>
        <p:spPr>
          <a:xfrm>
            <a:off x="5410835" y="3321605"/>
            <a:ext cx="2685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nodewebserver</a:t>
            </a:r>
            <a:r>
              <a:rPr lang="en-GB" dirty="0"/>
              <a:t>/server.js</a:t>
            </a:r>
          </a:p>
        </p:txBody>
      </p:sp>
    </p:spTree>
    <p:extLst>
      <p:ext uri="{BB962C8B-B14F-4D97-AF65-F5344CB8AC3E}">
        <p14:creationId xmlns:p14="http://schemas.microsoft.com/office/powerpoint/2010/main" val="3609760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Render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74155"/>
            <a:ext cx="7029450" cy="1656143"/>
          </a:xfrm>
        </p:spPr>
        <p:txBody>
          <a:bodyPr/>
          <a:lstStyle/>
          <a:p>
            <a:r>
              <a:rPr lang="en-GB" dirty="0"/>
              <a:t>When you “render()” on the template engine, you pass it the name of the template file (</a:t>
            </a:r>
            <a:r>
              <a:rPr lang="en-GB" b="1" dirty="0"/>
              <a:t>within the “views” directory</a:t>
            </a:r>
            <a:r>
              <a:rPr lang="en-GB" dirty="0"/>
              <a:t>) and a JavaScript object containing the data that should be used to populate the template when creating the HTML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1004155" y="4341998"/>
            <a:ext cx="3455647" cy="68439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res.render</a:t>
            </a: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( </a:t>
            </a: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templatefile</a:t>
            </a: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,</a:t>
            </a:r>
            <a:r>
              <a:rPr kumimoji="0" lang="en-GB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object)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 bwMode="auto">
          <a:xfrm>
            <a:off x="1071473" y="5586733"/>
            <a:ext cx="3018082" cy="1043883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{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   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message</a:t>
            </a:r>
            <a:r>
              <a:rPr lang="en-GB" dirty="0"/>
              <a:t>: “Hello World”  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}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91651" y="5244048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object</a:t>
            </a:r>
          </a:p>
        </p:txBody>
      </p:sp>
      <p:sp>
        <p:nvSpPr>
          <p:cNvPr id="8" name="Down Arrow 7"/>
          <p:cNvSpPr/>
          <p:nvPr/>
        </p:nvSpPr>
        <p:spPr bwMode="auto">
          <a:xfrm flipV="1">
            <a:off x="3659372" y="4681477"/>
            <a:ext cx="426346" cy="852049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1425827" y="2823004"/>
            <a:ext cx="2524418" cy="10032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&lt;p&gt;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&lt;%=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message</a:t>
            </a:r>
            <a:r>
              <a:rPr lang="en-GB" dirty="0"/>
              <a:t> %&gt;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&lt;/p&gt;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357225" y="2430298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templatefile</a:t>
            </a:r>
            <a:endParaRPr lang="en-GB" b="1" dirty="0"/>
          </a:p>
        </p:txBody>
      </p:sp>
      <p:sp>
        <p:nvSpPr>
          <p:cNvPr id="11" name="Down Arrow 10"/>
          <p:cNvSpPr/>
          <p:nvPr/>
        </p:nvSpPr>
        <p:spPr bwMode="auto">
          <a:xfrm>
            <a:off x="2688036" y="3879433"/>
            <a:ext cx="426346" cy="467534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Right Arrow 11"/>
          <p:cNvSpPr/>
          <p:nvPr/>
        </p:nvSpPr>
        <p:spPr bwMode="auto">
          <a:xfrm>
            <a:off x="4942248" y="3826226"/>
            <a:ext cx="852692" cy="1301146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6066079" y="3975188"/>
            <a:ext cx="2524418" cy="10032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&lt;p&gt;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Hello World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&lt;/p&gt;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75039" y="3483006"/>
            <a:ext cx="1642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HTML Output</a:t>
            </a:r>
          </a:p>
        </p:txBody>
      </p:sp>
    </p:spTree>
    <p:extLst>
      <p:ext uri="{BB962C8B-B14F-4D97-AF65-F5344CB8AC3E}">
        <p14:creationId xmlns:p14="http://schemas.microsoft.com/office/powerpoint/2010/main" val="2222222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EJS Template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9397799"/>
              </p:ext>
            </p:extLst>
          </p:nvPr>
        </p:nvGraphicFramePr>
        <p:xfrm>
          <a:off x="1613757" y="981874"/>
          <a:ext cx="6096000" cy="128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58719">
                  <a:extLst>
                    <a:ext uri="{9D8B030D-6E8A-4147-A177-3AD203B41FA5}">
                      <a16:colId xmlns:a16="http://schemas.microsoft.com/office/drawing/2014/main" val="4136902596"/>
                    </a:ext>
                  </a:extLst>
                </a:gridCol>
                <a:gridCol w="4237281">
                  <a:extLst>
                    <a:ext uri="{9D8B030D-6E8A-4147-A177-3AD203B41FA5}">
                      <a16:colId xmlns:a16="http://schemas.microsoft.com/office/drawing/2014/main" val="30689987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&lt;% and %&gt;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Open and</a:t>
                      </a:r>
                      <a:r>
                        <a:rPr lang="en-GB" baseline="0" dirty="0"/>
                        <a:t> close </a:t>
                      </a:r>
                      <a:r>
                        <a:rPr lang="en-GB" baseline="0" dirty="0" err="1"/>
                        <a:t>scriplet</a:t>
                      </a:r>
                      <a:r>
                        <a:rPr lang="en-GB" baseline="0" dirty="0"/>
                        <a:t> to encompass your JavaScript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6051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&lt;%=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  <a:r>
                        <a:rPr lang="en-GB" baseline="0" dirty="0"/>
                        <a:t> value into template (HTML escaped)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4025220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239769" y="2333710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Examples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5970131"/>
              </p:ext>
            </p:extLst>
          </p:nvPr>
        </p:nvGraphicFramePr>
        <p:xfrm>
          <a:off x="257175" y="2850033"/>
          <a:ext cx="8686801" cy="3205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9779">
                  <a:extLst>
                    <a:ext uri="{9D8B030D-6E8A-4147-A177-3AD203B41FA5}">
                      <a16:colId xmlns:a16="http://schemas.microsoft.com/office/drawing/2014/main" val="263952346"/>
                    </a:ext>
                  </a:extLst>
                </a:gridCol>
                <a:gridCol w="3552864">
                  <a:extLst>
                    <a:ext uri="{9D8B030D-6E8A-4147-A177-3AD203B41FA5}">
                      <a16:colId xmlns:a16="http://schemas.microsoft.com/office/drawing/2014/main" val="4136902596"/>
                    </a:ext>
                  </a:extLst>
                </a:gridCol>
                <a:gridCol w="3104158">
                  <a:extLst>
                    <a:ext uri="{9D8B030D-6E8A-4147-A177-3AD203B41FA5}">
                      <a16:colId xmlns:a16="http://schemas.microsoft.com/office/drawing/2014/main" val="30689987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1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Helvetica" panose="020B0604020202020204" pitchFamily="34" charset="0"/>
                        </a:rPr>
                        <a:t>Template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Helvetica" panose="020B0604020202020204" pitchFamily="34" charset="0"/>
                        </a:rPr>
                        <a:t>Data Object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7431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Helvetica" panose="020B0604020202020204" pitchFamily="34" charset="0"/>
                        </a:rPr>
                        <a:t>Display a value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&lt;p&gt;</a:t>
                      </a:r>
                    </a:p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b="0" i="0" dirty="0"/>
                        <a:t>&lt;%</a:t>
                      </a:r>
                      <a:r>
                        <a:rPr lang="en-GB" b="0" i="0" dirty="0">
                          <a:solidFill>
                            <a:srgbClr val="FF0000"/>
                          </a:solidFill>
                        </a:rPr>
                        <a:t>=</a:t>
                      </a:r>
                      <a:r>
                        <a:rPr lang="en-GB" b="0" i="0" dirty="0"/>
                        <a:t> </a:t>
                      </a:r>
                      <a:r>
                        <a:rPr lang="en-GB" b="0" i="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name</a:t>
                      </a:r>
                      <a:r>
                        <a:rPr lang="en-GB" b="0" i="0" dirty="0"/>
                        <a:t> %&gt;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b="0" i="0" dirty="0"/>
                        <a:t>&lt;/p&gt;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</a:t>
                      </a: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Helvetica" panose="020B0604020202020204" pitchFamily="34" charset="0"/>
                        </a:rPr>
                        <a:t>name</a:t>
                      </a: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: “Fred” }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6051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>
                          <a:solidFill>
                            <a:schemeClr val="bg1"/>
                          </a:solidFill>
                        </a:rPr>
                        <a:t>Branch statement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i="0" dirty="0"/>
                        <a:t>&lt;% </a:t>
                      </a:r>
                      <a:r>
                        <a:rPr lang="en-GB" b="0" i="0" dirty="0">
                          <a:solidFill>
                            <a:srgbClr val="FF0000"/>
                          </a:solidFill>
                        </a:rPr>
                        <a:t>if(</a:t>
                      </a:r>
                      <a:r>
                        <a:rPr lang="en-GB" b="0" i="0" dirty="0"/>
                        <a:t> </a:t>
                      </a:r>
                      <a:r>
                        <a:rPr lang="en-GB" b="0" i="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cost</a:t>
                      </a:r>
                      <a:r>
                        <a:rPr lang="en-GB" b="0" i="0" dirty="0"/>
                        <a:t> &gt; 100 </a:t>
                      </a:r>
                      <a:r>
                        <a:rPr lang="en-GB" b="0" i="0" dirty="0">
                          <a:solidFill>
                            <a:srgbClr val="FF0000"/>
                          </a:solidFill>
                        </a:rPr>
                        <a:t>) {</a:t>
                      </a:r>
                    </a:p>
                    <a:p>
                      <a:r>
                        <a:rPr lang="en-GB" b="0" i="0" dirty="0">
                          <a:solidFill>
                            <a:srgbClr val="FF0000"/>
                          </a:solidFill>
                        </a:rPr>
                        <a:t>}</a:t>
                      </a:r>
                      <a:r>
                        <a:rPr lang="en-GB" b="0" i="0" dirty="0"/>
                        <a:t> %&gt;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</a:t>
                      </a: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Helvetica" panose="020B0604020202020204" pitchFamily="34" charset="0"/>
                        </a:rPr>
                        <a:t>cost</a:t>
                      </a: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: 200.34 }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4025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>
                          <a:solidFill>
                            <a:schemeClr val="bg1"/>
                          </a:solidFill>
                        </a:rPr>
                        <a:t>Check</a:t>
                      </a:r>
                      <a:r>
                        <a:rPr lang="en-GB" b="0" i="1" baseline="0" dirty="0">
                          <a:solidFill>
                            <a:schemeClr val="bg1"/>
                          </a:solidFill>
                        </a:rPr>
                        <a:t> field exists</a:t>
                      </a:r>
                      <a:endParaRPr lang="en-GB" b="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i="0" dirty="0"/>
                        <a:t>&lt;% </a:t>
                      </a:r>
                      <a:r>
                        <a:rPr lang="en-GB" b="0" i="0" dirty="0">
                          <a:solidFill>
                            <a:srgbClr val="FF0000"/>
                          </a:solidFill>
                        </a:rPr>
                        <a:t>if( </a:t>
                      </a:r>
                      <a:r>
                        <a:rPr lang="en-GB" b="0" i="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user</a:t>
                      </a:r>
                      <a:r>
                        <a:rPr lang="en-GB" b="0" i="0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b="0" i="0" dirty="0">
                          <a:solidFill>
                            <a:srgbClr val="FF0000"/>
                          </a:solidFill>
                        </a:rPr>
                        <a:t>) </a:t>
                      </a:r>
                      <a:r>
                        <a:rPr lang="en-GB" b="0" i="0" dirty="0"/>
                        <a:t>{</a:t>
                      </a:r>
                    </a:p>
                    <a:p>
                      <a:r>
                        <a:rPr lang="en-GB" b="0" i="0" dirty="0"/>
                        <a:t>} %&gt;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</a:t>
                      </a: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Helvetica" panose="020B0604020202020204" pitchFamily="34" charset="0"/>
                        </a:rPr>
                        <a:t>user</a:t>
                      </a: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: “Fred” }     TRUE</a:t>
                      </a:r>
                    </a:p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}                         FALSE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28063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>
                          <a:solidFill>
                            <a:schemeClr val="bg1"/>
                          </a:solidFill>
                        </a:rPr>
                        <a:t>Iterate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i="0" dirty="0"/>
                        <a:t>&lt;% </a:t>
                      </a:r>
                      <a:r>
                        <a:rPr lang="en-GB" b="0" i="0" dirty="0" err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names</a:t>
                      </a:r>
                      <a:r>
                        <a:rPr lang="en-GB" b="0" i="0" dirty="0" err="1">
                          <a:solidFill>
                            <a:srgbClr val="FF0000"/>
                          </a:solidFill>
                        </a:rPr>
                        <a:t>.forEach</a:t>
                      </a:r>
                      <a:r>
                        <a:rPr lang="en-GB" b="0" i="0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n-GB" b="0" i="0" dirty="0"/>
                        <a:t> (name) =&gt; {</a:t>
                      </a:r>
                    </a:p>
                    <a:p>
                      <a:r>
                        <a:rPr lang="en-GB" b="0" i="0" dirty="0"/>
                        <a:t>} </a:t>
                      </a:r>
                      <a:r>
                        <a:rPr lang="en-GB" b="0" i="0" dirty="0">
                          <a:solidFill>
                            <a:srgbClr val="FF0000"/>
                          </a:solidFill>
                        </a:rPr>
                        <a:t>) </a:t>
                      </a:r>
                      <a:r>
                        <a:rPr lang="en-GB" b="0" i="0" dirty="0"/>
                        <a:t>%&gt;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</a:t>
                      </a: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Helvetica" panose="020B0604020202020204" pitchFamily="34" charset="0"/>
                        </a:rPr>
                        <a:t>names</a:t>
                      </a: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: [ “Fred”, “Tom” ] }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4409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7334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61958"/>
            <a:ext cx="7029450" cy="1391235"/>
          </a:xfrm>
        </p:spPr>
        <p:txBody>
          <a:bodyPr/>
          <a:lstStyle/>
          <a:p>
            <a:r>
              <a:rPr lang="en-GB" dirty="0"/>
              <a:t>Let’s read all the students from the web service by adding a route name “/</a:t>
            </a:r>
            <a:r>
              <a:rPr lang="en-GB" dirty="0" err="1"/>
              <a:t>readallstudents</a:t>
            </a:r>
            <a:r>
              <a:rPr lang="en-GB" dirty="0"/>
              <a:t>”</a:t>
            </a:r>
          </a:p>
          <a:p>
            <a:r>
              <a:rPr lang="en-GB" dirty="0"/>
              <a:t>I am using </a:t>
            </a:r>
            <a:r>
              <a:rPr lang="en-GB" dirty="0" err="1"/>
              <a:t>Axios</a:t>
            </a:r>
            <a:r>
              <a:rPr lang="en-GB" dirty="0"/>
              <a:t> to generate the HTTP Request from the server to the service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4799" y="2136120"/>
            <a:ext cx="8875351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server.get</a:t>
            </a:r>
            <a:r>
              <a:rPr lang="en-GB" sz="2000" dirty="0"/>
              <a:t>('</a:t>
            </a:r>
            <a:r>
              <a:rPr lang="en-GB" sz="2000" dirty="0">
                <a:solidFill>
                  <a:srgbClr val="00B0F0"/>
                </a:solidFill>
              </a:rPr>
              <a:t>/</a:t>
            </a:r>
            <a:r>
              <a:rPr lang="en-GB" sz="2000" dirty="0" err="1">
                <a:solidFill>
                  <a:srgbClr val="00B0F0"/>
                </a:solidFill>
              </a:rPr>
              <a:t>readstudents</a:t>
            </a:r>
            <a:r>
              <a:rPr lang="en-GB" sz="2000" dirty="0"/>
              <a:t>', </a:t>
            </a:r>
            <a:r>
              <a:rPr lang="en-GB" sz="2000" dirty="0" err="1"/>
              <a:t>async</a:t>
            </a:r>
            <a:r>
              <a:rPr lang="en-GB" sz="2000" dirty="0"/>
              <a:t> (</a:t>
            </a:r>
            <a:r>
              <a:rPr lang="en-GB" sz="2000" dirty="0" err="1"/>
              <a:t>req</a:t>
            </a:r>
            <a:r>
              <a:rPr lang="en-GB" sz="2000" dirty="0"/>
              <a:t>, res) =&gt; {</a:t>
            </a:r>
          </a:p>
          <a:p>
            <a:r>
              <a:rPr lang="en-GB" sz="2000" dirty="0"/>
              <a:t>    try</a:t>
            </a:r>
          </a:p>
          <a:p>
            <a:r>
              <a:rPr lang="en-GB" sz="2000" dirty="0"/>
              <a:t>    {</a:t>
            </a:r>
          </a:p>
          <a:p>
            <a:r>
              <a:rPr lang="en-GB" sz="2000" dirty="0"/>
              <a:t>        console.log("Get students");</a:t>
            </a:r>
          </a:p>
          <a:p>
            <a:r>
              <a:rPr lang="en-GB" sz="2000" dirty="0"/>
              <a:t>        let </a:t>
            </a:r>
            <a:r>
              <a:rPr lang="en-GB" sz="2000" dirty="0" err="1"/>
              <a:t>containerName</a:t>
            </a:r>
            <a:r>
              <a:rPr lang="en-GB" sz="2000" dirty="0"/>
              <a:t> = "webservice";</a:t>
            </a:r>
          </a:p>
          <a:p>
            <a:r>
              <a:rPr lang="en-GB" sz="2000" dirty="0"/>
              <a:t>        let response = await </a:t>
            </a:r>
            <a:r>
              <a:rPr lang="en-GB" sz="2000" dirty="0" err="1"/>
              <a:t>Axios.get</a:t>
            </a:r>
            <a:r>
              <a:rPr lang="en-GB" sz="2000" dirty="0"/>
              <a:t>(`http://${</a:t>
            </a:r>
            <a:r>
              <a:rPr lang="en-GB" sz="2000" dirty="0" err="1"/>
              <a:t>containerName</a:t>
            </a:r>
            <a:r>
              <a:rPr lang="en-GB" sz="2000" dirty="0"/>
              <a:t>}:1339/students`);</a:t>
            </a:r>
          </a:p>
          <a:p>
            <a:r>
              <a:rPr lang="en-GB" sz="2000" dirty="0"/>
              <a:t>        </a:t>
            </a:r>
            <a:r>
              <a:rPr lang="en-GB" sz="2000" dirty="0" err="1">
                <a:solidFill>
                  <a:srgbClr val="FF0000"/>
                </a:solidFill>
              </a:rPr>
              <a:t>res.render</a:t>
            </a:r>
            <a:r>
              <a:rPr lang="en-GB" sz="2000" dirty="0">
                <a:solidFill>
                  <a:srgbClr val="FF0000"/>
                </a:solidFill>
              </a:rPr>
              <a:t>(</a:t>
            </a:r>
            <a:r>
              <a:rPr lang="en-GB" sz="2000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'</a:t>
            </a:r>
            <a:r>
              <a:rPr lang="en-GB" sz="2000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displayallstudents</a:t>
            </a:r>
            <a:r>
              <a:rPr lang="en-GB" sz="2000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'</a:t>
            </a:r>
            <a:r>
              <a:rPr lang="en-GB" sz="2000" dirty="0">
                <a:solidFill>
                  <a:srgbClr val="FF0000"/>
                </a:solidFill>
              </a:rPr>
              <a:t>, { </a:t>
            </a: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students</a:t>
            </a:r>
            <a:r>
              <a:rPr lang="en-GB" sz="2000" dirty="0">
                <a:solidFill>
                  <a:srgbClr val="FF0000"/>
                </a:solidFill>
              </a:rPr>
              <a:t>: </a:t>
            </a:r>
            <a:r>
              <a:rPr lang="en-GB" sz="2000" dirty="0" err="1">
                <a:solidFill>
                  <a:srgbClr val="FF0000"/>
                </a:solidFill>
              </a:rPr>
              <a:t>response.data</a:t>
            </a:r>
            <a:r>
              <a:rPr lang="en-GB" sz="2000" dirty="0">
                <a:solidFill>
                  <a:srgbClr val="FF0000"/>
                </a:solidFill>
              </a:rPr>
              <a:t> } );</a:t>
            </a:r>
          </a:p>
          <a:p>
            <a:r>
              <a:rPr lang="en-GB" sz="2000" dirty="0"/>
              <a:t>    }</a:t>
            </a:r>
          </a:p>
          <a:p>
            <a:r>
              <a:rPr lang="en-GB" sz="2000" dirty="0"/>
              <a:t>    catch(error)</a:t>
            </a:r>
          </a:p>
          <a:p>
            <a:r>
              <a:rPr lang="en-GB" sz="2000" dirty="0"/>
              <a:t>    {</a:t>
            </a:r>
          </a:p>
          <a:p>
            <a:r>
              <a:rPr lang="en-GB" sz="2000" dirty="0"/>
              <a:t>        console.log(error);</a:t>
            </a:r>
          </a:p>
          <a:p>
            <a:r>
              <a:rPr lang="en-GB" sz="2000" dirty="0"/>
              <a:t>        </a:t>
            </a:r>
            <a:r>
              <a:rPr lang="en-GB" sz="2000" dirty="0" err="1"/>
              <a:t>res.status</a:t>
            </a:r>
            <a:r>
              <a:rPr lang="en-GB" sz="2000" dirty="0"/>
              <a:t>(403).send({});</a:t>
            </a:r>
          </a:p>
          <a:p>
            <a:r>
              <a:rPr lang="en-GB" sz="2000" dirty="0"/>
              <a:t>    }</a:t>
            </a:r>
          </a:p>
          <a:p>
            <a:r>
              <a:rPr lang="en-GB" sz="2000" dirty="0"/>
              <a:t>});</a:t>
            </a:r>
          </a:p>
          <a:p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5129841" y="4707816"/>
            <a:ext cx="364034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where we use the template engine to “render” our HTML string and send it back to the browser. The template file is named “</a:t>
            </a:r>
            <a:r>
              <a:rPr lang="en-GB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displayallstudents</a:t>
            </a:r>
            <a:r>
              <a:rPr lang="en-GB" dirty="0"/>
              <a:t>” and the “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students</a:t>
            </a:r>
            <a:r>
              <a:rPr lang="en-GB" dirty="0"/>
              <a:t>” field contains the data that the template uses.</a:t>
            </a:r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725697" y="4382219"/>
            <a:ext cx="6808039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6" idx="0"/>
          </p:cNvCxnSpPr>
          <p:nvPr/>
        </p:nvCxnSpPr>
        <p:spPr bwMode="auto">
          <a:xfrm flipH="1" flipV="1">
            <a:off x="6280031" y="4465148"/>
            <a:ext cx="669984" cy="24266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" name="TextBox 6"/>
          <p:cNvSpPr txBox="1"/>
          <p:nvPr/>
        </p:nvSpPr>
        <p:spPr>
          <a:xfrm>
            <a:off x="5998234" y="2253486"/>
            <a:ext cx="2945741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Axios</a:t>
            </a:r>
            <a:r>
              <a:rPr lang="en-GB" dirty="0"/>
              <a:t>: Contents of HTTP Response body is read using </a:t>
            </a:r>
            <a:r>
              <a:rPr lang="en-GB" dirty="0" err="1"/>
              <a:t>response</a:t>
            </a:r>
            <a:r>
              <a:rPr lang="en-GB" b="1" dirty="0" err="1"/>
              <a:t>.data</a:t>
            </a:r>
            <a:endParaRPr lang="en-GB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C2D402-0977-495C-BACD-4F584BEE7394}"/>
              </a:ext>
            </a:extLst>
          </p:cNvPr>
          <p:cNvSpPr txBox="1"/>
          <p:nvPr/>
        </p:nvSpPr>
        <p:spPr>
          <a:xfrm>
            <a:off x="6258560" y="1808972"/>
            <a:ext cx="2685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nodewebserver</a:t>
            </a:r>
            <a:r>
              <a:rPr lang="en-GB" dirty="0"/>
              <a:t>/server.js</a:t>
            </a:r>
          </a:p>
        </p:txBody>
      </p:sp>
    </p:spTree>
    <p:extLst>
      <p:ext uri="{BB962C8B-B14F-4D97-AF65-F5344CB8AC3E}">
        <p14:creationId xmlns:p14="http://schemas.microsoft.com/office/powerpoint/2010/main" val="4662704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48667" cy="1621872"/>
          </a:xfrm>
        </p:spPr>
        <p:txBody>
          <a:bodyPr/>
          <a:lstStyle/>
          <a:p>
            <a:r>
              <a:rPr lang="en-GB" dirty="0"/>
              <a:t>Exercise: Create template 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98731"/>
            <a:ext cx="3730528" cy="3534234"/>
          </a:xfrm>
        </p:spPr>
        <p:txBody>
          <a:bodyPr/>
          <a:lstStyle/>
          <a:p>
            <a:r>
              <a:rPr lang="en-GB" dirty="0"/>
              <a:t>In the “views” folder add a file “</a:t>
            </a:r>
            <a:r>
              <a:rPr lang="en-GB" b="1" dirty="0" err="1"/>
              <a:t>displayallstudents.</a:t>
            </a:r>
            <a:r>
              <a:rPr lang="en-GB" b="1" dirty="0" err="1">
                <a:solidFill>
                  <a:srgbClr val="FF0000"/>
                </a:solidFill>
              </a:rPr>
              <a:t>ejs</a:t>
            </a:r>
            <a:r>
              <a:rPr lang="en-GB" dirty="0"/>
              <a:t>”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647219" y="71929"/>
            <a:ext cx="5442612" cy="3539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/>
              <a:t>&lt;!DOCTYPE html&gt;</a:t>
            </a:r>
          </a:p>
          <a:p>
            <a:r>
              <a:rPr lang="en-GB" sz="1200" dirty="0"/>
              <a:t>&lt;html&gt;</a:t>
            </a:r>
          </a:p>
          <a:p>
            <a:r>
              <a:rPr lang="en-GB" sz="1200" dirty="0"/>
              <a:t>&lt;head&gt;</a:t>
            </a:r>
          </a:p>
          <a:p>
            <a:r>
              <a:rPr lang="en-GB" sz="1200" dirty="0"/>
              <a:t>&lt;title&gt;Display Student Page&lt;/title&gt;</a:t>
            </a:r>
          </a:p>
          <a:p>
            <a:r>
              <a:rPr lang="en-GB" sz="1200" dirty="0"/>
              <a:t>&lt;meta charset="utf-8" /&gt;</a:t>
            </a:r>
          </a:p>
          <a:p>
            <a:r>
              <a:rPr lang="en-GB" sz="1200" dirty="0"/>
              <a:t>&lt;!-- PUT THIS IN A CSS FILE: CSS style to remove indentation </a:t>
            </a:r>
          </a:p>
          <a:p>
            <a:r>
              <a:rPr lang="en-GB" sz="1200" dirty="0"/>
              <a:t>from list of items --&gt;</a:t>
            </a:r>
          </a:p>
          <a:p>
            <a:r>
              <a:rPr lang="en-GB" sz="2000" dirty="0"/>
              <a:t>&lt;style&gt; </a:t>
            </a:r>
          </a:p>
          <a:p>
            <a:r>
              <a:rPr lang="en-GB" sz="2000" dirty="0"/>
              <a:t>    </a:t>
            </a:r>
            <a:r>
              <a:rPr lang="en-GB" sz="2000" dirty="0" err="1"/>
              <a:t>ul</a:t>
            </a:r>
            <a:r>
              <a:rPr lang="en-GB" sz="2000" dirty="0"/>
              <a:t> { </a:t>
            </a:r>
            <a:r>
              <a:rPr lang="en-GB" sz="2000" dirty="0" err="1"/>
              <a:t>list-style:none</a:t>
            </a:r>
            <a:r>
              <a:rPr lang="en-GB" sz="2000" dirty="0"/>
              <a:t>; padding-left:0; } </a:t>
            </a:r>
          </a:p>
          <a:p>
            <a:r>
              <a:rPr lang="en-GB" sz="2000" dirty="0"/>
              <a:t>&lt;/style&gt; </a:t>
            </a:r>
          </a:p>
          <a:p>
            <a:r>
              <a:rPr lang="en-GB" sz="1200" dirty="0"/>
              <a:t>&lt;/head&gt;</a:t>
            </a:r>
          </a:p>
          <a:p>
            <a:r>
              <a:rPr lang="en-GB" sz="1200" dirty="0"/>
              <a:t>&lt;body&gt;</a:t>
            </a:r>
          </a:p>
          <a:p>
            <a:r>
              <a:rPr lang="en-GB" sz="2000" dirty="0">
                <a:solidFill>
                  <a:srgbClr val="FF0000"/>
                </a:solidFill>
              </a:rPr>
              <a:t>PUT HERE</a:t>
            </a:r>
          </a:p>
          <a:p>
            <a:r>
              <a:rPr lang="en-GB" sz="1200" dirty="0"/>
              <a:t>&lt;script </a:t>
            </a:r>
            <a:r>
              <a:rPr lang="en-GB" sz="1200" dirty="0" err="1"/>
              <a:t>src</a:t>
            </a:r>
            <a:r>
              <a:rPr lang="en-GB" sz="1200" dirty="0"/>
              <a:t>=“…/jquery-3.5.1.js"&gt;&lt;/script&gt; </a:t>
            </a:r>
          </a:p>
          <a:p>
            <a:r>
              <a:rPr lang="en-GB" sz="1200" dirty="0"/>
              <a:t>&lt;/body&gt;</a:t>
            </a:r>
          </a:p>
          <a:p>
            <a:r>
              <a:rPr lang="en-GB" sz="1200" dirty="0"/>
              <a:t>&lt;/html&gt;</a:t>
            </a:r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771311" y="3905921"/>
            <a:ext cx="8172664" cy="25545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0000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&lt;</a:t>
            </a:r>
            <a:r>
              <a:rPr lang="en-GB" sz="2000" dirty="0" err="1"/>
              <a:t>ul</a:t>
            </a:r>
            <a:r>
              <a:rPr lang="en-GB" sz="2000" dirty="0"/>
              <a:t> id="</a:t>
            </a:r>
            <a:r>
              <a:rPr lang="en-GB" sz="2000" dirty="0">
                <a:solidFill>
                  <a:srgbClr val="FF0000"/>
                </a:solidFill>
              </a:rPr>
              <a:t>students-</a:t>
            </a:r>
            <a:r>
              <a:rPr lang="en-GB" sz="2000" dirty="0" err="1">
                <a:solidFill>
                  <a:srgbClr val="FF0000"/>
                </a:solidFill>
              </a:rPr>
              <a:t>ul</a:t>
            </a:r>
            <a:r>
              <a:rPr lang="en-GB" sz="2000" dirty="0"/>
              <a:t>"&gt;</a:t>
            </a:r>
          </a:p>
          <a:p>
            <a:r>
              <a:rPr lang="en-GB" sz="2000" dirty="0"/>
              <a:t>  &lt;% </a:t>
            </a:r>
            <a:r>
              <a:rPr lang="en-GB" sz="2000" dirty="0" err="1">
                <a:solidFill>
                  <a:schemeClr val="bg2">
                    <a:lumMod val="50000"/>
                  </a:schemeClr>
                </a:solidFill>
              </a:rPr>
              <a:t>students</a:t>
            </a:r>
            <a:r>
              <a:rPr lang="en-GB" sz="2000" dirty="0" err="1">
                <a:solidFill>
                  <a:srgbClr val="0070C0"/>
                </a:solidFill>
              </a:rPr>
              <a:t>.forEach</a:t>
            </a:r>
            <a:r>
              <a:rPr lang="en-GB" sz="2000" dirty="0">
                <a:solidFill>
                  <a:srgbClr val="0070C0"/>
                </a:solidFill>
              </a:rPr>
              <a:t>( (</a:t>
            </a:r>
            <a:r>
              <a:rPr lang="en-GB" sz="2000" dirty="0">
                <a:solidFill>
                  <a:schemeClr val="accent4">
                    <a:lumMod val="50000"/>
                    <a:lumOff val="50000"/>
                  </a:schemeClr>
                </a:solidFill>
              </a:rPr>
              <a:t>student</a:t>
            </a:r>
            <a:r>
              <a:rPr lang="en-GB" sz="2000" dirty="0">
                <a:solidFill>
                  <a:srgbClr val="0070C0"/>
                </a:solidFill>
              </a:rPr>
              <a:t>) =&gt; { </a:t>
            </a:r>
            <a:r>
              <a:rPr lang="en-GB" sz="2000" dirty="0"/>
              <a:t>%&gt;</a:t>
            </a:r>
          </a:p>
          <a:p>
            <a:r>
              <a:rPr lang="en-GB" sz="2000" dirty="0"/>
              <a:t>    &lt;li&gt;&lt;%= </a:t>
            </a:r>
            <a:r>
              <a:rPr lang="en-GB" sz="2000" dirty="0" err="1">
                <a:solidFill>
                  <a:schemeClr val="accent4">
                    <a:lumMod val="50000"/>
                    <a:lumOff val="50000"/>
                  </a:schemeClr>
                </a:solidFill>
              </a:rPr>
              <a:t>student</a:t>
            </a:r>
            <a:r>
              <a:rPr lang="en-GB" sz="2000" dirty="0" err="1"/>
              <a:t>.Name</a:t>
            </a:r>
            <a:r>
              <a:rPr lang="en-GB" sz="2000" dirty="0"/>
              <a:t> %&gt;</a:t>
            </a:r>
          </a:p>
          <a:p>
            <a:r>
              <a:rPr lang="en-GB" sz="2000" dirty="0"/>
              <a:t>          &amp;</a:t>
            </a:r>
            <a:r>
              <a:rPr lang="en-GB" sz="2000" dirty="0" err="1"/>
              <a:t>nbsp</a:t>
            </a:r>
            <a:r>
              <a:rPr lang="en-GB" sz="2000" dirty="0"/>
              <a:t>;&lt;%= </a:t>
            </a:r>
            <a:r>
              <a:rPr lang="en-GB" sz="2000" dirty="0" err="1">
                <a:solidFill>
                  <a:schemeClr val="accent4">
                    <a:lumMod val="50000"/>
                    <a:lumOff val="50000"/>
                  </a:schemeClr>
                </a:solidFill>
              </a:rPr>
              <a:t>student</a:t>
            </a:r>
            <a:r>
              <a:rPr lang="en-GB" sz="2000" dirty="0" err="1"/>
              <a:t>.Age</a:t>
            </a:r>
            <a:r>
              <a:rPr lang="en-GB" sz="2000" dirty="0"/>
              <a:t> %&gt;</a:t>
            </a:r>
          </a:p>
          <a:p>
            <a:r>
              <a:rPr lang="en-GB" sz="2000" dirty="0"/>
              <a:t>          &amp;</a:t>
            </a:r>
            <a:r>
              <a:rPr lang="en-GB" sz="2000" dirty="0" err="1"/>
              <a:t>nbsp</a:t>
            </a:r>
            <a:r>
              <a:rPr lang="en-GB" sz="2000" dirty="0"/>
              <a:t>;&lt;%= </a:t>
            </a:r>
            <a:r>
              <a:rPr lang="en-GB" sz="2000" dirty="0" err="1">
                <a:solidFill>
                  <a:schemeClr val="accent4">
                    <a:lumMod val="50000"/>
                    <a:lumOff val="50000"/>
                  </a:schemeClr>
                </a:solidFill>
              </a:rPr>
              <a:t>student</a:t>
            </a:r>
            <a:r>
              <a:rPr lang="en-GB" sz="2000" dirty="0" err="1"/>
              <a:t>.Course</a:t>
            </a:r>
            <a:r>
              <a:rPr lang="en-GB" sz="2000" dirty="0"/>
              <a:t> %&gt;</a:t>
            </a:r>
          </a:p>
          <a:p>
            <a:r>
              <a:rPr lang="en-GB" sz="2000" dirty="0"/>
              <a:t>     &lt;/li&gt;</a:t>
            </a:r>
            <a:br>
              <a:rPr lang="en-GB" sz="2000" dirty="0"/>
            </a:br>
            <a:r>
              <a:rPr lang="en-GB" sz="2000" dirty="0"/>
              <a:t>  &lt;% </a:t>
            </a:r>
            <a:r>
              <a:rPr lang="en-GB" sz="2000" dirty="0">
                <a:solidFill>
                  <a:srgbClr val="0070C0"/>
                </a:solidFill>
              </a:rPr>
              <a:t>});</a:t>
            </a:r>
            <a:r>
              <a:rPr lang="en-GB" sz="2000" dirty="0"/>
              <a:t> %&gt;</a:t>
            </a:r>
          </a:p>
          <a:p>
            <a:r>
              <a:rPr lang="en-GB" sz="2000" dirty="0"/>
              <a:t>&lt;/</a:t>
            </a:r>
            <a:r>
              <a:rPr lang="en-GB" sz="2000" dirty="0" err="1"/>
              <a:t>ul</a:t>
            </a:r>
            <a:r>
              <a:rPr lang="en-GB" sz="2000" dirty="0"/>
              <a:t>&gt;</a:t>
            </a:r>
          </a:p>
        </p:txBody>
      </p:sp>
      <p:sp>
        <p:nvSpPr>
          <p:cNvPr id="7" name="Rectangle 6"/>
          <p:cNvSpPr/>
          <p:nvPr/>
        </p:nvSpPr>
        <p:spPr bwMode="auto">
          <a:xfrm>
            <a:off x="3647219" y="2670272"/>
            <a:ext cx="1586739" cy="3253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PUT HERE</a:t>
            </a:r>
          </a:p>
        </p:txBody>
      </p:sp>
      <p:cxnSp>
        <p:nvCxnSpPr>
          <p:cNvPr id="9" name="Straight Connector 8"/>
          <p:cNvCxnSpPr/>
          <p:nvPr/>
        </p:nvCxnSpPr>
        <p:spPr bwMode="auto">
          <a:xfrm flipH="1">
            <a:off x="835863" y="3051740"/>
            <a:ext cx="2811356" cy="85418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/>
          <p:cNvCxnSpPr/>
          <p:nvPr/>
        </p:nvCxnSpPr>
        <p:spPr bwMode="auto">
          <a:xfrm>
            <a:off x="5189080" y="2995642"/>
            <a:ext cx="3713698" cy="910279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5317770" y="5467417"/>
            <a:ext cx="34563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“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students</a:t>
            </a:r>
            <a:r>
              <a:rPr lang="en-GB" dirty="0"/>
              <a:t>” field of the incoming JS object contains the data that the template uses.</a:t>
            </a:r>
          </a:p>
        </p:txBody>
      </p:sp>
    </p:spTree>
    <p:extLst>
      <p:ext uri="{BB962C8B-B14F-4D97-AF65-F5344CB8AC3E}">
        <p14:creationId xmlns:p14="http://schemas.microsoft.com/office/powerpoint/2010/main" val="23921553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view this template in operation by directly typing the URL into the browser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Or by adding a HTML anchor tag you can click on to a web page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608565" y="2479538"/>
            <a:ext cx="3390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http://localhost:81/readstudents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44653" y="3974515"/>
            <a:ext cx="5330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&lt;a </a:t>
            </a:r>
            <a:r>
              <a:rPr lang="en-GB" dirty="0" err="1"/>
              <a:t>href</a:t>
            </a:r>
            <a:r>
              <a:rPr lang="en-GB" dirty="0"/>
              <a:t>="</a:t>
            </a:r>
            <a:r>
              <a:rPr lang="en-GB" b="1" dirty="0" err="1"/>
              <a:t>readstudents</a:t>
            </a:r>
            <a:r>
              <a:rPr lang="en-GB" dirty="0"/>
              <a:t>"&gt;Display the students&lt;/a&gt;</a:t>
            </a:r>
          </a:p>
        </p:txBody>
      </p:sp>
    </p:spTree>
    <p:extLst>
      <p:ext uri="{BB962C8B-B14F-4D97-AF65-F5344CB8AC3E}">
        <p14:creationId xmlns:p14="http://schemas.microsoft.com/office/powerpoint/2010/main" val="29319700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51A67-82D5-4C3C-A2F0-D523A5CEE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CCD1A-6811-490B-99AA-338D0B100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28575"/>
            <a:ext cx="7029450" cy="445898"/>
          </a:xfrm>
        </p:spPr>
        <p:txBody>
          <a:bodyPr/>
          <a:lstStyle/>
          <a:p>
            <a:r>
              <a:rPr lang="en-GB" dirty="0"/>
              <a:t>You can recover the primary key value as a route parameter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We can </a:t>
            </a:r>
            <a:r>
              <a:rPr lang="en-GB" dirty="0" err="1"/>
              <a:t>can</a:t>
            </a:r>
            <a:r>
              <a:rPr lang="en-GB" dirty="0"/>
              <a:t> just use an normal anchor tag to allow the user to select this primary key for read (GET) operations</a:t>
            </a:r>
          </a:p>
          <a:p>
            <a:r>
              <a:rPr lang="en-GB" dirty="0"/>
              <a:t>For example, to read the details of the student with primary key 33 the user can click on a “More Details” link</a:t>
            </a:r>
            <a:br>
              <a:rPr lang="en-GB" dirty="0"/>
            </a:b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946A84-3117-41EB-817B-CC46CEF8CCD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B4EED4-2A9A-4769-B6A4-78E6CE755D31}"/>
              </a:ext>
            </a:extLst>
          </p:cNvPr>
          <p:cNvSpPr txBox="1"/>
          <p:nvPr/>
        </p:nvSpPr>
        <p:spPr>
          <a:xfrm>
            <a:off x="1047750" y="3135008"/>
            <a:ext cx="6157358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service.get</a:t>
            </a:r>
            <a:r>
              <a:rPr lang="en-GB" sz="2000" dirty="0"/>
              <a:t>('</a:t>
            </a:r>
            <a:r>
              <a:rPr lang="en-GB" sz="2000" dirty="0">
                <a:solidFill>
                  <a:srgbClr val="0070C0"/>
                </a:solidFill>
              </a:rPr>
              <a:t>/</a:t>
            </a:r>
            <a:r>
              <a:rPr lang="en-GB" sz="2000" dirty="0" err="1">
                <a:solidFill>
                  <a:srgbClr val="0070C0"/>
                </a:solidFill>
              </a:rPr>
              <a:t>readstudentdetails</a:t>
            </a:r>
            <a:r>
              <a:rPr lang="en-GB" sz="2000" dirty="0">
                <a:solidFill>
                  <a:srgbClr val="0070C0"/>
                </a:solidFill>
              </a:rPr>
              <a:t>/</a:t>
            </a:r>
            <a:r>
              <a:rPr lang="en-GB" sz="2000" dirty="0">
                <a:solidFill>
                  <a:srgbClr val="FF0000"/>
                </a:solidFill>
              </a:rPr>
              <a:t>:id</a:t>
            </a:r>
            <a:r>
              <a:rPr lang="en-GB" sz="2000" dirty="0"/>
              <a:t>', (</a:t>
            </a:r>
            <a:r>
              <a:rPr lang="en-GB" sz="2000" dirty="0" err="1"/>
              <a:t>req</a:t>
            </a:r>
            <a:r>
              <a:rPr lang="en-GB" sz="2000" dirty="0"/>
              <a:t>, res) =&gt; {</a:t>
            </a:r>
          </a:p>
          <a:p>
            <a:r>
              <a:rPr lang="en-GB" sz="2000" dirty="0"/>
              <a:t>    console.log(`Reading student details for ${id}`);</a:t>
            </a:r>
          </a:p>
          <a:p>
            <a:r>
              <a:rPr lang="en-GB" sz="2000" dirty="0"/>
              <a:t>});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283307-C8E2-4482-9D6C-314EE0E8519D}"/>
              </a:ext>
            </a:extLst>
          </p:cNvPr>
          <p:cNvSpPr txBox="1"/>
          <p:nvPr/>
        </p:nvSpPr>
        <p:spPr>
          <a:xfrm>
            <a:off x="989082" y="2765676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EC4C32-E30A-47DF-B5B2-986A20762CA1}"/>
              </a:ext>
            </a:extLst>
          </p:cNvPr>
          <p:cNvSpPr txBox="1"/>
          <p:nvPr/>
        </p:nvSpPr>
        <p:spPr>
          <a:xfrm>
            <a:off x="661005" y="1649866"/>
            <a:ext cx="4910675" cy="646331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/>
              <a:t>if the Id=33 then we can use a URL like this http://localhost:81</a:t>
            </a:r>
            <a:r>
              <a:rPr lang="en-GB" i="1" dirty="0">
                <a:solidFill>
                  <a:srgbClr val="0070C0"/>
                </a:solidFill>
              </a:rPr>
              <a:t>/</a:t>
            </a:r>
            <a:r>
              <a:rPr lang="en-GB" b="1" i="1" dirty="0">
                <a:solidFill>
                  <a:srgbClr val="0070C0"/>
                </a:solidFill>
              </a:rPr>
              <a:t>readstudentdetails/</a:t>
            </a:r>
            <a:r>
              <a:rPr lang="en-GB" b="1" i="1" dirty="0">
                <a:solidFill>
                  <a:srgbClr val="FF0000"/>
                </a:solidFill>
              </a:rPr>
              <a:t>33</a:t>
            </a:r>
          </a:p>
        </p:txBody>
      </p:sp>
      <p:sp>
        <p:nvSpPr>
          <p:cNvPr id="8" name="Left Brace 7">
            <a:extLst>
              <a:ext uri="{FF2B5EF4-FFF2-40B4-BE49-F238E27FC236}">
                <a16:creationId xmlns:a16="http://schemas.microsoft.com/office/drawing/2014/main" id="{B5E2C63B-92F3-4AD9-A872-D1FBFD2B876B}"/>
              </a:ext>
            </a:extLst>
          </p:cNvPr>
          <p:cNvSpPr/>
          <p:nvPr/>
        </p:nvSpPr>
        <p:spPr bwMode="auto">
          <a:xfrm rot="16200000">
            <a:off x="2550789" y="460820"/>
            <a:ext cx="273100" cy="3943853"/>
          </a:xfrm>
          <a:prstGeom prst="leftBrace">
            <a:avLst>
              <a:gd name="adj1" fmla="val 8333"/>
              <a:gd name="adj2" fmla="val 74987"/>
            </a:avLst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Left Brace 8">
            <a:extLst>
              <a:ext uri="{FF2B5EF4-FFF2-40B4-BE49-F238E27FC236}">
                <a16:creationId xmlns:a16="http://schemas.microsoft.com/office/drawing/2014/main" id="{FBEA183E-085E-4738-9D4A-A76C56E44E62}"/>
              </a:ext>
            </a:extLst>
          </p:cNvPr>
          <p:cNvSpPr/>
          <p:nvPr/>
        </p:nvSpPr>
        <p:spPr bwMode="auto">
          <a:xfrm rot="16200000">
            <a:off x="4723084" y="2233445"/>
            <a:ext cx="273100" cy="400732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136A3A44-2591-408F-AEEC-A3B168421657}"/>
              </a:ext>
            </a:extLst>
          </p:cNvPr>
          <p:cNvSpPr/>
          <p:nvPr/>
        </p:nvSpPr>
        <p:spPr bwMode="auto">
          <a:xfrm rot="5400000">
            <a:off x="4621895" y="2589770"/>
            <a:ext cx="525899" cy="568539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18C48AB4-906E-4015-ADCE-AD6691858F4E}"/>
              </a:ext>
            </a:extLst>
          </p:cNvPr>
          <p:cNvSpPr/>
          <p:nvPr/>
        </p:nvSpPr>
        <p:spPr bwMode="auto">
          <a:xfrm rot="5400000">
            <a:off x="3405064" y="2567883"/>
            <a:ext cx="525899" cy="568539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A96D32-8E8A-4CE9-B044-F4C663CC60A7}"/>
              </a:ext>
            </a:extLst>
          </p:cNvPr>
          <p:cNvSpPr txBox="1"/>
          <p:nvPr/>
        </p:nvSpPr>
        <p:spPr>
          <a:xfrm>
            <a:off x="1047750" y="5942053"/>
            <a:ext cx="587051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000" dirty="0"/>
              <a:t>&lt;a </a:t>
            </a:r>
            <a:r>
              <a:rPr lang="en-GB" sz="2000" dirty="0" err="1"/>
              <a:t>href</a:t>
            </a:r>
            <a:r>
              <a:rPr lang="en-GB" sz="2000" dirty="0"/>
              <a:t>="</a:t>
            </a:r>
            <a:r>
              <a:rPr lang="en-GB" sz="2000" dirty="0" err="1"/>
              <a:t>readstudentdetails</a:t>
            </a:r>
            <a:r>
              <a:rPr lang="en-GB" sz="2000" dirty="0"/>
              <a:t>/33"&gt;More Details&lt;/a&gt;</a:t>
            </a:r>
          </a:p>
        </p:txBody>
      </p:sp>
    </p:spTree>
    <p:extLst>
      <p:ext uri="{BB962C8B-B14F-4D97-AF65-F5344CB8AC3E}">
        <p14:creationId xmlns:p14="http://schemas.microsoft.com/office/powerpoint/2010/main" val="36770076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7275" y="851138"/>
            <a:ext cx="7029450" cy="1645695"/>
          </a:xfrm>
        </p:spPr>
        <p:txBody>
          <a:bodyPr/>
          <a:lstStyle/>
          <a:p>
            <a:r>
              <a:rPr lang="en-GB" dirty="0"/>
              <a:t>Typically, we want allow the user to get more details for an item they select from a list</a:t>
            </a:r>
          </a:p>
          <a:p>
            <a:r>
              <a:rPr lang="en-GB" dirty="0"/>
              <a:t>A simple approach is to include links or buttons alongside the displayed item and incorporate the primary key value in the URL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03223" y="2798242"/>
            <a:ext cx="8456693" cy="25545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</a:t>
            </a:r>
            <a:r>
              <a:rPr lang="en-GB" sz="2000" dirty="0" err="1"/>
              <a:t>ul</a:t>
            </a:r>
            <a:r>
              <a:rPr lang="en-GB" sz="2000" dirty="0"/>
              <a:t> id="students-</a:t>
            </a:r>
            <a:r>
              <a:rPr lang="en-GB" sz="2000" dirty="0" err="1"/>
              <a:t>ul</a:t>
            </a:r>
            <a:r>
              <a:rPr lang="en-GB" sz="2000" dirty="0"/>
              <a:t>"&gt;</a:t>
            </a:r>
          </a:p>
          <a:p>
            <a:r>
              <a:rPr lang="en-GB" sz="2000" dirty="0"/>
              <a:t>  &lt;% </a:t>
            </a:r>
            <a:r>
              <a:rPr lang="en-GB" sz="2000" dirty="0" err="1">
                <a:solidFill>
                  <a:srgbClr val="0070C0"/>
                </a:solidFill>
              </a:rPr>
              <a:t>students.forEach</a:t>
            </a:r>
            <a:r>
              <a:rPr lang="en-GB" sz="2000" dirty="0">
                <a:solidFill>
                  <a:srgbClr val="0070C0"/>
                </a:solidFill>
              </a:rPr>
              <a:t>( (student) =&gt; </a:t>
            </a:r>
            <a:r>
              <a:rPr lang="en-GB" sz="2000" dirty="0"/>
              <a:t>{ %&gt;</a:t>
            </a:r>
          </a:p>
          <a:p>
            <a:r>
              <a:rPr lang="en-GB" sz="2000" dirty="0"/>
              <a:t>  &lt;li&gt;</a:t>
            </a:r>
          </a:p>
          <a:p>
            <a:r>
              <a:rPr lang="en-GB" sz="2000" dirty="0"/>
              <a:t>     &lt;%= </a:t>
            </a:r>
            <a:r>
              <a:rPr lang="en-GB" sz="2000" dirty="0" err="1"/>
              <a:t>student.Name</a:t>
            </a:r>
            <a:r>
              <a:rPr lang="en-GB" sz="2000" dirty="0"/>
              <a:t> %&gt;</a:t>
            </a:r>
          </a:p>
          <a:p>
            <a:r>
              <a:rPr lang="en-GB" sz="2000" dirty="0"/>
              <a:t>     &lt;a </a:t>
            </a:r>
            <a:r>
              <a:rPr lang="en-GB" sz="2000" dirty="0" err="1"/>
              <a:t>href</a:t>
            </a:r>
            <a:r>
              <a:rPr lang="en-GB" sz="2000" dirty="0"/>
              <a:t>="</a:t>
            </a:r>
            <a:r>
              <a:rPr lang="en-GB" sz="2000" dirty="0" err="1">
                <a:solidFill>
                  <a:srgbClr val="FF0000"/>
                </a:solidFill>
              </a:rPr>
              <a:t>readstudentdetails</a:t>
            </a:r>
            <a:r>
              <a:rPr lang="en-GB" sz="2000" b="1" dirty="0">
                <a:solidFill>
                  <a:srgbClr val="FF0000"/>
                </a:solidFill>
              </a:rPr>
              <a:t>/&lt;%= </a:t>
            </a:r>
            <a:r>
              <a:rPr lang="en-GB" sz="2000" b="1" dirty="0" err="1">
                <a:solidFill>
                  <a:srgbClr val="FF0000"/>
                </a:solidFill>
              </a:rPr>
              <a:t>student.Id</a:t>
            </a:r>
            <a:r>
              <a:rPr lang="en-GB" sz="2000" b="1" dirty="0">
                <a:solidFill>
                  <a:srgbClr val="FF0000"/>
                </a:solidFill>
              </a:rPr>
              <a:t> %&gt;</a:t>
            </a:r>
            <a:r>
              <a:rPr lang="en-GB" sz="2000" dirty="0"/>
              <a:t>"&gt;More Details&lt;/a&gt;</a:t>
            </a:r>
          </a:p>
          <a:p>
            <a:r>
              <a:rPr lang="en-GB" sz="2000" dirty="0"/>
              <a:t>  &lt;/li&gt;</a:t>
            </a:r>
          </a:p>
          <a:p>
            <a:r>
              <a:rPr lang="en-GB" sz="2000" dirty="0"/>
              <a:t>  &lt;% </a:t>
            </a:r>
            <a:r>
              <a:rPr lang="en-GB" sz="2000" dirty="0">
                <a:solidFill>
                  <a:srgbClr val="0070C0"/>
                </a:solidFill>
              </a:rPr>
              <a:t>});</a:t>
            </a:r>
            <a:r>
              <a:rPr lang="en-GB" sz="2000" dirty="0"/>
              <a:t> %&gt;</a:t>
            </a:r>
          </a:p>
          <a:p>
            <a:r>
              <a:rPr lang="en-GB" sz="2000" dirty="0"/>
              <a:t>&lt;/ul&gt;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3223" y="5812344"/>
            <a:ext cx="2300694" cy="923330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Fred     </a:t>
            </a:r>
            <a:r>
              <a:rPr lang="en-GB" u="sng" dirty="0">
                <a:solidFill>
                  <a:srgbClr val="FF0000"/>
                </a:solidFill>
              </a:rPr>
              <a:t>More Details</a:t>
            </a:r>
          </a:p>
          <a:p>
            <a:r>
              <a:rPr lang="en-GB" dirty="0">
                <a:solidFill>
                  <a:schemeClr val="bg1"/>
                </a:solidFill>
              </a:rPr>
              <a:t>Tom      </a:t>
            </a:r>
            <a:r>
              <a:rPr lang="en-GB" u="sng" dirty="0">
                <a:solidFill>
                  <a:schemeClr val="bg1"/>
                </a:solidFill>
              </a:rPr>
              <a:t>More Details</a:t>
            </a:r>
          </a:p>
          <a:p>
            <a:r>
              <a:rPr lang="en-GB" dirty="0">
                <a:solidFill>
                  <a:schemeClr val="bg1"/>
                </a:solidFill>
              </a:rPr>
              <a:t>Karen   </a:t>
            </a:r>
            <a:r>
              <a:rPr lang="en-GB" u="sng" dirty="0">
                <a:solidFill>
                  <a:schemeClr val="bg1"/>
                </a:solidFill>
              </a:rPr>
              <a:t>More Details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316477" y="5850356"/>
            <a:ext cx="5576419" cy="646331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/>
              <a:t>If </a:t>
            </a:r>
            <a:r>
              <a:rPr lang="en-GB" i="1" dirty="0" err="1"/>
              <a:t>student.Name</a:t>
            </a:r>
            <a:r>
              <a:rPr lang="en-GB" i="1" dirty="0"/>
              <a:t>=“Fred” and </a:t>
            </a:r>
            <a:r>
              <a:rPr lang="en-GB" i="1" dirty="0" err="1"/>
              <a:t>student.Id</a:t>
            </a:r>
            <a:r>
              <a:rPr lang="en-GB" i="1" dirty="0"/>
              <a:t>=33, then the URL is http://localhost:81/</a:t>
            </a:r>
            <a:r>
              <a:rPr lang="en-GB" b="1" i="1" dirty="0"/>
              <a:t>readstudentdetails/33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600575" y="4510408"/>
            <a:ext cx="1316967" cy="129793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6486B90-8230-4B63-8791-46BC005F957B}"/>
              </a:ext>
            </a:extLst>
          </p:cNvPr>
          <p:cNvSpPr/>
          <p:nvPr/>
        </p:nvSpPr>
        <p:spPr bwMode="auto">
          <a:xfrm>
            <a:off x="1057275" y="4075514"/>
            <a:ext cx="5206869" cy="292253"/>
          </a:xfrm>
          <a:prstGeom prst="rect">
            <a:avLst/>
          </a:prstGeom>
          <a:noFill/>
          <a:ln w="9525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8B7147-7D3F-414B-8FE5-74092D54E874}"/>
              </a:ext>
            </a:extLst>
          </p:cNvPr>
          <p:cNvSpPr txBox="1"/>
          <p:nvPr/>
        </p:nvSpPr>
        <p:spPr>
          <a:xfrm>
            <a:off x="198002" y="2464687"/>
            <a:ext cx="1270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Example:</a:t>
            </a: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82CE2D5-D580-4855-B9E9-333407BC30DA}"/>
              </a:ext>
            </a:extLst>
          </p:cNvPr>
          <p:cNvSpPr/>
          <p:nvPr/>
        </p:nvSpPr>
        <p:spPr bwMode="auto">
          <a:xfrm flipH="1">
            <a:off x="2628549" y="5808344"/>
            <a:ext cx="663295" cy="414737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12305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7275" y="851138"/>
            <a:ext cx="7029450" cy="1645695"/>
          </a:xfrm>
        </p:spPr>
        <p:txBody>
          <a:bodyPr/>
          <a:lstStyle/>
          <a:p>
            <a:r>
              <a:rPr lang="en-GB" dirty="0"/>
              <a:t>For POST, DELETE, PUT and PATCH operations, we need to use AJAX. Therefore, we have to attach a click event handler to the links/buttons and recover the primary key some other way</a:t>
            </a:r>
          </a:p>
          <a:p>
            <a:r>
              <a:rPr lang="en-GB" dirty="0"/>
              <a:t>A simple technique is to include the primary keys in the “id” attribute of the link/button associated with each item being displayed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98274" y="3428777"/>
            <a:ext cx="7109660" cy="25545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</a:t>
            </a:r>
            <a:r>
              <a:rPr lang="en-GB" sz="2000" dirty="0" err="1"/>
              <a:t>ul</a:t>
            </a:r>
            <a:r>
              <a:rPr lang="en-GB" sz="2000" dirty="0"/>
              <a:t> id="students-</a:t>
            </a:r>
            <a:r>
              <a:rPr lang="en-GB" sz="2000" dirty="0" err="1"/>
              <a:t>ul</a:t>
            </a:r>
            <a:r>
              <a:rPr lang="en-GB" sz="2000" dirty="0"/>
              <a:t>"&gt;</a:t>
            </a:r>
          </a:p>
          <a:p>
            <a:r>
              <a:rPr lang="en-GB" sz="2000" dirty="0"/>
              <a:t>  &lt;% </a:t>
            </a:r>
            <a:r>
              <a:rPr lang="en-GB" sz="2000" dirty="0" err="1">
                <a:solidFill>
                  <a:srgbClr val="0070C0"/>
                </a:solidFill>
              </a:rPr>
              <a:t>students.forEach</a:t>
            </a:r>
            <a:r>
              <a:rPr lang="en-GB" sz="2000" dirty="0">
                <a:solidFill>
                  <a:srgbClr val="0070C0"/>
                </a:solidFill>
              </a:rPr>
              <a:t>( (student) =&gt; </a:t>
            </a:r>
            <a:r>
              <a:rPr lang="en-GB" sz="2000" dirty="0"/>
              <a:t>{ %&gt;</a:t>
            </a:r>
          </a:p>
          <a:p>
            <a:r>
              <a:rPr lang="en-GB" sz="2000" dirty="0"/>
              <a:t>  &lt;li&gt;</a:t>
            </a:r>
          </a:p>
          <a:p>
            <a:r>
              <a:rPr lang="en-GB" sz="2000" dirty="0"/>
              <a:t>        &lt;%= </a:t>
            </a:r>
            <a:r>
              <a:rPr lang="en-GB" sz="2000" dirty="0" err="1"/>
              <a:t>student.Name</a:t>
            </a:r>
            <a:r>
              <a:rPr lang="en-GB" sz="2000" dirty="0"/>
              <a:t> %&gt;&amp;</a:t>
            </a:r>
            <a:r>
              <a:rPr lang="en-GB" sz="2000" dirty="0" err="1"/>
              <a:t>nbsp</a:t>
            </a:r>
            <a:r>
              <a:rPr lang="en-GB" sz="2000" dirty="0"/>
              <a:t>;</a:t>
            </a:r>
          </a:p>
          <a:p>
            <a:r>
              <a:rPr lang="en-GB" sz="2000" dirty="0"/>
              <a:t>        &lt;a </a:t>
            </a:r>
            <a:r>
              <a:rPr lang="en-GB" sz="2000" dirty="0" err="1"/>
              <a:t>href</a:t>
            </a:r>
            <a:r>
              <a:rPr lang="en-GB" sz="2000" dirty="0"/>
              <a:t>="" </a:t>
            </a:r>
            <a:r>
              <a:rPr lang="en-GB" sz="2000" b="1" dirty="0"/>
              <a:t>id=</a:t>
            </a:r>
            <a:r>
              <a:rPr lang="en-GB" sz="2000" dirty="0"/>
              <a:t>"delete-a</a:t>
            </a:r>
            <a:r>
              <a:rPr lang="en-GB" sz="2000" b="1" dirty="0">
                <a:solidFill>
                  <a:srgbClr val="FF0000"/>
                </a:solidFill>
              </a:rPr>
              <a:t>&lt;%= </a:t>
            </a:r>
            <a:r>
              <a:rPr lang="en-GB" sz="2000" b="1" dirty="0" err="1">
                <a:solidFill>
                  <a:srgbClr val="FF0000"/>
                </a:solidFill>
              </a:rPr>
              <a:t>student.Id</a:t>
            </a:r>
            <a:r>
              <a:rPr lang="en-GB" sz="2000" b="1" dirty="0">
                <a:solidFill>
                  <a:srgbClr val="FF0000"/>
                </a:solidFill>
              </a:rPr>
              <a:t> %&gt;</a:t>
            </a:r>
            <a:r>
              <a:rPr lang="en-GB" sz="2000" dirty="0"/>
              <a:t>"&gt;Delete&lt;/a&gt;</a:t>
            </a:r>
          </a:p>
          <a:p>
            <a:r>
              <a:rPr lang="en-GB" sz="2000" dirty="0"/>
              <a:t>  &lt;/li&gt;</a:t>
            </a:r>
          </a:p>
          <a:p>
            <a:r>
              <a:rPr lang="en-GB" sz="2000" dirty="0"/>
              <a:t>  &lt;% </a:t>
            </a:r>
            <a:r>
              <a:rPr lang="en-GB" sz="2000" dirty="0">
                <a:solidFill>
                  <a:srgbClr val="0070C0"/>
                </a:solidFill>
              </a:rPr>
              <a:t>});</a:t>
            </a:r>
            <a:r>
              <a:rPr lang="en-GB" sz="2000" dirty="0"/>
              <a:t> %&gt;</a:t>
            </a:r>
          </a:p>
          <a:p>
            <a:r>
              <a:rPr lang="en-GB" sz="2000" dirty="0"/>
              <a:t>&lt;/ul&gt;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92683" y="5893526"/>
            <a:ext cx="1672317" cy="923330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Fred     </a:t>
            </a:r>
            <a:r>
              <a:rPr lang="en-GB" u="sng" dirty="0">
                <a:solidFill>
                  <a:schemeClr val="bg1"/>
                </a:solidFill>
              </a:rPr>
              <a:t>Delete</a:t>
            </a:r>
          </a:p>
          <a:p>
            <a:r>
              <a:rPr lang="en-GB" dirty="0">
                <a:solidFill>
                  <a:schemeClr val="bg1"/>
                </a:solidFill>
              </a:rPr>
              <a:t>Tom      </a:t>
            </a:r>
            <a:r>
              <a:rPr lang="en-GB" u="sng" dirty="0">
                <a:solidFill>
                  <a:schemeClr val="bg1"/>
                </a:solidFill>
              </a:rPr>
              <a:t>Delete</a:t>
            </a:r>
          </a:p>
          <a:p>
            <a:r>
              <a:rPr lang="en-GB" dirty="0">
                <a:solidFill>
                  <a:schemeClr val="bg1"/>
                </a:solidFill>
              </a:rPr>
              <a:t>Karen   </a:t>
            </a:r>
            <a:r>
              <a:rPr lang="en-GB" u="sng" dirty="0">
                <a:solidFill>
                  <a:schemeClr val="bg1"/>
                </a:solidFill>
              </a:rPr>
              <a:t>Delete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8B7147-7D3F-414B-8FE5-74092D54E874}"/>
              </a:ext>
            </a:extLst>
          </p:cNvPr>
          <p:cNvSpPr txBox="1"/>
          <p:nvPr/>
        </p:nvSpPr>
        <p:spPr>
          <a:xfrm>
            <a:off x="593053" y="3095222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FA114DD-BAEE-4486-BBC6-2751395F5CA4}"/>
              </a:ext>
            </a:extLst>
          </p:cNvPr>
          <p:cNvSpPr txBox="1"/>
          <p:nvPr/>
        </p:nvSpPr>
        <p:spPr>
          <a:xfrm>
            <a:off x="3370220" y="5893526"/>
            <a:ext cx="4538422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Fred</a:t>
            </a:r>
            <a:r>
              <a:rPr lang="en-GB" sz="1800" dirty="0" err="1"/>
              <a:t>&amp;nbsp</a:t>
            </a:r>
            <a:r>
              <a:rPr lang="en-GB" sz="1800" dirty="0"/>
              <a:t>;</a:t>
            </a:r>
            <a:r>
              <a:rPr lang="en-GB" dirty="0"/>
              <a:t>&lt;a id=“delete-a</a:t>
            </a:r>
            <a:r>
              <a:rPr lang="en-GB" b="1" dirty="0"/>
              <a:t>1</a:t>
            </a:r>
            <a:r>
              <a:rPr lang="en-GB" dirty="0"/>
              <a:t>”&gt;Delete&lt;/a&gt;</a:t>
            </a:r>
            <a:br>
              <a:rPr lang="en-GB" dirty="0"/>
            </a:br>
            <a:r>
              <a:rPr lang="en-GB" dirty="0" err="1"/>
              <a:t>Tom</a:t>
            </a:r>
            <a:r>
              <a:rPr lang="en-GB" sz="1800" dirty="0" err="1"/>
              <a:t>&amp;nbsp</a:t>
            </a:r>
            <a:r>
              <a:rPr lang="en-GB" sz="1800" dirty="0"/>
              <a:t>;</a:t>
            </a:r>
            <a:r>
              <a:rPr lang="en-GB" dirty="0"/>
              <a:t>&lt;a id=“delete-a</a:t>
            </a:r>
            <a:r>
              <a:rPr lang="en-GB" b="1" dirty="0"/>
              <a:t>2</a:t>
            </a:r>
            <a:r>
              <a:rPr lang="en-GB" dirty="0"/>
              <a:t>”&gt;Delete&lt;/a&gt;</a:t>
            </a:r>
          </a:p>
          <a:p>
            <a:r>
              <a:rPr lang="en-GB" dirty="0" err="1"/>
              <a:t>Karen</a:t>
            </a:r>
            <a:r>
              <a:rPr lang="en-GB" sz="1800" dirty="0" err="1"/>
              <a:t>&amp;nbsp</a:t>
            </a:r>
            <a:r>
              <a:rPr lang="en-GB" sz="1800" dirty="0"/>
              <a:t>;</a:t>
            </a:r>
            <a:r>
              <a:rPr lang="en-GB" dirty="0"/>
              <a:t>&lt;a id=“delete-a</a:t>
            </a:r>
            <a:r>
              <a:rPr lang="en-GB" b="1" dirty="0"/>
              <a:t>3</a:t>
            </a:r>
            <a:r>
              <a:rPr lang="en-GB" dirty="0"/>
              <a:t>”&gt;Delete&lt;/a&gt;</a:t>
            </a:r>
          </a:p>
        </p:txBody>
      </p:sp>
    </p:spTree>
    <p:extLst>
      <p:ext uri="{BB962C8B-B14F-4D97-AF65-F5344CB8AC3E}">
        <p14:creationId xmlns:p14="http://schemas.microsoft.com/office/powerpoint/2010/main" val="32349288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4305" y="771517"/>
            <a:ext cx="8649669" cy="1066760"/>
          </a:xfrm>
        </p:spPr>
        <p:txBody>
          <a:bodyPr/>
          <a:lstStyle/>
          <a:p>
            <a:r>
              <a:rPr lang="en-GB" dirty="0"/>
              <a:t>If the Id attribute of a control contains the primary key we can recover it using the </a:t>
            </a:r>
            <a:r>
              <a:rPr lang="en-GB" i="1" dirty="0"/>
              <a:t>split</a:t>
            </a:r>
            <a:r>
              <a:rPr lang="en-GB" dirty="0"/>
              <a:t> function</a:t>
            </a:r>
          </a:p>
          <a:p>
            <a:r>
              <a:rPr lang="en-GB" i="1" dirty="0" err="1"/>
              <a:t>e.target</a:t>
            </a:r>
            <a:r>
              <a:rPr lang="en-GB" dirty="0"/>
              <a:t> represents the element that registered for the event or the deepest (innermost) element where the event occurred.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CA60DF-4A6B-46D6-BFCF-EFA41277E925}"/>
              </a:ext>
            </a:extLst>
          </p:cNvPr>
          <p:cNvSpPr txBox="1"/>
          <p:nvPr/>
        </p:nvSpPr>
        <p:spPr>
          <a:xfrm>
            <a:off x="680553" y="2539641"/>
            <a:ext cx="7782894" cy="3477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$(function ()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$.</a:t>
            </a:r>
            <a:r>
              <a:rPr lang="en-GB" sz="2000" dirty="0" err="1"/>
              <a:t>ajaxSetup</a:t>
            </a:r>
            <a:r>
              <a:rPr lang="en-GB" sz="2000" dirty="0"/>
              <a:t>({cache: false}); </a:t>
            </a:r>
          </a:p>
          <a:p>
            <a:r>
              <a:rPr lang="en-GB" sz="2000" dirty="0"/>
              <a:t>    $("#</a:t>
            </a:r>
            <a:r>
              <a:rPr lang="en-GB" sz="2000" dirty="0">
                <a:solidFill>
                  <a:srgbClr val="FF0000"/>
                </a:solidFill>
              </a:rPr>
              <a:t>delete-a1</a:t>
            </a:r>
            <a:r>
              <a:rPr lang="en-GB" sz="2000" dirty="0"/>
              <a:t>").click(</a:t>
            </a:r>
            <a:r>
              <a:rPr lang="en-GB" sz="2000" dirty="0" err="1">
                <a:solidFill>
                  <a:srgbClr val="00B0F0"/>
                </a:solidFill>
              </a:rPr>
              <a:t>DeleteStudentClick</a:t>
            </a:r>
            <a:r>
              <a:rPr lang="en-GB" sz="2000" dirty="0"/>
              <a:t>);</a:t>
            </a:r>
          </a:p>
          <a:p>
            <a:r>
              <a:rPr lang="en-GB" sz="2000" dirty="0"/>
              <a:t>});</a:t>
            </a:r>
          </a:p>
          <a:p>
            <a:endParaRPr lang="en-GB" sz="2000" dirty="0"/>
          </a:p>
          <a:p>
            <a:r>
              <a:rPr lang="en-GB" sz="2000" dirty="0"/>
              <a:t>function </a:t>
            </a:r>
            <a:r>
              <a:rPr lang="en-GB" sz="2000" dirty="0" err="1">
                <a:solidFill>
                  <a:srgbClr val="00B0F0"/>
                </a:solidFill>
              </a:rPr>
              <a:t>DeleteStudentClick</a:t>
            </a:r>
            <a:r>
              <a:rPr lang="en-GB" sz="2000" dirty="0"/>
              <a:t>(e)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</a:t>
            </a:r>
            <a:r>
              <a:rPr lang="en-GB" sz="2000" dirty="0">
                <a:solidFill>
                  <a:srgbClr val="FF0000"/>
                </a:solidFill>
              </a:rPr>
              <a:t>let id = </a:t>
            </a:r>
            <a:r>
              <a:rPr lang="en-GB" sz="2000" dirty="0" err="1">
                <a:solidFill>
                  <a:srgbClr val="FF0000"/>
                </a:solidFill>
              </a:rPr>
              <a:t>e.target.id.split</a:t>
            </a:r>
            <a:r>
              <a:rPr lang="en-GB" sz="2000" dirty="0">
                <a:solidFill>
                  <a:srgbClr val="FF0000"/>
                </a:solidFill>
              </a:rPr>
              <a:t>('delete-a')[1];</a:t>
            </a:r>
          </a:p>
          <a:p>
            <a:r>
              <a:rPr lang="en-GB" sz="2000" dirty="0"/>
              <a:t>    console.log(`Deleting student with primary key ${id}`);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816FAE-5CB7-4520-9259-6CE8DD7C3962}"/>
              </a:ext>
            </a:extLst>
          </p:cNvPr>
          <p:cNvSpPr txBox="1"/>
          <p:nvPr/>
        </p:nvSpPr>
        <p:spPr>
          <a:xfrm>
            <a:off x="591056" y="2170309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74C30F6-CD75-4C1C-A9A4-AAA7F4A8EEBB}"/>
              </a:ext>
            </a:extLst>
          </p:cNvPr>
          <p:cNvSpPr txBox="1"/>
          <p:nvPr/>
        </p:nvSpPr>
        <p:spPr>
          <a:xfrm>
            <a:off x="680553" y="6017516"/>
            <a:ext cx="769447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Note: In the </a:t>
            </a:r>
            <a:r>
              <a:rPr lang="en-GB" sz="1400" dirty="0" err="1"/>
              <a:t>callback</a:t>
            </a:r>
            <a:r>
              <a:rPr lang="en-GB" sz="1400" dirty="0"/>
              <a:t> the </a:t>
            </a:r>
            <a:r>
              <a:rPr lang="en-GB" sz="1400" i="1" dirty="0"/>
              <a:t>this</a:t>
            </a:r>
            <a:r>
              <a:rPr lang="en-GB" sz="1400" dirty="0"/>
              <a:t> keyword is a reference to the element where the event is being delivered, which may not be equal to </a:t>
            </a:r>
            <a:r>
              <a:rPr lang="en-GB" sz="1400" i="1" dirty="0" err="1"/>
              <a:t>event.target</a:t>
            </a:r>
            <a:r>
              <a:rPr lang="en-GB" sz="1400" i="1" dirty="0"/>
              <a:t> </a:t>
            </a:r>
            <a:r>
              <a:rPr lang="en-GB" sz="1400" dirty="0"/>
              <a:t>if the event has bubbled from a descendant element (see event propagation)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1F1CBD-6DC9-4B71-9D82-CB0C3BCEF0F4}"/>
              </a:ext>
            </a:extLst>
          </p:cNvPr>
          <p:cNvSpPr txBox="1"/>
          <p:nvPr/>
        </p:nvSpPr>
        <p:spPr>
          <a:xfrm>
            <a:off x="5428648" y="3943540"/>
            <a:ext cx="290683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Obviously, we need would need to do this for each item in the list. Not good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79C39DA-1E7F-4400-82E5-08D87C73F4A2}"/>
              </a:ext>
            </a:extLst>
          </p:cNvPr>
          <p:cNvCxnSpPr>
            <a:stCxn id="5" idx="1"/>
          </p:cNvCxnSpPr>
          <p:nvPr/>
        </p:nvCxnSpPr>
        <p:spPr bwMode="auto">
          <a:xfrm flipH="1" flipV="1">
            <a:off x="2858703" y="3878981"/>
            <a:ext cx="2569945" cy="52622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2061424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7275" y="851138"/>
            <a:ext cx="7029450" cy="1645695"/>
          </a:xfrm>
        </p:spPr>
        <p:txBody>
          <a:bodyPr/>
          <a:lstStyle/>
          <a:p>
            <a:r>
              <a:rPr lang="en-GB" dirty="0"/>
              <a:t>An alternative technique is to add a “data” attribute to the HTML links/buttons to store the primary key</a:t>
            </a:r>
          </a:p>
          <a:p>
            <a:r>
              <a:rPr lang="en-GB" dirty="0"/>
              <a:t>HTML5: Any attribute on any element whose attribute name starts with data- is a data attribute.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5343" y="2618831"/>
            <a:ext cx="7152301" cy="25545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&lt;</a:t>
            </a:r>
            <a:r>
              <a:rPr lang="en-GB" sz="2000" dirty="0" err="1"/>
              <a:t>ul</a:t>
            </a:r>
            <a:r>
              <a:rPr lang="en-GB" sz="2000" dirty="0"/>
              <a:t> id="students-</a:t>
            </a:r>
            <a:r>
              <a:rPr lang="en-GB" sz="2000" dirty="0" err="1"/>
              <a:t>ul</a:t>
            </a:r>
            <a:r>
              <a:rPr lang="en-GB" sz="2000" dirty="0"/>
              <a:t>"&gt;</a:t>
            </a:r>
          </a:p>
          <a:p>
            <a:r>
              <a:rPr lang="en-GB" sz="2000" dirty="0"/>
              <a:t>  &lt;% </a:t>
            </a:r>
            <a:r>
              <a:rPr lang="en-GB" sz="2000" dirty="0" err="1">
                <a:solidFill>
                  <a:srgbClr val="0070C0"/>
                </a:solidFill>
              </a:rPr>
              <a:t>students.forEach</a:t>
            </a:r>
            <a:r>
              <a:rPr lang="en-GB" sz="2000" dirty="0">
                <a:solidFill>
                  <a:srgbClr val="0070C0"/>
                </a:solidFill>
              </a:rPr>
              <a:t>( (student) =&gt; </a:t>
            </a:r>
            <a:r>
              <a:rPr lang="en-GB" sz="2000" dirty="0"/>
              <a:t>{ %&gt;</a:t>
            </a:r>
          </a:p>
          <a:p>
            <a:r>
              <a:rPr lang="en-GB" sz="2000" dirty="0"/>
              <a:t>  &lt;li&gt;</a:t>
            </a:r>
          </a:p>
          <a:p>
            <a:r>
              <a:rPr lang="en-GB" sz="2000" dirty="0"/>
              <a:t>        &lt;%= </a:t>
            </a:r>
            <a:r>
              <a:rPr lang="en-GB" sz="2000" dirty="0" err="1"/>
              <a:t>student.Name</a:t>
            </a:r>
            <a:r>
              <a:rPr lang="en-GB" sz="2000" dirty="0"/>
              <a:t> %&gt;&amp;</a:t>
            </a:r>
            <a:r>
              <a:rPr lang="en-GB" sz="2000" dirty="0" err="1"/>
              <a:t>nbsp</a:t>
            </a:r>
            <a:r>
              <a:rPr lang="en-GB" sz="2000" dirty="0"/>
              <a:t>;</a:t>
            </a:r>
          </a:p>
          <a:p>
            <a:r>
              <a:rPr lang="en-GB" sz="2000" dirty="0"/>
              <a:t>        &lt;a </a:t>
            </a:r>
            <a:r>
              <a:rPr lang="en-GB" sz="2000" dirty="0" err="1"/>
              <a:t>href</a:t>
            </a:r>
            <a:r>
              <a:rPr lang="en-GB" sz="2000" dirty="0"/>
              <a:t>="" </a:t>
            </a:r>
            <a:r>
              <a:rPr lang="en-GB" sz="2000" b="1" dirty="0"/>
              <a:t>data-id=</a:t>
            </a:r>
            <a:r>
              <a:rPr lang="en-GB" sz="2000" dirty="0"/>
              <a:t>"&lt;%= </a:t>
            </a:r>
            <a:r>
              <a:rPr lang="en-GB" sz="2000" dirty="0" err="1"/>
              <a:t>student.Id</a:t>
            </a:r>
            <a:r>
              <a:rPr lang="en-GB" sz="2000" dirty="0"/>
              <a:t> %&gt;"&gt;Delete&lt;/a&gt;</a:t>
            </a:r>
          </a:p>
          <a:p>
            <a:r>
              <a:rPr lang="en-GB" sz="2000" dirty="0"/>
              <a:t>  &lt;/li&gt;</a:t>
            </a:r>
          </a:p>
          <a:p>
            <a:r>
              <a:rPr lang="en-GB" sz="2000" dirty="0"/>
              <a:t>  &lt;% </a:t>
            </a:r>
            <a:r>
              <a:rPr lang="en-GB" sz="2000" dirty="0">
                <a:solidFill>
                  <a:srgbClr val="0070C0"/>
                </a:solidFill>
              </a:rPr>
              <a:t>});</a:t>
            </a:r>
            <a:r>
              <a:rPr lang="en-GB" sz="2000" dirty="0"/>
              <a:t> %&gt;</a:t>
            </a:r>
          </a:p>
          <a:p>
            <a:r>
              <a:rPr lang="en-GB" sz="2000" dirty="0"/>
              <a:t>&lt;/ul&gt;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8B7147-7D3F-414B-8FE5-74092D54E874}"/>
              </a:ext>
            </a:extLst>
          </p:cNvPr>
          <p:cNvSpPr txBox="1"/>
          <p:nvPr/>
        </p:nvSpPr>
        <p:spPr>
          <a:xfrm>
            <a:off x="990123" y="2285276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822472-85AA-4571-B2CA-B3C517850ECB}"/>
              </a:ext>
            </a:extLst>
          </p:cNvPr>
          <p:cNvSpPr txBox="1"/>
          <p:nvPr/>
        </p:nvSpPr>
        <p:spPr>
          <a:xfrm>
            <a:off x="2254283" y="5133649"/>
            <a:ext cx="6735712" cy="1631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function </a:t>
            </a:r>
            <a:r>
              <a:rPr lang="en-GB" sz="2000" dirty="0" err="1">
                <a:solidFill>
                  <a:srgbClr val="00B0F0"/>
                </a:solidFill>
              </a:rPr>
              <a:t>DeleteStudentClick</a:t>
            </a:r>
            <a:r>
              <a:rPr lang="en-GB" sz="2000" dirty="0"/>
              <a:t>(e)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</a:t>
            </a:r>
            <a:r>
              <a:rPr lang="en-GB" sz="2000" dirty="0">
                <a:solidFill>
                  <a:srgbClr val="FF0000"/>
                </a:solidFill>
              </a:rPr>
              <a:t>let id = </a:t>
            </a:r>
            <a:r>
              <a:rPr lang="en-GB" sz="2000" dirty="0" err="1">
                <a:solidFill>
                  <a:srgbClr val="FF0000"/>
                </a:solidFill>
              </a:rPr>
              <a:t>e.target.attr</a:t>
            </a:r>
            <a:r>
              <a:rPr lang="en-GB" sz="2000" dirty="0">
                <a:solidFill>
                  <a:srgbClr val="FF0000"/>
                </a:solidFill>
              </a:rPr>
              <a:t>(‘</a:t>
            </a:r>
            <a:r>
              <a:rPr lang="en-GB" sz="2000" b="1" dirty="0">
                <a:solidFill>
                  <a:srgbClr val="FF0000"/>
                </a:solidFill>
              </a:rPr>
              <a:t>data-id</a:t>
            </a:r>
            <a:r>
              <a:rPr lang="en-GB" sz="2000" dirty="0">
                <a:solidFill>
                  <a:srgbClr val="FF0000"/>
                </a:solidFill>
              </a:rPr>
              <a:t>’);</a:t>
            </a:r>
          </a:p>
          <a:p>
            <a:r>
              <a:rPr lang="en-GB" sz="2000" dirty="0"/>
              <a:t>    console.log(`Deleting student with primary key ${id}`);</a:t>
            </a:r>
          </a:p>
          <a:p>
            <a:r>
              <a:rPr lang="en-GB" sz="20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7485740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14400"/>
            <a:ext cx="7029450" cy="4924425"/>
          </a:xfrm>
        </p:spPr>
        <p:txBody>
          <a:bodyPr/>
          <a:lstStyle/>
          <a:p>
            <a:r>
              <a:rPr lang="en-GB" dirty="0"/>
              <a:t>Identifying individual HTML controls in a dynamically created list is difficult since the id is also dynamically created</a:t>
            </a:r>
          </a:p>
          <a:p>
            <a:r>
              <a:rPr lang="en-GB" dirty="0"/>
              <a:t>An old school solution is to add a “fake” </a:t>
            </a:r>
            <a:r>
              <a:rPr lang="en-GB" dirty="0" err="1"/>
              <a:t>css</a:t>
            </a:r>
            <a:r>
              <a:rPr lang="en-GB" dirty="0"/>
              <a:t> class name to the tags then we can add the same </a:t>
            </a:r>
            <a:r>
              <a:rPr lang="en-GB" dirty="0" err="1"/>
              <a:t>callback</a:t>
            </a:r>
            <a:r>
              <a:rPr lang="en-GB" dirty="0"/>
              <a:t> to them all in one line using jQuery e.g.</a:t>
            </a:r>
            <a:br>
              <a:rPr lang="en-GB" dirty="0"/>
            </a:br>
            <a:r>
              <a:rPr lang="en-GB" i="1" dirty="0"/>
              <a:t>$("#students-ul  </a:t>
            </a:r>
            <a:r>
              <a:rPr lang="en-GB" b="1" i="1" dirty="0">
                <a:solidFill>
                  <a:srgbClr val="FF0000"/>
                </a:solidFill>
              </a:rPr>
              <a:t>.</a:t>
            </a:r>
            <a:r>
              <a:rPr lang="en-GB" i="1" dirty="0">
                <a:solidFill>
                  <a:srgbClr val="FF0000"/>
                </a:solidFill>
              </a:rPr>
              <a:t>delete-tag</a:t>
            </a:r>
            <a:r>
              <a:rPr lang="en-GB" i="1" dirty="0"/>
              <a:t>").click(</a:t>
            </a:r>
            <a:r>
              <a:rPr lang="en-GB" i="1" dirty="0" err="1"/>
              <a:t>DeleteStudentClick</a:t>
            </a:r>
            <a:r>
              <a:rPr lang="en-GB" i="1" dirty="0"/>
              <a:t>);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117A43-6CE4-4FAD-8B5E-B297EB0A5C59}"/>
              </a:ext>
            </a:extLst>
          </p:cNvPr>
          <p:cNvSpPr txBox="1"/>
          <p:nvPr/>
        </p:nvSpPr>
        <p:spPr>
          <a:xfrm>
            <a:off x="79375" y="3457700"/>
            <a:ext cx="8622838" cy="286232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&lt;</a:t>
            </a:r>
            <a:r>
              <a:rPr lang="en-GB" sz="2000" dirty="0" err="1"/>
              <a:t>ul</a:t>
            </a:r>
            <a:r>
              <a:rPr lang="en-GB" sz="2000" dirty="0"/>
              <a:t> id="students-</a:t>
            </a:r>
            <a:r>
              <a:rPr lang="en-GB" sz="2000" dirty="0" err="1"/>
              <a:t>ul</a:t>
            </a:r>
            <a:r>
              <a:rPr lang="en-GB" sz="2000" dirty="0"/>
              <a:t>"&gt;</a:t>
            </a:r>
          </a:p>
          <a:p>
            <a:r>
              <a:rPr lang="en-GB" sz="2000" dirty="0"/>
              <a:t>  &lt;% </a:t>
            </a:r>
            <a:r>
              <a:rPr lang="en-GB" sz="2000" dirty="0" err="1">
                <a:solidFill>
                  <a:srgbClr val="0070C0"/>
                </a:solidFill>
              </a:rPr>
              <a:t>students.forEach</a:t>
            </a:r>
            <a:r>
              <a:rPr lang="en-GB" sz="2000" dirty="0">
                <a:solidFill>
                  <a:srgbClr val="0070C0"/>
                </a:solidFill>
              </a:rPr>
              <a:t>( (student) =&gt; </a:t>
            </a:r>
            <a:r>
              <a:rPr lang="en-GB" sz="2000" dirty="0"/>
              <a:t>{ %&gt;</a:t>
            </a:r>
          </a:p>
          <a:p>
            <a:r>
              <a:rPr lang="en-GB" sz="2000" dirty="0"/>
              <a:t>  &lt;li&gt;</a:t>
            </a:r>
          </a:p>
          <a:p>
            <a:r>
              <a:rPr lang="en-GB" sz="2000" dirty="0"/>
              <a:t>        &lt;%= </a:t>
            </a:r>
            <a:r>
              <a:rPr lang="en-GB" sz="2000" dirty="0" err="1"/>
              <a:t>student.Name</a:t>
            </a:r>
            <a:r>
              <a:rPr lang="en-GB" sz="2000" dirty="0"/>
              <a:t> %&gt;&amp;</a:t>
            </a:r>
            <a:r>
              <a:rPr lang="en-GB" sz="2000" dirty="0" err="1"/>
              <a:t>nbsp</a:t>
            </a:r>
            <a:r>
              <a:rPr lang="en-GB" sz="2000" dirty="0"/>
              <a:t>;</a:t>
            </a:r>
          </a:p>
          <a:p>
            <a:r>
              <a:rPr lang="en-GB" sz="2000" dirty="0"/>
              <a:t>        &lt;a </a:t>
            </a:r>
            <a:r>
              <a:rPr lang="en-GB" sz="2000" dirty="0" err="1"/>
              <a:t>href</a:t>
            </a:r>
            <a:r>
              <a:rPr lang="en-GB" sz="2000" dirty="0"/>
              <a:t>="" id="delete-a&lt;%= </a:t>
            </a:r>
            <a:r>
              <a:rPr lang="en-GB" sz="2000" dirty="0" err="1"/>
              <a:t>student.Id</a:t>
            </a:r>
            <a:r>
              <a:rPr lang="en-GB" sz="2000" dirty="0"/>
              <a:t> %&gt;" </a:t>
            </a:r>
            <a:r>
              <a:rPr lang="en-GB" sz="2000" b="1" dirty="0"/>
              <a:t>class</a:t>
            </a:r>
            <a:r>
              <a:rPr lang="en-GB" sz="2000" dirty="0"/>
              <a:t>=“</a:t>
            </a:r>
            <a:r>
              <a:rPr lang="en-GB" sz="2000" dirty="0">
                <a:solidFill>
                  <a:srgbClr val="FF0000"/>
                </a:solidFill>
              </a:rPr>
              <a:t>delete-tag</a:t>
            </a:r>
            <a:r>
              <a:rPr lang="en-GB" sz="2000" dirty="0"/>
              <a:t>"&gt; </a:t>
            </a:r>
          </a:p>
          <a:p>
            <a:r>
              <a:rPr lang="en-GB" sz="2000" dirty="0"/>
              <a:t>        Delete&lt;/a&gt;</a:t>
            </a:r>
          </a:p>
          <a:p>
            <a:r>
              <a:rPr lang="en-GB" sz="2000" dirty="0"/>
              <a:t>  &lt;/li&gt;</a:t>
            </a:r>
          </a:p>
          <a:p>
            <a:r>
              <a:rPr lang="en-GB" sz="2000" dirty="0"/>
              <a:t>  &lt;% </a:t>
            </a:r>
            <a:r>
              <a:rPr lang="en-GB" sz="2000" dirty="0">
                <a:solidFill>
                  <a:srgbClr val="0070C0"/>
                </a:solidFill>
              </a:rPr>
              <a:t>});</a:t>
            </a:r>
            <a:r>
              <a:rPr lang="en-GB" sz="2000" dirty="0"/>
              <a:t> %&gt;</a:t>
            </a:r>
          </a:p>
          <a:p>
            <a:r>
              <a:rPr lang="en-GB" sz="2000" dirty="0"/>
              <a:t>&lt;/ul&gt;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697019-D53F-44B4-A1B1-ABCC041A977E}"/>
              </a:ext>
            </a:extLst>
          </p:cNvPr>
          <p:cNvSpPr txBox="1"/>
          <p:nvPr/>
        </p:nvSpPr>
        <p:spPr>
          <a:xfrm>
            <a:off x="3149632" y="5447001"/>
            <a:ext cx="5895943" cy="135421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function </a:t>
            </a:r>
            <a:r>
              <a:rPr lang="en-GB" sz="1600" dirty="0" err="1">
                <a:solidFill>
                  <a:srgbClr val="00B0F0"/>
                </a:solidFill>
              </a:rPr>
              <a:t>DeleteStudentClick</a:t>
            </a:r>
            <a:r>
              <a:rPr lang="en-GB" sz="1600" dirty="0"/>
              <a:t>(e)</a:t>
            </a:r>
          </a:p>
          <a:p>
            <a:r>
              <a:rPr lang="en-GB" sz="1600" dirty="0"/>
              <a:t>{</a:t>
            </a:r>
          </a:p>
          <a:p>
            <a:r>
              <a:rPr lang="en-GB" sz="1600" dirty="0"/>
              <a:t>    let id = $(</a:t>
            </a:r>
            <a:r>
              <a:rPr lang="en-GB" sz="1600" b="1" dirty="0">
                <a:solidFill>
                  <a:srgbClr val="FF0000"/>
                </a:solidFill>
              </a:rPr>
              <a:t>this</a:t>
            </a:r>
            <a:r>
              <a:rPr lang="en-GB" sz="1600" dirty="0"/>
              <a:t>).</a:t>
            </a:r>
            <a:r>
              <a:rPr lang="en-GB" sz="1600" dirty="0" err="1"/>
              <a:t>attr</a:t>
            </a:r>
            <a:r>
              <a:rPr lang="en-GB" sz="1600" dirty="0"/>
              <a:t>('</a:t>
            </a:r>
            <a:r>
              <a:rPr lang="en-GB" sz="1600" b="1" dirty="0">
                <a:solidFill>
                  <a:srgbClr val="FF0000"/>
                </a:solidFill>
              </a:rPr>
              <a:t>id</a:t>
            </a:r>
            <a:r>
              <a:rPr lang="en-GB" sz="1600" dirty="0"/>
              <a:t>').split('delete-a')[1];</a:t>
            </a:r>
          </a:p>
          <a:p>
            <a:r>
              <a:rPr lang="en-GB" sz="1600" dirty="0"/>
              <a:t>    console.log(`Deleting student with primary key ${id}`);</a:t>
            </a:r>
          </a:p>
          <a:p>
            <a:r>
              <a:rPr lang="en-GB" sz="16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3599662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6BA35-B3CC-4120-978E-FA6D39E15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 </a:t>
            </a:r>
            <a:r>
              <a:rPr lang="en-GB" dirty="0" err="1"/>
              <a:t>Propogation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183E5-EEFB-49DA-B45B-5A298D75C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time one of our anchor tags is clicked, a </a:t>
            </a:r>
            <a:r>
              <a:rPr lang="en-GB" i="1" dirty="0"/>
              <a:t>click</a:t>
            </a:r>
            <a:r>
              <a:rPr lang="en-GB" dirty="0"/>
              <a:t> event is fired for that anchor, and then bubbles up the DOM tree, triggering each of its parent click event handlers</a:t>
            </a:r>
          </a:p>
          <a:p>
            <a:r>
              <a:rPr lang="en-GB" dirty="0"/>
              <a:t>This means that anytime you click one of our bound anchor tags, you are effectively clicking the entire document body! </a:t>
            </a:r>
          </a:p>
          <a:p>
            <a:r>
              <a:rPr lang="en-GB" dirty="0"/>
              <a:t>This is called </a:t>
            </a:r>
            <a:r>
              <a:rPr lang="en-GB" i="1" dirty="0"/>
              <a:t>event bubbling</a:t>
            </a:r>
            <a:r>
              <a:rPr lang="en-GB" dirty="0"/>
              <a:t> or </a:t>
            </a:r>
            <a:r>
              <a:rPr lang="en-GB" i="1" dirty="0"/>
              <a:t>event propagation</a:t>
            </a:r>
            <a:r>
              <a:rPr lang="en-GB" dirty="0"/>
              <a:t>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921D7D-249B-488F-A490-CC5B88C18C5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147656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7275" y="851138"/>
            <a:ext cx="7029450" cy="1645695"/>
          </a:xfrm>
        </p:spPr>
        <p:txBody>
          <a:bodyPr/>
          <a:lstStyle/>
          <a:p>
            <a:r>
              <a:rPr lang="en-GB" dirty="0"/>
              <a:t>jQuery handles event propagation like this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34424" y="1330417"/>
            <a:ext cx="7152301" cy="21236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&lt;</a:t>
            </a:r>
            <a:r>
              <a:rPr lang="en-GB" sz="1600" dirty="0" err="1"/>
              <a:t>ul</a:t>
            </a:r>
            <a:r>
              <a:rPr lang="en-GB" sz="1600" dirty="0"/>
              <a:t> id="students-</a:t>
            </a:r>
            <a:r>
              <a:rPr lang="en-GB" sz="1600" dirty="0" err="1"/>
              <a:t>ul</a:t>
            </a:r>
            <a:r>
              <a:rPr lang="en-GB" sz="1600" dirty="0"/>
              <a:t>"&gt;</a:t>
            </a:r>
          </a:p>
          <a:p>
            <a:r>
              <a:rPr lang="en-GB" sz="1600" dirty="0"/>
              <a:t>  &lt;% </a:t>
            </a:r>
            <a:r>
              <a:rPr lang="en-GB" sz="1600" dirty="0" err="1"/>
              <a:t>students.forEach</a:t>
            </a:r>
            <a:r>
              <a:rPr lang="en-GB" sz="1600" dirty="0"/>
              <a:t>( (student) =&gt; { %&gt;</a:t>
            </a:r>
          </a:p>
          <a:p>
            <a:r>
              <a:rPr lang="en-GB" sz="1600" dirty="0"/>
              <a:t>  &lt;li&gt;</a:t>
            </a:r>
          </a:p>
          <a:p>
            <a:r>
              <a:rPr lang="en-GB" sz="1600" dirty="0"/>
              <a:t>        &lt;%= </a:t>
            </a:r>
            <a:r>
              <a:rPr lang="en-GB" sz="1600" dirty="0" err="1"/>
              <a:t>student.Name</a:t>
            </a:r>
            <a:r>
              <a:rPr lang="en-GB" sz="1600" dirty="0"/>
              <a:t> %&gt;&amp;</a:t>
            </a:r>
            <a:r>
              <a:rPr lang="en-GB" sz="1600" dirty="0" err="1"/>
              <a:t>nbsp</a:t>
            </a:r>
            <a:r>
              <a:rPr lang="en-GB" sz="1600" dirty="0"/>
              <a:t>;</a:t>
            </a:r>
          </a:p>
          <a:p>
            <a:r>
              <a:rPr lang="en-GB" sz="1600" dirty="0"/>
              <a:t>        &lt;a </a:t>
            </a:r>
            <a:r>
              <a:rPr lang="en-GB" sz="1600" dirty="0" err="1"/>
              <a:t>href</a:t>
            </a:r>
            <a:r>
              <a:rPr lang="en-GB" sz="1600" dirty="0"/>
              <a:t>="" data-id="&lt;%= </a:t>
            </a:r>
            <a:r>
              <a:rPr lang="en-GB" sz="1600" dirty="0" err="1"/>
              <a:t>student.Id</a:t>
            </a:r>
            <a:r>
              <a:rPr lang="en-GB" sz="1600" dirty="0"/>
              <a:t> %&gt;"&gt;Delete&lt;/a&gt;</a:t>
            </a:r>
          </a:p>
          <a:p>
            <a:r>
              <a:rPr lang="en-GB" sz="1600" dirty="0"/>
              <a:t>  &lt;/li&gt;</a:t>
            </a:r>
          </a:p>
          <a:p>
            <a:r>
              <a:rPr lang="en-GB" sz="1600" dirty="0"/>
              <a:t>  &lt;% }); %&gt;</a:t>
            </a:r>
          </a:p>
          <a:p>
            <a:r>
              <a:rPr lang="en-GB" sz="1600" dirty="0"/>
              <a:t>&lt;/ul&gt;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086709D-E94D-4463-BCA3-A75A59C986AF}"/>
              </a:ext>
            </a:extLst>
          </p:cNvPr>
          <p:cNvSpPr txBox="1"/>
          <p:nvPr/>
        </p:nvSpPr>
        <p:spPr>
          <a:xfrm>
            <a:off x="85280" y="3483437"/>
            <a:ext cx="5604846" cy="1631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$(function ()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$.</a:t>
            </a:r>
            <a:r>
              <a:rPr lang="en-GB" sz="2000" dirty="0" err="1"/>
              <a:t>ajaxSetup</a:t>
            </a:r>
            <a:r>
              <a:rPr lang="en-GB" sz="2000" dirty="0"/>
              <a:t>({cache: false}); </a:t>
            </a:r>
          </a:p>
          <a:p>
            <a:r>
              <a:rPr lang="en-GB" sz="2000" dirty="0"/>
              <a:t>    $("</a:t>
            </a:r>
            <a:r>
              <a:rPr lang="en-GB" sz="2000" b="1" dirty="0">
                <a:solidFill>
                  <a:srgbClr val="FF0000"/>
                </a:solidFill>
              </a:rPr>
              <a:t>#students-ul</a:t>
            </a:r>
            <a:r>
              <a:rPr lang="en-GB" sz="2000" dirty="0"/>
              <a:t>").click(</a:t>
            </a:r>
            <a:r>
              <a:rPr lang="en-GB" sz="2000" dirty="0" err="1">
                <a:solidFill>
                  <a:srgbClr val="00B0F0"/>
                </a:solidFill>
              </a:rPr>
              <a:t>DeleteStudentClick</a:t>
            </a:r>
            <a:r>
              <a:rPr lang="en-GB" sz="2000" dirty="0"/>
              <a:t>);</a:t>
            </a:r>
          </a:p>
          <a:p>
            <a:r>
              <a:rPr lang="en-GB" sz="2000" dirty="0"/>
              <a:t>});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9A24639-3814-4DA0-91A0-70C9904CF1E8}"/>
              </a:ext>
            </a:extLst>
          </p:cNvPr>
          <p:cNvSpPr txBox="1"/>
          <p:nvPr/>
        </p:nvSpPr>
        <p:spPr>
          <a:xfrm>
            <a:off x="2035175" y="5144015"/>
            <a:ext cx="7029450" cy="1631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function </a:t>
            </a:r>
            <a:r>
              <a:rPr lang="en-GB" sz="2000" dirty="0" err="1">
                <a:solidFill>
                  <a:srgbClr val="00B0F0"/>
                </a:solidFill>
              </a:rPr>
              <a:t>DeleteStudentClick</a:t>
            </a:r>
            <a:r>
              <a:rPr lang="en-GB" sz="2000" dirty="0"/>
              <a:t>(e)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let id = $(</a:t>
            </a:r>
            <a:r>
              <a:rPr lang="en-GB" sz="2000" b="1" dirty="0" err="1">
                <a:solidFill>
                  <a:srgbClr val="FF0000"/>
                </a:solidFill>
              </a:rPr>
              <a:t>e.target</a:t>
            </a:r>
            <a:r>
              <a:rPr lang="en-GB" sz="2000" dirty="0"/>
              <a:t>).</a:t>
            </a:r>
            <a:r>
              <a:rPr lang="en-GB" sz="2000" dirty="0" err="1"/>
              <a:t>attr</a:t>
            </a:r>
            <a:r>
              <a:rPr lang="en-GB" sz="2000" dirty="0"/>
              <a:t>('data-id');</a:t>
            </a:r>
          </a:p>
          <a:p>
            <a:r>
              <a:rPr lang="en-GB" sz="2000" dirty="0"/>
              <a:t>    console.log(`Deleting student with primary key ${id}`);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08E1E4-AA9C-4A61-A04C-8B4BDE8703ED}"/>
              </a:ext>
            </a:extLst>
          </p:cNvPr>
          <p:cNvSpPr txBox="1"/>
          <p:nvPr/>
        </p:nvSpPr>
        <p:spPr>
          <a:xfrm>
            <a:off x="6006164" y="4112431"/>
            <a:ext cx="3052556" cy="9233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Use </a:t>
            </a:r>
            <a:r>
              <a:rPr lang="en-GB" i="1" dirty="0" err="1"/>
              <a:t>e.target</a:t>
            </a:r>
            <a:r>
              <a:rPr lang="en-GB" dirty="0"/>
              <a:t> to identify the anchor tag (descendant) that generated the event</a:t>
            </a:r>
            <a:endParaRPr lang="en-GB" i="1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E83FD30-2832-4B27-A698-446280C41378}"/>
              </a:ext>
            </a:extLst>
          </p:cNvPr>
          <p:cNvCxnSpPr/>
          <p:nvPr/>
        </p:nvCxnSpPr>
        <p:spPr bwMode="auto">
          <a:xfrm flipH="1">
            <a:off x="4202450" y="5035761"/>
            <a:ext cx="1837403" cy="796500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55FBDC9D-E027-4338-BD5F-CCC931D6085A}"/>
              </a:ext>
            </a:extLst>
          </p:cNvPr>
          <p:cNvSpPr txBox="1"/>
          <p:nvPr/>
        </p:nvSpPr>
        <p:spPr>
          <a:xfrm>
            <a:off x="2714774" y="3068582"/>
            <a:ext cx="3880277" cy="9233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Let the click events bubble up from the anchor tags and handle them all in the same list click event handler</a:t>
            </a:r>
          </a:p>
        </p:txBody>
      </p:sp>
    </p:spTree>
    <p:extLst>
      <p:ext uri="{BB962C8B-B14F-4D97-AF65-F5344CB8AC3E}">
        <p14:creationId xmlns:p14="http://schemas.microsoft.com/office/powerpoint/2010/main" val="26626305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596B5-E644-4665-954F-9297782EB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DDD3C-6C59-4D5A-A4B4-B1D475D66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791217"/>
            <a:ext cx="8927377" cy="1460363"/>
          </a:xfrm>
        </p:spPr>
        <p:txBody>
          <a:bodyPr/>
          <a:lstStyle/>
          <a:p>
            <a:r>
              <a:rPr lang="en-GB" dirty="0"/>
              <a:t>jQuery is introducing (at the time of writing 11/21) </a:t>
            </a:r>
            <a:r>
              <a:rPr lang="en-GB" b="1" dirty="0"/>
              <a:t>event delegation</a:t>
            </a:r>
          </a:p>
          <a:p>
            <a:r>
              <a:rPr lang="en-GB" dirty="0"/>
              <a:t>Event delegation allows us to attach a single event listener, to a parent element, that will fire for </a:t>
            </a:r>
            <a:r>
              <a:rPr lang="en-GB" dirty="0">
                <a:solidFill>
                  <a:srgbClr val="FF0000"/>
                </a:solidFill>
              </a:rPr>
              <a:t>all descendants matching a selector</a:t>
            </a:r>
            <a:r>
              <a:rPr lang="en-GB" dirty="0"/>
              <a:t>, whether those descendants exist now or are added in the future.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04DF1A-1210-47C6-B0B0-1A9300A06D9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87C95C-69F4-445B-81EE-22A46E8B41D7}"/>
              </a:ext>
            </a:extLst>
          </p:cNvPr>
          <p:cNvSpPr txBox="1"/>
          <p:nvPr/>
        </p:nvSpPr>
        <p:spPr>
          <a:xfrm>
            <a:off x="1109557" y="2251580"/>
            <a:ext cx="7152301" cy="21236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&lt;</a:t>
            </a:r>
            <a:r>
              <a:rPr lang="en-GB" sz="1600" dirty="0" err="1"/>
              <a:t>ul</a:t>
            </a:r>
            <a:r>
              <a:rPr lang="en-GB" sz="1600" dirty="0"/>
              <a:t> id="students-</a:t>
            </a:r>
            <a:r>
              <a:rPr lang="en-GB" sz="1600" dirty="0" err="1"/>
              <a:t>ul</a:t>
            </a:r>
            <a:r>
              <a:rPr lang="en-GB" sz="1600" dirty="0"/>
              <a:t>"&gt;</a:t>
            </a:r>
          </a:p>
          <a:p>
            <a:r>
              <a:rPr lang="en-GB" sz="1600" dirty="0"/>
              <a:t>  &lt;% </a:t>
            </a:r>
            <a:r>
              <a:rPr lang="en-GB" sz="1600" dirty="0" err="1"/>
              <a:t>students.forEach</a:t>
            </a:r>
            <a:r>
              <a:rPr lang="en-GB" sz="1600" dirty="0"/>
              <a:t>( (student) =&gt; { %&gt;</a:t>
            </a:r>
          </a:p>
          <a:p>
            <a:r>
              <a:rPr lang="en-GB" sz="1600" dirty="0"/>
              <a:t>  &lt;li&gt;</a:t>
            </a:r>
          </a:p>
          <a:p>
            <a:r>
              <a:rPr lang="en-GB" sz="1600" dirty="0"/>
              <a:t>        &lt;%= </a:t>
            </a:r>
            <a:r>
              <a:rPr lang="en-GB" sz="1600" dirty="0" err="1"/>
              <a:t>student.Name</a:t>
            </a:r>
            <a:r>
              <a:rPr lang="en-GB" sz="1600" dirty="0"/>
              <a:t> %&gt;&amp;</a:t>
            </a:r>
            <a:r>
              <a:rPr lang="en-GB" sz="1600" dirty="0" err="1"/>
              <a:t>nbsp</a:t>
            </a:r>
            <a:r>
              <a:rPr lang="en-GB" sz="1600" dirty="0"/>
              <a:t>;</a:t>
            </a:r>
          </a:p>
          <a:p>
            <a:r>
              <a:rPr lang="en-GB" sz="1600" dirty="0"/>
              <a:t>        &lt;a </a:t>
            </a:r>
            <a:r>
              <a:rPr lang="en-GB" sz="1600" dirty="0" err="1"/>
              <a:t>href</a:t>
            </a:r>
            <a:r>
              <a:rPr lang="en-GB" sz="1600" dirty="0"/>
              <a:t>="" data-id="&lt;%= </a:t>
            </a:r>
            <a:r>
              <a:rPr lang="en-GB" sz="1600" dirty="0" err="1"/>
              <a:t>student.Id</a:t>
            </a:r>
            <a:r>
              <a:rPr lang="en-GB" sz="1600" dirty="0"/>
              <a:t> %&gt;"&gt;Delete&lt;/a&gt;</a:t>
            </a:r>
          </a:p>
          <a:p>
            <a:r>
              <a:rPr lang="en-GB" sz="1600" dirty="0"/>
              <a:t>  &lt;/li&gt;</a:t>
            </a:r>
          </a:p>
          <a:p>
            <a:r>
              <a:rPr lang="en-GB" sz="1600" dirty="0"/>
              <a:t>  &lt;% }); %&gt;</a:t>
            </a:r>
          </a:p>
          <a:p>
            <a:r>
              <a:rPr lang="en-GB" sz="1600" dirty="0"/>
              <a:t>&lt;/ul&gt;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5BE3E4-23C0-4133-87EC-6235E9ADA7E8}"/>
              </a:ext>
            </a:extLst>
          </p:cNvPr>
          <p:cNvSpPr txBox="1"/>
          <p:nvPr/>
        </p:nvSpPr>
        <p:spPr>
          <a:xfrm>
            <a:off x="79375" y="4076496"/>
            <a:ext cx="4172691" cy="25545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$(function ()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$.</a:t>
            </a:r>
            <a:r>
              <a:rPr lang="en-GB" sz="2000" dirty="0" err="1"/>
              <a:t>ajaxSetup</a:t>
            </a:r>
            <a:r>
              <a:rPr lang="en-GB" sz="2000" dirty="0"/>
              <a:t>({cache: false}); </a:t>
            </a:r>
          </a:p>
          <a:p>
            <a:r>
              <a:rPr lang="en-GB" sz="2000" dirty="0"/>
              <a:t>    $("#students-ul").on(</a:t>
            </a:r>
          </a:p>
          <a:p>
            <a:r>
              <a:rPr lang="en-GB" sz="2000" dirty="0"/>
              <a:t>          “click”, </a:t>
            </a:r>
          </a:p>
          <a:p>
            <a:r>
              <a:rPr lang="en-GB" sz="2000" dirty="0"/>
              <a:t>          </a:t>
            </a:r>
            <a:r>
              <a:rPr lang="en-GB" sz="2000" dirty="0">
                <a:solidFill>
                  <a:srgbClr val="FF0000"/>
                </a:solidFill>
              </a:rPr>
              <a:t>“</a:t>
            </a:r>
            <a:r>
              <a:rPr lang="en-GB" sz="2000" b="1" dirty="0">
                <a:solidFill>
                  <a:srgbClr val="FF0000"/>
                </a:solidFill>
              </a:rPr>
              <a:t>a</a:t>
            </a:r>
            <a:r>
              <a:rPr lang="en-GB" sz="2000" dirty="0">
                <a:solidFill>
                  <a:srgbClr val="FF0000"/>
                </a:solidFill>
              </a:rPr>
              <a:t>”</a:t>
            </a:r>
            <a:r>
              <a:rPr lang="en-GB" sz="2000" dirty="0"/>
              <a:t>,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</a:t>
            </a:r>
            <a:r>
              <a:rPr lang="en-GB" sz="2000" i="1" dirty="0">
                <a:solidFill>
                  <a:srgbClr val="FF0000"/>
                </a:solidFill>
                <a:sym typeface="Wingdings" panose="05000000000000000000" pitchFamily="2" charset="2"/>
              </a:rPr>
              <a:t>Handle anchor tags</a:t>
            </a:r>
            <a:endParaRPr lang="en-GB" sz="2000" i="1" dirty="0">
              <a:solidFill>
                <a:srgbClr val="FF0000"/>
              </a:solidFill>
            </a:endParaRPr>
          </a:p>
          <a:p>
            <a:r>
              <a:rPr lang="en-GB" sz="2000" dirty="0">
                <a:solidFill>
                  <a:srgbClr val="00B0F0"/>
                </a:solidFill>
              </a:rPr>
              <a:t>           </a:t>
            </a:r>
            <a:r>
              <a:rPr lang="en-GB" sz="2000" dirty="0" err="1">
                <a:solidFill>
                  <a:srgbClr val="00B0F0"/>
                </a:solidFill>
              </a:rPr>
              <a:t>DeleteStudentClick</a:t>
            </a:r>
            <a:r>
              <a:rPr lang="en-GB" sz="2000" dirty="0"/>
              <a:t>);</a:t>
            </a:r>
          </a:p>
          <a:p>
            <a:r>
              <a:rPr lang="en-GB" sz="2000" dirty="0"/>
              <a:t>});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220C0A-AD62-4C71-AD3A-E58F548B3B53}"/>
              </a:ext>
            </a:extLst>
          </p:cNvPr>
          <p:cNvSpPr txBox="1"/>
          <p:nvPr/>
        </p:nvSpPr>
        <p:spPr>
          <a:xfrm>
            <a:off x="4392111" y="4692049"/>
            <a:ext cx="4614641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function </a:t>
            </a:r>
            <a:r>
              <a:rPr lang="en-GB" sz="2000" dirty="0" err="1">
                <a:solidFill>
                  <a:srgbClr val="00B0F0"/>
                </a:solidFill>
              </a:rPr>
              <a:t>DeleteStudentClick</a:t>
            </a:r>
            <a:r>
              <a:rPr lang="en-GB" sz="2000" dirty="0"/>
              <a:t>(e)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let id = $(</a:t>
            </a:r>
            <a:r>
              <a:rPr lang="en-GB" sz="2000" b="1" dirty="0">
                <a:solidFill>
                  <a:srgbClr val="FF0000"/>
                </a:solidFill>
              </a:rPr>
              <a:t>this</a:t>
            </a:r>
            <a:r>
              <a:rPr lang="en-GB" sz="2000" dirty="0"/>
              <a:t>).</a:t>
            </a:r>
            <a:r>
              <a:rPr lang="en-GB" sz="2000" dirty="0" err="1"/>
              <a:t>attr</a:t>
            </a:r>
            <a:r>
              <a:rPr lang="en-GB" sz="2000" dirty="0"/>
              <a:t>('data-id');</a:t>
            </a:r>
          </a:p>
          <a:p>
            <a:r>
              <a:rPr lang="en-GB" sz="2000" dirty="0"/>
              <a:t>    console.log(`Deleting student with primary key ${id}`);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CC7F59-EBBC-419F-A28D-BB634F13A2A9}"/>
              </a:ext>
            </a:extLst>
          </p:cNvPr>
          <p:cNvSpPr txBox="1"/>
          <p:nvPr/>
        </p:nvSpPr>
        <p:spPr>
          <a:xfrm>
            <a:off x="6219200" y="4258714"/>
            <a:ext cx="2337162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We can use </a:t>
            </a:r>
            <a:r>
              <a:rPr lang="en-GB" i="1" dirty="0"/>
              <a:t>this</a:t>
            </a:r>
            <a:r>
              <a:rPr lang="en-GB" dirty="0"/>
              <a:t> now</a:t>
            </a:r>
            <a:endParaRPr lang="en-GB" i="1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A89FE01-9F84-4E4D-9472-B6BBD7F79C7D}"/>
              </a:ext>
            </a:extLst>
          </p:cNvPr>
          <p:cNvCxnSpPr>
            <a:cxnSpLocks/>
          </p:cNvCxnSpPr>
          <p:nvPr/>
        </p:nvCxnSpPr>
        <p:spPr bwMode="auto">
          <a:xfrm flipH="1">
            <a:off x="6059677" y="4647805"/>
            <a:ext cx="829119" cy="710674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BF83CF7D-CBD5-4458-A102-6B02286C1E10}"/>
              </a:ext>
            </a:extLst>
          </p:cNvPr>
          <p:cNvSpPr txBox="1"/>
          <p:nvPr/>
        </p:nvSpPr>
        <p:spPr>
          <a:xfrm>
            <a:off x="2498274" y="3865190"/>
            <a:ext cx="3007984" cy="64633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Handle the click events in the list click event handler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7340BC-FB3E-4F42-948B-5E7495291066}"/>
              </a:ext>
            </a:extLst>
          </p:cNvPr>
          <p:cNvSpPr txBox="1"/>
          <p:nvPr/>
        </p:nvSpPr>
        <p:spPr>
          <a:xfrm>
            <a:off x="7344075" y="6107821"/>
            <a:ext cx="17205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..or </a:t>
            </a:r>
            <a:r>
              <a:rPr lang="en-GB" sz="1400" dirty="0" err="1"/>
              <a:t>attr</a:t>
            </a:r>
            <a:r>
              <a:rPr lang="en-GB" sz="1400" dirty="0"/>
              <a:t>(‘id’) if using the id attribute</a:t>
            </a:r>
          </a:p>
        </p:txBody>
      </p:sp>
    </p:spTree>
    <p:extLst>
      <p:ext uri="{BB962C8B-B14F-4D97-AF65-F5344CB8AC3E}">
        <p14:creationId xmlns:p14="http://schemas.microsoft.com/office/powerpoint/2010/main" val="2136787483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89379</TotalTime>
  <Words>2428</Words>
  <Application>Microsoft Office PowerPoint</Application>
  <PresentationFormat>On-screen Show (4:3)</PresentationFormat>
  <Paragraphs>350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Helvetica-Narrow</vt:lpstr>
      <vt:lpstr>Monotype Sorts</vt:lpstr>
      <vt:lpstr>Arial</vt:lpstr>
      <vt:lpstr>Helvetica</vt:lpstr>
      <vt:lpstr>Impact</vt:lpstr>
      <vt:lpstr>Times New Roman</vt:lpstr>
      <vt:lpstr>os-slides</vt:lpstr>
      <vt:lpstr>Express Template Engine</vt:lpstr>
      <vt:lpstr>Setup</vt:lpstr>
      <vt:lpstr>What is a Template Engine?</vt:lpstr>
      <vt:lpstr>PowerPoint Presentation</vt:lpstr>
      <vt:lpstr>Handlebars Example</vt:lpstr>
      <vt:lpstr>Template Engines</vt:lpstr>
      <vt:lpstr>Express and Template</vt:lpstr>
      <vt:lpstr>Render Process</vt:lpstr>
      <vt:lpstr>EJS Template</vt:lpstr>
      <vt:lpstr>Exercise</vt:lpstr>
      <vt:lpstr>Exercise: Create template file</vt:lpstr>
      <vt:lpstr>Exercise</vt:lpstr>
      <vt:lpstr>Hints</vt:lpstr>
      <vt:lpstr>Hints (Cont)</vt:lpstr>
      <vt:lpstr>Hints (Cont)</vt:lpstr>
      <vt:lpstr>Hints (Cont)</vt:lpstr>
      <vt:lpstr>Hints (Cont)</vt:lpstr>
      <vt:lpstr>Hints (Cont)</vt:lpstr>
      <vt:lpstr>Event Propogation</vt:lpstr>
      <vt:lpstr>Hints (Cont)</vt:lpstr>
      <vt:lpstr>Hints (Cont)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1387</cp:revision>
  <cp:lastPrinted>2001-06-14T13:58:17Z</cp:lastPrinted>
  <dcterms:created xsi:type="dcterms:W3CDTF">1999-06-25T18:38:26Z</dcterms:created>
  <dcterms:modified xsi:type="dcterms:W3CDTF">2021-11-29T19:16:44Z</dcterms:modified>
</cp:coreProperties>
</file>