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9" r:id="rId4"/>
    <p:sldId id="265" r:id="rId5"/>
    <p:sldId id="262" r:id="rId6"/>
    <p:sldId id="258" r:id="rId7"/>
    <p:sldId id="268" r:id="rId8"/>
    <p:sldId id="269" r:id="rId9"/>
    <p:sldId id="270" r:id="rId10"/>
    <p:sldId id="271" r:id="rId11"/>
    <p:sldId id="263" r:id="rId12"/>
    <p:sldId id="260" r:id="rId13"/>
    <p:sldId id="261" r:id="rId14"/>
    <p:sldId id="264" r:id="rId15"/>
    <p:sldId id="266" r:id="rId16"/>
    <p:sldId id="267" r:id="rId17"/>
    <p:sldId id="272" r:id="rId18"/>
    <p:sldId id="273" r:id="rId19"/>
    <p:sldId id="274" r:id="rId20"/>
    <p:sldId id="275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7" autoAdjust="0"/>
    <p:restoredTop sz="94660"/>
  </p:normalViewPr>
  <p:slideViewPr>
    <p:cSldViewPr snapToGrid="0">
      <p:cViewPr varScale="1">
        <p:scale>
          <a:sx n="76" d="100"/>
          <a:sy n="76" d="100"/>
        </p:scale>
        <p:origin x="720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3/2/2023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3/2/2023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3/2/2023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3/2/2023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69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32D881-6B35-46C4-9246-6AD0554006D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4000" dirty="0"/>
              <a:t> </a:t>
            </a:r>
            <a:r>
              <a:rPr lang="en-GB" sz="4000" dirty="0" err="1"/>
              <a:t>Llwybr</a:t>
            </a:r>
            <a:r>
              <a:rPr lang="en-GB" sz="4000" dirty="0"/>
              <a:t> y Gymraeg </a:t>
            </a:r>
            <a:br>
              <a:rPr lang="en-GB" sz="4000" dirty="0"/>
            </a:br>
            <a:r>
              <a:rPr lang="en-GB" sz="4000" dirty="0"/>
              <a:t>Welsh Pathway</a:t>
            </a:r>
            <a:br>
              <a:rPr lang="en-GB" sz="4000" dirty="0"/>
            </a:br>
            <a:r>
              <a:rPr lang="en-GB" sz="4000" dirty="0"/>
              <a:t>BA1B 2022 - 2023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4239515-4C81-4A31-96C3-22CC4B2F99F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/>
              <a:t>Darlith</a:t>
            </a:r>
            <a:r>
              <a:rPr lang="en-GB"/>
              <a:t> 11 </a:t>
            </a:r>
            <a:r>
              <a:rPr lang="en-GB" dirty="0"/>
              <a:t>- Julia James</a:t>
            </a:r>
          </a:p>
          <a:p>
            <a:r>
              <a:rPr lang="en-GB" dirty="0"/>
              <a:t>j.james@uwtsd.ac.uk</a:t>
            </a:r>
          </a:p>
        </p:txBody>
      </p:sp>
    </p:spTree>
    <p:extLst>
      <p:ext uri="{BB962C8B-B14F-4D97-AF65-F5344CB8AC3E}">
        <p14:creationId xmlns:p14="http://schemas.microsoft.com/office/powerpoint/2010/main" val="27922736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F575B07-0B3C-43D6-82A4-326F0078BD7D}"/>
              </a:ext>
            </a:extLst>
          </p:cNvPr>
          <p:cNvSpPr txBox="1"/>
          <p:nvPr/>
        </p:nvSpPr>
        <p:spPr>
          <a:xfrm>
            <a:off x="1466850" y="1582340"/>
            <a:ext cx="8972550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u="sng" dirty="0"/>
              <a:t>Nod ac </a:t>
            </a:r>
            <a:r>
              <a:rPr lang="en-GB" sz="2000" b="1" u="sng" dirty="0" err="1"/>
              <a:t>Amcanion</a:t>
            </a:r>
            <a:r>
              <a:rPr lang="en-GB" sz="2000" b="1" u="sng" dirty="0"/>
              <a:t>/</a:t>
            </a:r>
            <a:r>
              <a:rPr lang="en-GB" sz="2000" b="1" i="1" u="sng" dirty="0"/>
              <a:t>Aims and Objectives</a:t>
            </a:r>
          </a:p>
          <a:p>
            <a:endParaRPr lang="en-GB" sz="2000" i="1" dirty="0"/>
          </a:p>
          <a:p>
            <a:r>
              <a:rPr lang="en-GB" sz="2000" b="1" i="1" dirty="0" err="1"/>
              <a:t>Adolygu</a:t>
            </a:r>
            <a:r>
              <a:rPr lang="en-GB" sz="2000" b="1" i="1" dirty="0"/>
              <a:t>…./Revision</a:t>
            </a:r>
          </a:p>
          <a:p>
            <a:pPr marL="285750" indent="-285750">
              <a:buFontTx/>
              <a:buChar char="-"/>
            </a:pPr>
            <a:r>
              <a:rPr lang="en-GB" sz="2000" dirty="0" err="1"/>
              <a:t>Cynnal</a:t>
            </a:r>
            <a:r>
              <a:rPr lang="en-GB" sz="2000" dirty="0"/>
              <a:t> </a:t>
            </a:r>
            <a:r>
              <a:rPr lang="en-GB" sz="2000" dirty="0" err="1"/>
              <a:t>sesiwn</a:t>
            </a:r>
            <a:r>
              <a:rPr lang="en-GB" sz="2000" dirty="0"/>
              <a:t> </a:t>
            </a:r>
            <a:r>
              <a:rPr lang="en-GB" sz="2000" dirty="0" err="1"/>
              <a:t>cofrestru</a:t>
            </a:r>
            <a:r>
              <a:rPr lang="en-GB" sz="2000" dirty="0"/>
              <a:t>/</a:t>
            </a:r>
            <a:r>
              <a:rPr lang="en-GB" sz="2000" i="1" dirty="0"/>
              <a:t>Registering a class</a:t>
            </a:r>
          </a:p>
          <a:p>
            <a:pPr marL="285750" indent="-285750">
              <a:buFontTx/>
              <a:buChar char="-"/>
            </a:pPr>
            <a:r>
              <a:rPr lang="en-GB" sz="2000" dirty="0"/>
              <a:t>Y </a:t>
            </a:r>
            <a:r>
              <a:rPr lang="en-GB" sz="2000" dirty="0" err="1"/>
              <a:t>tywydd</a:t>
            </a:r>
            <a:r>
              <a:rPr lang="en-GB" sz="2000" dirty="0"/>
              <a:t> + </a:t>
            </a:r>
            <a:r>
              <a:rPr lang="en-GB" sz="2000" dirty="0" err="1"/>
              <a:t>gwrando</a:t>
            </a:r>
            <a:r>
              <a:rPr lang="en-GB" sz="2000" dirty="0"/>
              <a:t> </a:t>
            </a:r>
            <a:r>
              <a:rPr lang="en-GB" sz="2000" dirty="0" err="1"/>
              <a:t>ar</a:t>
            </a:r>
            <a:r>
              <a:rPr lang="en-GB" sz="2000" dirty="0"/>
              <a:t> </a:t>
            </a:r>
            <a:r>
              <a:rPr lang="en-GB" sz="2000" dirty="0" err="1"/>
              <a:t>fwletin</a:t>
            </a:r>
            <a:r>
              <a:rPr lang="en-GB" sz="2000" dirty="0"/>
              <a:t> </a:t>
            </a:r>
            <a:r>
              <a:rPr lang="en-GB" sz="2000" dirty="0" err="1"/>
              <a:t>newyddion</a:t>
            </a:r>
            <a:r>
              <a:rPr lang="en-GB" sz="2000" dirty="0"/>
              <a:t>/</a:t>
            </a:r>
            <a:r>
              <a:rPr lang="en-GB" sz="2000" i="1" dirty="0"/>
              <a:t>The weather +listening to a weather bulletin</a:t>
            </a:r>
          </a:p>
          <a:p>
            <a:pPr marL="285750" indent="-285750">
              <a:buFontTx/>
              <a:buChar char="-"/>
            </a:pPr>
            <a:r>
              <a:rPr lang="en-GB" sz="2000" dirty="0" err="1"/>
              <a:t>Misoedd</a:t>
            </a:r>
            <a:r>
              <a:rPr lang="en-GB" sz="2000" dirty="0"/>
              <a:t> y </a:t>
            </a:r>
            <a:r>
              <a:rPr lang="en-GB" sz="2000" dirty="0" err="1"/>
              <a:t>flwyddyn</a:t>
            </a:r>
            <a:r>
              <a:rPr lang="en-GB" sz="2000" dirty="0"/>
              <a:t>/</a:t>
            </a:r>
            <a:r>
              <a:rPr lang="en-GB" sz="2000" i="1" dirty="0"/>
              <a:t>The months of the year</a:t>
            </a:r>
          </a:p>
          <a:p>
            <a:pPr marL="285750" indent="-285750">
              <a:buFontTx/>
              <a:buChar char="-"/>
            </a:pPr>
            <a:r>
              <a:rPr lang="en-GB" sz="2000" dirty="0"/>
              <a:t>Y </a:t>
            </a:r>
            <a:r>
              <a:rPr lang="en-GB" sz="2000" dirty="0" err="1"/>
              <a:t>Tymhorau</a:t>
            </a:r>
            <a:r>
              <a:rPr lang="en-GB" sz="2000" dirty="0"/>
              <a:t>/</a:t>
            </a:r>
            <a:r>
              <a:rPr lang="en-GB" sz="2000" i="1" dirty="0"/>
              <a:t>The Seasons</a:t>
            </a:r>
          </a:p>
          <a:p>
            <a:pPr marL="285750" indent="-285750">
              <a:buFontTx/>
              <a:buChar char="-"/>
            </a:pPr>
            <a:r>
              <a:rPr lang="en-GB" sz="2000" dirty="0" err="1"/>
              <a:t>Trefnolion</a:t>
            </a:r>
            <a:r>
              <a:rPr lang="en-GB" sz="2000" dirty="0"/>
              <a:t>/</a:t>
            </a:r>
            <a:r>
              <a:rPr lang="en-GB" sz="2000" i="1" dirty="0" err="1"/>
              <a:t>Numericals</a:t>
            </a:r>
            <a:endParaRPr lang="en-GB" sz="2000" i="1" dirty="0"/>
          </a:p>
          <a:p>
            <a:pPr marL="285750" indent="-285750">
              <a:buFontTx/>
              <a:buChar char="-"/>
            </a:pPr>
            <a:r>
              <a:rPr lang="en-GB" sz="2000" dirty="0" err="1"/>
              <a:t>Idiomau</a:t>
            </a:r>
            <a:r>
              <a:rPr lang="en-GB" sz="2000" dirty="0"/>
              <a:t>/</a:t>
            </a:r>
            <a:r>
              <a:rPr lang="en-GB" sz="2000" i="1" dirty="0"/>
              <a:t>Idioms</a:t>
            </a:r>
          </a:p>
          <a:p>
            <a:pPr marL="285750" indent="-285750">
              <a:buFontTx/>
              <a:buChar char="-"/>
            </a:pPr>
            <a:endParaRPr lang="en-GB" sz="2000" dirty="0"/>
          </a:p>
          <a:p>
            <a:pPr marL="285750" indent="-285750">
              <a:buFontTx/>
              <a:buChar char="-"/>
            </a:pPr>
            <a:r>
              <a:rPr lang="en-GB" sz="2000" dirty="0" err="1"/>
              <a:t>Dysgu</a:t>
            </a:r>
            <a:r>
              <a:rPr lang="en-GB" sz="2000" dirty="0"/>
              <a:t> ‘</a:t>
            </a:r>
            <a:r>
              <a:rPr lang="en-GB" sz="2000" dirty="0" err="1"/>
              <a:t>hoffi</a:t>
            </a:r>
            <a:r>
              <a:rPr lang="en-GB" sz="2000" dirty="0"/>
              <a:t>’ –</a:t>
            </a:r>
            <a:r>
              <a:rPr lang="en-GB" sz="2000" dirty="0" err="1"/>
              <a:t>siarad</a:t>
            </a:r>
            <a:r>
              <a:rPr lang="en-GB" sz="2000" dirty="0"/>
              <a:t> am </a:t>
            </a:r>
            <a:r>
              <a:rPr lang="en-GB" sz="2000" dirty="0" err="1"/>
              <a:t>bethau</a:t>
            </a:r>
            <a:r>
              <a:rPr lang="en-GB" sz="2000" dirty="0"/>
              <a:t> </a:t>
            </a:r>
            <a:r>
              <a:rPr lang="en-GB" sz="2000" dirty="0" err="1"/>
              <a:t>rydym</a:t>
            </a:r>
            <a:r>
              <a:rPr lang="en-GB" sz="2000" dirty="0"/>
              <a:t> yn </a:t>
            </a:r>
            <a:r>
              <a:rPr lang="en-GB" sz="2000" dirty="0" err="1"/>
              <a:t>hoffi-ddim</a:t>
            </a:r>
            <a:r>
              <a:rPr lang="en-GB" sz="2000" dirty="0"/>
              <a:t> yn </a:t>
            </a:r>
            <a:r>
              <a:rPr lang="en-GB" sz="2000" dirty="0" err="1"/>
              <a:t>hoffi</a:t>
            </a:r>
            <a:r>
              <a:rPr lang="en-GB" sz="2000" dirty="0"/>
              <a:t>/</a:t>
            </a:r>
            <a:r>
              <a:rPr lang="en-GB" sz="2000" i="1" dirty="0"/>
              <a:t>Learn about things we like-dislike </a:t>
            </a:r>
          </a:p>
          <a:p>
            <a:pPr marL="285750" indent="-285750">
              <a:buFontTx/>
              <a:buChar char="-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8535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77B7598-696A-483E-8A52-A8A7177EDE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1974" y="561975"/>
            <a:ext cx="11363325" cy="5657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49373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20A7A25-5521-4F78-B319-54545CF8D4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95475" y="666750"/>
            <a:ext cx="7620000" cy="5562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42119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D543BB0-5C64-42D1-A4E3-E4B4E78D1C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450" y="600075"/>
            <a:ext cx="11182350" cy="57530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00947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8AEA607-51C0-42DD-9569-46BBBF62FA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5775" y="552450"/>
            <a:ext cx="11163299" cy="5676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02499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D7A68F6-BF4C-410A-97AD-9CF3C2A066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0075" y="571501"/>
            <a:ext cx="10944225" cy="56292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95610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9C54467-E5B4-4039-9CA8-5949726ED4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2925" y="571500"/>
            <a:ext cx="11106150" cy="5705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4618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E59751C-E993-4821-A2C9-CF6F75CBFD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125" y="581025"/>
            <a:ext cx="11039475" cy="5657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85421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ECA5DCC-2D28-419E-AC46-1AD7D9A338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100" y="676276"/>
            <a:ext cx="11287125" cy="5657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41823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5417523-0B79-4001-AF95-30C0521A3B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0776" y="590550"/>
            <a:ext cx="7972424" cy="5657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97060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79CABF9-827E-40FA-8734-7595892447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8251" y="523875"/>
            <a:ext cx="9353550" cy="5791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76905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18115D6-5A07-4E54-A3D8-26DC924B68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1975" y="476250"/>
            <a:ext cx="11087099" cy="58483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62738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842A279-E7A7-41AB-96B0-9286B0B501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1350" y="609600"/>
            <a:ext cx="6038850" cy="5676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270137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5C69616-3CAF-4FD8-A911-155C687E51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924" y="638176"/>
            <a:ext cx="7362825" cy="571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345036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6830D95-37DD-4691-BAEA-347C8BB547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19450" y="571500"/>
            <a:ext cx="5781675" cy="5648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989094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D222098-5F91-476A-B5DE-E5B5EDF769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800" y="647700"/>
            <a:ext cx="10915650" cy="5572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099232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82513BC-9363-471F-90F6-42C18E9E3C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450" y="628650"/>
            <a:ext cx="10982325" cy="5572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543859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8E8FC5F-A182-4A45-BBAB-92DAEC2A96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8650" y="628650"/>
            <a:ext cx="10982325" cy="5648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178003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88C67BB-7C41-4D29-9EE3-E94F31E405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3876" y="504825"/>
            <a:ext cx="11134724" cy="5857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853091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287</TotalTime>
  <Words>98</Words>
  <Application>Microsoft Office PowerPoint</Application>
  <PresentationFormat>Widescreen</PresentationFormat>
  <Paragraphs>14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Garamond</vt:lpstr>
      <vt:lpstr>Organic</vt:lpstr>
      <vt:lpstr> Llwybr y Gymraeg  Welsh Pathway BA1B 2022 - 2023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Llwybr y Gymraeg  Welsh Pathway BA1B 2022 - 2023</dc:title>
  <dc:creator>Julia G James</dc:creator>
  <cp:lastModifiedBy>Julia</cp:lastModifiedBy>
  <cp:revision>9</cp:revision>
  <dcterms:created xsi:type="dcterms:W3CDTF">2022-01-29T13:37:55Z</dcterms:created>
  <dcterms:modified xsi:type="dcterms:W3CDTF">2023-03-02T08:30:08Z</dcterms:modified>
</cp:coreProperties>
</file>