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62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2" r:id="rId11"/>
    <p:sldId id="273" r:id="rId12"/>
    <p:sldId id="275" r:id="rId13"/>
    <p:sldId id="276" r:id="rId14"/>
    <p:sldId id="277" r:id="rId15"/>
    <p:sldId id="278" r:id="rId16"/>
    <p:sldId id="279" r:id="rId17"/>
    <p:sldId id="280" r:id="rId18"/>
    <p:sldId id="281" r:id="rId19"/>
    <p:sldId id="282" r:id="rId20"/>
    <p:sldId id="283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  <p15:guide id="3" orient="horz" pos="979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uresh, Anandan" initials="SA" lastIdx="5" clrIdx="0">
    <p:extLst>
      <p:ext uri="{19B8F6BF-5375-455C-9EA6-DF929625EA0E}">
        <p15:presenceInfo xmlns:p15="http://schemas.microsoft.com/office/powerpoint/2012/main" userId="S-1-5-21-2752970185-40930380-1894245210-2183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5633"/>
    <a:srgbClr val="18293A"/>
    <a:srgbClr val="00A4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920" autoAdjust="0"/>
    <p:restoredTop sz="94599" autoAdjust="0"/>
  </p:normalViewPr>
  <p:slideViewPr>
    <p:cSldViewPr>
      <p:cViewPr varScale="1">
        <p:scale>
          <a:sx n="108" d="100"/>
          <a:sy n="108" d="100"/>
        </p:scale>
        <p:origin x="1974" y="96"/>
      </p:cViewPr>
      <p:guideLst>
        <p:guide orient="horz" pos="2160"/>
        <p:guide pos="2880"/>
        <p:guide orient="horz" pos="979"/>
      </p:guideLst>
    </p:cSldViewPr>
  </p:slideViewPr>
  <p:outlineViewPr>
    <p:cViewPr>
      <p:scale>
        <a:sx n="33" d="100"/>
        <a:sy n="33" d="100"/>
      </p:scale>
      <p:origin x="0" y="45192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2856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9BE231-3047-46CC-8EB7-0A9C6A23B5E3}" type="datetimeFigureOut">
              <a:rPr lang="en-GB" smtClean="0"/>
              <a:pPr/>
              <a:t>12/07/2023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0D405B-D0BD-49FD-B9CE-587CD7BE639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86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D29C7B-D5A1-4F4F-81D6-26274366EFEE}" type="datetimeFigureOut">
              <a:rPr lang="en-GB" smtClean="0"/>
              <a:t>12/07/2023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0C9930-0A10-4D51-BF8B-58A66CF9DE84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Figure 7.2 The online customer experience pyramid – success factors</a:t>
            </a: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3388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7.6 </a:t>
            </a:r>
            <a:r>
              <a:rPr lang="en-US" sz="1200" b="0" i="0" u="none" strike="noStrike" kern="1200" baseline="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Metrobank</a:t>
            </a:r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desktop and mobile experiences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4362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7.8 </a:t>
            </a:r>
            <a:r>
              <a:rPr lang="en-IN" sz="1200" b="0" i="0" u="none" strike="noStrike" kern="1200" baseline="0" dirty="0" err="1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Optimax</a:t>
            </a:r>
            <a:r>
              <a:rPr lang="en-IN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website ( www.optimax.com )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4166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7.14 Responsive design showing updated layout for different content blocks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797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IN" sz="12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Figure 7.15 Faceted navigation at Euroffice.com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892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198884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1115616" y="4077072"/>
            <a:ext cx="3528392" cy="1944216"/>
          </a:xfrm>
        </p:spPr>
        <p:txBody>
          <a:bodyPr/>
          <a:lstStyle/>
          <a:p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4"/>
          </p:nvPr>
        </p:nvSpPr>
        <p:spPr>
          <a:xfrm>
            <a:off x="5003800" y="3860800"/>
            <a:ext cx="3240088" cy="22320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187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4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0" indent="0">
              <a:buNone/>
              <a:defRPr sz="2400"/>
            </a:lvl1pPr>
            <a:lvl2pPr>
              <a:defRPr sz="2000"/>
            </a:lvl2pPr>
            <a:lvl3pPr>
              <a:buClr>
                <a:srgbClr val="EA5633"/>
              </a:buClr>
              <a:defRPr sz="20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12/07/2023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53288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12/07/2023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3229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12/07/2023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0710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12/07/2023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027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12/07/2023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528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12/07/2023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314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12/07/2023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294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12/07/2023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0509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12/07/2023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137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412D165E-2ED9-4DA9-99B2-16E4DB74B7D0}" type="datetimeFigureOut">
              <a:rPr lang="en-GB" smtClean="0"/>
              <a:pPr/>
              <a:t>12/07/2023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8DF14E08-3E27-4330-BBCC-108ACDB8E4C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4198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e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TextBox 5"/>
          <p:cNvSpPr txBox="1"/>
          <p:nvPr userDrawn="1"/>
        </p:nvSpPr>
        <p:spPr>
          <a:xfrm>
            <a:off x="1600200" y="6429345"/>
            <a:ext cx="71628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buClrTx/>
              <a:defRPr/>
            </a:pPr>
            <a:r>
              <a:rPr lang="en-IN" sz="1200" b="0" i="0" u="none" strike="noStrike" kern="1200" baseline="0" dirty="0">
                <a:solidFill>
                  <a:schemeClr val="tx1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Copyright © 2019, 2016, 2012</a:t>
            </a:r>
            <a:r>
              <a:rPr lang="en-US" altLang="en-US" sz="1200" dirty="0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 Pearson Education, Inc. All Rights Reserved</a:t>
            </a:r>
          </a:p>
        </p:txBody>
      </p:sp>
      <p:pic>
        <p:nvPicPr>
          <p:cNvPr id="8" name="Picture 7" descr="Pearson Logo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376789"/>
            <a:ext cx="918000" cy="2799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1259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b="1" kern="1200">
          <a:solidFill>
            <a:srgbClr val="00A4B7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rgbClr val="18293A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rgbClr val="18293A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rgbClr val="18293A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rgbClr val="18293A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rgbClr val="18293A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475782"/>
            <a:ext cx="3336811" cy="4536504"/>
          </a:xfrm>
          <a:prstGeom prst="rect">
            <a:avLst/>
          </a:prstGeom>
        </p:spPr>
      </p:pic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1F7EB6F3-A41E-4D17-8801-90AAAD8F406A}"/>
              </a:ext>
            </a:extLst>
          </p:cNvPr>
          <p:cNvSpPr txBox="1">
            <a:spLocks/>
          </p:cNvSpPr>
          <p:nvPr/>
        </p:nvSpPr>
        <p:spPr bwMode="auto">
          <a:xfrm>
            <a:off x="4522682" y="3573016"/>
            <a:ext cx="4009758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lvl="0" indent="0">
              <a:spcBef>
                <a:spcPts val="1200"/>
              </a:spcBef>
              <a:buNone/>
              <a:defRPr/>
            </a:pPr>
            <a:r>
              <a:rPr lang="en-US" sz="2200" dirty="0">
                <a:solidFill>
                  <a:srgbClr val="000000"/>
                </a:solidFill>
              </a:rPr>
              <a:t>Delivering the digital customer experience</a:t>
            </a:r>
            <a:endParaRPr kumimoji="0" lang="en-US" sz="22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1F7EB6F3-A41E-4D17-8801-90AAAD8F406A}"/>
              </a:ext>
            </a:extLst>
          </p:cNvPr>
          <p:cNvSpPr txBox="1">
            <a:spLocks/>
          </p:cNvSpPr>
          <p:nvPr/>
        </p:nvSpPr>
        <p:spPr bwMode="auto">
          <a:xfrm>
            <a:off x="4522682" y="2013894"/>
            <a:ext cx="4148701" cy="1384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3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lvl="0" indent="0">
              <a:spcBef>
                <a:spcPts val="1200"/>
              </a:spcBef>
              <a:buNone/>
              <a:defRPr/>
            </a:pPr>
            <a:r>
              <a:rPr lang="en-US" sz="2200" dirty="0">
                <a:solidFill>
                  <a:srgbClr val="000000"/>
                </a:solidFill>
              </a:rPr>
              <a:t>Digital marketing: implementation and practice</a:t>
            </a:r>
          </a:p>
        </p:txBody>
      </p:sp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616024" y="14759"/>
            <a:ext cx="777240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>
                <a:solidFill>
                  <a:srgbClr val="007BA4"/>
                </a:solidFill>
              </a:rPr>
              <a:t>DIGITAL MARKETING</a:t>
            </a:r>
            <a:br>
              <a:rPr lang="en-GB" b="1" dirty="0">
                <a:solidFill>
                  <a:srgbClr val="007BA4"/>
                </a:solidFill>
              </a:rPr>
            </a:br>
            <a:r>
              <a:rPr lang="en-GB" sz="2700" b="1" dirty="0">
                <a:solidFill>
                  <a:srgbClr val="007BA4"/>
                </a:solidFill>
              </a:rPr>
              <a:t>STRATEGY, IMPLEMENTATION AND PRACTICE</a:t>
            </a:r>
            <a:br>
              <a:rPr lang="en-GB" sz="2700" b="1" dirty="0">
                <a:solidFill>
                  <a:srgbClr val="007BA4"/>
                </a:solidFill>
              </a:rPr>
            </a:br>
            <a:endParaRPr lang="en-GB" sz="2700" b="1" dirty="0">
              <a:solidFill>
                <a:srgbClr val="007BA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98837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Delivering the digital customer experience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9645" y="1556793"/>
            <a:ext cx="6948264" cy="4176464"/>
          </a:xfrm>
        </p:spPr>
        <p:txBody>
          <a:bodyPr>
            <a:normAutofit/>
          </a:bodyPr>
          <a:lstStyle/>
          <a:p>
            <a:r>
              <a:rPr lang="en-GB" b="1" dirty="0"/>
              <a:t>Main topics: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Planning web sites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Initiating digital experience project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Defining site or app requirements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Designing the user experience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Managing and testing the concept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Online retail merchandising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Site promotion and traffic building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The impact of service quality on e-loyalty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28800"/>
            <a:ext cx="1080120" cy="10870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0961" y="2348880"/>
            <a:ext cx="1885877" cy="256391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654843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5400" y="332656"/>
            <a:ext cx="8613201" cy="586541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rgbClr val="007BA4"/>
                </a:solidFill>
              </a:rPr>
              <a:t>Delivering the digital customer experience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22741" y="1247495"/>
            <a:ext cx="5520122" cy="49813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159546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273" y="300038"/>
            <a:ext cx="7481455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Planning web sites, app design and redesign projects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208" y="1433984"/>
            <a:ext cx="7787208" cy="3651200"/>
          </a:xfrm>
        </p:spPr>
        <p:txBody>
          <a:bodyPr/>
          <a:lstStyle/>
          <a:p>
            <a:r>
              <a:rPr lang="en-GB" dirty="0"/>
              <a:t>Main development tasks: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Pre-development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Discovery, analysis, design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Content creation, coding development and testing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Publishing or launching the site or improvement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Pre-launch promotion or communications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Ongoing promotion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Ongoing development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3945378"/>
            <a:ext cx="2319528" cy="25237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43621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Summary of the process of website development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8450" y="1532727"/>
            <a:ext cx="3247101" cy="47704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998334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339" y="274638"/>
            <a:ext cx="6801323" cy="114300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Interactive approach to improving site effectiveness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4993" y="1700808"/>
            <a:ext cx="6254014" cy="417386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1331640" y="6050121"/>
            <a:ext cx="151035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000" i="1" dirty="0">
                <a:latin typeface="+mj-lt"/>
              </a:rPr>
              <a:t>Source</a:t>
            </a:r>
            <a:r>
              <a:rPr lang="en-IN" sz="1000" dirty="0">
                <a:latin typeface="+mj-lt"/>
              </a:rPr>
              <a:t>: Sullivan (2011)</a:t>
            </a:r>
            <a:endParaRPr lang="en-IN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4732832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rgbClr val="007BA4"/>
                </a:solidFill>
              </a:rPr>
              <a:t>Who should be involved in a digital experience project?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152" y="1446684"/>
            <a:ext cx="4114800" cy="3629000"/>
          </a:xfrm>
        </p:spPr>
        <p:txBody>
          <a:bodyPr/>
          <a:lstStyle/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Site sponsor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Site owner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Project manager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Site designer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Content developer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Webmaster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Digital experience analyst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Stakeholder</a:t>
            </a:r>
          </a:p>
          <a:p>
            <a:pPr>
              <a:buClr>
                <a:srgbClr val="007BA4"/>
              </a:buClr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3111376"/>
            <a:ext cx="2592288" cy="28597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399980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rgbClr val="007BA4"/>
                </a:solidFill>
              </a:rPr>
              <a:t>Example of a website ‘Design and Build’ project timeline</a:t>
            </a:r>
            <a:endParaRPr lang="en-GB" sz="3200" dirty="0">
              <a:solidFill>
                <a:srgbClr val="007BA4"/>
              </a:solidFill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1048" y="1412776"/>
            <a:ext cx="4721905" cy="48555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863764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rgbClr val="007BA4"/>
                </a:solidFill>
              </a:rPr>
              <a:t>Initiation of a digital project</a:t>
            </a:r>
          </a:p>
        </p:txBody>
      </p:sp>
      <p:sp>
        <p:nvSpPr>
          <p:cNvPr id="7" name="Rectangle 6"/>
          <p:cNvSpPr/>
          <p:nvPr/>
        </p:nvSpPr>
        <p:spPr>
          <a:xfrm>
            <a:off x="539552" y="1453580"/>
            <a:ext cx="6048672" cy="18004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Domain name selection and registration 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Uniform resource locators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Selecting a hosting provider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400" dirty="0"/>
              <a:t>Web site performance optimisation </a:t>
            </a:r>
          </a:p>
        </p:txBody>
      </p:sp>
    </p:spTree>
    <p:extLst>
      <p:ext uri="{BB962C8B-B14F-4D97-AF65-F5344CB8AC3E}">
        <p14:creationId xmlns:p14="http://schemas.microsoft.com/office/powerpoint/2010/main" val="21629865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339" y="261267"/>
            <a:ext cx="6801323" cy="709714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rgbClr val="007BA4"/>
                </a:solidFill>
              </a:rPr>
              <a:t>Defining site or app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368628"/>
            <a:ext cx="8229600" cy="1052260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The discovery or analysis phase involves using marketing research techniques to find out the needs of the business and audience. </a:t>
            </a:r>
          </a:p>
          <a:p>
            <a:r>
              <a:rPr lang="en-GB" sz="2000" dirty="0">
                <a:solidFill>
                  <a:schemeClr val="tx1"/>
                </a:solidFill>
              </a:rPr>
              <a:t>Key considerations: </a:t>
            </a:r>
          </a:p>
        </p:txBody>
      </p:sp>
      <p:sp>
        <p:nvSpPr>
          <p:cNvPr id="5" name="Rectangle 4"/>
          <p:cNvSpPr/>
          <p:nvPr/>
        </p:nvSpPr>
        <p:spPr>
          <a:xfrm>
            <a:off x="467544" y="2498532"/>
            <a:ext cx="7992888" cy="30931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Business requirements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Usability requirements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Web accessibility requirements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Personalisation requirements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Localisation and cultural customisation 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Reviewing competitor web sites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Designing the information architecture</a:t>
            </a:r>
          </a:p>
          <a:p>
            <a:pPr marL="285750" indent="-285750">
              <a:spcBef>
                <a:spcPts val="576"/>
              </a:spcBef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sz="2000" dirty="0"/>
              <a:t>Blueprints, wire frames and landing pages</a:t>
            </a:r>
          </a:p>
        </p:txBody>
      </p:sp>
    </p:spTree>
    <p:extLst>
      <p:ext uri="{BB962C8B-B14F-4D97-AF65-F5344CB8AC3E}">
        <p14:creationId xmlns:p14="http://schemas.microsoft.com/office/powerpoint/2010/main" val="35487803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" y="286048"/>
            <a:ext cx="9052560" cy="645195"/>
          </a:xfrm>
        </p:spPr>
        <p:txBody>
          <a:bodyPr>
            <a:normAutofit/>
          </a:bodyPr>
          <a:lstStyle/>
          <a:p>
            <a:pPr algn="ctr"/>
            <a:r>
              <a:rPr lang="fr-FR" sz="3200" dirty="0" err="1">
                <a:solidFill>
                  <a:srgbClr val="007BA4"/>
                </a:solidFill>
              </a:rPr>
              <a:t>Personalisation</a:t>
            </a:r>
            <a:r>
              <a:rPr lang="fr-FR" sz="3200" dirty="0">
                <a:solidFill>
                  <a:srgbClr val="007BA4"/>
                </a:solidFill>
              </a:rPr>
              <a:t> </a:t>
            </a:r>
            <a:r>
              <a:rPr lang="fr-FR" sz="3200" dirty="0" err="1">
                <a:solidFill>
                  <a:srgbClr val="007BA4"/>
                </a:solidFill>
              </a:rPr>
              <a:t>pyramid</a:t>
            </a:r>
            <a:r>
              <a:rPr lang="fr-FR" sz="3200" dirty="0">
                <a:solidFill>
                  <a:srgbClr val="007BA4"/>
                </a:solidFill>
              </a:rPr>
              <a:t> web site</a:t>
            </a:r>
            <a:endParaRPr lang="en-GB" sz="3200" dirty="0">
              <a:solidFill>
                <a:srgbClr val="007BA4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294" y="1340768"/>
            <a:ext cx="7819405" cy="43966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Rectangle 2"/>
          <p:cNvSpPr/>
          <p:nvPr/>
        </p:nvSpPr>
        <p:spPr>
          <a:xfrm>
            <a:off x="539552" y="5919083"/>
            <a:ext cx="2177199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IN" sz="1000" i="1" dirty="0">
                <a:latin typeface="+mj-lt"/>
              </a:rPr>
              <a:t>Source</a:t>
            </a:r>
            <a:r>
              <a:rPr lang="en-IN" sz="1000" dirty="0">
                <a:latin typeface="+mj-lt"/>
              </a:rPr>
              <a:t>: </a:t>
            </a:r>
            <a:r>
              <a:rPr lang="en-IN" sz="1000" dirty="0" err="1">
                <a:latin typeface="+mj-lt"/>
              </a:rPr>
              <a:t>Monetate</a:t>
            </a:r>
            <a:r>
              <a:rPr lang="en-IN" sz="1000" dirty="0">
                <a:latin typeface="+mj-lt"/>
              </a:rPr>
              <a:t>, with permission.</a:t>
            </a:r>
            <a:endParaRPr lang="en-IN" sz="2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2020846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" y="300038"/>
            <a:ext cx="9052560" cy="1143000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rgbClr val="007BA4"/>
                </a:solidFill>
              </a:rPr>
              <a:t>Site structure diagram (blueprint) showing layout and relationships between pages</a:t>
            </a:r>
            <a:endParaRPr lang="en-GB" sz="3200" dirty="0">
              <a:solidFill>
                <a:srgbClr val="007BA4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4574" y="1484784"/>
            <a:ext cx="4260083" cy="47223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470204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solidFill>
                  <a:srgbClr val="007BA4"/>
                </a:solidFill>
              </a:rPr>
              <a:t>Example wireframe for a children’s toy site</a:t>
            </a:r>
            <a:endParaRPr lang="en-GB" sz="3200" dirty="0">
              <a:solidFill>
                <a:srgbClr val="007BA4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0188" y="1435857"/>
            <a:ext cx="5291873" cy="48480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646214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339" y="186128"/>
            <a:ext cx="6801323" cy="858754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Designing the user experience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852" y="1196752"/>
            <a:ext cx="2304256" cy="3456384"/>
          </a:xfrm>
        </p:spPr>
        <p:txBody>
          <a:bodyPr>
            <a:normAutofit fontScale="92500"/>
          </a:bodyPr>
          <a:lstStyle/>
          <a:p>
            <a:r>
              <a:rPr lang="en-GB" dirty="0"/>
              <a:t>Key topics: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Evaluating designs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Elements of site design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Mobile design requirements and techniques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1412776"/>
            <a:ext cx="5767631" cy="39604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873523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339" y="258967"/>
            <a:ext cx="6801323" cy="709714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Managing and testing content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152" y="1412776"/>
            <a:ext cx="8229600" cy="1036712"/>
          </a:xfrm>
        </p:spPr>
        <p:txBody>
          <a:bodyPr/>
          <a:lstStyle/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Criteria for selecting a content management system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Testing the experience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3068960"/>
            <a:ext cx="3008172" cy="29016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961390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0490" y="273348"/>
            <a:ext cx="6183021" cy="709714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rgbClr val="007BA4"/>
                </a:solidFill>
              </a:rPr>
              <a:t>Online retail merchandising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44" y="1196753"/>
            <a:ext cx="6069880" cy="2952327"/>
          </a:xfrm>
        </p:spPr>
        <p:txBody>
          <a:bodyPr>
            <a:normAutofit/>
          </a:bodyPr>
          <a:lstStyle/>
          <a:p>
            <a:r>
              <a:rPr lang="en-GB" dirty="0"/>
              <a:t>Common approaches: </a:t>
            </a:r>
          </a:p>
          <a:p>
            <a:endParaRPr lang="en-GB" sz="1600" dirty="0"/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Expanding navigation through synonyms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Applying faceted navigation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Featuring the best-selling products 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Use of bundling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 dirty="0"/>
              <a:t>Use of customer ratings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67124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348"/>
            <a:ext cx="8229600" cy="709714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rgbClr val="007BA4"/>
                </a:solidFill>
              </a:rPr>
              <a:t>The impact of service quality on e-loyalty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152" y="1446684"/>
            <a:ext cx="8229600" cy="2476872"/>
          </a:xfrm>
        </p:spPr>
        <p:txBody>
          <a:bodyPr/>
          <a:lstStyle/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/>
              <a:t>Tangibles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/>
              <a:t>Reliability and responsiveness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/>
              <a:t>Assurance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/>
              <a:t>Multichannel communication preferences</a:t>
            </a:r>
          </a:p>
          <a:p>
            <a:pPr marL="342900" indent="-342900">
              <a:buClr>
                <a:srgbClr val="007BA4"/>
              </a:buClr>
              <a:buFont typeface="Arial" panose="020B0604020202020204" pitchFamily="34" charset="0"/>
              <a:buChar char="•"/>
            </a:pPr>
            <a:r>
              <a:rPr lang="en-GB"/>
              <a:t>Empathy </a:t>
            </a:r>
          </a:p>
          <a:p>
            <a:pPr>
              <a:buClr>
                <a:srgbClr val="007BA4"/>
              </a:buClr>
            </a:pP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3356992"/>
            <a:ext cx="2592288" cy="26931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69889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" y="85472"/>
            <a:ext cx="9052560" cy="1521333"/>
          </a:xfrm>
        </p:spPr>
        <p:txBody>
          <a:bodyPr>
            <a:no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Variation between product complexity, customer value and type of online experiences used to deliver service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568" y="2031720"/>
            <a:ext cx="7961307" cy="40292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8004894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" y="235248"/>
            <a:ext cx="9052560" cy="780685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Online elements of service quality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2931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57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Tangibles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Reliability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Responsiveness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Assurance and empathy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Ease of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Availability 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Download speed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Contact with call centre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Content quality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Reliability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Email response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Personalisation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Price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Email replies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Call-back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Privacy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Fulfilment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Security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5851654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81E462D-DDCB-5E44-B0D3-9F249C537F6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9510" y="4713921"/>
            <a:ext cx="1493953" cy="15520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294082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007BA4"/>
                </a:solidFill>
              </a:rPr>
              <a:t>Case study 7 Refining the online customer experiences at i-to-i.com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852" y="1484784"/>
            <a:ext cx="8229600" cy="4061048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Questions</a:t>
            </a:r>
            <a:r>
              <a:rPr lang="en-GB" dirty="0"/>
              <a:t> 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dirty="0"/>
              <a:t>Select one country that </a:t>
            </a:r>
            <a:r>
              <a:rPr lang="en-GB" dirty="0" err="1"/>
              <a:t>i</a:t>
            </a:r>
            <a:r>
              <a:rPr lang="en-GB" dirty="0"/>
              <a:t>-to-</a:t>
            </a:r>
            <a:r>
              <a:rPr lang="en-GB" dirty="0" err="1"/>
              <a:t>i</a:t>
            </a:r>
            <a:r>
              <a:rPr lang="en-GB" dirty="0"/>
              <a:t> operates in closest to the area where you live. Define a persona based on their age and product needs and then identify the main customer journeys and content requirements for this persona.  Which routes through the site would this user follow?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dirty="0"/>
              <a:t>Review the range of engagement techniques on the      </a:t>
            </a:r>
            <a:r>
              <a:rPr lang="en-GB" dirty="0" err="1"/>
              <a:t>i</a:t>
            </a:r>
            <a:r>
              <a:rPr lang="en-GB" dirty="0"/>
              <a:t>-to-</a:t>
            </a:r>
            <a:r>
              <a:rPr lang="en-GB" dirty="0" err="1"/>
              <a:t>i</a:t>
            </a:r>
            <a:r>
              <a:rPr lang="en-GB" dirty="0"/>
              <a:t> web site to engage the audience to generate leads</a:t>
            </a:r>
          </a:p>
          <a:p>
            <a:pPr marL="457200" indent="-457200">
              <a:buClr>
                <a:srgbClr val="007BA4"/>
              </a:buClr>
              <a:buFont typeface="+mj-lt"/>
              <a:buAutoNum type="arabicPeriod"/>
            </a:pPr>
            <a:r>
              <a:rPr lang="en-GB" dirty="0"/>
              <a:t>Identify key area for improvement of  </a:t>
            </a:r>
            <a:r>
              <a:rPr lang="en-GB" dirty="0" err="1"/>
              <a:t>i</a:t>
            </a:r>
            <a:r>
              <a:rPr lang="en-GB" dirty="0"/>
              <a:t>-to-</a:t>
            </a:r>
            <a:r>
              <a:rPr lang="en-GB" dirty="0" err="1"/>
              <a:t>i</a:t>
            </a:r>
            <a:r>
              <a:rPr lang="en-GB" dirty="0"/>
              <a:t> based on your use of the site. </a:t>
            </a:r>
          </a:p>
        </p:txBody>
      </p:sp>
    </p:spTree>
    <p:extLst>
      <p:ext uri="{BB962C8B-B14F-4D97-AF65-F5344CB8AC3E}">
        <p14:creationId xmlns:p14="http://schemas.microsoft.com/office/powerpoint/2010/main" val="3782417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Digital Marketing">
      <a:dk1>
        <a:sysClr val="windowText" lastClr="000000"/>
      </a:dk1>
      <a:lt1>
        <a:srgbClr val="FFFFFF"/>
      </a:lt1>
      <a:dk2>
        <a:srgbClr val="18293A"/>
      </a:dk2>
      <a:lt2>
        <a:srgbClr val="EEECE1"/>
      </a:lt2>
      <a:accent1>
        <a:srgbClr val="00A4B7"/>
      </a:accent1>
      <a:accent2>
        <a:srgbClr val="EA5633"/>
      </a:accent2>
      <a:accent3>
        <a:srgbClr val="18293A"/>
      </a:accent3>
      <a:accent4>
        <a:srgbClr val="00A4B7"/>
      </a:accent4>
      <a:accent5>
        <a:srgbClr val="18293A"/>
      </a:accent5>
      <a:accent6>
        <a:srgbClr val="EA5633"/>
      </a:accent6>
      <a:hlink>
        <a:srgbClr val="00A4B7"/>
      </a:hlink>
      <a:folHlink>
        <a:srgbClr val="EA5633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2780</TotalTime>
  <Words>542</Words>
  <Application>Microsoft Office PowerPoint</Application>
  <PresentationFormat>On-screen Show (4:3)</PresentationFormat>
  <Paragraphs>114</Paragraphs>
  <Slides>20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Verdana</vt:lpstr>
      <vt:lpstr>Office Theme</vt:lpstr>
      <vt:lpstr>DIGITAL MARKETING STRATEGY, IMPLEMENTATION AND PRACTICE </vt:lpstr>
      <vt:lpstr>Delivering the digital customer experience</vt:lpstr>
      <vt:lpstr>Delivering the digital customer experience</vt:lpstr>
      <vt:lpstr>Planning web sites, app design and redesign projects</vt:lpstr>
      <vt:lpstr>Summary of the process of website development</vt:lpstr>
      <vt:lpstr>Interactive approach to improving site effectiveness </vt:lpstr>
      <vt:lpstr>Who should be involved in a digital experience project? </vt:lpstr>
      <vt:lpstr>Example of a website ‘Design and Build’ project timeline</vt:lpstr>
      <vt:lpstr>Initiation of a digital project</vt:lpstr>
      <vt:lpstr>Defining site or app requirements</vt:lpstr>
      <vt:lpstr>Personalisation pyramid web site</vt:lpstr>
      <vt:lpstr>Site structure diagram (blueprint) showing layout and relationships between pages</vt:lpstr>
      <vt:lpstr>Example wireframe for a children’s toy site</vt:lpstr>
      <vt:lpstr>Designing the user experience</vt:lpstr>
      <vt:lpstr>Managing and testing content </vt:lpstr>
      <vt:lpstr>Online retail merchandising</vt:lpstr>
      <vt:lpstr>The impact of service quality on e-loyalty</vt:lpstr>
      <vt:lpstr>Variation between product complexity, customer value and type of online experiences used to deliver service</vt:lpstr>
      <vt:lpstr>Online elements of service quality</vt:lpstr>
      <vt:lpstr>Case study 7 Refining the online customer experiences at i-to-i.com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Marketing Powerpoint Slides</dc:title>
  <dc:subject>Digital Marketing</dc:subject>
  <dc:creator>Kirsty Farrelly</dc:creator>
  <cp:keywords>Digital Marketing</cp:keywords>
  <cp:lastModifiedBy>Jayalakshmi Gopalkrishnan</cp:lastModifiedBy>
  <cp:revision>173</cp:revision>
  <dcterms:created xsi:type="dcterms:W3CDTF">2019-02-27T10:38:23Z</dcterms:created>
  <dcterms:modified xsi:type="dcterms:W3CDTF">2023-07-12T17:25:01Z</dcterms:modified>
</cp:coreProperties>
</file>