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6" r:id="rId5"/>
    <p:sldMasterId id="2147483669" r:id="rId6"/>
    <p:sldMasterId id="2147483676" r:id="rId7"/>
  </p:sldMasterIdLst>
  <p:notesMasterIdLst>
    <p:notesMasterId r:id="rId24"/>
  </p:notesMasterIdLst>
  <p:sldIdLst>
    <p:sldId id="256" r:id="rId8"/>
    <p:sldId id="257" r:id="rId9"/>
    <p:sldId id="305" r:id="rId10"/>
    <p:sldId id="272" r:id="rId11"/>
    <p:sldId id="264" r:id="rId12"/>
    <p:sldId id="400" r:id="rId13"/>
    <p:sldId id="401" r:id="rId14"/>
    <p:sldId id="258" r:id="rId15"/>
    <p:sldId id="263" r:id="rId16"/>
    <p:sldId id="265" r:id="rId17"/>
    <p:sldId id="270" r:id="rId18"/>
    <p:sldId id="398" r:id="rId19"/>
    <p:sldId id="397" r:id="rId20"/>
    <p:sldId id="338" r:id="rId21"/>
    <p:sldId id="399" r:id="rId22"/>
    <p:sldId id="268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81E263-2074-204E-2C9B-733D6021F9D6}" v="11" dt="2025-01-06T12:06:02.467"/>
    <p1510:client id="{C6BA7EF9-4EA9-44CD-866D-D1A4128CC6EE}" v="16" dt="2025-01-05T12:19:02.5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5413" autoAdjust="0"/>
  </p:normalViewPr>
  <p:slideViewPr>
    <p:cSldViewPr snapToGrid="0">
      <p:cViewPr varScale="1">
        <p:scale>
          <a:sx n="88" d="100"/>
          <a:sy n="88" d="100"/>
        </p:scale>
        <p:origin x="2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061075-4D41-419B-8420-17B402DC10D4}" type="datetimeFigureOut">
              <a:rPr lang="en-US" smtClean="0"/>
              <a:t>12/22/2025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69392-5643-4B33-BE53-F4EE973C16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5098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Sometimes we miss what is clearly Infront of us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69392-5643-4B33-BE53-F4EE973C16B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629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Two branch mind map task- </a:t>
            </a:r>
          </a:p>
          <a:p>
            <a:r>
              <a:rPr lang="en-GB" dirty="0"/>
              <a:t>Left, easier</a:t>
            </a:r>
          </a:p>
          <a:p>
            <a:r>
              <a:rPr lang="en-GB" dirty="0"/>
              <a:t>Right, harder</a:t>
            </a:r>
          </a:p>
          <a:p>
            <a:r>
              <a:rPr lang="en-GB" dirty="0"/>
              <a:t>Link to assignment part 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69392-5643-4B33-BE53-F4EE973C16B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528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 example</a:t>
            </a:r>
          </a:p>
          <a:p>
            <a:r>
              <a:rPr lang="en-GB" dirty="0"/>
              <a:t>Easier = benefits</a:t>
            </a:r>
          </a:p>
          <a:p>
            <a:r>
              <a:rPr lang="en-GB" dirty="0"/>
              <a:t>Harder = limitations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69392-5643-4B33-BE53-F4EE973C16B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6951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Easier branch</a:t>
            </a:r>
          </a:p>
          <a:p>
            <a:r>
              <a:rPr lang="en-GB" dirty="0"/>
              <a:t>Some general benefits may include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69392-5643-4B33-BE53-F4EE973C16B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1115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Harder branch</a:t>
            </a:r>
          </a:p>
          <a:p>
            <a:r>
              <a:rPr lang="en-GB" dirty="0"/>
              <a:t>Some general limitations may include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69392-5643-4B33-BE53-F4EE973C16B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173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assignment- part 4</a:t>
            </a:r>
          </a:p>
          <a:p>
            <a:r>
              <a:rPr lang="en-GB" dirty="0"/>
              <a:t>To maximise the effectiveness of observation methods caregivers/educators should use a mixture of different methods to ensure a more holistic view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969392-5643-4B33-BE53-F4EE973C16B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665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2D1A1-5002-5E50-AAED-58859A538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88EDE7-BB42-3136-505E-06D9C5C529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EF3185-3757-AE44-D039-E3DEF8158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A4FD11-5D90-5AE4-562C-77225BD113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CB94CE-EB98-40C7-9F99-32E3C8DD1F0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223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2D1A1-5002-5E50-AAED-58859A538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88EDE7-BB42-3136-505E-06D9C5C529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EF3185-3757-AE44-D039-E3DEF8158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 b="1" dirty="0">
                <a:latin typeface="Arial"/>
                <a:ea typeface="MS PGothic"/>
                <a:cs typeface="Arial"/>
              </a:rPr>
              <a:t>Link to assignment</a:t>
            </a:r>
          </a:p>
          <a:p>
            <a:r>
              <a:rPr lang="en-GB" sz="1400" b="1" dirty="0">
                <a:latin typeface="Arial"/>
                <a:ea typeface="MS PGothic"/>
                <a:cs typeface="Arial"/>
              </a:rPr>
              <a:t>From our first lecture we recognised the variety of skills used / development that happens during play- this being one reason why play is vitally important to observe.</a:t>
            </a:r>
          </a:p>
          <a:p>
            <a:r>
              <a:rPr lang="en-GB" sz="1400" b="1" dirty="0">
                <a:latin typeface="Arial"/>
                <a:ea typeface="MS PGothic"/>
                <a:cs typeface="Arial"/>
              </a:rPr>
              <a:t>Some key words being- Natural and ‘process not a product’, reflecting that observing a child during play will help to identify their unique real self. </a:t>
            </a:r>
            <a:endParaRPr lang="en-GB" sz="1400" b="1" dirty="0"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A4FD11-5D90-5AE4-562C-77225BD113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CB94CE-EB98-40C7-9F99-32E3C8DD1F0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2237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8F1C6E6E-3C4B-3287-ED22-2219C679EE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A0751D8D-3FA4-1CBE-6F0A-F6CD688AEB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Thinking about play- recognising its importance because of the above; being a reason why its a crucial time to observe children 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Janet Moyles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2010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3198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74D03-4D2D-D68F-9D85-4BB5F6FF6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B6F33-AD78-0F71-90B3-4D53D5FB7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71B5C-A849-846D-A2EB-487DA7EB4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7450-4A84-4509-978A-6AA42E50BDF3}" type="datetimeFigureOut">
              <a:rPr lang="en-US" smtClean="0"/>
              <a:t>12/22/2025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C8B60-DDE5-7741-6017-8FA838FDA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2DD0D2-814F-8CAE-883E-1C6A44E5E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68126-0FB1-4ED2-9189-58A394ABF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425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89C6C-9B43-6D02-7657-2F81F99F1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340D6A-885B-6402-8C96-8C5B147CAE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B9161-9B8F-574C-6685-5517D08CD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37450-4A84-4509-978A-6AA42E50BDF3}" type="datetimeFigureOut">
              <a:rPr lang="en-US" smtClean="0"/>
              <a:t>12/22/2025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D0448-EA53-A991-7EAA-5DAA3E296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273F4-456A-B445-CF90-54840A079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68126-0FB1-4ED2-9189-58A394ABF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640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67772-0306-A688-4356-53778222A9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76FEAD-602B-11F2-8E5E-5A87141559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118488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A15DF-0E4C-3227-6C38-80D23B0D81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1F695-2FFE-5010-6901-D120D38EE3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254020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44811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9435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77147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4832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2656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09278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586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059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806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12/22/2025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105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yyF5ATC5-XQ?feature=oembed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332FA-BBB7-9BE8-9C04-2754B33C34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2135" y="673768"/>
            <a:ext cx="8387730" cy="4379495"/>
          </a:xfrm>
        </p:spPr>
        <p:txBody>
          <a:bodyPr>
            <a:normAutofit/>
          </a:bodyPr>
          <a:lstStyle/>
          <a:p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ECEY4003/C​</a:t>
            </a:r>
            <a: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Chwarae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plant: </a:t>
            </a: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egwyddorion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ac </a:t>
            </a: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arfer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Darlith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sz="3600" b="1" dirty="0">
                <a:solidFill>
                  <a:srgbClr val="000000"/>
                </a:solidFill>
                <a:latin typeface="Calibri" panose="020F0502020204030204" pitchFamily="34" charset="0"/>
              </a:rPr>
              <a:t>5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- </a:t>
            </a: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Arsylwi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 </a:t>
            </a: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manteision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a </a:t>
            </a:r>
            <a:r>
              <a:rPr lang="en-US" sz="3600" b="1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chyfyngiadau</a:t>
            </a:r>
            <a: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3600" b="1" i="0" u="none" strike="noStrike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Children’s play: principles and practice​</a:t>
            </a:r>
            <a: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US" sz="3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3600" b="1" i="0" u="none" strike="noStrike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Lecture 5​- Observation: benefits and limitations</a:t>
            </a:r>
            <a:endParaRPr lang="en-US" sz="28700" dirty="0"/>
          </a:p>
        </p:txBody>
      </p:sp>
    </p:spTree>
    <p:extLst>
      <p:ext uri="{BB962C8B-B14F-4D97-AF65-F5344CB8AC3E}">
        <p14:creationId xmlns:p14="http://schemas.microsoft.com/office/powerpoint/2010/main" val="3881250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402631-2F20-9ACE-81B3-004549400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5156200" cy="1289938"/>
          </a:xfrm>
        </p:spPr>
        <p:txBody>
          <a:bodyPr/>
          <a:lstStyle/>
          <a:p>
            <a:r>
              <a:rPr lang="en-GB" dirty="0"/>
              <a:t>Nod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66C06C-8DF7-7E7C-EA0C-E3DFCDC01D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Myfyrio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ddulliau</a:t>
            </a:r>
            <a:r>
              <a:rPr lang="en-US" sz="2400" dirty="0"/>
              <a:t> </a:t>
            </a:r>
            <a:r>
              <a:rPr lang="en-US" sz="2400" dirty="0" err="1"/>
              <a:t>arsylwi</a:t>
            </a:r>
            <a:endParaRPr lang="en-US" sz="2400" dirty="0"/>
          </a:p>
          <a:p>
            <a:r>
              <a:rPr lang="en-US" sz="2400" dirty="0" err="1"/>
              <a:t>Manteision</a:t>
            </a:r>
            <a:r>
              <a:rPr lang="en-US" sz="2400" dirty="0"/>
              <a:t> a </a:t>
            </a:r>
            <a:r>
              <a:rPr lang="en-US" sz="2400" dirty="0" err="1"/>
              <a:t>chyfyngiadau</a:t>
            </a:r>
            <a:r>
              <a:rPr lang="en-US" sz="2400" dirty="0"/>
              <a:t> offer </a:t>
            </a:r>
            <a:r>
              <a:rPr lang="en-US" sz="2400" dirty="0" err="1"/>
              <a:t>arsylwi</a:t>
            </a:r>
            <a:endParaRPr lang="en-US" sz="2400" dirty="0"/>
          </a:p>
          <a:p>
            <a:r>
              <a:rPr lang="en-US" sz="2400" dirty="0" err="1"/>
              <a:t>Meithrin</a:t>
            </a:r>
            <a:r>
              <a:rPr lang="en-US" sz="2400" dirty="0"/>
              <a:t> </a:t>
            </a:r>
            <a:r>
              <a:rPr lang="en-US" sz="2400" dirty="0" err="1"/>
              <a:t>dealltwriaeth</a:t>
            </a:r>
            <a:r>
              <a:rPr lang="en-US" sz="2400" dirty="0"/>
              <a:t> o </a:t>
            </a:r>
            <a:r>
              <a:rPr lang="en-US" sz="2400" dirty="0" err="1"/>
              <a:t>rôl</a:t>
            </a:r>
            <a:r>
              <a:rPr lang="en-US" sz="2400" dirty="0"/>
              <a:t> </a:t>
            </a:r>
            <a:r>
              <a:rPr lang="en-US" sz="2400" dirty="0" err="1"/>
              <a:t>chwarae</a:t>
            </a:r>
            <a:r>
              <a:rPr lang="en-US" sz="2400" dirty="0"/>
              <a:t> </a:t>
            </a:r>
            <a:r>
              <a:rPr lang="en-US" sz="2400" dirty="0" err="1"/>
              <a:t>wrth</a:t>
            </a:r>
            <a:r>
              <a:rPr lang="en-US" sz="2400" dirty="0"/>
              <a:t> </a:t>
            </a:r>
            <a:r>
              <a:rPr lang="en-US" sz="2400" dirty="0" err="1"/>
              <a:t>gynnal</a:t>
            </a:r>
            <a:r>
              <a:rPr lang="en-US" sz="2400" dirty="0"/>
              <a:t> </a:t>
            </a:r>
            <a:r>
              <a:rPr lang="en-US" sz="2400" dirty="0" err="1"/>
              <a:t>arsylwadau</a:t>
            </a:r>
            <a:r>
              <a:rPr lang="en-US" sz="2400" dirty="0"/>
              <a:t> ac </a:t>
            </a:r>
            <a:r>
              <a:rPr lang="en-US" sz="2400" dirty="0" err="1"/>
              <a:t>asesiadau</a:t>
            </a:r>
            <a:endParaRPr lang="en-US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D03910-F1CF-25B5-DBB1-487E009F49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Reflection of observation methods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Benefits and limitations of observation tools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Building an </a:t>
            </a:r>
            <a:r>
              <a:rPr lang="en-GB" sz="2400" i="0" dirty="0">
                <a:solidFill>
                  <a:srgbClr val="0070C0"/>
                </a:solidFill>
                <a:effectLst/>
              </a:rPr>
              <a:t>understanding of the role of play when undertaking observations and assessments</a:t>
            </a:r>
            <a:endParaRPr lang="en-US" sz="2400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C54734-96F9-CA99-0DCD-7D19CCA9D171}"/>
              </a:ext>
            </a:extLst>
          </p:cNvPr>
          <p:cNvSpPr txBox="1"/>
          <p:nvPr/>
        </p:nvSpPr>
        <p:spPr>
          <a:xfrm>
            <a:off x="6197600" y="569492"/>
            <a:ext cx="21593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Objective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92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0D0D0-4D53-31E3-6F6A-B509CEE290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Arsylwad</a:t>
            </a:r>
            <a:r>
              <a:rPr lang="en-GB" dirty="0"/>
              <a:t>- </a:t>
            </a:r>
            <a:r>
              <a:rPr lang="en-GB" dirty="0" err="1"/>
              <a:t>gwylio</a:t>
            </a:r>
            <a:r>
              <a:rPr lang="en-GB" dirty="0"/>
              <a:t> a monitor </a:t>
            </a:r>
            <a:r>
              <a:rPr lang="en-GB" dirty="0" err="1"/>
              <a:t>rhywbeth</a:t>
            </a:r>
            <a:r>
              <a:rPr lang="en-GB" dirty="0"/>
              <a:t>/ </a:t>
            </a:r>
            <a:r>
              <a:rPr lang="en-GB" dirty="0" err="1"/>
              <a:t>rhywun</a:t>
            </a:r>
            <a:endParaRPr lang="en-GB" dirty="0"/>
          </a:p>
          <a:p>
            <a:r>
              <a:rPr lang="en-US" sz="2800" dirty="0" err="1"/>
              <a:t>Effaith</a:t>
            </a:r>
            <a:r>
              <a:rPr lang="en-US" sz="2800" dirty="0"/>
              <a:t> y </a:t>
            </a:r>
            <a:r>
              <a:rPr lang="en-US" sz="2800" dirty="0" err="1"/>
              <a:t>Ddraenen</a:t>
            </a:r>
            <a:r>
              <a:rPr lang="en-US" sz="2800" dirty="0"/>
              <a:t> Wen- Plant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newid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hymddygiad</a:t>
            </a:r>
            <a:r>
              <a:rPr lang="en-US" sz="2800" dirty="0"/>
              <a:t> </a:t>
            </a:r>
            <a:r>
              <a:rPr lang="en-US" sz="2800" dirty="0" err="1"/>
              <a:t>os</a:t>
            </a:r>
            <a:r>
              <a:rPr lang="en-US" sz="2800" dirty="0"/>
              <a:t> </a:t>
            </a:r>
            <a:r>
              <a:rPr lang="en-US" sz="2800" dirty="0" err="1"/>
              <a:t>ydynt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gwybod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bod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harsylwi</a:t>
            </a:r>
            <a:endParaRPr lang="en-US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436896-3ED9-A306-B025-1E2A94575E4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Observation- watching and monitoring something/someone</a:t>
            </a:r>
          </a:p>
          <a:p>
            <a:r>
              <a:rPr lang="en-GB" dirty="0">
                <a:solidFill>
                  <a:srgbClr val="0070C0"/>
                </a:solidFill>
              </a:rPr>
              <a:t>Hawthorn affect- </a:t>
            </a:r>
            <a:r>
              <a:rPr lang="en-GB" sz="2800" dirty="0">
                <a:solidFill>
                  <a:srgbClr val="0070C0"/>
                </a:solidFill>
              </a:rPr>
              <a:t>children may alter their behaviour if they know they are being observed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18D53FF-DBE5-36CF-A6DF-DB1C6358E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 err="1"/>
              <a:t>Geirfa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Glossary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066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5BF29-9C42-98B3-D3FB-52E3AEF3F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Prawf</a:t>
            </a:r>
            <a:r>
              <a:rPr lang="en-GB" sz="4000" dirty="0"/>
              <a:t> </a:t>
            </a:r>
            <a:r>
              <a:rPr lang="en-GB" sz="4000" dirty="0" err="1"/>
              <a:t>arsylwi</a:t>
            </a:r>
            <a:br>
              <a:rPr lang="en-GB" sz="4000" dirty="0"/>
            </a:br>
            <a:r>
              <a:rPr lang="en-GB" sz="4000" dirty="0">
                <a:solidFill>
                  <a:srgbClr val="0070C0"/>
                </a:solidFill>
              </a:rPr>
              <a:t>Observation test</a:t>
            </a:r>
            <a:endParaRPr lang="en-US" sz="4000" dirty="0">
              <a:solidFill>
                <a:srgbClr val="0070C0"/>
              </a:solidFill>
            </a:endParaRPr>
          </a:p>
        </p:txBody>
      </p:sp>
      <p:pic>
        <p:nvPicPr>
          <p:cNvPr id="5" name="Online Media 4" title="Observation Skill Test">
            <a:hlinkClick r:id="" action="ppaction://media"/>
            <a:extLst>
              <a:ext uri="{FF2B5EF4-FFF2-40B4-BE49-F238E27FC236}">
                <a16:creationId xmlns:a16="http://schemas.microsoft.com/office/drawing/2014/main" id="{67A2E232-D3D0-60AD-EA62-4EB677039EDF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90911" y="1791093"/>
            <a:ext cx="6410177" cy="362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53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992E5-01D3-3EC7-5AF9-BF6540D22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arsylwadau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Understanding observation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E7B52-8CBF-2DDF-F088-EF76EF7423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900" dirty="0"/>
              <a:t>Gall </a:t>
            </a:r>
            <a:r>
              <a:rPr lang="en-US" sz="1900" dirty="0" err="1"/>
              <a:t>arsylwi</a:t>
            </a:r>
            <a:r>
              <a:rPr lang="en-US" sz="1900" dirty="0"/>
              <a:t> plant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ofalus</a:t>
            </a:r>
            <a:r>
              <a:rPr lang="en-US" sz="1900" dirty="0"/>
              <a:t> ac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feddylgar</a:t>
            </a:r>
            <a:r>
              <a:rPr lang="en-US" sz="1900" dirty="0"/>
              <a:t> </a:t>
            </a:r>
            <a:r>
              <a:rPr lang="en-US" sz="1900" dirty="0" err="1"/>
              <a:t>roi</a:t>
            </a:r>
            <a:r>
              <a:rPr lang="en-US" sz="1900" dirty="0"/>
              <a:t> </a:t>
            </a:r>
            <a:r>
              <a:rPr lang="en-US" sz="1900" dirty="0" err="1"/>
              <a:t>cipolwg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ofalwyr</a:t>
            </a:r>
            <a:r>
              <a:rPr lang="en-US" sz="1900" dirty="0"/>
              <a:t> </a:t>
            </a:r>
            <a:r>
              <a:rPr lang="en-US" sz="1900" dirty="0" err="1"/>
              <a:t>ar</a:t>
            </a:r>
            <a:r>
              <a:rPr lang="en-US" sz="1900" dirty="0"/>
              <a:t> </a:t>
            </a:r>
            <a:r>
              <a:rPr lang="en-US" sz="1900" dirty="0" err="1"/>
              <a:t>ddatblygiad</a:t>
            </a:r>
            <a:r>
              <a:rPr lang="en-US" sz="1900" dirty="0"/>
              <a:t> </a:t>
            </a:r>
            <a:r>
              <a:rPr lang="en-US" sz="1900" dirty="0" err="1"/>
              <a:t>plentyn</a:t>
            </a:r>
            <a:r>
              <a:rPr lang="en-US" sz="1900" dirty="0"/>
              <a:t> a </a:t>
            </a:r>
            <a:r>
              <a:rPr lang="en-US" sz="1900" dirty="0" err="1"/>
              <a:t>chyfoeth</a:t>
            </a:r>
            <a:r>
              <a:rPr lang="en-US" sz="1900" dirty="0"/>
              <a:t> </a:t>
            </a:r>
            <a:r>
              <a:rPr lang="en-US" sz="1900" dirty="0" err="1"/>
              <a:t>dysgu</a:t>
            </a:r>
            <a:r>
              <a:rPr lang="en-US" sz="1900" dirty="0"/>
              <a:t>. Mae </a:t>
            </a:r>
            <a:r>
              <a:rPr lang="en-US" sz="1900" dirty="0" err="1"/>
              <a:t>gofalwyr</a:t>
            </a:r>
            <a:r>
              <a:rPr lang="en-US" sz="1900" dirty="0"/>
              <a:t> </a:t>
            </a:r>
            <a:r>
              <a:rPr lang="en-US" sz="1900" dirty="0" err="1"/>
              <a:t>hefyd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gallu</a:t>
            </a:r>
            <a:r>
              <a:rPr lang="en-US" sz="1900" dirty="0"/>
              <a:t> </a:t>
            </a:r>
            <a:r>
              <a:rPr lang="en-US" sz="1900" dirty="0" err="1"/>
              <a:t>gwneud</a:t>
            </a:r>
            <a:r>
              <a:rPr lang="en-US" sz="1900" dirty="0"/>
              <a:t> </a:t>
            </a:r>
            <a:r>
              <a:rPr lang="en-US" sz="1900" dirty="0" err="1"/>
              <a:t>synnwyr</a:t>
            </a:r>
            <a:r>
              <a:rPr lang="en-US" sz="1900" dirty="0"/>
              <a:t> </a:t>
            </a:r>
            <a:r>
              <a:rPr lang="en-US" sz="1900" dirty="0" err="1"/>
              <a:t>o'r</a:t>
            </a:r>
            <a:r>
              <a:rPr lang="en-US" sz="1900" dirty="0"/>
              <a:t> </a:t>
            </a:r>
            <a:r>
              <a:rPr lang="en-US" sz="1900" dirty="0" err="1"/>
              <a:t>hyn</a:t>
            </a:r>
            <a:r>
              <a:rPr lang="en-US" sz="1900" dirty="0"/>
              <a:t> a </a:t>
            </a:r>
            <a:r>
              <a:rPr lang="en-US" sz="1900" dirty="0" err="1"/>
              <a:t>welant</a:t>
            </a:r>
            <a:r>
              <a:rPr lang="en-US" sz="1900" dirty="0"/>
              <a:t> ac </a:t>
            </a:r>
            <a:r>
              <a:rPr lang="en-US" sz="1900" dirty="0" err="1"/>
              <a:t>addasu</a:t>
            </a:r>
            <a:r>
              <a:rPr lang="en-US" sz="1900" dirty="0"/>
              <a:t> </a:t>
            </a:r>
            <a:r>
              <a:rPr lang="en-US" sz="1900" dirty="0" err="1"/>
              <a:t>arfer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ymestyn</a:t>
            </a:r>
            <a:r>
              <a:rPr lang="en-US" sz="1900" dirty="0"/>
              <a:t> y </a:t>
            </a:r>
            <a:r>
              <a:rPr lang="en-US" sz="1900" dirty="0" err="1"/>
              <a:t>dysgu</a:t>
            </a:r>
            <a:r>
              <a:rPr lang="en-US" sz="1900" dirty="0"/>
              <a:t> </a:t>
            </a:r>
            <a:r>
              <a:rPr lang="en-US" sz="1900" dirty="0" err="1"/>
              <a:t>hwnnw</a:t>
            </a:r>
            <a:r>
              <a:rPr lang="en-US" sz="1900" dirty="0"/>
              <a:t>. Mae </a:t>
            </a:r>
            <a:r>
              <a:rPr lang="en-US" sz="1900" dirty="0" err="1"/>
              <a:t>gan</a:t>
            </a:r>
            <a:r>
              <a:rPr lang="en-US" sz="1900" dirty="0"/>
              <a:t> </a:t>
            </a:r>
            <a:r>
              <a:rPr lang="en-US" sz="1900" dirty="0" err="1"/>
              <a:t>blant</a:t>
            </a:r>
            <a:r>
              <a:rPr lang="en-US" sz="1900" dirty="0"/>
              <a:t> </a:t>
            </a:r>
            <a:r>
              <a:rPr lang="en-US" sz="1900" dirty="0" err="1"/>
              <a:t>ifanc</a:t>
            </a:r>
            <a:r>
              <a:rPr lang="en-US" sz="1900" dirty="0"/>
              <a:t> y </a:t>
            </a:r>
            <a:r>
              <a:rPr lang="en-US" sz="1900" dirty="0" err="1"/>
              <a:t>gallu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ddysgu</a:t>
            </a:r>
            <a:r>
              <a:rPr lang="en-US" sz="1900" dirty="0"/>
              <a:t>, </a:t>
            </a:r>
            <a:r>
              <a:rPr lang="en-US" sz="1900" dirty="0" err="1"/>
              <a:t>ond</a:t>
            </a:r>
            <a:r>
              <a:rPr lang="en-US" sz="1900" dirty="0"/>
              <a:t> dim </a:t>
            </a:r>
            <a:r>
              <a:rPr lang="en-US" sz="1900" dirty="0" err="1"/>
              <a:t>ond</a:t>
            </a:r>
            <a:r>
              <a:rPr lang="en-US" sz="1900" dirty="0"/>
              <a:t> </a:t>
            </a:r>
            <a:r>
              <a:rPr lang="en-US" sz="1900" dirty="0" err="1"/>
              <a:t>gyda</a:t>
            </a:r>
            <a:r>
              <a:rPr lang="en-US" sz="1900" dirty="0"/>
              <a:t> </a:t>
            </a:r>
            <a:r>
              <a:rPr lang="en-US" sz="1900" dirty="0" err="1"/>
              <a:t>chefnogaeth</a:t>
            </a:r>
            <a:r>
              <a:rPr lang="en-US" sz="1900" dirty="0"/>
              <a:t> </a:t>
            </a:r>
            <a:r>
              <a:rPr lang="en-US" sz="1900" dirty="0" err="1"/>
              <a:t>addysgwyr</a:t>
            </a:r>
            <a:r>
              <a:rPr lang="en-US" sz="1900" dirty="0"/>
              <a:t> </a:t>
            </a:r>
            <a:r>
              <a:rPr lang="en-US" sz="1900" dirty="0" err="1"/>
              <a:t>blynyddoedd</a:t>
            </a:r>
            <a:r>
              <a:rPr lang="en-US" sz="1900" dirty="0"/>
              <a:t> </a:t>
            </a:r>
            <a:r>
              <a:rPr lang="en-US" sz="1900" dirty="0" err="1"/>
              <a:t>cynnar</a:t>
            </a:r>
            <a:r>
              <a:rPr lang="en-US" sz="1900" dirty="0"/>
              <a:t>, </a:t>
            </a:r>
            <a:r>
              <a:rPr lang="en-US" sz="1900" dirty="0" err="1"/>
              <a:t>trwy</a:t>
            </a:r>
            <a:r>
              <a:rPr lang="en-US" sz="1900" dirty="0"/>
              <a:t> </a:t>
            </a:r>
            <a:r>
              <a:rPr lang="en-US" sz="1900" dirty="0" err="1"/>
              <a:t>arsylwi</a:t>
            </a:r>
            <a:r>
              <a:rPr lang="en-US" sz="1900" dirty="0"/>
              <a:t>, </a:t>
            </a:r>
            <a:r>
              <a:rPr lang="en-US" sz="1900" dirty="0" err="1"/>
              <a:t>cynllunio</a:t>
            </a:r>
            <a:r>
              <a:rPr lang="en-US" sz="1900" dirty="0"/>
              <a:t> a </a:t>
            </a:r>
            <a:r>
              <a:rPr lang="en-US" sz="1900" dirty="0" err="1"/>
              <a:t>chyfoethogi'r</a:t>
            </a:r>
            <a:r>
              <a:rPr lang="en-US" sz="1900" dirty="0"/>
              <a:t> </a:t>
            </a:r>
            <a:r>
              <a:rPr lang="en-US" sz="1900" dirty="0" err="1"/>
              <a:t>profiad</a:t>
            </a:r>
            <a:r>
              <a:rPr lang="en-US" sz="1900" dirty="0"/>
              <a:t> </a:t>
            </a:r>
            <a:r>
              <a:rPr lang="en-US" sz="1900" dirty="0" err="1"/>
              <a:t>dysgu</a:t>
            </a:r>
            <a:r>
              <a:rPr lang="en-US" sz="1900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5A233B-8CC0-4D6B-A24A-9F62C049DC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000" b="0" i="0" dirty="0">
                <a:solidFill>
                  <a:srgbClr val="0070C0"/>
                </a:solidFill>
                <a:effectLst/>
              </a:rPr>
              <a:t>Observing children carefully and thoughtfully can give caregivers an insight into a child's development and richness of learning. Caregivers are also able to make sense of what they see and adapt practice </a:t>
            </a:r>
            <a:r>
              <a:rPr lang="en-US" sz="2000" dirty="0">
                <a:solidFill>
                  <a:srgbClr val="0070C0"/>
                </a:solidFill>
              </a:rPr>
              <a:t>to extend on prior learning. Young children have the capacity to learn more but only with the support of early years educators, through observing, planning and enriching the learning experience.</a:t>
            </a:r>
            <a:br>
              <a:rPr lang="en-US" sz="2000" dirty="0">
                <a:solidFill>
                  <a:srgbClr val="0070C0"/>
                </a:solidFill>
              </a:rPr>
            </a:br>
            <a:r>
              <a:rPr lang="en-US" sz="2000" dirty="0">
                <a:solidFill>
                  <a:srgbClr val="0070C0"/>
                </a:solidFill>
              </a:rPr>
              <a:t>(</a:t>
            </a:r>
            <a:r>
              <a:rPr lang="en-US" sz="2000" b="0" i="0" dirty="0">
                <a:solidFill>
                  <a:srgbClr val="0070C0"/>
                </a:solidFill>
                <a:effectLst/>
              </a:rPr>
              <a:t>Smidt, 2015)</a:t>
            </a:r>
            <a:endParaRPr lang="en-US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497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8AC9D07-1D56-6601-3CAC-9EB9186BD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Task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5BFB8A4-ABF6-7BDC-46A2-94683D7CF1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arsylwi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hi'n</a:t>
            </a:r>
            <a:r>
              <a:rPr lang="en-US" dirty="0"/>
              <a:t> haws </a:t>
            </a:r>
            <a:r>
              <a:rPr lang="en-US" dirty="0" err="1"/>
              <a:t>neu'n</a:t>
            </a:r>
            <a:r>
              <a:rPr lang="en-US" dirty="0"/>
              <a:t> </a:t>
            </a:r>
            <a:r>
              <a:rPr lang="en-US" dirty="0" err="1"/>
              <a:t>anoddach</a:t>
            </a:r>
            <a:r>
              <a:rPr lang="en-US" dirty="0"/>
              <a:t> </a:t>
            </a:r>
            <a:r>
              <a:rPr lang="en-US" dirty="0" err="1"/>
              <a:t>casglu</a:t>
            </a:r>
            <a:r>
              <a:rPr lang="en-US" dirty="0"/>
              <a:t> </a:t>
            </a:r>
            <a:r>
              <a:rPr lang="en-US" dirty="0" err="1"/>
              <a:t>tystiolaeth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o </a:t>
            </a:r>
            <a:r>
              <a:rPr lang="en-US" dirty="0" err="1"/>
              <a:t>ddysgu</a:t>
            </a:r>
            <a:r>
              <a:rPr lang="en-US" dirty="0"/>
              <a:t>?</a:t>
            </a:r>
          </a:p>
          <a:p>
            <a:r>
              <a:rPr lang="en-US" dirty="0"/>
              <a:t>Pam?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DDACC30-AAC3-E2F6-8378-A1A0E30A6B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Does observing during play make it easier or harder to capture accurate evidence of learning?</a:t>
            </a:r>
          </a:p>
          <a:p>
            <a:r>
              <a:rPr lang="en-GB" dirty="0">
                <a:solidFill>
                  <a:schemeClr val="accent1"/>
                </a:solidFill>
              </a:rPr>
              <a:t>Why?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450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ACD1C-89B4-79D0-656B-E3886467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3128" y="89355"/>
            <a:ext cx="4945743" cy="1325563"/>
          </a:xfrm>
        </p:spPr>
        <p:txBody>
          <a:bodyPr/>
          <a:lstStyle/>
          <a:p>
            <a:r>
              <a:rPr lang="en-GB" dirty="0" err="1"/>
              <a:t>Arsylwi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Observation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A6AC34-562A-85D3-85CF-38CFFB7EA020}"/>
              </a:ext>
            </a:extLst>
          </p:cNvPr>
          <p:cNvSpPr txBox="1"/>
          <p:nvPr/>
        </p:nvSpPr>
        <p:spPr>
          <a:xfrm>
            <a:off x="2912551" y="1045584"/>
            <a:ext cx="1544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Hawdd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Easier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AC812F-9DFC-8BE9-5BE8-0E02A660915E}"/>
              </a:ext>
            </a:extLst>
          </p:cNvPr>
          <p:cNvSpPr txBox="1"/>
          <p:nvPr/>
        </p:nvSpPr>
        <p:spPr>
          <a:xfrm>
            <a:off x="7734925" y="1045586"/>
            <a:ext cx="1596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Anodd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Harder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F948214-A398-56BF-046E-D35F343C326E}"/>
              </a:ext>
            </a:extLst>
          </p:cNvPr>
          <p:cNvSpPr txBox="1"/>
          <p:nvPr/>
        </p:nvSpPr>
        <p:spPr>
          <a:xfrm>
            <a:off x="1975433" y="1414917"/>
            <a:ext cx="40196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e.e.</a:t>
            </a:r>
            <a:r>
              <a:rPr lang="en-GB" dirty="0"/>
              <a:t> 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hamddenol</a:t>
            </a:r>
            <a:endParaRPr lang="en-GB" dirty="0"/>
          </a:p>
          <a:p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bod yr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naturiol</a:t>
            </a:r>
            <a:endParaRPr lang="en-GB" dirty="0"/>
          </a:p>
          <a:p>
            <a:r>
              <a:rPr lang="en-GB" dirty="0">
                <a:solidFill>
                  <a:schemeClr val="accent1"/>
                </a:solidFill>
              </a:rPr>
              <a:t>e.g. Children are more relaxed </a:t>
            </a:r>
          </a:p>
          <a:p>
            <a:r>
              <a:rPr lang="en-GB" dirty="0">
                <a:solidFill>
                  <a:schemeClr val="accent1"/>
                </a:solidFill>
              </a:rPr>
              <a:t>meaning the behaviour is natural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67E983D-69ED-EA75-F481-718BFAAF4585}"/>
              </a:ext>
            </a:extLst>
          </p:cNvPr>
          <p:cNvSpPr txBox="1"/>
          <p:nvPr/>
        </p:nvSpPr>
        <p:spPr>
          <a:xfrm>
            <a:off x="6940187" y="1414917"/>
            <a:ext cx="41315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e.e.</a:t>
            </a:r>
            <a:r>
              <a:rPr lang="en-GB" dirty="0"/>
              <a:t> Mae </a:t>
            </a:r>
            <a:r>
              <a:rPr lang="en-GB" dirty="0" err="1"/>
              <a:t>chwarae'n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</a:p>
          <a:p>
            <a:r>
              <a:rPr lang="en-GB" dirty="0" err="1"/>
              <a:t>golygu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colli </a:t>
            </a:r>
            <a:r>
              <a:rPr lang="en-GB" dirty="0" err="1"/>
              <a:t>pethau</a:t>
            </a:r>
            <a:endParaRPr lang="en-GB" dirty="0"/>
          </a:p>
          <a:p>
            <a:r>
              <a:rPr lang="en-GB" dirty="0">
                <a:solidFill>
                  <a:schemeClr val="accent1"/>
                </a:solidFill>
              </a:rPr>
              <a:t>e.g. Play moves quickly meaning </a:t>
            </a:r>
          </a:p>
          <a:p>
            <a:r>
              <a:rPr lang="en-GB" dirty="0">
                <a:solidFill>
                  <a:schemeClr val="accent1"/>
                </a:solidFill>
              </a:rPr>
              <a:t>things can be missed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111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C3F96-CF5E-9858-EA5C-31ED7A3EF5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Budd-</a:t>
            </a:r>
            <a:r>
              <a:rPr lang="en-US" dirty="0" err="1"/>
              <a:t>daliadau</a:t>
            </a:r>
            <a:endParaRPr lang="en-US" dirty="0"/>
          </a:p>
          <a:p>
            <a:r>
              <a:rPr lang="en-US" dirty="0"/>
              <a:t>Yn </a:t>
            </a:r>
            <a:r>
              <a:rPr lang="en-US" dirty="0" err="1"/>
              <a:t>uwcholeuo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ymddygiad</a:t>
            </a:r>
            <a:endParaRPr lang="en-US" dirty="0"/>
          </a:p>
          <a:p>
            <a:r>
              <a:rPr lang="en-US" dirty="0"/>
              <a:t>Yn </a:t>
            </a:r>
            <a:r>
              <a:rPr lang="en-US" dirty="0" err="1"/>
              <a:t>galluogi</a:t>
            </a:r>
            <a:r>
              <a:rPr lang="en-US" dirty="0"/>
              <a:t> </a:t>
            </a:r>
            <a:r>
              <a:rPr lang="en-US" dirty="0" err="1"/>
              <a:t>monitro</a:t>
            </a:r>
            <a:r>
              <a:rPr lang="en-US" dirty="0"/>
              <a:t> o </a:t>
            </a:r>
            <a:r>
              <a:rPr lang="en-US" dirty="0" err="1"/>
              <a:t>ymgysylltiad</a:t>
            </a:r>
            <a:endParaRPr lang="en-US" dirty="0"/>
          </a:p>
          <a:p>
            <a:r>
              <a:rPr lang="en-US" dirty="0"/>
              <a:t>Yn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trefn</a:t>
            </a:r>
            <a:r>
              <a:rPr lang="en-US" dirty="0"/>
              <a:t> y Dosbarth </a:t>
            </a:r>
            <a:r>
              <a:rPr lang="en-US" dirty="0" err="1"/>
              <a:t>yn</a:t>
            </a:r>
            <a:r>
              <a:rPr lang="en-US" dirty="0"/>
              <a:t> yr hir </a:t>
            </a:r>
            <a:r>
              <a:rPr lang="en-US" dirty="0" err="1"/>
              <a:t>dymor</a:t>
            </a:r>
            <a:endParaRPr lang="en-US" dirty="0"/>
          </a:p>
          <a:p>
            <a:r>
              <a:rPr lang="en-US" dirty="0"/>
              <a:t>Yn </a:t>
            </a:r>
            <a:r>
              <a:rPr lang="en-US" dirty="0" err="1"/>
              <a:t>caniatáu</a:t>
            </a:r>
            <a:r>
              <a:rPr lang="en-US" dirty="0"/>
              <a:t> </a:t>
            </a:r>
            <a:r>
              <a:rPr lang="en-US" dirty="0" err="1"/>
              <a:t>ailchwarae</a:t>
            </a:r>
            <a:r>
              <a:rPr lang="en-US" dirty="0"/>
              <a:t> a </a:t>
            </a:r>
            <a:r>
              <a:rPr lang="en-US" dirty="0" err="1"/>
              <a:t>myfyrio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A7453-C81D-9A80-00A6-AD776C110A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2" y="1825625"/>
            <a:ext cx="5156200" cy="3809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Benefits</a:t>
            </a:r>
          </a:p>
          <a:p>
            <a:r>
              <a:rPr lang="en-GB" sz="2600" dirty="0">
                <a:solidFill>
                  <a:srgbClr val="0070C0"/>
                </a:solidFill>
              </a:rPr>
              <a:t>Highlights patterns in behaviours</a:t>
            </a:r>
          </a:p>
          <a:p>
            <a:r>
              <a:rPr lang="en-GB" sz="2600" dirty="0">
                <a:solidFill>
                  <a:srgbClr val="0070C0"/>
                </a:solidFill>
              </a:rPr>
              <a:t>Allows monitoring of engagement </a:t>
            </a:r>
          </a:p>
          <a:p>
            <a:r>
              <a:rPr lang="en-GB" sz="2600" dirty="0">
                <a:solidFill>
                  <a:srgbClr val="0070C0"/>
                </a:solidFill>
              </a:rPr>
              <a:t>Improves classroom organisation in the long term</a:t>
            </a:r>
          </a:p>
          <a:p>
            <a:r>
              <a:rPr lang="en-GB" sz="2800" dirty="0">
                <a:solidFill>
                  <a:srgbClr val="0070C0"/>
                </a:solidFill>
              </a:rPr>
              <a:t>Allows replay and reflection</a:t>
            </a:r>
          </a:p>
          <a:p>
            <a:endParaRPr lang="en-GB" sz="2800" dirty="0">
              <a:solidFill>
                <a:srgbClr val="0070C0"/>
              </a:solidFill>
            </a:endParaRPr>
          </a:p>
          <a:p>
            <a:endParaRPr lang="en-GB" sz="2600" dirty="0">
              <a:solidFill>
                <a:srgbClr val="0070C0"/>
              </a:solidFill>
            </a:endParaRP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82561D03-03A5-3DD7-8472-93B528939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err="1"/>
              <a:t>Manteision</a:t>
            </a:r>
            <a:r>
              <a:rPr lang="en-GB" dirty="0"/>
              <a:t> a </a:t>
            </a:r>
            <a:r>
              <a:rPr lang="en-GB" dirty="0" err="1"/>
              <a:t>chyfyngiadau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Benefits and limitations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51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BB64A-16DE-35AA-D4E0-2A24FBE5C9B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err="1"/>
              <a:t>Cyfyngiadau</a:t>
            </a:r>
            <a:endParaRPr lang="en-US" dirty="0"/>
          </a:p>
          <a:p>
            <a:r>
              <a:rPr lang="en-US" sz="2600" dirty="0"/>
              <a:t>Cyd-</a:t>
            </a:r>
            <a:r>
              <a:rPr lang="en-US" sz="2600" dirty="0" err="1"/>
              <a:t>destun</a:t>
            </a:r>
            <a:r>
              <a:rPr lang="en-US" sz="2600" dirty="0"/>
              <a:t> </a:t>
            </a:r>
            <a:r>
              <a:rPr lang="en-US" sz="2600" dirty="0" err="1"/>
              <a:t>cyfyngedig</a:t>
            </a:r>
            <a:endParaRPr lang="en-US" sz="2600" dirty="0"/>
          </a:p>
          <a:p>
            <a:r>
              <a:rPr lang="en-US" sz="2600" dirty="0" err="1"/>
              <a:t>Amhariad</a:t>
            </a:r>
            <a:r>
              <a:rPr lang="en-US" sz="2600" dirty="0"/>
              <a:t> </a:t>
            </a:r>
            <a:r>
              <a:rPr lang="en-US" sz="2600" dirty="0" err="1"/>
              <a:t>ar</a:t>
            </a:r>
            <a:r>
              <a:rPr lang="en-US" sz="2600" dirty="0"/>
              <a:t> </a:t>
            </a:r>
            <a:r>
              <a:rPr lang="en-US" sz="2600" dirty="0" err="1"/>
              <a:t>ymddygiad</a:t>
            </a:r>
            <a:r>
              <a:rPr lang="en-US" sz="2600" dirty="0"/>
              <a:t> </a:t>
            </a:r>
            <a:r>
              <a:rPr lang="en-US" sz="2600" dirty="0" err="1"/>
              <a:t>naturiol</a:t>
            </a:r>
            <a:endParaRPr lang="en-US" sz="2600" dirty="0"/>
          </a:p>
          <a:p>
            <a:r>
              <a:rPr lang="en-US" sz="2600" dirty="0"/>
              <a:t>Yn </a:t>
            </a:r>
            <a:r>
              <a:rPr lang="en-US" sz="2600" dirty="0" err="1"/>
              <a:t>cymryd</a:t>
            </a:r>
            <a:r>
              <a:rPr lang="en-US" sz="2600" dirty="0"/>
              <a:t> </a:t>
            </a:r>
            <a:r>
              <a:rPr lang="en-US" sz="2600" dirty="0" err="1"/>
              <a:t>amser</a:t>
            </a:r>
            <a:endParaRPr lang="en-US" sz="2600" dirty="0"/>
          </a:p>
          <a:p>
            <a:r>
              <a:rPr lang="en-US" sz="2600" dirty="0" err="1"/>
              <a:t>Cyfnodau</a:t>
            </a:r>
            <a:r>
              <a:rPr lang="en-US" sz="2600" dirty="0"/>
              <a:t> </a:t>
            </a:r>
            <a:r>
              <a:rPr lang="en-US" sz="2600" dirty="0" err="1"/>
              <a:t>arsylwi</a:t>
            </a:r>
            <a:r>
              <a:rPr lang="en-US" sz="2600" dirty="0"/>
              <a:t> </a:t>
            </a:r>
            <a:r>
              <a:rPr lang="en-US" sz="2600" dirty="0" err="1"/>
              <a:t>byr</a:t>
            </a:r>
            <a:endParaRPr lang="en-US" sz="2600" dirty="0"/>
          </a:p>
          <a:p>
            <a:r>
              <a:rPr lang="en-US" sz="2600" dirty="0" err="1"/>
              <a:t>Anhawster</a:t>
            </a:r>
            <a:r>
              <a:rPr lang="en-US" sz="2600" dirty="0"/>
              <a:t> </a:t>
            </a:r>
            <a:r>
              <a:rPr lang="en-US" sz="2600" dirty="0" err="1"/>
              <a:t>olrhain</a:t>
            </a:r>
            <a:r>
              <a:rPr lang="en-US" sz="2600" dirty="0"/>
              <a:t> plant </a:t>
            </a:r>
            <a:r>
              <a:rPr lang="en-US" sz="2600" dirty="0" err="1"/>
              <a:t>lluosog</a:t>
            </a:r>
            <a:endParaRPr lang="en-US" sz="2600" dirty="0"/>
          </a:p>
          <a:p>
            <a:r>
              <a:rPr lang="en-US" sz="2600" dirty="0" err="1"/>
              <a:t>Effaith</a:t>
            </a:r>
            <a:r>
              <a:rPr lang="en-US" sz="2600" dirty="0"/>
              <a:t> y </a:t>
            </a:r>
            <a:r>
              <a:rPr lang="en-US" sz="2600" dirty="0" err="1"/>
              <a:t>Ddraenen</a:t>
            </a:r>
            <a:r>
              <a:rPr lang="en-US" sz="2600" dirty="0"/>
              <a:t> Wen (gall plant </a:t>
            </a:r>
            <a:r>
              <a:rPr lang="en-US" sz="2600" dirty="0" err="1"/>
              <a:t>newid</a:t>
            </a:r>
            <a:r>
              <a:rPr lang="en-US" sz="2600" dirty="0"/>
              <a:t> </a:t>
            </a:r>
            <a:r>
              <a:rPr lang="en-US" sz="2600" dirty="0" err="1"/>
              <a:t>eu</a:t>
            </a:r>
            <a:r>
              <a:rPr lang="en-US" sz="2600" dirty="0"/>
              <a:t> </a:t>
            </a:r>
            <a:r>
              <a:rPr lang="en-US" sz="2600" dirty="0" err="1"/>
              <a:t>hymddygiad</a:t>
            </a:r>
            <a:r>
              <a:rPr lang="en-US" sz="2600" dirty="0"/>
              <a:t> </a:t>
            </a:r>
            <a:r>
              <a:rPr lang="en-US" sz="2600" dirty="0" err="1"/>
              <a:t>os</a:t>
            </a:r>
            <a:r>
              <a:rPr lang="en-US" sz="2600" dirty="0"/>
              <a:t> </a:t>
            </a:r>
            <a:r>
              <a:rPr lang="en-US" sz="2600" dirty="0" err="1"/>
              <a:t>ydynt</a:t>
            </a:r>
            <a:r>
              <a:rPr lang="en-US" sz="2600" dirty="0"/>
              <a:t>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gwybod</a:t>
            </a:r>
            <a:r>
              <a:rPr lang="en-US" sz="2600" dirty="0"/>
              <a:t> </a:t>
            </a:r>
            <a:r>
              <a:rPr lang="en-US" sz="2600" dirty="0" err="1"/>
              <a:t>eu</a:t>
            </a:r>
            <a:r>
              <a:rPr lang="en-US" sz="2600" dirty="0"/>
              <a:t> bod </a:t>
            </a:r>
            <a:r>
              <a:rPr lang="en-US" sz="2600" dirty="0" err="1"/>
              <a:t>yn</a:t>
            </a:r>
            <a:r>
              <a:rPr lang="en-US" sz="2600" dirty="0"/>
              <a:t> </a:t>
            </a:r>
            <a:r>
              <a:rPr lang="en-US" sz="2600" dirty="0" err="1"/>
              <a:t>cael</a:t>
            </a:r>
            <a:r>
              <a:rPr lang="en-US" sz="2600" dirty="0"/>
              <a:t> </a:t>
            </a:r>
            <a:r>
              <a:rPr lang="en-US" sz="2600" dirty="0" err="1"/>
              <a:t>eu</a:t>
            </a:r>
            <a:r>
              <a:rPr lang="en-US" sz="2600" dirty="0"/>
              <a:t> </a:t>
            </a:r>
            <a:r>
              <a:rPr lang="en-US" sz="2600" dirty="0" err="1"/>
              <a:t>harsylwi</a:t>
            </a:r>
            <a:r>
              <a:rPr lang="en-US" sz="2600" dirty="0"/>
              <a:t>)</a:t>
            </a:r>
          </a:p>
          <a:p>
            <a:r>
              <a:rPr lang="en-US" sz="2600" dirty="0" err="1"/>
              <a:t>Manylion</a:t>
            </a:r>
            <a:r>
              <a:rPr lang="en-US" sz="2600" dirty="0"/>
              <a:t> </a:t>
            </a:r>
            <a:r>
              <a:rPr lang="en-US" sz="2600" dirty="0" err="1"/>
              <a:t>coll</a:t>
            </a:r>
            <a:r>
              <a:rPr lang="en-US" sz="2600" dirty="0"/>
              <a:t> o </a:t>
            </a:r>
            <a:r>
              <a:rPr lang="en-US" sz="2600" dirty="0" err="1"/>
              <a:t>bosibl</a:t>
            </a:r>
            <a:endParaRPr lang="en-US" sz="2600" dirty="0"/>
          </a:p>
          <a:p>
            <a:r>
              <a:rPr lang="en-US" sz="2600" dirty="0"/>
              <a:t>Mae </a:t>
            </a:r>
            <a:r>
              <a:rPr lang="en-US" sz="2600" dirty="0" err="1"/>
              <a:t>angen</a:t>
            </a:r>
            <a:r>
              <a:rPr lang="en-US" sz="2600" dirty="0"/>
              <a:t> yr offer </a:t>
            </a:r>
            <a:r>
              <a:rPr lang="en-US" sz="2600" dirty="0" err="1"/>
              <a:t>cywir</a:t>
            </a:r>
            <a:endParaRPr lang="en-US" sz="2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397BBF-4DB2-B455-39E8-C14CD096BF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Limitations</a:t>
            </a:r>
          </a:p>
          <a:p>
            <a:r>
              <a:rPr lang="en-GB" sz="2600" dirty="0">
                <a:solidFill>
                  <a:srgbClr val="0070C0"/>
                </a:solidFill>
              </a:rPr>
              <a:t>Limited context</a:t>
            </a:r>
          </a:p>
          <a:p>
            <a:r>
              <a:rPr lang="en-GB" sz="2600" dirty="0">
                <a:solidFill>
                  <a:srgbClr val="0070C0"/>
                </a:solidFill>
              </a:rPr>
              <a:t>Disruption to natural behaviour</a:t>
            </a:r>
          </a:p>
          <a:p>
            <a:r>
              <a:rPr lang="en-GB" sz="2600" dirty="0">
                <a:solidFill>
                  <a:srgbClr val="0070C0"/>
                </a:solidFill>
              </a:rPr>
              <a:t>Time-consuming</a:t>
            </a:r>
          </a:p>
          <a:p>
            <a:r>
              <a:rPr lang="en-GB" sz="2600" dirty="0">
                <a:solidFill>
                  <a:srgbClr val="0070C0"/>
                </a:solidFill>
              </a:rPr>
              <a:t>Short observation periods</a:t>
            </a:r>
          </a:p>
          <a:p>
            <a:r>
              <a:rPr lang="en-GB" sz="2600" dirty="0">
                <a:solidFill>
                  <a:srgbClr val="0070C0"/>
                </a:solidFill>
              </a:rPr>
              <a:t>A possible difficulty tracking multiple children </a:t>
            </a:r>
          </a:p>
          <a:p>
            <a:r>
              <a:rPr lang="en-GB" sz="2600" dirty="0">
                <a:solidFill>
                  <a:srgbClr val="0070C0"/>
                </a:solidFill>
              </a:rPr>
              <a:t>Hawthorne effect (children may alter their behaviour if they know they are being observed)</a:t>
            </a:r>
          </a:p>
          <a:p>
            <a:r>
              <a:rPr lang="en-GB" sz="2600" dirty="0">
                <a:solidFill>
                  <a:srgbClr val="0070C0"/>
                </a:solidFill>
              </a:rPr>
              <a:t>Possible missed details</a:t>
            </a:r>
          </a:p>
          <a:p>
            <a:r>
              <a:rPr lang="en-GB" sz="2600" dirty="0">
                <a:solidFill>
                  <a:srgbClr val="0070C0"/>
                </a:solidFill>
              </a:rPr>
              <a:t>Requires the correct equipment</a:t>
            </a:r>
          </a:p>
          <a:p>
            <a:endParaRPr lang="en-US" sz="2800" dirty="0">
              <a:solidFill>
                <a:srgbClr val="0070C0"/>
              </a:solidFill>
            </a:endParaRPr>
          </a:p>
          <a:p>
            <a:endParaRPr lang="en-GB" sz="2800" dirty="0">
              <a:solidFill>
                <a:srgbClr val="0070C0"/>
              </a:solidFill>
            </a:endParaRPr>
          </a:p>
          <a:p>
            <a:endParaRPr lang="en-GB" sz="2600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6E093E73-1AD7-BAA5-C64D-1D7022054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err="1"/>
              <a:t>Manteision</a:t>
            </a:r>
            <a:r>
              <a:rPr lang="en-GB" dirty="0"/>
              <a:t> a </a:t>
            </a:r>
            <a:r>
              <a:rPr lang="en-GB" dirty="0" err="1"/>
              <a:t>chyfyngiadau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Benefits and limitations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764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2578A-1AF9-D949-D41E-9B68BDE46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8237"/>
            <a:ext cx="10600944" cy="1453896"/>
          </a:xfrm>
        </p:spPr>
        <p:txBody>
          <a:bodyPr>
            <a:normAutofit fontScale="90000"/>
          </a:bodyPr>
          <a:lstStyle/>
          <a:p>
            <a:r>
              <a:rPr lang="en-US" sz="4000" dirty="0" err="1"/>
              <a:t>Meithrin</a:t>
            </a:r>
            <a:r>
              <a:rPr lang="en-US" sz="4000" dirty="0"/>
              <a:t> </a:t>
            </a:r>
            <a:r>
              <a:rPr lang="en-US" sz="4000" dirty="0" err="1"/>
              <a:t>dealltwriaeth</a:t>
            </a:r>
            <a:r>
              <a:rPr lang="en-US" sz="4000" dirty="0"/>
              <a:t> o </a:t>
            </a:r>
            <a:r>
              <a:rPr lang="en-US" sz="4000" dirty="0" err="1"/>
              <a:t>rôl</a:t>
            </a:r>
            <a:r>
              <a:rPr lang="en-US" sz="4000" dirty="0"/>
              <a:t> </a:t>
            </a:r>
            <a:r>
              <a:rPr lang="en-US" sz="4000" dirty="0" err="1"/>
              <a:t>chwarae</a:t>
            </a:r>
            <a:r>
              <a:rPr lang="en-US" sz="4000" dirty="0"/>
              <a:t> </a:t>
            </a:r>
            <a:r>
              <a:rPr lang="en-US" sz="4000" dirty="0" err="1"/>
              <a:t>wrth</a:t>
            </a:r>
            <a:r>
              <a:rPr lang="en-US" sz="4000" dirty="0"/>
              <a:t> </a:t>
            </a:r>
            <a:r>
              <a:rPr lang="en-US" sz="4000" dirty="0" err="1"/>
              <a:t>gynnal</a:t>
            </a:r>
            <a:r>
              <a:rPr lang="en-US" sz="4000" dirty="0"/>
              <a:t> </a:t>
            </a:r>
            <a:r>
              <a:rPr lang="en-US" sz="4000" dirty="0" err="1"/>
              <a:t>arsylwadau</a:t>
            </a:r>
            <a:r>
              <a:rPr lang="en-US" sz="4000" dirty="0"/>
              <a:t> ac </a:t>
            </a:r>
            <a:r>
              <a:rPr lang="en-US" sz="4000" dirty="0" err="1"/>
              <a:t>asesiadau</a:t>
            </a:r>
            <a:br>
              <a:rPr lang="en-GB" sz="4000" dirty="0">
                <a:solidFill>
                  <a:srgbClr val="0070C0"/>
                </a:solidFill>
              </a:rPr>
            </a:br>
            <a:r>
              <a:rPr lang="en-GB" sz="4000" dirty="0">
                <a:solidFill>
                  <a:srgbClr val="0070C0"/>
                </a:solidFill>
              </a:rPr>
              <a:t>Building an </a:t>
            </a:r>
            <a:r>
              <a:rPr lang="en-GB" sz="4000" i="0" dirty="0">
                <a:solidFill>
                  <a:srgbClr val="0070C0"/>
                </a:solidFill>
                <a:effectLst/>
              </a:rPr>
              <a:t>understanding of the role of play when undertaking observations and assessments</a:t>
            </a:r>
            <a:br>
              <a:rPr lang="en-US" sz="4400" dirty="0">
                <a:solidFill>
                  <a:srgbClr val="0070C0"/>
                </a:solidFill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CBDBE-8904-36E5-9A73-A15D01BEB3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8" y="2589667"/>
            <a:ext cx="5156200" cy="3809862"/>
          </a:xfrm>
        </p:spPr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felly </a:t>
            </a:r>
            <a:r>
              <a:rPr lang="en-US" dirty="0" err="1"/>
              <a:t>dewis</a:t>
            </a:r>
            <a:r>
              <a:rPr lang="en-US" dirty="0"/>
              <a:t> y dull </a:t>
            </a:r>
            <a:r>
              <a:rPr lang="en-US" dirty="0" err="1"/>
              <a:t>arsylwi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?</a:t>
            </a:r>
          </a:p>
          <a:p>
            <a:r>
              <a:rPr lang="en-US" dirty="0" err="1"/>
              <a:t>Ystyriwch</a:t>
            </a:r>
            <a:r>
              <a:rPr lang="en-US" dirty="0"/>
              <a:t> </a:t>
            </a:r>
            <a:r>
              <a:rPr lang="en-US" dirty="0" err="1"/>
              <a:t>foeseg</a:t>
            </a:r>
            <a:r>
              <a:rPr lang="en-US" dirty="0"/>
              <a:t> ac </a:t>
            </a:r>
            <a:r>
              <a:rPr lang="en-US" dirty="0" err="1"/>
              <a:t>ymarferoldeb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D1CCCB-334B-949A-5D14-5A3B686D2D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2" y="2589667"/>
            <a:ext cx="5156200" cy="380986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Why is it important therefore to select the right observation method?</a:t>
            </a:r>
          </a:p>
          <a:p>
            <a:r>
              <a:rPr lang="en-GB" dirty="0">
                <a:solidFill>
                  <a:srgbClr val="0070C0"/>
                </a:solidFill>
              </a:rPr>
              <a:t>Consider ethics</a:t>
            </a:r>
            <a:r>
              <a:rPr lang="en-US" dirty="0">
                <a:solidFill>
                  <a:srgbClr val="0070C0"/>
                </a:solidFill>
              </a:rPr>
              <a:t> and practicality 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430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739C7-1C3D-00B3-4691-5564AAF680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18443"/>
            <a:ext cx="5156200" cy="3559175"/>
          </a:xfrm>
        </p:spPr>
        <p:txBody>
          <a:bodyPr>
            <a:normAutofit/>
          </a:bodyPr>
          <a:lstStyle/>
          <a:p>
            <a:r>
              <a:rPr lang="en-US" dirty="0"/>
              <a:t>Mae Drummond (1998)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awgrymu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bod </a:t>
            </a:r>
            <a:r>
              <a:rPr lang="en-US" dirty="0" err="1"/>
              <a:t>ni</a:t>
            </a:r>
            <a:r>
              <a:rPr lang="en-US" dirty="0"/>
              <a:t>,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arsylwi</a:t>
            </a:r>
            <a:r>
              <a:rPr lang="en-US" dirty="0"/>
              <a:t>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nes</a:t>
            </a:r>
            <a:r>
              <a:rPr lang="en-US" dirty="0"/>
              <a:t> at </a:t>
            </a:r>
            <a:r>
              <a:rPr lang="en-US" dirty="0" err="1"/>
              <a:t>ddysgu</a:t>
            </a:r>
            <a:r>
              <a:rPr lang="en-US" dirty="0"/>
              <a:t>, </a:t>
            </a:r>
            <a:r>
              <a:rPr lang="en-US" dirty="0" err="1"/>
              <a:t>meddwl</a:t>
            </a:r>
            <a:r>
              <a:rPr lang="en-US" dirty="0"/>
              <a:t> a </a:t>
            </a:r>
            <a:r>
              <a:rPr lang="en-US" dirty="0" err="1"/>
              <a:t>chwestiynau</a:t>
            </a:r>
            <a:r>
              <a:rPr lang="en-US" dirty="0"/>
              <a:t> plant.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9576A7-30A5-790C-3FF6-0FCE0396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2" y="2418443"/>
            <a:ext cx="5065486" cy="32942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Drummond (1998) suggests that through observation we get closer to children's learning, thinking and questions.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7DB1037-B141-01BF-B91E-6F3B4D2F6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8038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4000" dirty="0" err="1"/>
              <a:t>Meithrin</a:t>
            </a:r>
            <a:r>
              <a:rPr lang="en-US" sz="4000" dirty="0"/>
              <a:t> </a:t>
            </a:r>
            <a:r>
              <a:rPr lang="en-US" sz="4000" dirty="0" err="1"/>
              <a:t>dealltwriaeth</a:t>
            </a:r>
            <a:r>
              <a:rPr lang="en-US" sz="4000" dirty="0"/>
              <a:t> o </a:t>
            </a:r>
            <a:r>
              <a:rPr lang="en-US" sz="4000" dirty="0" err="1"/>
              <a:t>rôl</a:t>
            </a:r>
            <a:r>
              <a:rPr lang="en-US" sz="4000" dirty="0"/>
              <a:t> </a:t>
            </a:r>
            <a:r>
              <a:rPr lang="en-US" sz="4000" dirty="0" err="1"/>
              <a:t>chwarae</a:t>
            </a:r>
            <a:r>
              <a:rPr lang="en-US" sz="4000" dirty="0"/>
              <a:t> </a:t>
            </a:r>
            <a:r>
              <a:rPr lang="en-US" sz="4000" dirty="0" err="1"/>
              <a:t>wrth</a:t>
            </a:r>
            <a:r>
              <a:rPr lang="en-US" sz="4000" dirty="0"/>
              <a:t> </a:t>
            </a:r>
            <a:r>
              <a:rPr lang="en-US" sz="4000" dirty="0" err="1"/>
              <a:t>gynnal</a:t>
            </a:r>
            <a:r>
              <a:rPr lang="en-US" sz="4000" dirty="0"/>
              <a:t> </a:t>
            </a:r>
            <a:r>
              <a:rPr lang="en-US" sz="4000" dirty="0" err="1"/>
              <a:t>arsylwadau</a:t>
            </a:r>
            <a:r>
              <a:rPr lang="en-US" sz="4000" dirty="0"/>
              <a:t> ac </a:t>
            </a:r>
            <a:r>
              <a:rPr lang="en-US" sz="4000" dirty="0" err="1"/>
              <a:t>asesiadau</a:t>
            </a:r>
            <a:br>
              <a:rPr lang="en-GB" sz="4000" dirty="0">
                <a:solidFill>
                  <a:srgbClr val="0070C0"/>
                </a:solidFill>
              </a:rPr>
            </a:br>
            <a:r>
              <a:rPr lang="en-GB" sz="4000" dirty="0">
                <a:solidFill>
                  <a:srgbClr val="0070C0"/>
                </a:solidFill>
              </a:rPr>
              <a:t>Building an </a:t>
            </a:r>
            <a:r>
              <a:rPr lang="en-GB" sz="4000" i="0" dirty="0">
                <a:solidFill>
                  <a:srgbClr val="0070C0"/>
                </a:solidFill>
                <a:effectLst/>
              </a:rPr>
              <a:t>understanding of the role of play when undertaking observations and assessments</a:t>
            </a:r>
            <a:br>
              <a:rPr lang="en-US" sz="4400" dirty="0">
                <a:solidFill>
                  <a:srgbClr val="0070C0"/>
                </a:solidFill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521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64B5A2-F3EB-4E13-9723-31818BDB72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8B87-034F-F65B-4AE5-892804E4B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?</a:t>
            </a:r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A7A8BEE6-AB5A-2358-887C-AC62C8FF34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70" t="9392" r="7965" b="17171"/>
          <a:stretch/>
        </p:blipFill>
        <p:spPr bwMode="auto">
          <a:xfrm>
            <a:off x="3685909" y="2061767"/>
            <a:ext cx="4813129" cy="216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F1B90C8-3705-03F6-2086-EC2CECDF1B9F}"/>
              </a:ext>
            </a:extLst>
          </p:cNvPr>
          <p:cNvSpPr txBox="1"/>
          <p:nvPr/>
        </p:nvSpPr>
        <p:spPr>
          <a:xfrm>
            <a:off x="3587131" y="4390953"/>
            <a:ext cx="113612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(Tinney, 2019)</a:t>
            </a:r>
            <a:endParaRPr lang="en-US" sz="135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152B53-E693-618D-64AF-48ECBC64EB40}"/>
              </a:ext>
            </a:extLst>
          </p:cNvPr>
          <p:cNvSpPr txBox="1"/>
          <p:nvPr/>
        </p:nvSpPr>
        <p:spPr>
          <a:xfrm>
            <a:off x="2029997" y="2375433"/>
            <a:ext cx="130808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Heb</a:t>
            </a:r>
            <a:r>
              <a:rPr lang="en-GB" sz="1350" dirty="0"/>
              <a:t> </a:t>
            </a:r>
            <a:r>
              <a:rPr lang="en-GB" sz="1350" dirty="0" err="1"/>
              <a:t>strwythur</a:t>
            </a:r>
            <a:endParaRPr lang="en-US" sz="135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3E3189-3426-838D-4CD4-0B2220DE678D}"/>
              </a:ext>
            </a:extLst>
          </p:cNvPr>
          <p:cNvSpPr txBox="1"/>
          <p:nvPr/>
        </p:nvSpPr>
        <p:spPr>
          <a:xfrm>
            <a:off x="2107609" y="2828680"/>
            <a:ext cx="94317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Rhyddid</a:t>
            </a:r>
            <a:endParaRPr lang="en-US" sz="135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3B537D-671E-4800-1049-5AD1DC63C583}"/>
              </a:ext>
            </a:extLst>
          </p:cNvPr>
          <p:cNvSpPr txBox="1"/>
          <p:nvPr/>
        </p:nvSpPr>
        <p:spPr>
          <a:xfrm>
            <a:off x="2008832" y="3232541"/>
            <a:ext cx="96997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Archwilio</a:t>
            </a:r>
            <a:endParaRPr lang="en-US" sz="13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FD1CEF-8A7E-AA03-EDC9-69F5167B62B6}"/>
              </a:ext>
            </a:extLst>
          </p:cNvPr>
          <p:cNvSpPr txBox="1"/>
          <p:nvPr/>
        </p:nvSpPr>
        <p:spPr>
          <a:xfrm>
            <a:off x="2022944" y="3714010"/>
            <a:ext cx="128531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Creadigrwydd</a:t>
            </a:r>
            <a:endParaRPr lang="en-US" sz="135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CF9613-6E72-92D2-1AD5-B53D57D35073}"/>
              </a:ext>
            </a:extLst>
          </p:cNvPr>
          <p:cNvSpPr txBox="1"/>
          <p:nvPr/>
        </p:nvSpPr>
        <p:spPr>
          <a:xfrm>
            <a:off x="2086444" y="4818812"/>
            <a:ext cx="162228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Proses </a:t>
            </a:r>
            <a:r>
              <a:rPr lang="en-GB" sz="1350" dirty="0" err="1"/>
              <a:t>nid</a:t>
            </a:r>
            <a:r>
              <a:rPr lang="en-GB" sz="1350" dirty="0"/>
              <a:t> </a:t>
            </a:r>
            <a:r>
              <a:rPr lang="en-GB" sz="1350" dirty="0" err="1"/>
              <a:t>cynnyrch</a:t>
            </a:r>
            <a:endParaRPr lang="en-US" sz="13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BC32F3-BAD2-4102-B336-71831D35A07E}"/>
              </a:ext>
            </a:extLst>
          </p:cNvPr>
          <p:cNvSpPr txBox="1"/>
          <p:nvPr/>
        </p:nvSpPr>
        <p:spPr>
          <a:xfrm>
            <a:off x="2100554" y="4088062"/>
            <a:ext cx="96031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Corfforol</a:t>
            </a:r>
            <a:endParaRPr lang="en-US" sz="135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8FC40E-B07C-E659-3596-83DC43BE69CF}"/>
              </a:ext>
            </a:extLst>
          </p:cNvPr>
          <p:cNvSpPr txBox="1"/>
          <p:nvPr/>
        </p:nvSpPr>
        <p:spPr>
          <a:xfrm>
            <a:off x="2178164" y="4471076"/>
            <a:ext cx="65104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Iaith</a:t>
            </a:r>
            <a:endParaRPr lang="en-US" sz="135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745D58-559E-BE9E-FCA0-AA20E247C43A}"/>
              </a:ext>
            </a:extLst>
          </p:cNvPr>
          <p:cNvSpPr txBox="1"/>
          <p:nvPr/>
        </p:nvSpPr>
        <p:spPr>
          <a:xfrm>
            <a:off x="2008831" y="1957142"/>
            <a:ext cx="129304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Cymdeithasol</a:t>
            </a:r>
            <a:endParaRPr 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1BC850-5F39-673E-EE87-595B0A5C15D8}"/>
              </a:ext>
            </a:extLst>
          </p:cNvPr>
          <p:cNvSpPr txBox="1"/>
          <p:nvPr/>
        </p:nvSpPr>
        <p:spPr>
          <a:xfrm>
            <a:off x="8858823" y="1955934"/>
            <a:ext cx="117029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Emosiynol</a:t>
            </a:r>
            <a:endParaRPr lang="en-US" sz="135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182E43-00D5-5A96-F8D4-BF41FDDB38CF}"/>
              </a:ext>
            </a:extLst>
          </p:cNvPr>
          <p:cNvSpPr txBox="1"/>
          <p:nvPr/>
        </p:nvSpPr>
        <p:spPr>
          <a:xfrm>
            <a:off x="8858824" y="2374528"/>
            <a:ext cx="12328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Gwybyddol</a:t>
            </a:r>
            <a:endParaRPr lang="en-US" sz="13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7A7069-2496-BCFB-ED47-B25DA2E9F476}"/>
              </a:ext>
            </a:extLst>
          </p:cNvPr>
          <p:cNvSpPr txBox="1"/>
          <p:nvPr/>
        </p:nvSpPr>
        <p:spPr>
          <a:xfrm>
            <a:off x="8816489" y="2723443"/>
            <a:ext cx="175201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Maths a </a:t>
            </a:r>
            <a:r>
              <a:rPr lang="en-GB" sz="1350" dirty="0" err="1"/>
              <a:t>gwyddoniaeth</a:t>
            </a:r>
            <a:endParaRPr lang="en-US" sz="135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8FA1EA-BAF9-5C50-984A-C5EEDB5F85EE}"/>
              </a:ext>
            </a:extLst>
          </p:cNvPr>
          <p:cNvSpPr txBox="1"/>
          <p:nvPr/>
        </p:nvSpPr>
        <p:spPr>
          <a:xfrm>
            <a:off x="8817301" y="3262856"/>
            <a:ext cx="158987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Datrys</a:t>
            </a:r>
            <a:r>
              <a:rPr lang="en-GB" sz="1350" dirty="0"/>
              <a:t> </a:t>
            </a:r>
            <a:r>
              <a:rPr lang="en-GB" sz="1350" dirty="0" err="1"/>
              <a:t>problemau</a:t>
            </a:r>
            <a:endParaRPr lang="en-US" sz="135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10B152-A321-D666-124A-398031957273}"/>
              </a:ext>
            </a:extLst>
          </p:cNvPr>
          <p:cNvSpPr txBox="1"/>
          <p:nvPr/>
        </p:nvSpPr>
        <p:spPr>
          <a:xfrm>
            <a:off x="8817301" y="3569436"/>
            <a:ext cx="186613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Dysgu</a:t>
            </a:r>
            <a:r>
              <a:rPr lang="en-GB" sz="1350" dirty="0"/>
              <a:t> o </a:t>
            </a:r>
            <a:r>
              <a:rPr lang="en-GB" sz="1350" dirty="0" err="1"/>
              <a:t>gamgymeriadau</a:t>
            </a:r>
            <a:endParaRPr lang="en-US" sz="135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4CB33D0-AE00-BCF8-58F9-A7DC4596CAC6}"/>
              </a:ext>
            </a:extLst>
          </p:cNvPr>
          <p:cNvSpPr txBox="1"/>
          <p:nvPr/>
        </p:nvSpPr>
        <p:spPr>
          <a:xfrm>
            <a:off x="8817300" y="4017127"/>
            <a:ext cx="134741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Asesu</a:t>
            </a:r>
            <a:r>
              <a:rPr lang="en-GB" sz="1350" dirty="0"/>
              <a:t> </a:t>
            </a:r>
            <a:r>
              <a:rPr lang="en-GB" sz="1350" dirty="0" err="1"/>
              <a:t>risg</a:t>
            </a:r>
            <a:endParaRPr lang="en-US" sz="135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8DA33D-26F6-E703-4154-4A0304644FCF}"/>
              </a:ext>
            </a:extLst>
          </p:cNvPr>
          <p:cNvSpPr txBox="1"/>
          <p:nvPr/>
        </p:nvSpPr>
        <p:spPr>
          <a:xfrm>
            <a:off x="8803189" y="4394261"/>
            <a:ext cx="197425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Amgylchedd</a:t>
            </a:r>
            <a:r>
              <a:rPr lang="en-GB" sz="1350" dirty="0"/>
              <a:t> </a:t>
            </a:r>
            <a:r>
              <a:rPr lang="en-GB" sz="1350" dirty="0" err="1"/>
              <a:t>galluogol</a:t>
            </a:r>
            <a:endParaRPr lang="en-US" sz="135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E374B91-A45B-6B77-7985-E166DA031D1B}"/>
              </a:ext>
            </a:extLst>
          </p:cNvPr>
          <p:cNvSpPr txBox="1"/>
          <p:nvPr/>
        </p:nvSpPr>
        <p:spPr>
          <a:xfrm>
            <a:off x="8817301" y="4727705"/>
            <a:ext cx="101669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HWYL</a:t>
            </a:r>
            <a:endParaRPr lang="en-US" sz="13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39CE4A3-AD24-0E6B-5F67-E1443FC43E40}"/>
              </a:ext>
            </a:extLst>
          </p:cNvPr>
          <p:cNvSpPr txBox="1"/>
          <p:nvPr/>
        </p:nvSpPr>
        <p:spPr>
          <a:xfrm>
            <a:off x="8816489" y="5030478"/>
            <a:ext cx="131951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 err="1"/>
              <a:t>Ymgysylltu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2660801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64B5A2-F3EB-4E13-9723-31818BDB72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8B87-034F-F65B-4AE5-892804E4B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is play?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A7A8BEE6-AB5A-2358-887C-AC62C8FF34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70" t="9392" r="7965" b="17171"/>
          <a:stretch/>
        </p:blipFill>
        <p:spPr bwMode="auto">
          <a:xfrm>
            <a:off x="3911686" y="1955935"/>
            <a:ext cx="4361574" cy="198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F1B90C8-3705-03F6-2086-EC2CECDF1B9F}"/>
              </a:ext>
            </a:extLst>
          </p:cNvPr>
          <p:cNvSpPr txBox="1"/>
          <p:nvPr/>
        </p:nvSpPr>
        <p:spPr>
          <a:xfrm>
            <a:off x="3911687" y="4158118"/>
            <a:ext cx="147479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(Tinney, 2019)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152B53-E693-618D-64AF-48ECBC64EB40}"/>
              </a:ext>
            </a:extLst>
          </p:cNvPr>
          <p:cNvSpPr txBox="1"/>
          <p:nvPr/>
        </p:nvSpPr>
        <p:spPr>
          <a:xfrm>
            <a:off x="2142886" y="2318989"/>
            <a:ext cx="133433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Unstructured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3E3189-3426-838D-4CD4-0B2220DE678D}"/>
              </a:ext>
            </a:extLst>
          </p:cNvPr>
          <p:cNvSpPr txBox="1"/>
          <p:nvPr/>
        </p:nvSpPr>
        <p:spPr>
          <a:xfrm>
            <a:off x="2192277" y="2828680"/>
            <a:ext cx="92504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Freedom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3B537D-671E-4800-1049-5AD1DC63C583}"/>
              </a:ext>
            </a:extLst>
          </p:cNvPr>
          <p:cNvSpPr txBox="1"/>
          <p:nvPr/>
        </p:nvSpPr>
        <p:spPr>
          <a:xfrm>
            <a:off x="2199330" y="3232541"/>
            <a:ext cx="112816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Exploration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FD1CEF-8A7E-AA03-EDC9-69F5167B62B6}"/>
              </a:ext>
            </a:extLst>
          </p:cNvPr>
          <p:cNvSpPr txBox="1"/>
          <p:nvPr/>
        </p:nvSpPr>
        <p:spPr>
          <a:xfrm>
            <a:off x="2199330" y="3714010"/>
            <a:ext cx="95608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Creativity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CF9613-6E72-92D2-1AD5-B53D57D35073}"/>
              </a:ext>
            </a:extLst>
          </p:cNvPr>
          <p:cNvSpPr txBox="1"/>
          <p:nvPr/>
        </p:nvSpPr>
        <p:spPr>
          <a:xfrm>
            <a:off x="2199331" y="4825868"/>
            <a:ext cx="166699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Process not a product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BC32F3-BAD2-4102-B336-71831D35A07E}"/>
              </a:ext>
            </a:extLst>
          </p:cNvPr>
          <p:cNvSpPr txBox="1"/>
          <p:nvPr/>
        </p:nvSpPr>
        <p:spPr>
          <a:xfrm>
            <a:off x="2199330" y="4172729"/>
            <a:ext cx="96886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Physical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8FC40E-B07C-E659-3596-83DC43BE69CF}"/>
              </a:ext>
            </a:extLst>
          </p:cNvPr>
          <p:cNvSpPr txBox="1"/>
          <p:nvPr/>
        </p:nvSpPr>
        <p:spPr>
          <a:xfrm>
            <a:off x="2199330" y="4485187"/>
            <a:ext cx="111956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Language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745D58-559E-BE9E-FCA0-AA20E247C43A}"/>
              </a:ext>
            </a:extLst>
          </p:cNvPr>
          <p:cNvSpPr txBox="1"/>
          <p:nvPr/>
        </p:nvSpPr>
        <p:spPr>
          <a:xfrm>
            <a:off x="2178164" y="1971253"/>
            <a:ext cx="8341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Social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1BC850-5F39-673E-EE87-595B0A5C15D8}"/>
              </a:ext>
            </a:extLst>
          </p:cNvPr>
          <p:cNvSpPr txBox="1"/>
          <p:nvPr/>
        </p:nvSpPr>
        <p:spPr>
          <a:xfrm>
            <a:off x="8809435" y="1913600"/>
            <a:ext cx="117959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Emotional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182E43-00D5-5A96-F8D4-BF41FDDB38CF}"/>
              </a:ext>
            </a:extLst>
          </p:cNvPr>
          <p:cNvSpPr txBox="1"/>
          <p:nvPr/>
        </p:nvSpPr>
        <p:spPr>
          <a:xfrm>
            <a:off x="8795323" y="2318083"/>
            <a:ext cx="98615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Cognitive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7A7069-2496-BCFB-ED47-B25DA2E9F476}"/>
              </a:ext>
            </a:extLst>
          </p:cNvPr>
          <p:cNvSpPr txBox="1"/>
          <p:nvPr/>
        </p:nvSpPr>
        <p:spPr>
          <a:xfrm>
            <a:off x="8795322" y="2674053"/>
            <a:ext cx="170136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Maths and science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8FA1EA-BAF9-5C50-984A-C5EEDB5F85EE}"/>
              </a:ext>
            </a:extLst>
          </p:cNvPr>
          <p:cNvSpPr txBox="1"/>
          <p:nvPr/>
        </p:nvSpPr>
        <p:spPr>
          <a:xfrm>
            <a:off x="8810246" y="3079410"/>
            <a:ext cx="150090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Problem solving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10B152-A321-D666-124A-398031957273}"/>
              </a:ext>
            </a:extLst>
          </p:cNvPr>
          <p:cNvSpPr txBox="1"/>
          <p:nvPr/>
        </p:nvSpPr>
        <p:spPr>
          <a:xfrm>
            <a:off x="8817302" y="3534157"/>
            <a:ext cx="146648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Trial and error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4CB33D0-AE00-BCF8-58F9-A7DC4596CAC6}"/>
              </a:ext>
            </a:extLst>
          </p:cNvPr>
          <p:cNvSpPr txBox="1"/>
          <p:nvPr/>
        </p:nvSpPr>
        <p:spPr>
          <a:xfrm>
            <a:off x="8817300" y="3904238"/>
            <a:ext cx="167745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Risk assessment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8DA33D-26F6-E703-4154-4A0304644FCF}"/>
              </a:ext>
            </a:extLst>
          </p:cNvPr>
          <p:cNvSpPr txBox="1"/>
          <p:nvPr/>
        </p:nvSpPr>
        <p:spPr>
          <a:xfrm>
            <a:off x="8810245" y="4210817"/>
            <a:ext cx="183774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Enabling environments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E374B91-A45B-6B77-7985-E166DA031D1B}"/>
              </a:ext>
            </a:extLst>
          </p:cNvPr>
          <p:cNvSpPr txBox="1"/>
          <p:nvPr/>
        </p:nvSpPr>
        <p:spPr>
          <a:xfrm>
            <a:off x="8817301" y="4720650"/>
            <a:ext cx="96943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FUN</a:t>
            </a:r>
            <a:endParaRPr lang="en-US" sz="1350" dirty="0">
              <a:solidFill>
                <a:srgbClr val="0070C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39CE4A3-AD24-0E6B-5F67-E1443FC43E40}"/>
              </a:ext>
            </a:extLst>
          </p:cNvPr>
          <p:cNvSpPr txBox="1"/>
          <p:nvPr/>
        </p:nvSpPr>
        <p:spPr>
          <a:xfrm>
            <a:off x="8795324" y="5079867"/>
            <a:ext cx="124047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70C0"/>
                </a:solidFill>
              </a:rPr>
              <a:t>Engagement</a:t>
            </a:r>
            <a:endParaRPr lang="en-US" sz="135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0185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DE97C84C-98A1-93C3-9419-93EC46D1ED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err="1">
                <a:latin typeface="Calibri"/>
                <a:ea typeface="Calibri"/>
                <a:cs typeface="Calibri"/>
              </a:rPr>
              <a:t>Diffinio</a:t>
            </a:r>
            <a:r>
              <a:rPr lang="en-GB" altLang="en-US" sz="4000" dirty="0">
                <a:latin typeface="Calibri"/>
                <a:ea typeface="Calibri"/>
                <a:cs typeface="Calibri"/>
              </a:rPr>
              <a:t> </a:t>
            </a:r>
            <a:r>
              <a:rPr lang="en-GB" altLang="en-US" sz="4000" err="1">
                <a:latin typeface="Calibri"/>
                <a:ea typeface="Calibri"/>
                <a:cs typeface="Calibri"/>
              </a:rPr>
              <a:t>Chwarae</a:t>
            </a:r>
            <a:br>
              <a:rPr lang="en-GB" altLang="en-US" sz="4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Defining Play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0D44A3FD-E9EB-5193-2A0F-61B3113A331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982743" y="2047551"/>
            <a:ext cx="8226513" cy="2762898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‘Play is, without a doubt, the most natural way children learn all over the world: this is why it is important for us, as educators, to ensure that children have every opportunity to engage in play and playful experiences.’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000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‘Play is powerful. Play deepens children’s learning and understanding because it enables them to begin learning from first hand experiences, based on what they already know and can do.’         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0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Moyles, 2009:28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0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6B814-6BB1-D8FE-1DC9-18A10F976D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360646"/>
            <a:ext cx="5156200" cy="3809862"/>
          </a:xfrm>
        </p:spPr>
        <p:txBody>
          <a:bodyPr>
            <a:normAutofit/>
          </a:bodyPr>
          <a:lstStyle/>
          <a:p>
            <a:r>
              <a:rPr lang="en-US" sz="2400" dirty="0" err="1"/>
              <a:t>Dylid</a:t>
            </a:r>
            <a:r>
              <a:rPr lang="en-US" sz="2400" dirty="0"/>
              <a:t> </a:t>
            </a:r>
            <a:r>
              <a:rPr lang="en-US" sz="2400" dirty="0" err="1"/>
              <a:t>cynnal</a:t>
            </a:r>
            <a:r>
              <a:rPr lang="en-US" sz="2400" dirty="0"/>
              <a:t> </a:t>
            </a:r>
            <a:r>
              <a:rPr lang="en-US" sz="2400" dirty="0" err="1"/>
              <a:t>arsylwadau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ystod</a:t>
            </a:r>
            <a:r>
              <a:rPr lang="en-US" sz="2400" dirty="0"/>
              <a:t> </a:t>
            </a:r>
            <a:r>
              <a:rPr lang="en-US" sz="2400" dirty="0" err="1"/>
              <a:t>chwarae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amgylchedd</a:t>
            </a:r>
            <a:r>
              <a:rPr lang="en-US" sz="2400" dirty="0"/>
              <a:t> </a:t>
            </a:r>
            <a:r>
              <a:rPr lang="en-US" sz="2400" dirty="0" err="1"/>
              <a:t>naturiolaidd</a:t>
            </a:r>
            <a:r>
              <a:rPr lang="en-US" sz="2400" dirty="0"/>
              <a:t> o </a:t>
            </a:r>
            <a:r>
              <a:rPr lang="en-US" sz="2400" dirty="0" err="1"/>
              <a:t>blant</a:t>
            </a:r>
            <a:r>
              <a:rPr lang="en-US" sz="2400" dirty="0"/>
              <a:t>,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ganolbwyntio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chwarae</a:t>
            </a:r>
            <a:r>
              <a:rPr lang="en-US" sz="2400" dirty="0"/>
              <a:t> a </a:t>
            </a:r>
            <a:r>
              <a:rPr lang="en-US" sz="2400" dirty="0" err="1"/>
              <a:t>ysgogir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y </a:t>
            </a:r>
            <a:r>
              <a:rPr lang="en-US" sz="2400" dirty="0" err="1"/>
              <a:t>plentyn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hytrach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</a:t>
            </a:r>
            <a:r>
              <a:rPr lang="en-US" sz="2400" dirty="0" err="1"/>
              <a:t>chael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arwain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oedolion</a:t>
            </a:r>
            <a:r>
              <a:rPr lang="en-US" sz="2400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0CEDED-710E-443E-4093-D3592DC903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360646"/>
            <a:ext cx="5156200" cy="38098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Observations should be conducted during play in a naturalistic environment of children, focusing on child initiated play rather than it being adult led.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</a:t>
            </a:r>
            <a:r>
              <a:rPr lang="en-GB" sz="2000" dirty="0" err="1">
                <a:solidFill>
                  <a:srgbClr val="0070C0"/>
                </a:solidFill>
              </a:rPr>
              <a:t>Besio</a:t>
            </a:r>
            <a:r>
              <a:rPr lang="en-GB" sz="2000" dirty="0">
                <a:solidFill>
                  <a:srgbClr val="0070C0"/>
                </a:solidFill>
              </a:rPr>
              <a:t> et al., 2018)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4E58BD2-E74E-44AD-3F6F-965936CE9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205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4000" dirty="0" err="1"/>
              <a:t>Meithrin</a:t>
            </a:r>
            <a:r>
              <a:rPr lang="en-US" sz="4000" dirty="0"/>
              <a:t> </a:t>
            </a:r>
            <a:r>
              <a:rPr lang="en-US" sz="4000" dirty="0" err="1"/>
              <a:t>dealltwriaeth</a:t>
            </a:r>
            <a:r>
              <a:rPr lang="en-US" sz="4000" dirty="0"/>
              <a:t> o </a:t>
            </a:r>
            <a:r>
              <a:rPr lang="en-US" sz="4000" dirty="0" err="1"/>
              <a:t>rôl</a:t>
            </a:r>
            <a:r>
              <a:rPr lang="en-US" sz="4000" dirty="0"/>
              <a:t> </a:t>
            </a:r>
            <a:r>
              <a:rPr lang="en-US" sz="4000" dirty="0" err="1"/>
              <a:t>chwarae</a:t>
            </a:r>
            <a:r>
              <a:rPr lang="en-US" sz="4000" dirty="0"/>
              <a:t> </a:t>
            </a:r>
            <a:r>
              <a:rPr lang="en-US" sz="4000" dirty="0" err="1"/>
              <a:t>wrth</a:t>
            </a:r>
            <a:r>
              <a:rPr lang="en-US" sz="4000" dirty="0"/>
              <a:t> </a:t>
            </a:r>
            <a:r>
              <a:rPr lang="en-US" sz="4000" dirty="0" err="1"/>
              <a:t>gynnal</a:t>
            </a:r>
            <a:r>
              <a:rPr lang="en-US" sz="4000" dirty="0"/>
              <a:t> </a:t>
            </a:r>
            <a:r>
              <a:rPr lang="en-US" sz="4000" dirty="0" err="1"/>
              <a:t>arsylwadau</a:t>
            </a:r>
            <a:r>
              <a:rPr lang="en-US" sz="4000" dirty="0"/>
              <a:t> ac </a:t>
            </a:r>
            <a:r>
              <a:rPr lang="en-US" sz="4000" dirty="0" err="1"/>
              <a:t>asesiadau</a:t>
            </a:r>
            <a:br>
              <a:rPr lang="en-GB" sz="4000" dirty="0">
                <a:solidFill>
                  <a:srgbClr val="0070C0"/>
                </a:solidFill>
              </a:rPr>
            </a:br>
            <a:r>
              <a:rPr lang="en-GB" sz="4000" dirty="0">
                <a:solidFill>
                  <a:srgbClr val="0070C0"/>
                </a:solidFill>
              </a:rPr>
              <a:t>Building an </a:t>
            </a:r>
            <a:r>
              <a:rPr lang="en-GB" sz="4000" i="0" dirty="0">
                <a:solidFill>
                  <a:srgbClr val="0070C0"/>
                </a:solidFill>
                <a:effectLst/>
              </a:rPr>
              <a:t>understanding of the role of play when undertaking observations and assessments</a:t>
            </a:r>
            <a:br>
              <a:rPr lang="en-US" sz="4400" dirty="0">
                <a:solidFill>
                  <a:srgbClr val="0070C0"/>
                </a:solidFill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1018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FE07A-E14E-49B9-93D8-A72F2CC65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Reference list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0D107B-0628-558C-8B97-3477AC9A65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Smidt, Sandra. </a:t>
            </a:r>
            <a:r>
              <a:rPr lang="en-US" sz="1200" b="0" i="1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Observing Young Children : The Role of Observation and Assessment in Early Childhood Settings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, Taylor &amp; Francis Group, 2015.</a:t>
            </a:r>
            <a:r>
              <a:rPr lang="en-US" sz="1200" b="0" i="1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 ProQuest </a:t>
            </a:r>
            <a:r>
              <a:rPr lang="en-US" sz="1200" b="0" i="1" err="1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Ebook</a:t>
            </a:r>
            <a:r>
              <a:rPr lang="en-US" sz="1200" b="0" i="1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 Central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, http://ebookcentral.proquest.com/lib/trinity/detail.action?docID=3569303.</a:t>
            </a:r>
            <a:br>
              <a:rPr lang="en-US" sz="1200" dirty="0">
                <a:solidFill>
                  <a:srgbClr val="0070C0"/>
                </a:solidFill>
              </a:rPr>
            </a:b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Created from trinity on 2025-01-04 17:39:30.</a:t>
            </a:r>
          </a:p>
          <a:p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Drummond, M. (1998) ‘Observing children’, in S. Smidt (ed.), The Early Years: A Reader and (2010), Key Issues in </a:t>
            </a:r>
            <a:r>
              <a:rPr lang="en-US" sz="1200" b="0" i="0" err="1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EarlyYears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 Education, 2nd </a:t>
            </a:r>
            <a:r>
              <a:rPr lang="en-US" sz="1200" b="0" i="0" err="1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edn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 of The Early Years: A Reader. London and New York: Routledge</a:t>
            </a:r>
            <a:br>
              <a:rPr lang="en-US" sz="1200" dirty="0">
                <a:solidFill>
                  <a:srgbClr val="0070C0"/>
                </a:solidFill>
              </a:rPr>
            </a:b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Smidt, Sandra. </a:t>
            </a:r>
            <a:r>
              <a:rPr lang="en-US" sz="1200" b="0" i="1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Observing Young Children : The Role of Observation and Assessment in Early Childhood Settings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, Taylor &amp; Francis Group, 2015.</a:t>
            </a:r>
            <a:r>
              <a:rPr lang="en-US" sz="1200" b="0" i="1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 ProQuest </a:t>
            </a:r>
            <a:r>
              <a:rPr lang="en-US" sz="1200" b="0" i="1" err="1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Ebook</a:t>
            </a:r>
            <a:r>
              <a:rPr lang="en-US" sz="1200" b="0" i="1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 Central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, http://ebookcentral.proquest.com/lib/trinity/detail.action?docID=3569303.</a:t>
            </a:r>
            <a:br>
              <a:rPr lang="en-US" sz="1200" dirty="0">
                <a:solidFill>
                  <a:srgbClr val="0070C0"/>
                </a:solidFill>
              </a:rPr>
            </a:b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Calibri"/>
                <a:cs typeface="Calibri"/>
              </a:rPr>
              <a:t>Created from trinity on 2025-01-04 18:25:51.</a:t>
            </a:r>
          </a:p>
          <a:p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SERENELLA BESIO; </a:t>
            </a:r>
            <a:r>
              <a:rPr lang="en-US" sz="1200" dirty="0">
                <a:solidFill>
                  <a:srgbClr val="0070C0"/>
                </a:solidFill>
                <a:latin typeface="Calibri"/>
                <a:ea typeface="Noto Sans"/>
                <a:cs typeface="Noto Sans"/>
              </a:rPr>
              <a:t>DANIELA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 BULGARELLI; VASKA STANCHEVA-POPKOSTADINOVA. </a:t>
            </a:r>
            <a:r>
              <a:rPr lang="en-US" sz="1200" b="1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Evaluation of </a:t>
            </a:r>
            <a:r>
              <a:rPr lang="en-US" sz="1200" b="1" i="0" err="1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Childrens’</a:t>
            </a:r>
            <a:r>
              <a:rPr lang="en-US" sz="1200" b="1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 Play : Tools and Methods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. Berlin: </a:t>
            </a:r>
            <a:r>
              <a:rPr lang="en-US" sz="1200" b="0" i="0" err="1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Sciendo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, 2018. </a:t>
            </a:r>
            <a:r>
              <a:rPr lang="en-US" sz="1200" b="0" i="0" err="1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Disponível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 </a:t>
            </a:r>
            <a:r>
              <a:rPr lang="en-US" sz="1200" b="0" i="0" err="1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em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: https://research-ebsco-com.ezproxy.uwtsd.ac.uk/linkprocessor/plink?id=d6358f0c-53da-3cf4-8013-03e6aaee3e8c. </a:t>
            </a:r>
            <a:r>
              <a:rPr lang="en-US" sz="1200" b="0" i="0" err="1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Acesso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 </a:t>
            </a:r>
            <a:r>
              <a:rPr lang="en-US" sz="1200" b="0" i="0" err="1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em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: 5 </a:t>
            </a:r>
            <a:r>
              <a:rPr lang="en-US" sz="1200" b="0" i="0" err="1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jan.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Calibri"/>
                <a:ea typeface="Noto Sans"/>
                <a:cs typeface="Noto Sans"/>
              </a:rPr>
              <a:t> 2025.</a:t>
            </a:r>
          </a:p>
          <a:p>
            <a:r>
              <a:rPr lang="en-US" sz="1200">
                <a:solidFill>
                  <a:srgbClr val="0070C0"/>
                </a:solidFill>
                <a:ea typeface="+mn-lt"/>
                <a:cs typeface="+mn-lt"/>
              </a:rPr>
              <a:t>Moyles, J.R. (2010) </a:t>
            </a:r>
            <a:r>
              <a:rPr lang="en-US" sz="1200" i="1">
                <a:solidFill>
                  <a:srgbClr val="0070C0"/>
                </a:solidFill>
                <a:ea typeface="+mn-lt"/>
                <a:cs typeface="+mn-lt"/>
              </a:rPr>
              <a:t>The excellence of play</a:t>
            </a:r>
            <a:r>
              <a:rPr lang="en-US" sz="1200">
                <a:solidFill>
                  <a:srgbClr val="0070C0"/>
                </a:solidFill>
                <a:ea typeface="+mn-lt"/>
                <a:cs typeface="+mn-lt"/>
              </a:rPr>
              <a:t>. 3rd ed. Maidenhead [England]; Open University Press.</a:t>
            </a:r>
            <a:endParaRPr lang="en-US" sz="1200" dirty="0">
              <a:solidFill>
                <a:srgbClr val="0070C0"/>
              </a:solidFill>
              <a:latin typeface="Noto Sans"/>
              <a:ea typeface="Noto Sans"/>
              <a:cs typeface="Noto Sans"/>
            </a:endParaRPr>
          </a:p>
          <a:p>
            <a:endParaRPr lang="en-US" sz="1100" dirty="0">
              <a:latin typeface="Noto Sans"/>
              <a:ea typeface="Noto Sans"/>
              <a:cs typeface="Noto Sans"/>
            </a:endParaRPr>
          </a:p>
        </p:txBody>
      </p:sp>
    </p:spTree>
    <p:extLst>
      <p:ext uri="{BB962C8B-B14F-4D97-AF65-F5344CB8AC3E}">
        <p14:creationId xmlns:p14="http://schemas.microsoft.com/office/powerpoint/2010/main" val="650425465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6EB4668-BDB3-4C9B-902E-CE70439260B1}">
  <ds:schemaRefs>
    <ds:schemaRef ds:uri="http://www.w3.org/XML/1998/namespace"/>
    <ds:schemaRef ds:uri="e4a72011-89be-41d7-bd49-565121a9e247"/>
    <ds:schemaRef ds:uri="http://schemas.microsoft.com/office/infopath/2007/PartnerControls"/>
    <ds:schemaRef ds:uri="http://purl.org/dc/dcmitype/"/>
    <ds:schemaRef ds:uri="16bfc89a-06a0-41d6-ae50-6ff65b36cb8b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1B157DF-374B-4803-A791-B9BF3C9FF4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DCDD82F-BB0A-4C4E-9EC9-A97E305082C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BLUE</Template>
  <TotalTime>2625</TotalTime>
  <Words>1326</Words>
  <Application>Microsoft Office PowerPoint</Application>
  <PresentationFormat>Widescreen</PresentationFormat>
  <Paragraphs>154</Paragraphs>
  <Slides>16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Aptos</vt:lpstr>
      <vt:lpstr>Arial</vt:lpstr>
      <vt:lpstr>Calibri</vt:lpstr>
      <vt:lpstr>Calibri Light</vt:lpstr>
      <vt:lpstr>Noto Sans</vt:lpstr>
      <vt:lpstr>Holding PAge</vt:lpstr>
      <vt:lpstr>Title Slide 2</vt:lpstr>
      <vt:lpstr>Title Slide 4</vt:lpstr>
      <vt:lpstr>Accessible 2</vt:lpstr>
      <vt:lpstr>ECEY4003/C​​ Chwarae plant: egwyddorion ac arfer​​ Darlith 5- Arsylwi: manteision a chyfyngiadau​ ​​ Children’s play: principles and practice​​ Lecture 5​- Observation: benefits and limitations</vt:lpstr>
      <vt:lpstr>Nod</vt:lpstr>
      <vt:lpstr>Geirfa  Glossary</vt:lpstr>
      <vt:lpstr>Prawf arsylwi Observation test</vt:lpstr>
      <vt:lpstr>Deall arsylwadau Understanding observation</vt:lpstr>
      <vt:lpstr>Tasg/ Task</vt:lpstr>
      <vt:lpstr>Arsylwi/ Observation</vt:lpstr>
      <vt:lpstr>Manteision a chyfyngiadau Benefits and limitations</vt:lpstr>
      <vt:lpstr>Manteision a chyfyngiadau Benefits and limitations</vt:lpstr>
      <vt:lpstr>Meithrin dealltwriaeth o rôl chwarae wrth gynnal arsylwadau ac asesiadau Building an understanding of the role of play when undertaking observations and assessments </vt:lpstr>
      <vt:lpstr>Meithrin dealltwriaeth o rôl chwarae wrth gynnal arsylwadau ac asesiadau Building an understanding of the role of play when undertaking observations and assessments </vt:lpstr>
      <vt:lpstr>Beth yw chwarae?</vt:lpstr>
      <vt:lpstr>What is play?</vt:lpstr>
      <vt:lpstr>Diffinio Chwarae Defining Play</vt:lpstr>
      <vt:lpstr>Meithrin dealltwriaeth o rôl chwarae wrth gynnal arsylwadau ac asesiadau Building an understanding of the role of play when undertaking observations and assessments 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Jones</dc:creator>
  <cp:lastModifiedBy>Natasha Morgans</cp:lastModifiedBy>
  <cp:revision>10</cp:revision>
  <dcterms:created xsi:type="dcterms:W3CDTF">2025-01-03T15:26:55Z</dcterms:created>
  <dcterms:modified xsi:type="dcterms:W3CDTF">2025-12-22T12:21:15Z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