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4"/>
  </p:notesMasterIdLst>
  <p:sldIdLst>
    <p:sldId id="256" r:id="rId2"/>
    <p:sldId id="257" r:id="rId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88" autoAdjust="0"/>
    <p:restoredTop sz="94662" autoAdjust="0"/>
  </p:normalViewPr>
  <p:slideViewPr>
    <p:cSldViewPr>
      <p:cViewPr varScale="1">
        <p:scale>
          <a:sx n="66" d="100"/>
          <a:sy n="66" d="100"/>
        </p:scale>
        <p:origin x="-1422" y="-96"/>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 /><Relationship Id="rId3" Type="http://schemas.openxmlformats.org/officeDocument/2006/relationships/slide" Target="slides/slide2.xml" /><Relationship Id="rId7" Type="http://schemas.openxmlformats.org/officeDocument/2006/relationships/theme" Target="theme/theme1.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viewProps" Target="viewProps.xml" /><Relationship Id="rId5" Type="http://schemas.openxmlformats.org/officeDocument/2006/relationships/presProps" Target="presProps.xml" /><Relationship Id="rId4" Type="http://schemas.openxmlformats.org/officeDocument/2006/relationships/notesMaster" Target="notesMasters/notesMaster1.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DFE818D-5B34-41B0-8323-D2C70804986D}" type="datetimeFigureOut">
              <a:rPr lang="en-US" smtClean="0"/>
              <a:t>4/28/2022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24CAD47-E282-4D6F-8BA7-FCFA93F91A94}" type="slidenum">
              <a:rPr lang="en-US" smtClean="0"/>
              <a:t>‹#›</a:t>
            </a:fld>
            <a:endParaRPr lang="en-US"/>
          </a:p>
        </p:txBody>
      </p:sp>
    </p:spTree>
    <p:extLst>
      <p:ext uri="{BB962C8B-B14F-4D97-AF65-F5344CB8AC3E}">
        <p14:creationId xmlns:p14="http://schemas.microsoft.com/office/powerpoint/2010/main" val="12965862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SPEAKER NOTE</a:t>
            </a:r>
            <a:br>
              <a:rPr lang="en-US" sz="1200" b="1" kern="1200" dirty="0">
                <a:solidFill>
                  <a:schemeClr val="tx1"/>
                </a:solidFill>
                <a:effectLst/>
                <a:latin typeface="+mn-lt"/>
                <a:ea typeface="+mn-ea"/>
                <a:cs typeface="+mn-cs"/>
              </a:rPr>
            </a:br>
            <a:r>
              <a:rPr lang="en-US" sz="1200" b="1" kern="1200" dirty="0">
                <a:solidFill>
                  <a:schemeClr val="tx1"/>
                </a:solidFill>
                <a:effectLst/>
                <a:latin typeface="+mn-lt"/>
                <a:ea typeface="+mn-ea"/>
                <a:cs typeface="+mn-cs"/>
              </a:rPr>
              <a:t>Definition of Diabetes :</a:t>
            </a:r>
            <a:r>
              <a:rPr lang="en-US" sz="1200" kern="1200" dirty="0">
                <a:solidFill>
                  <a:schemeClr val="tx1"/>
                </a:solidFill>
                <a:effectLst/>
                <a:latin typeface="+mn-lt"/>
                <a:ea typeface="+mn-ea"/>
                <a:cs typeface="+mn-cs"/>
              </a:rPr>
              <a:t> NHS (2021) defined diabetes as a longstanding life threatening condition that causes an increase in the blood sugar level of an individual and went further to classify the disease in two major categories/types: Diabetes type 1 and Diabetes type 2 with an additional type known as gestational diabetes.</a:t>
            </a:r>
            <a:br>
              <a:rPr lang="en-US" sz="1200" kern="1200" dirty="0">
                <a:solidFill>
                  <a:schemeClr val="tx1"/>
                </a:solidFill>
                <a:effectLst/>
                <a:latin typeface="+mn-lt"/>
                <a:ea typeface="+mn-ea"/>
                <a:cs typeface="+mn-cs"/>
              </a:rPr>
            </a:br>
            <a:r>
              <a:rPr lang="en-US" sz="1200" b="1" kern="1200" dirty="0">
                <a:solidFill>
                  <a:schemeClr val="tx1"/>
                </a:solidFill>
                <a:effectLst/>
                <a:latin typeface="+mn-lt"/>
                <a:ea typeface="+mn-ea"/>
                <a:cs typeface="+mn-cs"/>
              </a:rPr>
              <a:t>Diabetes Type 1:</a:t>
            </a:r>
            <a:r>
              <a:rPr lang="en-US" sz="1200" kern="1200" dirty="0">
                <a:solidFill>
                  <a:schemeClr val="tx1"/>
                </a:solidFill>
                <a:effectLst/>
                <a:latin typeface="+mn-lt"/>
                <a:ea typeface="+mn-ea"/>
                <a:cs typeface="+mn-cs"/>
              </a:rPr>
              <a:t> This occurs when an individual’s immune system fights and destroys insulin producing cells. </a:t>
            </a:r>
            <a:br>
              <a:rPr lang="en-US" sz="1200" kern="1200" dirty="0">
                <a:solidFill>
                  <a:schemeClr val="tx1"/>
                </a:solidFill>
                <a:effectLst/>
                <a:latin typeface="+mn-lt"/>
                <a:ea typeface="+mn-ea"/>
                <a:cs typeface="+mn-cs"/>
              </a:rPr>
            </a:br>
            <a:r>
              <a:rPr lang="en-US" sz="1200" b="1" kern="1200" dirty="0">
                <a:solidFill>
                  <a:schemeClr val="tx1"/>
                </a:solidFill>
                <a:effectLst/>
                <a:latin typeface="+mn-lt"/>
                <a:ea typeface="+mn-ea"/>
                <a:cs typeface="+mn-cs"/>
              </a:rPr>
              <a:t>Diabetes Type 2:</a:t>
            </a:r>
            <a:r>
              <a:rPr lang="en-US" sz="1200" kern="1200" dirty="0">
                <a:solidFill>
                  <a:schemeClr val="tx1"/>
                </a:solidFill>
                <a:effectLst/>
                <a:latin typeface="+mn-lt"/>
                <a:ea typeface="+mn-ea"/>
                <a:cs typeface="+mn-cs"/>
              </a:rPr>
              <a:t> This occurs when insulin is produced in insufficient amount or when the cells are non-reactive to insulin. </a:t>
            </a:r>
            <a:br>
              <a:rPr lang="en-US" sz="1200" kern="1200" dirty="0">
                <a:solidFill>
                  <a:schemeClr val="tx1"/>
                </a:solidFill>
                <a:effectLst/>
                <a:latin typeface="+mn-lt"/>
                <a:ea typeface="+mn-ea"/>
                <a:cs typeface="+mn-cs"/>
              </a:rPr>
            </a:br>
            <a:r>
              <a:rPr lang="en-US" sz="1200" b="1" kern="1200" dirty="0">
                <a:solidFill>
                  <a:schemeClr val="tx1"/>
                </a:solidFill>
                <a:effectLst/>
                <a:latin typeface="+mn-lt"/>
                <a:ea typeface="+mn-ea"/>
                <a:cs typeface="+mn-cs"/>
              </a:rPr>
              <a:t>Gestational Diabetes:</a:t>
            </a:r>
            <a:r>
              <a:rPr lang="en-US" sz="1200" kern="1200" dirty="0">
                <a:solidFill>
                  <a:schemeClr val="tx1"/>
                </a:solidFill>
                <a:effectLst/>
                <a:latin typeface="+mn-lt"/>
                <a:ea typeface="+mn-ea"/>
                <a:cs typeface="+mn-cs"/>
              </a:rPr>
              <a:t> This occurs in some women during pregnancy, in this condition, there is an elevation in blood sugar levels until insulin produced in the body is not sufficient to absorb all of it. </a:t>
            </a:r>
            <a:r>
              <a:rPr lang="en-US" sz="1200" b="1" kern="1200" dirty="0">
                <a:solidFill>
                  <a:schemeClr val="tx1"/>
                </a:solidFill>
                <a:effectLst/>
                <a:latin typeface="+mn-lt"/>
                <a:ea typeface="+mn-ea"/>
                <a:cs typeface="+mn-cs"/>
              </a:rPr>
              <a:t>Diabetes in relation to physiology</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pancreases is an organ responsible for the secretion of two very important sugar regulating enzymes: Insulin and Glucagon and this organ is located behind the liver and stomach in every individual. The enzymes produced by this organ are both secreted into the blood in order to control and manage the level of glucose/sugar in the body.  Naturally, after taking a meal, there is a surge in the level of sugar present in the blood, at this point, insulin is secreted to help bring it back to normal, on the other hand, if the blood glucose level is low, glucagon is released to breakdown stored glucose in the liver and make it available in the bloodstream. Diabetes usually begins when blood glucose regulation is not achievable Jahangir M (2019).</a:t>
            </a:r>
          </a:p>
          <a:p>
            <a:r>
              <a:rPr lang="en-US" sz="1200" b="1" kern="1200" dirty="0">
                <a:solidFill>
                  <a:schemeClr val="tx1"/>
                </a:solidFill>
                <a:effectLst/>
                <a:latin typeface="+mn-lt"/>
                <a:ea typeface="+mn-ea"/>
                <a:cs typeface="+mn-cs"/>
              </a:rPr>
              <a:t>Lifestyle  modification</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From the health and lifestyle </a:t>
            </a:r>
            <a:r>
              <a:rPr lang="en-US" sz="1200" b="1" kern="1200" dirty="0">
                <a:solidFill>
                  <a:schemeClr val="tx1"/>
                </a:solidFill>
                <a:effectLst/>
                <a:latin typeface="+mn-lt"/>
                <a:ea typeface="+mn-ea"/>
                <a:cs typeface="+mn-cs"/>
              </a:rPr>
              <a:t>QUESTIONNAIRE</a:t>
            </a:r>
            <a:r>
              <a:rPr lang="en-US" sz="1200" kern="1200" dirty="0">
                <a:solidFill>
                  <a:schemeClr val="tx1"/>
                </a:solidFill>
                <a:effectLst/>
                <a:latin typeface="+mn-lt"/>
                <a:ea typeface="+mn-ea"/>
                <a:cs typeface="+mn-cs"/>
              </a:rPr>
              <a:t>, it is deduced that patient A was born on the 1st of January 1976 therefore above 40 years old, has an inactive lifestyle devoid of exercises, has high blood pressure, BMI of 31.25 (calculated from weight(kg) and height(m)) which is classified as obese, has family history of high cholesterol level and stroke, addicted to smoking (20-39 cigarette per day), eats lots of chocolates and junk foods, and consumes two glasses of alcohol daily.</a:t>
            </a:r>
          </a:p>
          <a:p>
            <a:r>
              <a:rPr lang="en-US" sz="1200" kern="1200" dirty="0">
                <a:solidFill>
                  <a:schemeClr val="tx1"/>
                </a:solidFill>
                <a:effectLst/>
                <a:latin typeface="+mn-lt"/>
                <a:ea typeface="+mn-ea"/>
                <a:cs typeface="+mn-cs"/>
              </a:rPr>
              <a:t>From poster above which is backed up by several studies and researches, it is established that:  junk foods are associated with little or no nutritional value but has high calories content, and excessive consumption of fats and sugars which are known to be present in junk foods will undeniably result in weight gain which would further lead to diabetes this backed up by </a:t>
            </a:r>
            <a:r>
              <a:rPr lang="en-US" sz="1200" kern="1200" dirty="0" err="1">
                <a:solidFill>
                  <a:schemeClr val="tx1"/>
                </a:solidFill>
                <a:effectLst/>
                <a:latin typeface="+mn-lt"/>
                <a:ea typeface="+mn-ea"/>
                <a:cs typeface="+mn-cs"/>
              </a:rPr>
              <a:t>Bhaskar</a:t>
            </a:r>
            <a:r>
              <a:rPr lang="en-US" sz="1200" kern="1200" dirty="0">
                <a:solidFill>
                  <a:schemeClr val="tx1"/>
                </a:solidFill>
                <a:effectLst/>
                <a:latin typeface="+mn-lt"/>
                <a:ea typeface="+mn-ea"/>
                <a:cs typeface="+mn-cs"/>
              </a:rPr>
              <a:t>, (2012). Moreover, high BMI value which results in increased body mass is associated with increase in the occurrences of diseases, diabetes mellitus, hypertension, and </a:t>
            </a:r>
            <a:r>
              <a:rPr lang="en-US" sz="1200" kern="1200" dirty="0" err="1">
                <a:solidFill>
                  <a:schemeClr val="tx1"/>
                </a:solidFill>
                <a:effectLst/>
                <a:latin typeface="+mn-lt"/>
                <a:ea typeface="+mn-ea"/>
                <a:cs typeface="+mn-cs"/>
              </a:rPr>
              <a:t>dyslipidaemia</a:t>
            </a:r>
            <a:r>
              <a:rPr lang="en-US" sz="1200" kern="1200" dirty="0">
                <a:solidFill>
                  <a:schemeClr val="tx1"/>
                </a:solidFill>
                <a:effectLst/>
                <a:latin typeface="+mn-lt"/>
                <a:ea typeface="+mn-ea"/>
                <a:cs typeface="+mn-cs"/>
              </a:rPr>
              <a:t> inclusive Bay H. et al (2007). According to Pan et al (2015), cigarette consumption is one of the top risk factor for diabetes and it is universally known and accepted that smoking significantly raises exposure to micro and </a:t>
            </a:r>
            <a:r>
              <a:rPr lang="en-US" sz="1200" kern="1200" dirty="0" err="1">
                <a:solidFill>
                  <a:schemeClr val="tx1"/>
                </a:solidFill>
                <a:effectLst/>
                <a:latin typeface="+mn-lt"/>
                <a:ea typeface="+mn-ea"/>
                <a:cs typeface="+mn-cs"/>
              </a:rPr>
              <a:t>macrovascular</a:t>
            </a:r>
            <a:r>
              <a:rPr lang="en-US" sz="1200" kern="1200" dirty="0">
                <a:solidFill>
                  <a:schemeClr val="tx1"/>
                </a:solidFill>
                <a:effectLst/>
                <a:latin typeface="+mn-lt"/>
                <a:ea typeface="+mn-ea"/>
                <a:cs typeface="+mn-cs"/>
              </a:rPr>
              <a:t> complications in people with diabetes type 2. Lastly, with reference to </a:t>
            </a:r>
            <a:r>
              <a:rPr lang="en-US" sz="1200" kern="1200" dirty="0" err="1">
                <a:solidFill>
                  <a:schemeClr val="tx1"/>
                </a:solidFill>
                <a:effectLst/>
                <a:latin typeface="+mn-lt"/>
                <a:ea typeface="+mn-ea"/>
                <a:cs typeface="+mn-cs"/>
              </a:rPr>
              <a:t>Volaco</a:t>
            </a:r>
            <a:r>
              <a:rPr lang="en-US" sz="1200" kern="1200" dirty="0">
                <a:solidFill>
                  <a:schemeClr val="tx1"/>
                </a:solidFill>
                <a:effectLst/>
                <a:latin typeface="+mn-lt"/>
                <a:ea typeface="+mn-ea"/>
                <a:cs typeface="+mn-cs"/>
              </a:rPr>
              <a:t>, (2018) it is established that excessive alcohol consumption is a lifetime pointer for several chronic medical ailments, including diabetes type and its complications.</a:t>
            </a:r>
          </a:p>
          <a:p>
            <a:r>
              <a:rPr lang="en-US" sz="1200" b="1" kern="1200" dirty="0">
                <a:solidFill>
                  <a:schemeClr val="tx1"/>
                </a:solidFill>
                <a:effectLst/>
                <a:latin typeface="+mn-lt"/>
                <a:ea typeface="+mn-ea"/>
                <a:cs typeface="+mn-cs"/>
              </a:rPr>
              <a:t>Recommendation/Conclusion</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It is certain that Patient A has diabetes type 2( Diabetes mellitus). As a social worker, I do recommend that patient (A) have an healthy dieting system which should include consumption of  more vegetables and fruits, should be more active and include an exercise routine, abstain from smoking and excessive alcohol ingestion, focus on losing weight, drink lots water more specifically at night to clear toxins and most importantly visit a doctor to regain a healthy life.</a:t>
            </a:r>
          </a:p>
          <a:p>
            <a:endParaRPr lang="en-US" dirty="0"/>
          </a:p>
        </p:txBody>
      </p:sp>
      <p:sp>
        <p:nvSpPr>
          <p:cNvPr id="4" name="Slide Number Placeholder 3"/>
          <p:cNvSpPr>
            <a:spLocks noGrp="1"/>
          </p:cNvSpPr>
          <p:nvPr>
            <p:ph type="sldNum" sz="quarter" idx="10"/>
          </p:nvPr>
        </p:nvSpPr>
        <p:spPr/>
        <p:txBody>
          <a:bodyPr/>
          <a:lstStyle/>
          <a:p>
            <a:fld id="{424CAD47-E282-4D6F-8BA7-FCFA93F91A94}" type="slidenum">
              <a:rPr lang="en-US" smtClean="0"/>
              <a:t>1</a:t>
            </a:fld>
            <a:endParaRPr lang="en-US"/>
          </a:p>
        </p:txBody>
      </p:sp>
    </p:spTree>
    <p:extLst>
      <p:ext uri="{BB962C8B-B14F-4D97-AF65-F5344CB8AC3E}">
        <p14:creationId xmlns:p14="http://schemas.microsoft.com/office/powerpoint/2010/main" val="303184954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53DC0C9D-E954-4EEC-85B9-6603BA3EBCC9}" type="datetimeFigureOut">
              <a:rPr lang="en-US" smtClean="0"/>
              <a:t>4/28/2022</a:t>
            </a:fld>
            <a:endParaRPr lang="en-US"/>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US"/>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8E2C777B-A2D5-453B-A5BF-3B31511797D0}"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53DC0C9D-E954-4EEC-85B9-6603BA3EBCC9}" type="datetimeFigureOut">
              <a:rPr lang="en-US" smtClean="0"/>
              <a:t>4/28/2022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E2C777B-A2D5-453B-A5BF-3B31511797D0}" type="slidenum">
              <a:rPr lang="en-US" smtClean="0"/>
              <a:t>‹#›</a:t>
            </a:fld>
            <a:endParaRPr lang="en-US"/>
          </a:p>
        </p:txBody>
      </p:sp>
      <p:sp>
        <p:nvSpPr>
          <p:cNvPr id="7" name="Title 6"/>
          <p:cNvSpPr>
            <a:spLocks noGrp="1"/>
          </p:cNvSpPr>
          <p:nvPr>
            <p:ph type="title"/>
          </p:nvPr>
        </p:nvSpPr>
        <p:spPr/>
        <p:txBody>
          <a:bodyPr rtlCol="0"/>
          <a:lstStyle/>
          <a:p>
            <a:r>
              <a:rPr kumimoji="0" lang="en-US"/>
              <a:t>Click to edit Master title style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53DC0C9D-E954-4EEC-85B9-6603BA3EBCC9}" type="datetimeFigureOut">
              <a:rPr lang="en-US" smtClean="0"/>
              <a:t>4/28/2022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E2C777B-A2D5-453B-A5BF-3B31511797D0}" type="slidenum">
              <a:rPr lang="en-US" smtClean="0"/>
              <a:t>‹#›</a:t>
            </a:fld>
            <a:endParaRPr lang="en-US"/>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53DC0C9D-E954-4EEC-85B9-6603BA3EBCC9}" type="datetimeFigureOut">
              <a:rPr lang="en-US" smtClean="0"/>
              <a:t>4/28/2022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E2C777B-A2D5-453B-A5BF-3B31511797D0}" type="slidenum">
              <a:rPr lang="en-US" smtClean="0"/>
              <a:t>‹#›</a:t>
            </a:fld>
            <a:endParaRPr lang="en-US"/>
          </a:p>
        </p:txBody>
      </p:sp>
      <p:sp>
        <p:nvSpPr>
          <p:cNvPr id="8" name="Title 7"/>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53DC0C9D-E954-4EEC-85B9-6603BA3EBCC9}" type="datetimeFigureOut">
              <a:rPr lang="en-US" smtClean="0"/>
              <a:t>4/28/2022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E2C777B-A2D5-453B-A5BF-3B31511797D0}" type="slidenum">
              <a:rPr lang="en-US" smtClean="0"/>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53DC0C9D-E954-4EEC-85B9-6603BA3EBCC9}" type="datetimeFigureOut">
              <a:rPr lang="en-US" smtClean="0"/>
              <a:t>4/28/2022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E2C777B-A2D5-453B-A5BF-3B31511797D0}" type="slidenum">
              <a:rPr lang="en-US" smtClean="0"/>
              <a:t>‹#›</a:t>
            </a:fld>
            <a:endParaRPr lang="en-US"/>
          </a:p>
        </p:txBody>
      </p:sp>
      <p:sp>
        <p:nvSpPr>
          <p:cNvPr id="6" name="Title 5"/>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DC0C9D-E954-4EEC-85B9-6603BA3EBCC9}" type="datetimeFigureOut">
              <a:rPr lang="en-US" smtClean="0"/>
              <a:t>4/28/2022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E2C777B-A2D5-453B-A5BF-3B31511797D0}"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a:t>Click to edit Master title style</a:t>
            </a:r>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p>
            <a:fld id="{53DC0C9D-E954-4EEC-85B9-6603BA3EBCC9}" type="datetimeFigureOut">
              <a:rPr lang="en-US" smtClean="0"/>
              <a:t>4/28/2022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E2C777B-A2D5-453B-A5BF-3B31511797D0}" type="slidenum">
              <a:rPr lang="en-US" smtClean="0"/>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53DC0C9D-E954-4EEC-85B9-6603BA3EBCC9}" type="datetimeFigureOut">
              <a:rPr lang="en-US" smtClean="0"/>
              <a:t>4/28/2022</a:t>
            </a:fld>
            <a:endParaRPr lang="en-US"/>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8E2C777B-A2D5-453B-A5BF-3B31511797D0}" type="slidenum">
              <a:rPr lang="en-US" smtClean="0"/>
              <a:t>‹#›</a:t>
            </a:fld>
            <a:endParaRPr lang="en-US"/>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a:t>Click to edit Master title style</a:t>
            </a:r>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a:xfrm>
            <a:off x="457200" y="1481329"/>
            <a:ext cx="8229600" cy="4386071"/>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53DC0C9D-E954-4EEC-85B9-6603BA3EBCC9}" type="datetimeFigureOut">
              <a:rPr lang="en-US" smtClean="0"/>
              <a:t>4/28/2022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E2C777B-A2D5-453B-A5BF-3B31511797D0}"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41"/>
            <a:ext cx="6324600" cy="559276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53DC0C9D-E954-4EEC-85B9-6603BA3EBCC9}" type="datetimeFigureOut">
              <a:rPr lang="en-US" smtClean="0"/>
              <a:t>4/28/2022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E2C777B-A2D5-453B-A5BF-3B31511797D0}"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image" Target="../media/image1.jpeg"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kumimoji="0" lang="en-US"/>
              <a:t>Click to edit Master title style</a:t>
            </a:r>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53DC0C9D-E954-4EEC-85B9-6603BA3EBCC9}" type="datetimeFigureOut">
              <a:rPr lang="en-US" smtClean="0"/>
              <a:t>4/28/2022</a:t>
            </a:fld>
            <a:endParaRPr lang="en-US"/>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US"/>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8E2C777B-A2D5-453B-A5BF-3B31511797D0}"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notesSlide" Target="../notesSlides/notesSlide1.xml" /><Relationship Id="rId1" Type="http://schemas.openxmlformats.org/officeDocument/2006/relationships/slideLayout" Target="../slideLayouts/slideLayout6.xml" /></Relationships>
</file>

<file path=ppt/slides/_rels/slide2.xml.rels><?xml version="1.0" encoding="UTF-8" standalone="yes"?>
<Relationships xmlns="http://schemas.openxmlformats.org/package/2006/relationships"><Relationship Id="rId3" Type="http://schemas.openxmlformats.org/officeDocument/2006/relationships/hyperlink" Target="https://www.nhsinform.scot/illnesses-and-conditions/diabetes/diabetes" TargetMode="External" /><Relationship Id="rId2" Type="http://schemas.openxmlformats.org/officeDocument/2006/relationships/hyperlink" Target="https://doi.org/10.1016/B978-0-12-816864-6.00003-1" TargetMode="External" /><Relationship Id="rId1" Type="http://schemas.openxmlformats.org/officeDocument/2006/relationships/slideLayout" Target="../slideLayouts/slideLayout2.xml" /><Relationship Id="rId5" Type="http://schemas.openxmlformats.org/officeDocument/2006/relationships/hyperlink" Target="http://dx.doi.org/10.15406/emij.2018.06.00150" TargetMode="External" /><Relationship Id="rId4" Type="http://schemas.openxmlformats.org/officeDocument/2006/relationships/hyperlink" Target="https://doi.org/10.1186/s13063-020-05017-3"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endParaRPr lang="en-US" dirty="0"/>
          </a:p>
        </p:txBody>
      </p:sp>
      <p:pic>
        <p:nvPicPr>
          <p:cNvPr id="1027" name="Picture 3" descr="H:\TM\Poster on Diabetes- Meaning, symptoms, and.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355845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533400"/>
            <a:ext cx="8229600" cy="6019800"/>
          </a:xfrm>
        </p:spPr>
        <p:txBody>
          <a:bodyPr>
            <a:normAutofit fontScale="47500" lnSpcReduction="20000"/>
          </a:bodyPr>
          <a:lstStyle/>
          <a:p>
            <a:r>
              <a:rPr lang="en-US" sz="3400" dirty="0">
                <a:latin typeface="Arial" pitchFamily="34" charset="0"/>
                <a:cs typeface="Arial" pitchFamily="34" charset="0"/>
              </a:rPr>
              <a:t>Bays .H. E, Chapman .R. H, </a:t>
            </a:r>
            <a:r>
              <a:rPr lang="en-US" sz="3400" dirty="0" err="1">
                <a:latin typeface="Arial" pitchFamily="34" charset="0"/>
                <a:cs typeface="Arial" pitchFamily="34" charset="0"/>
              </a:rPr>
              <a:t>Grandy</a:t>
            </a:r>
            <a:r>
              <a:rPr lang="en-US" sz="3400" dirty="0">
                <a:latin typeface="Arial" pitchFamily="34" charset="0"/>
                <a:cs typeface="Arial" pitchFamily="34" charset="0"/>
              </a:rPr>
              <a:t>. S. ( 2007) ‘The relationship of body mass index to diabetes mellitus, hypertension and </a:t>
            </a:r>
            <a:r>
              <a:rPr lang="en-US" sz="3400" dirty="0" err="1">
                <a:latin typeface="Arial" pitchFamily="34" charset="0"/>
                <a:cs typeface="Arial" pitchFamily="34" charset="0"/>
              </a:rPr>
              <a:t>dyslipidaemia</a:t>
            </a:r>
            <a:r>
              <a:rPr lang="en-US" sz="3400" dirty="0">
                <a:latin typeface="Arial" pitchFamily="34" charset="0"/>
                <a:cs typeface="Arial" pitchFamily="34" charset="0"/>
              </a:rPr>
              <a:t>: comparison of data from two national surveys’, </a:t>
            </a:r>
            <a:r>
              <a:rPr lang="en-US" sz="3400" i="1" dirty="0">
                <a:latin typeface="Arial" pitchFamily="34" charset="0"/>
                <a:cs typeface="Arial" pitchFamily="34" charset="0"/>
              </a:rPr>
              <a:t>International Journal of Clinical Practice,</a:t>
            </a:r>
            <a:r>
              <a:rPr lang="en-US" sz="3400" dirty="0">
                <a:latin typeface="Arial" pitchFamily="34" charset="0"/>
                <a:cs typeface="Arial" pitchFamily="34" charset="0"/>
              </a:rPr>
              <a:t> volume (61) pp. 737–747. </a:t>
            </a:r>
          </a:p>
          <a:p>
            <a:r>
              <a:rPr lang="en-US" sz="3400" dirty="0" err="1">
                <a:latin typeface="Arial" pitchFamily="34" charset="0"/>
                <a:cs typeface="Arial" pitchFamily="34" charset="0"/>
              </a:rPr>
              <a:t>Bhaskar</a:t>
            </a:r>
            <a:r>
              <a:rPr lang="en-US" sz="3400" dirty="0">
                <a:latin typeface="Arial" pitchFamily="34" charset="0"/>
                <a:cs typeface="Arial" pitchFamily="34" charset="0"/>
              </a:rPr>
              <a:t>, R., (2012). </a:t>
            </a:r>
            <a:r>
              <a:rPr lang="en-US" sz="3400" i="1" dirty="0">
                <a:latin typeface="Arial" pitchFamily="34" charset="0"/>
                <a:cs typeface="Arial" pitchFamily="34" charset="0"/>
              </a:rPr>
              <a:t>Junk food: impact on health. Journal of drug delivery and therapeutics</a:t>
            </a:r>
            <a:r>
              <a:rPr lang="en-US" sz="3400" dirty="0">
                <a:latin typeface="Arial" pitchFamily="34" charset="0"/>
                <a:cs typeface="Arial" pitchFamily="34" charset="0"/>
              </a:rPr>
              <a:t>. 2</a:t>
            </a:r>
            <a:r>
              <a:rPr lang="en-US" sz="3400" baseline="30000" dirty="0">
                <a:latin typeface="Arial" pitchFamily="34" charset="0"/>
                <a:cs typeface="Arial" pitchFamily="34" charset="0"/>
              </a:rPr>
              <a:t>nd</a:t>
            </a:r>
            <a:r>
              <a:rPr lang="en-US" sz="3400" dirty="0">
                <a:latin typeface="Arial" pitchFamily="34" charset="0"/>
                <a:cs typeface="Arial" pitchFamily="34" charset="0"/>
              </a:rPr>
              <a:t> </a:t>
            </a:r>
            <a:r>
              <a:rPr lang="en-US" sz="3400" dirty="0" err="1">
                <a:latin typeface="Arial" pitchFamily="34" charset="0"/>
                <a:cs typeface="Arial" pitchFamily="34" charset="0"/>
              </a:rPr>
              <a:t>edn</a:t>
            </a:r>
            <a:r>
              <a:rPr lang="en-US" sz="3400" dirty="0">
                <a:latin typeface="Arial" pitchFamily="34" charset="0"/>
                <a:cs typeface="Arial" pitchFamily="34" charset="0"/>
              </a:rPr>
              <a:t>. </a:t>
            </a:r>
            <a:r>
              <a:rPr lang="en-US" sz="3400" dirty="0" err="1">
                <a:latin typeface="Arial" pitchFamily="34" charset="0"/>
                <a:cs typeface="Arial" pitchFamily="34" charset="0"/>
              </a:rPr>
              <a:t>Shirpur</a:t>
            </a:r>
            <a:r>
              <a:rPr lang="en-US" sz="3400" dirty="0">
                <a:latin typeface="Arial" pitchFamily="34" charset="0"/>
                <a:cs typeface="Arial" pitchFamily="34" charset="0"/>
              </a:rPr>
              <a:t>, India. </a:t>
            </a:r>
          </a:p>
          <a:p>
            <a:r>
              <a:rPr lang="en-US" sz="3400" dirty="0" err="1">
                <a:latin typeface="Arial" pitchFamily="34" charset="0"/>
                <a:cs typeface="Arial" pitchFamily="34" charset="0"/>
              </a:rPr>
              <a:t>Lal</a:t>
            </a:r>
            <a:r>
              <a:rPr lang="en-US" sz="3400" dirty="0">
                <a:latin typeface="Arial" pitchFamily="34" charset="0"/>
                <a:cs typeface="Arial" pitchFamily="34" charset="0"/>
              </a:rPr>
              <a:t>, B. S., (2016). ‘Diabetes: Causes, Symptoms and Treatments’ in </a:t>
            </a:r>
            <a:r>
              <a:rPr lang="en-US" sz="3400" dirty="0" err="1">
                <a:latin typeface="Arial" pitchFamily="34" charset="0"/>
                <a:cs typeface="Arial" pitchFamily="34" charset="0"/>
              </a:rPr>
              <a:t>Lal</a:t>
            </a:r>
            <a:r>
              <a:rPr lang="en-US" sz="3400" dirty="0">
                <a:latin typeface="Arial" pitchFamily="34" charset="0"/>
                <a:cs typeface="Arial" pitchFamily="34" charset="0"/>
              </a:rPr>
              <a:t>, B. S.(ed.) Public Health Environment and Social Issues in India. India: Serial Publications, pp.55-67</a:t>
            </a:r>
          </a:p>
          <a:p>
            <a:r>
              <a:rPr lang="en-US" sz="3400" dirty="0">
                <a:latin typeface="Arial" pitchFamily="34" charset="0"/>
                <a:cs typeface="Arial" pitchFamily="34" charset="0"/>
              </a:rPr>
              <a:t>Jahangir </a:t>
            </a:r>
            <a:r>
              <a:rPr lang="en-US" sz="3400" dirty="0" err="1">
                <a:latin typeface="Arial" pitchFamily="34" charset="0"/>
                <a:cs typeface="Arial" pitchFamily="34" charset="0"/>
              </a:rPr>
              <a:t>Moini</a:t>
            </a:r>
            <a:r>
              <a:rPr lang="en-US" sz="3400" dirty="0">
                <a:latin typeface="Arial" pitchFamily="34" charset="0"/>
                <a:cs typeface="Arial" pitchFamily="34" charset="0"/>
              </a:rPr>
              <a:t> (2019), </a:t>
            </a:r>
            <a:r>
              <a:rPr lang="en-US" sz="3400" i="1" dirty="0">
                <a:latin typeface="Arial" pitchFamily="34" charset="0"/>
                <a:cs typeface="Arial" pitchFamily="34" charset="0"/>
              </a:rPr>
              <a:t>Pathophysiology of Diabetes</a:t>
            </a:r>
            <a:r>
              <a:rPr lang="en-US" sz="3400" dirty="0">
                <a:latin typeface="Arial" pitchFamily="34" charset="0"/>
                <a:cs typeface="Arial" pitchFamily="34" charset="0"/>
              </a:rPr>
              <a:t>: Epidemiology of Diabetes, Elsevier. Pp. 25-43. Available at: </a:t>
            </a:r>
            <a:r>
              <a:rPr lang="en-US" sz="3400" u="sng" dirty="0">
                <a:latin typeface="Arial" pitchFamily="34" charset="0"/>
                <a:cs typeface="Arial" pitchFamily="34" charset="0"/>
                <a:hlinkClick r:id="rId2"/>
              </a:rPr>
              <a:t>https://doi.org/10.1016/B978-0-12-816864-6.00003-1</a:t>
            </a:r>
            <a:r>
              <a:rPr lang="en-US" sz="3400" dirty="0">
                <a:latin typeface="Arial" pitchFamily="34" charset="0"/>
                <a:cs typeface="Arial" pitchFamily="34" charset="0"/>
              </a:rPr>
              <a:t>. (Accessed: 31</a:t>
            </a:r>
            <a:r>
              <a:rPr lang="en-US" sz="3400" baseline="30000" dirty="0">
                <a:latin typeface="Arial" pitchFamily="34" charset="0"/>
                <a:cs typeface="Arial" pitchFamily="34" charset="0"/>
              </a:rPr>
              <a:t> </a:t>
            </a:r>
            <a:r>
              <a:rPr lang="en-US" sz="3400" dirty="0">
                <a:latin typeface="Arial" pitchFamily="34" charset="0"/>
                <a:cs typeface="Arial" pitchFamily="34" charset="0"/>
              </a:rPr>
              <a:t>January 2022)</a:t>
            </a:r>
          </a:p>
          <a:p>
            <a:r>
              <a:rPr lang="en-US" sz="3400" dirty="0">
                <a:latin typeface="Arial" pitchFamily="34" charset="0"/>
                <a:cs typeface="Arial" pitchFamily="34" charset="0"/>
              </a:rPr>
              <a:t>National Health Service (2021), </a:t>
            </a:r>
            <a:r>
              <a:rPr lang="en-US" sz="3400" i="1" dirty="0">
                <a:latin typeface="Arial" pitchFamily="34" charset="0"/>
                <a:cs typeface="Arial" pitchFamily="34" charset="0"/>
              </a:rPr>
              <a:t>NHS on Diabetes</a:t>
            </a:r>
            <a:r>
              <a:rPr lang="en-US" sz="3400" dirty="0">
                <a:latin typeface="Arial" pitchFamily="34" charset="0"/>
                <a:cs typeface="Arial" pitchFamily="34" charset="0"/>
              </a:rPr>
              <a:t> [Online], National Health Service inform</a:t>
            </a:r>
            <a:r>
              <a:rPr lang="en-US" sz="3400" i="1" dirty="0">
                <a:latin typeface="Arial" pitchFamily="34" charset="0"/>
                <a:cs typeface="Arial" pitchFamily="34" charset="0"/>
              </a:rPr>
              <a:t>. </a:t>
            </a:r>
            <a:r>
              <a:rPr lang="en-US" sz="3400" dirty="0">
                <a:latin typeface="Arial" pitchFamily="34" charset="0"/>
                <a:cs typeface="Arial" pitchFamily="34" charset="0"/>
              </a:rPr>
              <a:t>Available at</a:t>
            </a:r>
            <a:r>
              <a:rPr lang="en-US" sz="3400" i="1" dirty="0">
                <a:latin typeface="Arial" pitchFamily="34" charset="0"/>
                <a:cs typeface="Arial" pitchFamily="34" charset="0"/>
              </a:rPr>
              <a:t>:</a:t>
            </a:r>
            <a:r>
              <a:rPr lang="en-US" sz="3400" dirty="0">
                <a:latin typeface="Arial" pitchFamily="34" charset="0"/>
                <a:cs typeface="Arial" pitchFamily="34" charset="0"/>
              </a:rPr>
              <a:t> </a:t>
            </a:r>
            <a:r>
              <a:rPr lang="en-US" sz="3400" u="sng" dirty="0">
                <a:latin typeface="Arial" pitchFamily="34" charset="0"/>
                <a:cs typeface="Arial" pitchFamily="34" charset="0"/>
                <a:hlinkClick r:id="rId3"/>
              </a:rPr>
              <a:t>https://www.nhsinform.scot/illnesses-and-conditions/diabetes/diabetes</a:t>
            </a:r>
            <a:r>
              <a:rPr lang="en-US" sz="3400" dirty="0">
                <a:latin typeface="Arial" pitchFamily="34" charset="0"/>
                <a:cs typeface="Arial" pitchFamily="34" charset="0"/>
              </a:rPr>
              <a:t>   (Accessed: 31</a:t>
            </a:r>
            <a:r>
              <a:rPr lang="en-US" sz="3400" baseline="30000" dirty="0">
                <a:latin typeface="Arial" pitchFamily="34" charset="0"/>
                <a:cs typeface="Arial" pitchFamily="34" charset="0"/>
              </a:rPr>
              <a:t> </a:t>
            </a:r>
            <a:r>
              <a:rPr lang="en-US" sz="3400" dirty="0">
                <a:latin typeface="Arial" pitchFamily="34" charset="0"/>
                <a:cs typeface="Arial" pitchFamily="34" charset="0"/>
              </a:rPr>
              <a:t>January 2022)</a:t>
            </a:r>
          </a:p>
          <a:p>
            <a:r>
              <a:rPr lang="en-US" sz="3400" dirty="0">
                <a:latin typeface="Arial" pitchFamily="34" charset="0"/>
                <a:cs typeface="Arial" pitchFamily="34" charset="0"/>
              </a:rPr>
              <a:t> </a:t>
            </a:r>
          </a:p>
          <a:p>
            <a:r>
              <a:rPr lang="en-US" sz="3400" dirty="0">
                <a:latin typeface="Arial" pitchFamily="34" charset="0"/>
                <a:cs typeface="Arial" pitchFamily="34" charset="0"/>
              </a:rPr>
              <a:t>Pan A, Wang Y, </a:t>
            </a:r>
            <a:r>
              <a:rPr lang="en-US" sz="3400" dirty="0" err="1">
                <a:latin typeface="Arial" pitchFamily="34" charset="0"/>
                <a:cs typeface="Arial" pitchFamily="34" charset="0"/>
              </a:rPr>
              <a:t>Talaei</a:t>
            </a:r>
            <a:r>
              <a:rPr lang="en-US" sz="3400" dirty="0">
                <a:latin typeface="Arial" pitchFamily="34" charset="0"/>
                <a:cs typeface="Arial" pitchFamily="34" charset="0"/>
              </a:rPr>
              <a:t> M, Hu FB, Wu T. (2015) </a:t>
            </a:r>
            <a:r>
              <a:rPr lang="en-US" sz="3400" i="1" dirty="0">
                <a:latin typeface="Arial" pitchFamily="34" charset="0"/>
                <a:cs typeface="Arial" pitchFamily="34" charset="0"/>
              </a:rPr>
              <a:t>Relation of active, passive, and quitting smoking with incident type 2 diabetes: a systematic review and meta-analysis. Lancet Diabetes Endocrinology</a:t>
            </a:r>
            <a:r>
              <a:rPr lang="en-US" sz="3400" dirty="0">
                <a:latin typeface="Arial" pitchFamily="34" charset="0"/>
                <a:cs typeface="Arial" pitchFamily="34" charset="0"/>
              </a:rPr>
              <a:t> 3</a:t>
            </a:r>
            <a:r>
              <a:rPr lang="en-US" sz="3400" baseline="30000" dirty="0">
                <a:latin typeface="Arial" pitchFamily="34" charset="0"/>
                <a:cs typeface="Arial" pitchFamily="34" charset="0"/>
              </a:rPr>
              <a:t>rd</a:t>
            </a:r>
            <a:r>
              <a:rPr lang="en-US" sz="3400" dirty="0">
                <a:latin typeface="Arial" pitchFamily="34" charset="0"/>
                <a:cs typeface="Arial" pitchFamily="34" charset="0"/>
              </a:rPr>
              <a:t> </a:t>
            </a:r>
            <a:r>
              <a:rPr lang="en-US" sz="3400" dirty="0" err="1">
                <a:latin typeface="Arial" pitchFamily="34" charset="0"/>
                <a:cs typeface="Arial" pitchFamily="34" charset="0"/>
              </a:rPr>
              <a:t>edn</a:t>
            </a:r>
            <a:r>
              <a:rPr lang="en-US" sz="3400" dirty="0">
                <a:latin typeface="Arial" pitchFamily="34" charset="0"/>
                <a:cs typeface="Arial" pitchFamily="34" charset="0"/>
              </a:rPr>
              <a:t>. </a:t>
            </a:r>
            <a:r>
              <a:rPr lang="en-US" sz="3400" dirty="0" err="1">
                <a:latin typeface="Arial" pitchFamily="34" charset="0"/>
                <a:cs typeface="Arial" pitchFamily="34" charset="0"/>
              </a:rPr>
              <a:t>pp</a:t>
            </a:r>
            <a:r>
              <a:rPr lang="en-US" sz="3400" dirty="0">
                <a:latin typeface="Arial" pitchFamily="34" charset="0"/>
                <a:cs typeface="Arial" pitchFamily="34" charset="0"/>
              </a:rPr>
              <a:t> 958–67.</a:t>
            </a:r>
          </a:p>
          <a:p>
            <a:r>
              <a:rPr lang="en-US" sz="3400" dirty="0">
                <a:latin typeface="Arial" pitchFamily="34" charset="0"/>
                <a:cs typeface="Arial" pitchFamily="34" charset="0"/>
              </a:rPr>
              <a:t> </a:t>
            </a:r>
          </a:p>
          <a:p>
            <a:r>
              <a:rPr lang="en-US" sz="3400" dirty="0">
                <a:latin typeface="Arial" pitchFamily="34" charset="0"/>
                <a:cs typeface="Arial" pitchFamily="34" charset="0"/>
              </a:rPr>
              <a:t>Petersen, B., Vesper, I., </a:t>
            </a:r>
            <a:r>
              <a:rPr lang="en-US" sz="3400" dirty="0" err="1">
                <a:latin typeface="Arial" pitchFamily="34" charset="0"/>
                <a:cs typeface="Arial" pitchFamily="34" charset="0"/>
              </a:rPr>
              <a:t>Pachwald</a:t>
            </a:r>
            <a:r>
              <a:rPr lang="en-US" sz="3400" dirty="0">
                <a:latin typeface="Arial" pitchFamily="34" charset="0"/>
                <a:cs typeface="Arial" pitchFamily="34" charset="0"/>
              </a:rPr>
              <a:t>, B (2021), </a:t>
            </a:r>
            <a:r>
              <a:rPr lang="en-US" sz="3400" i="1" dirty="0">
                <a:latin typeface="Arial" pitchFamily="34" charset="0"/>
                <a:cs typeface="Arial" pitchFamily="34" charset="0"/>
              </a:rPr>
              <a:t>Diabetes management intervention studies: lessons learned from two studies. </a:t>
            </a:r>
            <a:r>
              <a:rPr lang="en-US" sz="3400" dirty="0">
                <a:latin typeface="Arial" pitchFamily="34" charset="0"/>
                <a:cs typeface="Arial" pitchFamily="34" charset="0"/>
              </a:rPr>
              <a:t>[Online] . Available at: </a:t>
            </a:r>
            <a:r>
              <a:rPr lang="en-US" sz="3400" u="sng" dirty="0">
                <a:latin typeface="Arial" pitchFamily="34" charset="0"/>
                <a:cs typeface="Arial" pitchFamily="34" charset="0"/>
                <a:hlinkClick r:id="rId4"/>
              </a:rPr>
              <a:t>https://doi.org/10.1186/s13063-020-05017-3</a:t>
            </a:r>
            <a:r>
              <a:rPr lang="en-US" sz="3400" dirty="0">
                <a:latin typeface="Arial" pitchFamily="34" charset="0"/>
                <a:cs typeface="Arial" pitchFamily="34" charset="0"/>
              </a:rPr>
              <a:t> (Accessed: 31 January 2022) .  </a:t>
            </a:r>
          </a:p>
          <a:p>
            <a:r>
              <a:rPr lang="en-US" sz="3400" dirty="0" err="1">
                <a:latin typeface="Arial" pitchFamily="34" charset="0"/>
                <a:cs typeface="Arial" pitchFamily="34" charset="0"/>
              </a:rPr>
              <a:t>Volaco</a:t>
            </a:r>
            <a:r>
              <a:rPr lang="en-US" sz="3400" dirty="0">
                <a:latin typeface="Arial" pitchFamily="34" charset="0"/>
                <a:cs typeface="Arial" pitchFamily="34" charset="0"/>
              </a:rPr>
              <a:t>, A. (2018). ‘</a:t>
            </a:r>
            <a:r>
              <a:rPr lang="en-US" sz="3400" i="1" dirty="0">
                <a:latin typeface="Arial" pitchFamily="34" charset="0"/>
                <a:cs typeface="Arial" pitchFamily="34" charset="0"/>
              </a:rPr>
              <a:t>Alcohol consumption and its relationship to diabetes mellitus: friend or foe?’,  Endocrinology &amp; metabolism international journal</a:t>
            </a:r>
            <a:r>
              <a:rPr lang="en-US" sz="3400" dirty="0">
                <a:latin typeface="Arial" pitchFamily="34" charset="0"/>
                <a:cs typeface="Arial" pitchFamily="34" charset="0"/>
              </a:rPr>
              <a:t>. Volume (6 Issue 1 – 2018) [Online]. Available at: </a:t>
            </a:r>
            <a:r>
              <a:rPr lang="en-US" sz="3400" u="sng" dirty="0">
                <a:latin typeface="Arial" pitchFamily="34" charset="0"/>
                <a:cs typeface="Arial" pitchFamily="34" charset="0"/>
                <a:hlinkClick r:id="rId5"/>
              </a:rPr>
              <a:t>10.15406/emij.2018.06.00150</a:t>
            </a:r>
            <a:r>
              <a:rPr lang="en-US" sz="3400" dirty="0">
                <a:latin typeface="Arial" pitchFamily="34" charset="0"/>
                <a:cs typeface="Arial" pitchFamily="34" charset="0"/>
              </a:rPr>
              <a:t> (Accessed: 31 January 2022) .</a:t>
            </a:r>
          </a:p>
          <a:p>
            <a:endParaRPr lang="en-US" dirty="0"/>
          </a:p>
        </p:txBody>
      </p:sp>
      <p:sp>
        <p:nvSpPr>
          <p:cNvPr id="2" name="Title 1"/>
          <p:cNvSpPr>
            <a:spLocks noGrp="1"/>
          </p:cNvSpPr>
          <p:nvPr>
            <p:ph type="title"/>
          </p:nvPr>
        </p:nvSpPr>
        <p:spPr>
          <a:xfrm>
            <a:off x="457200" y="0"/>
            <a:ext cx="8229600" cy="990600"/>
          </a:xfrm>
        </p:spPr>
        <p:txBody>
          <a:bodyPr>
            <a:normAutofit fontScale="90000"/>
          </a:bodyPr>
          <a:lstStyle/>
          <a:p>
            <a:r>
              <a:rPr lang="en-US" b="1" dirty="0"/>
              <a:t>References</a:t>
            </a:r>
            <a:br>
              <a:rPr lang="en-US" dirty="0"/>
            </a:br>
            <a:endParaRPr lang="en-US" dirty="0"/>
          </a:p>
        </p:txBody>
      </p:sp>
    </p:spTree>
    <p:extLst>
      <p:ext uri="{BB962C8B-B14F-4D97-AF65-F5344CB8AC3E}">
        <p14:creationId xmlns:p14="http://schemas.microsoft.com/office/powerpoint/2010/main" val="274874617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13</TotalTime>
  <Words>58</Words>
  <Application>Microsoft Office PowerPoint</Application>
  <PresentationFormat>On-screen Show (4:3)</PresentationFormat>
  <Paragraphs>19</Paragraphs>
  <Slides>2</Slides>
  <Notes>1</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Concourse</vt:lpstr>
      <vt:lpstr>PowerPoint Presentation</vt:lpstr>
      <vt:lpstr>References </vt:lpstr>
    </vt:vector>
  </TitlesOfParts>
  <Company>HP</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Hp</dc:creator>
  <cp:lastModifiedBy>Eton Larry</cp:lastModifiedBy>
  <cp:revision>3</cp:revision>
  <dcterms:created xsi:type="dcterms:W3CDTF">2022-04-28T15:50:26Z</dcterms:created>
  <dcterms:modified xsi:type="dcterms:W3CDTF">2022-04-28T18:04:49Z</dcterms:modified>
</cp:coreProperties>
</file>