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Lst>
  <p:sldIdLst>
    <p:sldId id="297" r:id="rId2"/>
    <p:sldId id="304" r:id="rId3"/>
    <p:sldId id="308" r:id="rId4"/>
    <p:sldId id="275" r:id="rId5"/>
    <p:sldId id="277" r:id="rId6"/>
    <p:sldId id="313" r:id="rId7"/>
    <p:sldId id="302" r:id="rId8"/>
    <p:sldId id="278" r:id="rId9"/>
    <p:sldId id="281" r:id="rId10"/>
    <p:sldId id="305" r:id="rId11"/>
    <p:sldId id="306" r:id="rId12"/>
    <p:sldId id="307" r:id="rId13"/>
    <p:sldId id="303" r:id="rId14"/>
    <p:sldId id="310" r:id="rId15"/>
    <p:sldId id="311" r:id="rId16"/>
    <p:sldId id="31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8" d="100"/>
          <a:sy n="78" d="100"/>
        </p:scale>
        <p:origin x="-312"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Imade Omorogbe (2310505)" userId="a143f712-4fa7-4442-a4ff-98834bf98426" providerId="ADAL" clId="{B0958E10-89FE-4B12-81B1-45C6C2B6E9AE}"/>
    <pc:docChg chg="modSld">
      <pc:chgData name="John Imade Omorogbe (2310505)" userId="a143f712-4fa7-4442-a4ff-98834bf98426" providerId="ADAL" clId="{B0958E10-89FE-4B12-81B1-45C6C2B6E9AE}" dt="2026-02-28T12:09:19.595" v="1" actId="20577"/>
      <pc:docMkLst>
        <pc:docMk/>
      </pc:docMkLst>
      <pc:sldChg chg="modSp mod">
        <pc:chgData name="John Imade Omorogbe (2310505)" userId="a143f712-4fa7-4442-a4ff-98834bf98426" providerId="ADAL" clId="{B0958E10-89FE-4B12-81B1-45C6C2B6E9AE}" dt="2026-02-28T12:09:19.595" v="1" actId="20577"/>
        <pc:sldMkLst>
          <pc:docMk/>
          <pc:sldMk cId="2578133500" sldId="297"/>
        </pc:sldMkLst>
        <pc:spChg chg="mod">
          <ac:chgData name="John Imade Omorogbe (2310505)" userId="a143f712-4fa7-4442-a4ff-98834bf98426" providerId="ADAL" clId="{B0958E10-89FE-4B12-81B1-45C6C2B6E9AE}" dt="2026-02-28T12:09:19.595" v="1" actId="20577"/>
          <ac:spMkLst>
            <pc:docMk/>
            <pc:sldMk cId="2578133500" sldId="297"/>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914400" y="1752602"/>
            <a:ext cx="103632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5019" y="4953000"/>
            <a:ext cx="12197020"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B61BEF0D-F0BB-DE4B-95CE-6DB70DBA9567}" type="datetimeFigureOut">
              <a:rPr lang="en-US" smtClean="0"/>
              <a:pPr/>
              <a:t>2/28/26</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D57F1E4F-1CFF-5643-939E-217C01CDF56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2A54C80-263E-416B-A8E0-580EDEADCBDC}" type="datetimeFigureOut">
              <a:rPr lang="en-US" smtClean="0"/>
              <a:t>2/28/26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168" y="1059712"/>
            <a:ext cx="103632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5230284" y="2931712"/>
            <a:ext cx="6096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7" name="Chevron 6"/>
          <p:cNvSpPr/>
          <p:nvPr/>
        </p:nvSpPr>
        <p:spPr>
          <a:xfrm>
            <a:off x="4848907"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4600352"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2A54C80-263E-416B-A8E0-580EDEADCBDC}" type="datetimeFigureOut">
              <a:rPr lang="en-US" smtClean="0"/>
              <a:t>2/28/26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61BEF0D-F0BB-DE4B-95CE-6DB70DBA9567}" type="datetimeFigureOut">
              <a:rPr lang="en-US" smtClean="0"/>
              <a:pPr/>
              <a:t>2/28/26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61BEF0D-F0BB-DE4B-95CE-6DB70DBA9567}" type="datetimeFigureOut">
              <a:rPr lang="en-US" smtClean="0"/>
              <a:pPr/>
              <a:t>2/28/26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8969376" y="6407944"/>
            <a:ext cx="2560320" cy="365760"/>
          </a:xfrm>
        </p:spPr>
        <p:txBody>
          <a:bodyPr/>
          <a:lstStyle/>
          <a:p>
            <a:fld id="{42A54C80-263E-416B-A8E0-580EDEADCBDC}" type="datetimeFigureOut">
              <a:rPr lang="en-US" smtClean="0"/>
              <a:t>2/28/26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643" y="5443402"/>
            <a:ext cx="95504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B61BEF0D-F0BB-DE4B-95CE-6DB70DBA9567}" type="datetimeFigureOut">
              <a:rPr lang="en-US" smtClean="0"/>
              <a:pPr/>
              <a:t>2/28/26</a:t>
            </a:fld>
            <a:endParaRPr lang="en-US"/>
          </a:p>
        </p:txBody>
      </p:sp>
      <p:sp>
        <p:nvSpPr>
          <p:cNvPr id="6" name="Footer Placeholder 5"/>
          <p:cNvSpPr>
            <a:spLocks noGrp="1"/>
          </p:cNvSpPr>
          <p:nvPr>
            <p:ph type="ftr" sz="quarter" idx="11"/>
          </p:nvPr>
        </p:nvSpPr>
        <p:spPr>
          <a:xfrm>
            <a:off x="5840097" y="6407945"/>
            <a:ext cx="313424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D57F1E4F-1CFF-5643-939E-217C01CDF565}" type="slidenum">
              <a:rPr lang="en-US" smtClean="0"/>
              <a:pPr/>
              <a:t>‹#›</a:t>
            </a:fld>
            <a:endParaRPr lang="en-US"/>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8056" y="5791253"/>
            <a:ext cx="4536419"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2149"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11303595"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5C6B4A9-1611-4792-9094-5F34BCA07E0B}" type="datetimeFigureOut">
              <a:rPr lang="en-US" smtClean="0"/>
              <a:t>2/28/26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61BEF0D-F0BB-DE4B-95CE-6DB70DBA9567}" type="datetimeFigureOut">
              <a:rPr lang="en-US" smtClean="0"/>
              <a:pPr/>
              <a:t>2/28/26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8056" y="5791253"/>
            <a:ext cx="4536419"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609600" y="1481329"/>
            <a:ext cx="10972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8969376" y="6407944"/>
            <a:ext cx="2560320" cy="365760"/>
          </a:xfrm>
          <a:prstGeom prst="rect">
            <a:avLst/>
          </a:prstGeom>
        </p:spPr>
        <p:txBody>
          <a:bodyPr vert="horz" anchor="b"/>
          <a:lstStyle>
            <a:lvl1pPr algn="l" eaLnBrk="1" latinLnBrk="0" hangingPunct="1">
              <a:defRPr kumimoji="0" sz="1000">
                <a:solidFill>
                  <a:schemeClr val="tx1"/>
                </a:solidFill>
              </a:defRPr>
            </a:lvl1pPr>
            <a:extLst/>
          </a:lstStyle>
          <a:p>
            <a:fld id="{B61BEF0D-F0BB-DE4B-95CE-6DB70DBA9567}" type="datetimeFigureOut">
              <a:rPr lang="en-US" smtClean="0"/>
              <a:pPr/>
              <a:t>2/28/26</a:t>
            </a:fld>
            <a:endParaRPr lang="en-US"/>
          </a:p>
        </p:txBody>
      </p:sp>
      <p:sp>
        <p:nvSpPr>
          <p:cNvPr id="22" name="Footer Placeholder 21"/>
          <p:cNvSpPr>
            <a:spLocks noGrp="1"/>
          </p:cNvSpPr>
          <p:nvPr>
            <p:ph type="ftr" sz="quarter" idx="3"/>
          </p:nvPr>
        </p:nvSpPr>
        <p:spPr>
          <a:xfrm>
            <a:off x="5840097" y="6407945"/>
            <a:ext cx="313424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11529696" y="6407945"/>
            <a:ext cx="487680" cy="365125"/>
          </a:xfrm>
          <a:prstGeom prst="rect">
            <a:avLst/>
          </a:prstGeom>
        </p:spPr>
        <p:txBody>
          <a:bodyPr vert="horz" anchor="b"/>
          <a:lstStyle>
            <a:lvl1pPr algn="r" eaLnBrk="1" latinLnBrk="0" hangingPunct="1">
              <a:defRPr kumimoji="0" sz="1000" b="0">
                <a:solidFill>
                  <a:schemeClr val="tx1"/>
                </a:solidFill>
              </a:defRPr>
            </a:lvl1pPr>
            <a:extLst/>
          </a:lstStyle>
          <a:p>
            <a:fld id="{D57F1E4F-1CFF-5643-939E-217C01CDF56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iano keys">
            <a:extLst>
              <a:ext uri="{FF2B5EF4-FFF2-40B4-BE49-F238E27FC236}">
                <a16:creationId xmlns:a16="http://schemas.microsoft.com/office/drawing/2014/main" id="{BF0FBE2A-77DD-1F2F-0B91-29071AE44FAB}"/>
              </a:ext>
            </a:extLst>
          </p:cNvPr>
          <p:cNvPicPr>
            <a:picLocks noChangeAspect="1"/>
          </p:cNvPicPr>
          <p:nvPr/>
        </p:nvPicPr>
        <p:blipFill rotWithShape="1">
          <a:blip r:embed="rId4"/>
          <a:srcRect l="44343" r="29695" b="2296"/>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2" name="Rectangle 1"/>
          <p:cNvSpPr/>
          <p:nvPr/>
        </p:nvSpPr>
        <p:spPr>
          <a:xfrm>
            <a:off x="2819400" y="625721"/>
            <a:ext cx="6665976" cy="4524315"/>
          </a:xfrm>
          <a:prstGeom prst="rect">
            <a:avLst/>
          </a:prstGeom>
        </p:spPr>
        <p:txBody>
          <a:bodyPr wrap="square">
            <a:spAutoFit/>
          </a:bodyPr>
          <a:lstStyle/>
          <a:p>
            <a:pPr algn="ctr">
              <a:lnSpc>
                <a:spcPct val="200000"/>
              </a:lnSpc>
            </a:pPr>
            <a:r>
              <a:rPr lang="en-US" b="1" dirty="0">
                <a:latin typeface="Arial" pitchFamily="34" charset="0"/>
                <a:cs typeface="Arial" pitchFamily="34" charset="0"/>
              </a:rPr>
              <a:t>Student Name: John Moses </a:t>
            </a:r>
            <a:r>
              <a:rPr lang="en-US" b="1" dirty="0" err="1">
                <a:latin typeface="Arial" pitchFamily="34" charset="0"/>
                <a:cs typeface="Arial" pitchFamily="34" charset="0"/>
              </a:rPr>
              <a:t>Imade</a:t>
            </a:r>
            <a:r>
              <a:rPr lang="en-US" b="1" dirty="0">
                <a:latin typeface="Arial" pitchFamily="34" charset="0"/>
                <a:cs typeface="Arial" pitchFamily="34" charset="0"/>
              </a:rPr>
              <a:t> </a:t>
            </a:r>
            <a:r>
              <a:rPr lang="en-US" b="1" dirty="0" err="1">
                <a:latin typeface="Arial" pitchFamily="34" charset="0"/>
                <a:cs typeface="Arial" pitchFamily="34" charset="0"/>
              </a:rPr>
              <a:t>Omorogbe</a:t>
            </a:r>
            <a:endParaRPr lang="en-US" b="1" dirty="0">
              <a:latin typeface="Arial" pitchFamily="34" charset="0"/>
              <a:cs typeface="Arial" pitchFamily="34" charset="0"/>
            </a:endParaRPr>
          </a:p>
          <a:p>
            <a:pPr algn="ctr">
              <a:lnSpc>
                <a:spcPct val="200000"/>
              </a:lnSpc>
            </a:pPr>
            <a:r>
              <a:rPr lang="en-US" b="1" dirty="0">
                <a:latin typeface="Arial" pitchFamily="34" charset="0"/>
                <a:cs typeface="Arial" pitchFamily="34" charset="0"/>
              </a:rPr>
              <a:t>Student ID:  231050</a:t>
            </a:r>
            <a:r>
              <a:rPr lang="en-GB" b="1" dirty="0">
                <a:latin typeface="Arial" pitchFamily="34" charset="0"/>
                <a:cs typeface="Arial" pitchFamily="34" charset="0"/>
              </a:rPr>
              <a:t>5</a:t>
            </a:r>
            <a:endParaRPr lang="en-US" b="1" dirty="0">
              <a:latin typeface="Arial" pitchFamily="34" charset="0"/>
              <a:cs typeface="Arial" pitchFamily="34" charset="0"/>
            </a:endParaRPr>
          </a:p>
          <a:p>
            <a:pPr algn="ctr">
              <a:lnSpc>
                <a:spcPct val="200000"/>
              </a:lnSpc>
            </a:pPr>
            <a:r>
              <a:rPr lang="en-US" b="1" dirty="0" err="1">
                <a:latin typeface="Arial" pitchFamily="34" charset="0"/>
                <a:cs typeface="Arial" pitchFamily="34" charset="0"/>
              </a:rPr>
              <a:t>Programme</a:t>
            </a:r>
            <a:r>
              <a:rPr lang="en-US" b="1" dirty="0">
                <a:latin typeface="Arial" pitchFamily="34" charset="0"/>
                <a:cs typeface="Arial" pitchFamily="34" charset="0"/>
              </a:rPr>
              <a:t>: BSc (</a:t>
            </a:r>
            <a:r>
              <a:rPr lang="en-US" b="1" dirty="0" err="1">
                <a:latin typeface="Arial" pitchFamily="34" charset="0"/>
                <a:cs typeface="Arial" pitchFamily="34" charset="0"/>
              </a:rPr>
              <a:t>Hons</a:t>
            </a:r>
            <a:r>
              <a:rPr lang="en-US" b="1" dirty="0">
                <a:latin typeface="Arial" pitchFamily="34" charset="0"/>
                <a:cs typeface="Arial" pitchFamily="34" charset="0"/>
              </a:rPr>
              <a:t>) Health and Social Care</a:t>
            </a:r>
            <a:endParaRPr lang="en-GB" sz="2000" b="1" dirty="0">
              <a:latin typeface="Arial" pitchFamily="34" charset="0"/>
              <a:cs typeface="Arial" pitchFamily="34" charset="0"/>
            </a:endParaRPr>
          </a:p>
          <a:p>
            <a:pPr algn="ctr">
              <a:lnSpc>
                <a:spcPct val="200000"/>
              </a:lnSpc>
            </a:pPr>
            <a:r>
              <a:rPr lang="en-US" b="1" dirty="0">
                <a:latin typeface="Arial" pitchFamily="34" charset="0"/>
                <a:cs typeface="Arial" pitchFamily="34" charset="0"/>
              </a:rPr>
              <a:t>Module: Empowering the Older Person</a:t>
            </a:r>
          </a:p>
          <a:p>
            <a:pPr algn="ctr">
              <a:lnSpc>
                <a:spcPct val="200000"/>
              </a:lnSpc>
            </a:pPr>
            <a:r>
              <a:rPr lang="en-US" b="1" dirty="0">
                <a:latin typeface="Arial" pitchFamily="34" charset="0"/>
                <a:cs typeface="Arial" pitchFamily="34" charset="0"/>
              </a:rPr>
              <a:t>Module Code: BMHP6027</a:t>
            </a:r>
          </a:p>
          <a:p>
            <a:pPr algn="ctr">
              <a:lnSpc>
                <a:spcPct val="200000"/>
              </a:lnSpc>
            </a:pPr>
            <a:r>
              <a:rPr lang="en-GB" b="1" dirty="0">
                <a:latin typeface="Arial" pitchFamily="34" charset="0"/>
                <a:cs typeface="Arial" pitchFamily="34" charset="0"/>
              </a:rPr>
              <a:t>Lecturer: </a:t>
            </a:r>
            <a:r>
              <a:rPr lang="en-GB" b="1" dirty="0" err="1">
                <a:latin typeface="Arial" pitchFamily="34" charset="0"/>
                <a:cs typeface="Arial" pitchFamily="34" charset="0"/>
              </a:rPr>
              <a:t>Rizwan</a:t>
            </a:r>
            <a:r>
              <a:rPr lang="en-GB" b="1" dirty="0">
                <a:latin typeface="Arial" pitchFamily="34" charset="0"/>
                <a:cs typeface="Arial" pitchFamily="34" charset="0"/>
              </a:rPr>
              <a:t> </a:t>
            </a:r>
            <a:r>
              <a:rPr lang="en-GB" b="1" dirty="0" err="1">
                <a:latin typeface="Arial" pitchFamily="34" charset="0"/>
                <a:cs typeface="Arial" pitchFamily="34" charset="0"/>
              </a:rPr>
              <a:t>Nadim</a:t>
            </a:r>
            <a:endParaRPr lang="en-GB" b="1" dirty="0">
              <a:latin typeface="Arial" pitchFamily="34" charset="0"/>
              <a:cs typeface="Arial" pitchFamily="34" charset="0"/>
            </a:endParaRPr>
          </a:p>
          <a:p>
            <a:pPr algn="ctr">
              <a:lnSpc>
                <a:spcPct val="200000"/>
              </a:lnSpc>
            </a:pPr>
            <a:r>
              <a:rPr lang="en-GB" b="1" dirty="0">
                <a:latin typeface="Arial" pitchFamily="34" charset="0"/>
                <a:cs typeface="Arial" pitchFamily="34" charset="0"/>
              </a:rPr>
              <a:t>Assignment Title: Component 1: Individual Presentation (</a:t>
            </a:r>
            <a:r>
              <a:rPr lang="en-GB" b="1" dirty="0" err="1">
                <a:latin typeface="Arial" pitchFamily="34" charset="0"/>
                <a:cs typeface="Arial" pitchFamily="34" charset="0"/>
              </a:rPr>
              <a:t>Powerpoint</a:t>
            </a:r>
            <a:r>
              <a:rPr lang="en-GB" b="1" dirty="0">
                <a:latin typeface="Arial" pitchFamily="34" charset="0"/>
                <a:cs typeface="Arial" pitchFamily="34" charset="0"/>
              </a:rPr>
              <a:t> with Voiceover)</a:t>
            </a:r>
            <a:endParaRPr lang="en-US" b="1" dirty="0">
              <a:latin typeface="Arial" pitchFamily="34" charset="0"/>
              <a:cs typeface="Arial" pitchFamily="34" charset="0"/>
            </a:endParaRPr>
          </a:p>
        </p:txBody>
      </p:sp>
      <p:pic>
        <p:nvPicPr>
          <p:cNvPr id="3" name="v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5781335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54467"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F7123A-3E31-1AD9-4D62-58A1788D60C5}"/>
              </a:ext>
            </a:extLst>
          </p:cNvPr>
          <p:cNvSpPr>
            <a:spLocks noGrp="1"/>
          </p:cNvSpPr>
          <p:nvPr>
            <p:ph type="title"/>
          </p:nvPr>
        </p:nvSpPr>
        <p:spPr>
          <a:xfrm>
            <a:off x="3212215" y="289637"/>
            <a:ext cx="6424440" cy="1320800"/>
          </a:xfrm>
          <a:ln>
            <a:noFill/>
          </a:ln>
        </p:spPr>
        <p:txBody>
          <a:bodyPr vert="horz" lIns="91440" tIns="45720" rIns="91440" bIns="45720" rtlCol="0" anchor="t">
            <a:normAutofit/>
          </a:bodyPr>
          <a:lstStyle/>
          <a:p>
            <a:pPr algn="ctr"/>
            <a:r>
              <a:rPr lang="en-US" sz="3600" dirty="0">
                <a:solidFill>
                  <a:schemeClr val="accent1"/>
                </a:solidFill>
                <a:effectLst/>
                <a:latin typeface="Arial" pitchFamily="34" charset="0"/>
                <a:cs typeface="Arial" pitchFamily="34" charset="0"/>
              </a:rPr>
              <a:t>Introduction</a:t>
            </a:r>
            <a:endParaRPr lang="en-US" sz="2400" dirty="0">
              <a:solidFill>
                <a:schemeClr val="accent1"/>
              </a:solidFill>
              <a:effectLst/>
              <a:latin typeface="Arial" pitchFamily="34" charset="0"/>
              <a:cs typeface="Arial" pitchFamily="34" charset="0"/>
            </a:endParaRPr>
          </a:p>
        </p:txBody>
      </p:sp>
      <p:pic>
        <p:nvPicPr>
          <p:cNvPr id="6" name="Picture 5" descr="Light bulb on yellow background with sketched light beams and cord">
            <a:extLst>
              <a:ext uri="{FF2B5EF4-FFF2-40B4-BE49-F238E27FC236}">
                <a16:creationId xmlns:a16="http://schemas.microsoft.com/office/drawing/2014/main" id="{EF7D29AC-6797-7F12-F5D8-7013190F875A}"/>
              </a:ext>
            </a:extLst>
          </p:cNvPr>
          <p:cNvPicPr>
            <a:picLocks noChangeAspect="1"/>
          </p:cNvPicPr>
          <p:nvPr/>
        </p:nvPicPr>
        <p:blipFill rotWithShape="1">
          <a:blip r:embed="rId2"/>
          <a:srcRect l="64038" t="9091" r="13705"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5" name="Content Placeholder 2">
            <a:extLst>
              <a:ext uri="{FF2B5EF4-FFF2-40B4-BE49-F238E27FC236}">
                <a16:creationId xmlns:a16="http://schemas.microsoft.com/office/drawing/2014/main" id="{8FF57B8E-5531-A2BE-4DAF-83C6E7EAD92A}"/>
              </a:ext>
            </a:extLst>
          </p:cNvPr>
          <p:cNvSpPr txBox="1">
            <a:spLocks/>
          </p:cNvSpPr>
          <p:nvPr/>
        </p:nvSpPr>
        <p:spPr>
          <a:xfrm>
            <a:off x="3034307" y="591209"/>
            <a:ext cx="7914109" cy="4526693"/>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lnSpc>
                <a:spcPct val="90000"/>
              </a:lnSpc>
              <a:buClr>
                <a:srgbClr val="EB3D9F"/>
              </a:buClr>
              <a:buNone/>
            </a:pPr>
            <a:endParaRPr lang="en-US" sz="1600" dirty="0">
              <a:solidFill>
                <a:schemeClr val="tx1"/>
              </a:solidFill>
              <a:latin typeface="Arial" pitchFamily="34" charset="0"/>
              <a:ea typeface="+mn-lt"/>
              <a:cs typeface="Arial" pitchFamily="34" charset="0"/>
            </a:endParaRPr>
          </a:p>
          <a:p>
            <a:pPr algn="just"/>
            <a:r>
              <a:rPr lang="en-US" sz="1600" dirty="0">
                <a:solidFill>
                  <a:schemeClr val="tx1"/>
                </a:solidFill>
                <a:latin typeface="Arial" pitchFamily="34" charset="0"/>
                <a:cs typeface="Arial" pitchFamily="34" charset="0"/>
              </a:rPr>
              <a:t>The United Kingdom is experiencing marked demographic ageing, with more than 11 million individuals aged 65 and over, accounting for around one fifth of the total population (ONS, 2023).</a:t>
            </a:r>
          </a:p>
          <a:p>
            <a:pPr algn="just"/>
            <a:r>
              <a:rPr lang="en-US" sz="1600" dirty="0">
                <a:solidFill>
                  <a:schemeClr val="tx1"/>
                </a:solidFill>
                <a:latin typeface="Arial" pitchFamily="34" charset="0"/>
                <a:cs typeface="Arial" pitchFamily="34" charset="0"/>
              </a:rPr>
              <a:t>Greater longevity has led to an increase in complex health conditions, including </a:t>
            </a:r>
            <a:r>
              <a:rPr lang="en-US" sz="1600" dirty="0" err="1">
                <a:solidFill>
                  <a:schemeClr val="tx1"/>
                </a:solidFill>
                <a:latin typeface="Arial" pitchFamily="34" charset="0"/>
                <a:cs typeface="Arial" pitchFamily="34" charset="0"/>
              </a:rPr>
              <a:t>multimorbidity</a:t>
            </a:r>
            <a:r>
              <a:rPr lang="en-US" sz="1600" dirty="0">
                <a:solidFill>
                  <a:schemeClr val="tx1"/>
                </a:solidFill>
                <a:latin typeface="Arial" pitchFamily="34" charset="0"/>
                <a:cs typeface="Arial" pitchFamily="34" charset="0"/>
              </a:rPr>
              <a:t> and frailty, alongside rising demand for social care services (NHS England, 2019).</a:t>
            </a:r>
          </a:p>
          <a:p>
            <a:pPr algn="just"/>
            <a:r>
              <a:rPr lang="en-US" sz="1600" dirty="0">
                <a:solidFill>
                  <a:schemeClr val="tx1"/>
                </a:solidFill>
                <a:latin typeface="Arial" pitchFamily="34" charset="0"/>
                <a:cs typeface="Arial" pitchFamily="34" charset="0"/>
              </a:rPr>
              <a:t>Contemporary health and social care policy places strong emphasis on empowerment, highlighting the importance of autonomy, dignity, participation and informed choice in later life (Care Act, 2014; WHO, 2020)</a:t>
            </a:r>
          </a:p>
          <a:p>
            <a:pPr algn="just"/>
            <a:r>
              <a:rPr lang="en-US" sz="1600" dirty="0">
                <a:solidFill>
                  <a:schemeClr val="tx1"/>
                </a:solidFill>
                <a:latin typeface="Arial" pitchFamily="34" charset="0"/>
                <a:cs typeface="Arial" pitchFamily="34" charset="0"/>
              </a:rPr>
              <a:t>Supporting functional ability and independence is fundamental to enhancing wellbeing and preventing unnecessary hospital admissions (WHO, 2020).</a:t>
            </a:r>
          </a:p>
          <a:p>
            <a:pPr algn="just"/>
            <a:r>
              <a:rPr lang="en-US" sz="1600" dirty="0">
                <a:solidFill>
                  <a:schemeClr val="tx1"/>
                </a:solidFill>
                <a:latin typeface="Arial" pitchFamily="34" charset="0"/>
                <a:cs typeface="Arial" pitchFamily="34" charset="0"/>
              </a:rPr>
              <a:t>This presentation provides a critical examination of the care and support needs of older people, evaluates current UK services and emerging technologies, and offers evidence-informed recommendations for future improvement.</a:t>
            </a:r>
          </a:p>
        </p:txBody>
      </p:sp>
    </p:spTree>
    <p:extLst>
      <p:ext uri="{BB962C8B-B14F-4D97-AF65-F5344CB8AC3E}">
        <p14:creationId xmlns:p14="http://schemas.microsoft.com/office/powerpoint/2010/main" val="2052071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Output ima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Output imag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29" name="Picture 5" descr="C:\Users\HP\Downloads\974813f0-d660-4078-a6e4-14e1f3404de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38413" y="544750"/>
            <a:ext cx="6032381" cy="476518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718001" y="5175362"/>
            <a:ext cx="4410182" cy="338554"/>
          </a:xfrm>
          <a:prstGeom prst="rect">
            <a:avLst/>
          </a:prstGeom>
        </p:spPr>
        <p:txBody>
          <a:bodyPr wrap="none">
            <a:spAutoFit/>
          </a:bodyPr>
          <a:lstStyle/>
          <a:p>
            <a:r>
              <a:rPr lang="en-US" sz="1600" b="1" dirty="0">
                <a:latin typeface="Arial" pitchFamily="34" charset="0"/>
                <a:cs typeface="Arial" pitchFamily="34" charset="0"/>
              </a:rPr>
              <a:t>Source: Office for National Statistics (2023)</a:t>
            </a:r>
          </a:p>
        </p:txBody>
      </p:sp>
    </p:spTree>
    <p:extLst>
      <p:ext uri="{BB962C8B-B14F-4D97-AF65-F5344CB8AC3E}">
        <p14:creationId xmlns:p14="http://schemas.microsoft.com/office/powerpoint/2010/main" val="346832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2572575" y="531446"/>
            <a:ext cx="7322051" cy="1320800"/>
          </a:xfrm>
        </p:spPr>
        <p:txBody>
          <a:bodyPr vert="horz" lIns="91440" tIns="45720" rIns="91440" bIns="45720" rtlCol="0" anchor="t">
            <a:noAutofit/>
          </a:bodyPr>
          <a:lstStyle/>
          <a:p>
            <a:pPr algn="ctr"/>
            <a:r>
              <a:rPr lang="en-US" sz="3600" dirty="0">
                <a:solidFill>
                  <a:schemeClr val="accent1"/>
                </a:solidFill>
                <a:effectLst/>
                <a:latin typeface="Arial" pitchFamily="34" charset="0"/>
                <a:cs typeface="Arial" pitchFamily="34" charset="0"/>
              </a:rPr>
              <a:t>Understanding</a:t>
            </a:r>
            <a:r>
              <a:rPr lang="en-US" sz="3600" dirty="0">
                <a:solidFill>
                  <a:schemeClr val="accent1"/>
                </a:solidFill>
                <a:latin typeface="Arial" pitchFamily="34" charset="0"/>
                <a:cs typeface="Arial" pitchFamily="34" charset="0"/>
              </a:rPr>
              <a:t> the Older Person </a:t>
            </a:r>
          </a:p>
        </p:txBody>
      </p:sp>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2013017" y="800576"/>
            <a:ext cx="8441168" cy="3880773"/>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lnSpc>
                <a:spcPct val="90000"/>
              </a:lnSpc>
              <a:buClr>
                <a:srgbClr val="EB3D9F"/>
              </a:buClr>
              <a:buNone/>
            </a:pPr>
            <a:endParaRPr lang="en-US" sz="1600" dirty="0">
              <a:solidFill>
                <a:schemeClr val="tx1"/>
              </a:solidFill>
              <a:latin typeface="Arial" pitchFamily="34" charset="0"/>
              <a:ea typeface="+mn-lt"/>
              <a:cs typeface="Arial" pitchFamily="34" charset="0"/>
            </a:endParaRPr>
          </a:p>
          <a:p>
            <a:pPr algn="just"/>
            <a:r>
              <a:rPr lang="en-US" sz="1600" dirty="0">
                <a:solidFill>
                  <a:schemeClr val="tx1"/>
                </a:solidFill>
                <a:latin typeface="Arial" pitchFamily="34" charset="0"/>
                <a:cs typeface="Arial" pitchFamily="34" charset="0"/>
              </a:rPr>
              <a:t>An “older person” is commonly defined chronologically as an individual aged 65 years and above; however, this definition oversimplifies the diversity and complexity of ageing (ONS, 2023).</a:t>
            </a:r>
          </a:p>
          <a:p>
            <a:pPr algn="just"/>
            <a:r>
              <a:rPr lang="en-US" sz="1600" dirty="0">
                <a:solidFill>
                  <a:schemeClr val="tx1"/>
                </a:solidFill>
                <a:latin typeface="Arial" pitchFamily="34" charset="0"/>
                <a:cs typeface="Arial" pitchFamily="34" charset="0"/>
              </a:rPr>
              <a:t>Ageing is not solely a biological process but is shaped by social determinants such as income, housing, education and access to healthcare, which significantly influence health outcomes in later life (Marmot, 2020).</a:t>
            </a:r>
          </a:p>
          <a:p>
            <a:pPr algn="just"/>
            <a:r>
              <a:rPr lang="en-US" sz="1600" dirty="0">
                <a:solidFill>
                  <a:schemeClr val="tx1"/>
                </a:solidFill>
                <a:latin typeface="Arial" pitchFamily="34" charset="0"/>
                <a:cs typeface="Arial" pitchFamily="34" charset="0"/>
              </a:rPr>
              <a:t>The World Health Organization defines healthy ageing as the process of developing and maintaining functional ability that enables wellbeing in older age (WHO, 2020).</a:t>
            </a:r>
          </a:p>
          <a:p>
            <a:pPr algn="just"/>
            <a:r>
              <a:rPr lang="en-US" sz="1600" dirty="0">
                <a:solidFill>
                  <a:schemeClr val="tx1"/>
                </a:solidFill>
                <a:latin typeface="Arial" pitchFamily="34" charset="0"/>
                <a:cs typeface="Arial" pitchFamily="34" charset="0"/>
              </a:rPr>
              <a:t>Functional ability encompasses physical mobility, cognitive capacity, emotional wellbeing and the ability to participate socially; therefore, decline in any of these domains can undermine independence (WHO, 2020).</a:t>
            </a:r>
          </a:p>
          <a:p>
            <a:pPr algn="just"/>
            <a:r>
              <a:rPr lang="en-US" sz="1600" dirty="0">
                <a:solidFill>
                  <a:schemeClr val="tx1"/>
                </a:solidFill>
                <a:latin typeface="Arial" pitchFamily="34" charset="0"/>
                <a:cs typeface="Arial" pitchFamily="34" charset="0"/>
              </a:rPr>
              <a:t>While policy frameworks promote “active” and “successful” ageing, critics argue that such narratives may </a:t>
            </a:r>
            <a:r>
              <a:rPr lang="en-US" sz="1600" dirty="0" err="1">
                <a:solidFill>
                  <a:schemeClr val="tx1"/>
                </a:solidFill>
                <a:latin typeface="Arial" pitchFamily="34" charset="0"/>
                <a:cs typeface="Arial" pitchFamily="34" charset="0"/>
              </a:rPr>
              <a:t>marginalise</a:t>
            </a:r>
            <a:r>
              <a:rPr lang="en-US" sz="1600" dirty="0">
                <a:solidFill>
                  <a:schemeClr val="tx1"/>
                </a:solidFill>
                <a:latin typeface="Arial" pitchFamily="34" charset="0"/>
                <a:cs typeface="Arial" pitchFamily="34" charset="0"/>
              </a:rPr>
              <a:t> those living with disability, frailty or dementia, thereby reinforcing inequalities rather than addressing them (Walker, 2018).</a:t>
            </a:r>
          </a:p>
          <a:p>
            <a:pPr algn="just"/>
            <a:r>
              <a:rPr lang="en-US" sz="1600" dirty="0">
                <a:solidFill>
                  <a:schemeClr val="tx1"/>
                </a:solidFill>
                <a:latin typeface="Arial" pitchFamily="34" charset="0"/>
                <a:cs typeface="Arial" pitchFamily="34" charset="0"/>
              </a:rPr>
              <a:t>Consequently, understanding the older person requires recognition of heterogeneity, </a:t>
            </a:r>
            <a:r>
              <a:rPr lang="en-US" sz="1600" dirty="0" err="1">
                <a:solidFill>
                  <a:schemeClr val="tx1"/>
                </a:solidFill>
                <a:latin typeface="Arial" pitchFamily="34" charset="0"/>
                <a:cs typeface="Arial" pitchFamily="34" charset="0"/>
              </a:rPr>
              <a:t>intersectionality</a:t>
            </a:r>
            <a:r>
              <a:rPr lang="en-US" sz="1600" dirty="0">
                <a:solidFill>
                  <a:schemeClr val="tx1"/>
                </a:solidFill>
                <a:latin typeface="Arial" pitchFamily="34" charset="0"/>
                <a:cs typeface="Arial" pitchFamily="34" charset="0"/>
              </a:rPr>
              <a:t> and the structural factors that shape lived experience in later life.</a:t>
            </a:r>
          </a:p>
        </p:txBody>
      </p:sp>
    </p:spTree>
    <p:extLst>
      <p:ext uri="{BB962C8B-B14F-4D97-AF65-F5344CB8AC3E}">
        <p14:creationId xmlns:p14="http://schemas.microsoft.com/office/powerpoint/2010/main" val="3547558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Isosceles Triangle 10">
            <a:extLst>
              <a:ext uri="{FF2B5EF4-FFF2-40B4-BE49-F238E27FC236}">
                <a16:creationId xmlns:a16="http://schemas.microsoft.com/office/drawing/2014/main" id="{1BA07DAC-0828-4E8A-89B0-C91571DA2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7BA6B97-BED0-B1F8-5397-D9ABB9E14A93}"/>
              </a:ext>
            </a:extLst>
          </p:cNvPr>
          <p:cNvSpPr>
            <a:spLocks noGrp="1"/>
          </p:cNvSpPr>
          <p:nvPr>
            <p:ph idx="1"/>
          </p:nvPr>
        </p:nvSpPr>
        <p:spPr>
          <a:xfrm>
            <a:off x="1705848" y="1123044"/>
            <a:ext cx="9021291" cy="3827934"/>
          </a:xfrm>
        </p:spPr>
        <p:txBody>
          <a:bodyPr vert="horz" lIns="91440" tIns="45720" rIns="91440" bIns="45720" rtlCol="0" anchor="t">
            <a:noAutofit/>
          </a:bodyPr>
          <a:lstStyle/>
          <a:p>
            <a:pPr algn="just"/>
            <a:r>
              <a:rPr lang="en-US" sz="1600" dirty="0" err="1">
                <a:latin typeface="Arial" pitchFamily="34" charset="0"/>
                <a:cs typeface="Arial" pitchFamily="34" charset="0"/>
              </a:rPr>
              <a:t>Multimorbidity</a:t>
            </a:r>
            <a:r>
              <a:rPr lang="en-US" sz="1600" dirty="0">
                <a:latin typeface="Arial" pitchFamily="34" charset="0"/>
                <a:cs typeface="Arial" pitchFamily="34" charset="0"/>
              </a:rPr>
              <a:t> is highly prevalent among adults aged 65 and over, with many individuals living with two or more long-term conditions, increasing complexity of care and risk of </a:t>
            </a:r>
            <a:r>
              <a:rPr lang="en-US" sz="1600" dirty="0" err="1">
                <a:latin typeface="Arial" pitchFamily="34" charset="0"/>
                <a:cs typeface="Arial" pitchFamily="34" charset="0"/>
              </a:rPr>
              <a:t>hospitalisation</a:t>
            </a:r>
            <a:r>
              <a:rPr lang="en-US" sz="1600" dirty="0">
                <a:latin typeface="Arial" pitchFamily="34" charset="0"/>
                <a:cs typeface="Arial" pitchFamily="34" charset="0"/>
              </a:rPr>
              <a:t> (NHS England, 2019).</a:t>
            </a:r>
          </a:p>
          <a:p>
            <a:pPr algn="just"/>
            <a:r>
              <a:rPr lang="en-US" sz="1600" dirty="0">
                <a:latin typeface="Arial" pitchFamily="34" charset="0"/>
                <a:cs typeface="Arial" pitchFamily="34" charset="0"/>
              </a:rPr>
              <a:t>Frailty is associated with increased vulnerability to adverse outcomes such as falls, disability and mortality, placing significant demand on health and social care systems (Clegg et al., 2013).</a:t>
            </a:r>
          </a:p>
          <a:p>
            <a:pPr algn="just"/>
            <a:r>
              <a:rPr lang="en-US" sz="1600" dirty="0">
                <a:latin typeface="Arial" pitchFamily="34" charset="0"/>
                <a:cs typeface="Arial" pitchFamily="34" charset="0"/>
              </a:rPr>
              <a:t>Dementia affects approximately 900,000 people in the UK and represents a major cause of dependency and loss of autonomy in later life (Alzheimer’s Society, 2023).</a:t>
            </a:r>
          </a:p>
          <a:p>
            <a:pPr algn="just"/>
            <a:r>
              <a:rPr lang="en-US" sz="1600" dirty="0">
                <a:latin typeface="Arial" pitchFamily="34" charset="0"/>
                <a:cs typeface="Arial" pitchFamily="34" charset="0"/>
              </a:rPr>
              <a:t>Mental health concerns, particularly depression and anxiety, are often underdiagnosed in older adults, despite strong links to social isolation and chronic illness (Age UK, 2023).</a:t>
            </a:r>
          </a:p>
          <a:p>
            <a:pPr algn="just"/>
            <a:r>
              <a:rPr lang="en-US" sz="1600" dirty="0">
                <a:latin typeface="Arial" pitchFamily="34" charset="0"/>
                <a:cs typeface="Arial" pitchFamily="34" charset="0"/>
              </a:rPr>
              <a:t>Loneliness has been identified as a significant public health issue, associated with increased mortality risk comparable to established clinical risk factors (Holt-</a:t>
            </a:r>
            <a:r>
              <a:rPr lang="en-US" sz="1600" dirty="0" err="1">
                <a:latin typeface="Arial" pitchFamily="34" charset="0"/>
                <a:cs typeface="Arial" pitchFamily="34" charset="0"/>
              </a:rPr>
              <a:t>Lunstad</a:t>
            </a:r>
            <a:r>
              <a:rPr lang="en-US" sz="1600" dirty="0">
                <a:latin typeface="Arial" pitchFamily="34" charset="0"/>
                <a:cs typeface="Arial" pitchFamily="34" charset="0"/>
              </a:rPr>
              <a:t> et al., 2015).</a:t>
            </a:r>
          </a:p>
          <a:p>
            <a:pPr algn="just"/>
            <a:r>
              <a:rPr lang="en-US" sz="1600" dirty="0">
                <a:latin typeface="Arial" pitchFamily="34" charset="0"/>
                <a:cs typeface="Arial" pitchFamily="34" charset="0"/>
              </a:rPr>
              <a:t>Financial insecurity, fuel poverty and housing inequality further compound health vulnerabilities, demonstrating that older people’s needs extend beyond medical care to broader social determinants (Marmot, 2020).</a:t>
            </a:r>
          </a:p>
          <a:p>
            <a:pPr marL="109728" indent="0" algn="just">
              <a:buNone/>
            </a:pPr>
            <a:r>
              <a:rPr lang="en-US" sz="1600" dirty="0">
                <a:latin typeface="Arial" pitchFamily="34" charset="0"/>
                <a:cs typeface="Arial" pitchFamily="34" charset="0"/>
              </a:rPr>
              <a:t>	Critically, these needs are interconnected rather than isolated. A purely </a:t>
            </a:r>
            <a:r>
              <a:rPr lang="en-US" sz="1600" dirty="0" err="1">
                <a:latin typeface="Arial" pitchFamily="34" charset="0"/>
                <a:cs typeface="Arial" pitchFamily="34" charset="0"/>
              </a:rPr>
              <a:t>medicalised</a:t>
            </a:r>
            <a:r>
              <a:rPr lang="en-US" sz="1600" dirty="0">
                <a:latin typeface="Arial" pitchFamily="34" charset="0"/>
                <a:cs typeface="Arial" pitchFamily="34" charset="0"/>
              </a:rPr>
              <a:t> model of care fails to address the psychological and social dimensions of ageing. Therefore, effective empowerment requires integrated, holistic approaches that </a:t>
            </a:r>
            <a:r>
              <a:rPr lang="en-US" sz="1600" dirty="0" err="1">
                <a:latin typeface="Arial" pitchFamily="34" charset="0"/>
                <a:cs typeface="Arial" pitchFamily="34" charset="0"/>
              </a:rPr>
              <a:t>recognise</a:t>
            </a:r>
            <a:r>
              <a:rPr lang="en-US" sz="1600" dirty="0">
                <a:latin typeface="Arial" pitchFamily="34" charset="0"/>
                <a:cs typeface="Arial" pitchFamily="34" charset="0"/>
              </a:rPr>
              <a:t> the multidimensional nature of later-life wellbeing.</a:t>
            </a:r>
          </a:p>
        </p:txBody>
      </p:sp>
      <p:sp>
        <p:nvSpPr>
          <p:cNvPr id="2" name="Title 1">
            <a:extLst>
              <a:ext uri="{FF2B5EF4-FFF2-40B4-BE49-F238E27FC236}">
                <a16:creationId xmlns:a16="http://schemas.microsoft.com/office/drawing/2014/main" id="{A5ABF217-D46F-11FE-D628-FE956E3A2D55}"/>
              </a:ext>
            </a:extLst>
          </p:cNvPr>
          <p:cNvSpPr>
            <a:spLocks noGrp="1"/>
          </p:cNvSpPr>
          <p:nvPr>
            <p:ph type="title"/>
          </p:nvPr>
        </p:nvSpPr>
        <p:spPr>
          <a:xfrm>
            <a:off x="2424579" y="0"/>
            <a:ext cx="7729355" cy="1320800"/>
          </a:xfrm>
        </p:spPr>
        <p:txBody>
          <a:bodyPr anchor="t">
            <a:normAutofit/>
          </a:bodyPr>
          <a:lstStyle/>
          <a:p>
            <a:pPr algn="ctr"/>
            <a:r>
              <a:rPr lang="en-US" sz="3600" dirty="0">
                <a:effectLst/>
                <a:latin typeface="Arial" pitchFamily="34" charset="0"/>
                <a:cs typeface="Arial" pitchFamily="34" charset="0"/>
              </a:rPr>
              <a:t>Core Care and Support Needs of Older People</a:t>
            </a:r>
          </a:p>
        </p:txBody>
      </p:sp>
      <p:sp>
        <p:nvSpPr>
          <p:cNvPr id="27" name="Rectangle 28">
            <a:extLst>
              <a:ext uri="{FF2B5EF4-FFF2-40B4-BE49-F238E27FC236}">
                <a16:creationId xmlns:a16="http://schemas.microsoft.com/office/drawing/2014/main" id="{ACCB8186-BD51-4014-9556-C8A664C19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68668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26143" y="5585198"/>
            <a:ext cx="3588226" cy="338554"/>
          </a:xfrm>
          <a:prstGeom prst="rect">
            <a:avLst/>
          </a:prstGeom>
        </p:spPr>
        <p:txBody>
          <a:bodyPr wrap="none">
            <a:spAutoFit/>
          </a:bodyPr>
          <a:lstStyle/>
          <a:p>
            <a:r>
              <a:rPr lang="en-US" sz="1600" b="1" dirty="0">
                <a:latin typeface="Arial" pitchFamily="34" charset="0"/>
                <a:cs typeface="Arial" pitchFamily="34" charset="0"/>
              </a:rPr>
              <a:t>Source: Alzheimer’s Society (2023)</a:t>
            </a:r>
          </a:p>
        </p:txBody>
      </p:sp>
      <p:pic>
        <p:nvPicPr>
          <p:cNvPr id="1026" name="Picture 2" descr="C:\Users\HP\Downloads\3a60047f-39ca-41ef-a1d7-349dd1fbce37.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4016" y="995101"/>
            <a:ext cx="6047104" cy="4590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415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5ABF217-D46F-11FE-D628-FE956E3A2D55}"/>
              </a:ext>
            </a:extLst>
          </p:cNvPr>
          <p:cNvSpPr>
            <a:spLocks noGrp="1"/>
          </p:cNvSpPr>
          <p:nvPr>
            <p:ph type="title"/>
          </p:nvPr>
        </p:nvSpPr>
        <p:spPr>
          <a:xfrm>
            <a:off x="1672836" y="131498"/>
            <a:ext cx="8139903" cy="1320800"/>
          </a:xfrm>
        </p:spPr>
        <p:txBody>
          <a:bodyPr anchor="t">
            <a:normAutofit/>
          </a:bodyPr>
          <a:lstStyle/>
          <a:p>
            <a:pPr algn="ctr"/>
            <a:r>
              <a:rPr lang="en-US" sz="3600" dirty="0">
                <a:effectLst/>
                <a:latin typeface="Arial" pitchFamily="34" charset="0"/>
                <a:cs typeface="Arial" pitchFamily="34" charset="0"/>
              </a:rPr>
              <a:t>Maintaining Independence and Functional Ability</a:t>
            </a:r>
          </a:p>
        </p:txBody>
      </p:sp>
      <p:sp>
        <p:nvSpPr>
          <p:cNvPr id="2" name="Rectangle 1"/>
          <p:cNvSpPr/>
          <p:nvPr/>
        </p:nvSpPr>
        <p:spPr>
          <a:xfrm>
            <a:off x="1173706" y="1204886"/>
            <a:ext cx="9403309" cy="4770537"/>
          </a:xfrm>
          <a:prstGeom prst="rect">
            <a:avLst/>
          </a:prstGeom>
        </p:spPr>
        <p:txBody>
          <a:bodyPr wrap="square">
            <a:spAutoFit/>
          </a:bodyPr>
          <a:lstStyle/>
          <a:p>
            <a:pPr marL="285750" indent="-285750" algn="just">
              <a:buFont typeface="Arial" pitchFamily="34" charset="0"/>
              <a:buChar char="•"/>
            </a:pPr>
            <a:r>
              <a:rPr lang="en-US" sz="1600" dirty="0">
                <a:latin typeface="Arial" pitchFamily="34" charset="0"/>
                <a:cs typeface="Arial" pitchFamily="34" charset="0"/>
              </a:rPr>
              <a:t>Preserving independence is widely </a:t>
            </a:r>
            <a:r>
              <a:rPr lang="en-US" sz="1600" dirty="0" err="1">
                <a:latin typeface="Arial" pitchFamily="34" charset="0"/>
                <a:cs typeface="Arial" pitchFamily="34" charset="0"/>
              </a:rPr>
              <a:t>recognised</a:t>
            </a:r>
            <a:r>
              <a:rPr lang="en-US" sz="1600" dirty="0">
                <a:latin typeface="Arial" pitchFamily="34" charset="0"/>
                <a:cs typeface="Arial" pitchFamily="34" charset="0"/>
              </a:rPr>
              <a:t> as fundamental to wellbeing in later life and is closely linked to dignity, identity and overall quality of life (WHO, 2020).</a:t>
            </a:r>
          </a:p>
          <a:p>
            <a:pPr marL="285750" indent="-285750" algn="just">
              <a:buFont typeface="Arial" pitchFamily="34" charset="0"/>
              <a:buChar char="•"/>
            </a:pPr>
            <a:r>
              <a:rPr lang="en-US" sz="1600" dirty="0">
                <a:latin typeface="Arial" pitchFamily="34" charset="0"/>
                <a:cs typeface="Arial" pitchFamily="34" charset="0"/>
              </a:rPr>
              <a:t>Functional ability is commonly assessed through Activities of Daily Living (ADLs), such as mobility, personal hygiene and food preparation; limitations in these areas often result in increased dependence on formal care services (NICE, 2018).</a:t>
            </a:r>
          </a:p>
          <a:p>
            <a:pPr marL="285750" indent="-285750" algn="just">
              <a:buFont typeface="Arial" pitchFamily="34" charset="0"/>
              <a:buChar char="•"/>
            </a:pPr>
            <a:r>
              <a:rPr lang="en-US" sz="1600" dirty="0" err="1">
                <a:latin typeface="Arial" pitchFamily="34" charset="0"/>
                <a:cs typeface="Arial" pitchFamily="34" charset="0"/>
              </a:rPr>
              <a:t>Reablement</a:t>
            </a:r>
            <a:r>
              <a:rPr lang="en-US" sz="1600" dirty="0">
                <a:latin typeface="Arial" pitchFamily="34" charset="0"/>
                <a:cs typeface="Arial" pitchFamily="34" charset="0"/>
              </a:rPr>
              <a:t> </a:t>
            </a:r>
            <a:r>
              <a:rPr lang="en-US" sz="1600" dirty="0" err="1">
                <a:latin typeface="Arial" pitchFamily="34" charset="0"/>
                <a:cs typeface="Arial" pitchFamily="34" charset="0"/>
              </a:rPr>
              <a:t>programmes</a:t>
            </a:r>
            <a:r>
              <a:rPr lang="en-US" sz="1600" dirty="0">
                <a:latin typeface="Arial" pitchFamily="34" charset="0"/>
                <a:cs typeface="Arial" pitchFamily="34" charset="0"/>
              </a:rPr>
              <a:t> are designed to help older individuals regain skills and confidence following illness or hospital discharge. Although research indicates positive short-term improvements, long-term outcomes vary considerably between local authorities (NICE, 2018; The King’s Fund, 2022).</a:t>
            </a:r>
          </a:p>
          <a:p>
            <a:pPr marL="285750" indent="-285750" algn="just">
              <a:buFont typeface="Arial" pitchFamily="34" charset="0"/>
              <a:buChar char="•"/>
            </a:pPr>
            <a:r>
              <a:rPr lang="en-US" sz="1600" dirty="0">
                <a:latin typeface="Arial" pitchFamily="34" charset="0"/>
                <a:cs typeface="Arial" pitchFamily="34" charset="0"/>
              </a:rPr>
              <a:t>Evidence suggests that structured falls prevention initiatives can reduce injury and emergency admissions; however, access and delivery differ across regions due to variations in commissioning priorities and funding (Cameron et al., 2018).</a:t>
            </a:r>
          </a:p>
          <a:p>
            <a:pPr marL="285750" indent="-285750" algn="just">
              <a:buFont typeface="Arial" pitchFamily="34" charset="0"/>
              <a:buChar char="•"/>
            </a:pPr>
            <a:r>
              <a:rPr lang="en-US" sz="1600" dirty="0">
                <a:latin typeface="Arial" pitchFamily="34" charset="0"/>
                <a:cs typeface="Arial" pitchFamily="34" charset="0"/>
              </a:rPr>
              <a:t>While the Care Act (2014) promotes wellbeing and personal control within adult social care, financial pressures and service limitations frequently restrict the extent to which meaningful choice can be achieved in practice (The King’s Fund, 2023).</a:t>
            </a:r>
          </a:p>
          <a:p>
            <a:pPr algn="just"/>
            <a:r>
              <a:rPr lang="en-US" sz="1600" dirty="0">
                <a:latin typeface="Arial" pitchFamily="34" charset="0"/>
                <a:cs typeface="Arial" pitchFamily="34" charset="0"/>
              </a:rPr>
              <a:t>Overall, although national policy frameworks advocate prevention and empowerment, inconsistencies in funding, workforce capacity and service integration limit their effectiveness. This highlights an ongoing tension between legislative intention and practical implementation in supporting older people’s independence.</a:t>
            </a:r>
          </a:p>
        </p:txBody>
      </p:sp>
    </p:spTree>
    <p:extLst>
      <p:ext uri="{BB962C8B-B14F-4D97-AF65-F5344CB8AC3E}">
        <p14:creationId xmlns:p14="http://schemas.microsoft.com/office/powerpoint/2010/main" val="702427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1487606" y="931432"/>
            <a:ext cx="8626852" cy="3880773"/>
          </a:xfrm>
        </p:spPr>
        <p:txBody>
          <a:bodyPr vert="horz" lIns="91440" tIns="45720" rIns="91440" bIns="45720" rtlCol="0" anchor="t">
            <a:noAutofit/>
          </a:bodyPr>
          <a:lstStyle/>
          <a:p>
            <a:pPr algn="just"/>
            <a:r>
              <a:rPr lang="en-US" sz="1600" b="1" dirty="0">
                <a:latin typeface="Arial" pitchFamily="34" charset="0"/>
                <a:cs typeface="Arial" pitchFamily="34" charset="0"/>
              </a:rPr>
              <a:t>Empowerment Theory:</a:t>
            </a:r>
            <a:r>
              <a:rPr lang="en-US" sz="1600" dirty="0">
                <a:latin typeface="Arial" pitchFamily="34" charset="0"/>
                <a:cs typeface="Arial" pitchFamily="34" charset="0"/>
              </a:rPr>
              <a:t> Focuses on enabling older adults to actively participate in decisions about their care, promoting autonomy, dignity, and control over daily life (Tones &amp; Green, 2018).</a:t>
            </a:r>
          </a:p>
          <a:p>
            <a:pPr algn="just"/>
            <a:r>
              <a:rPr lang="en-US" sz="1600" b="1" dirty="0">
                <a:latin typeface="Arial" pitchFamily="34" charset="0"/>
                <a:cs typeface="Arial" pitchFamily="34" charset="0"/>
              </a:rPr>
              <a:t>Active Ageing Framework (WHO, 2002):</a:t>
            </a:r>
            <a:r>
              <a:rPr lang="en-US" sz="1600" dirty="0">
                <a:latin typeface="Arial" pitchFamily="34" charset="0"/>
                <a:cs typeface="Arial" pitchFamily="34" charset="0"/>
              </a:rPr>
              <a:t> </a:t>
            </a:r>
            <a:r>
              <a:rPr lang="en-US" sz="1600" dirty="0" err="1">
                <a:latin typeface="Arial" pitchFamily="34" charset="0"/>
                <a:cs typeface="Arial" pitchFamily="34" charset="0"/>
              </a:rPr>
              <a:t>Emphasises</a:t>
            </a:r>
            <a:r>
              <a:rPr lang="en-US" sz="1600" dirty="0">
                <a:latin typeface="Arial" pitchFamily="34" charset="0"/>
                <a:cs typeface="Arial" pitchFamily="34" charset="0"/>
              </a:rPr>
              <a:t> maintaining health, social engagement, and security to achieve wellbeing in later life. Critics argue it can </a:t>
            </a:r>
            <a:r>
              <a:rPr lang="en-US" sz="1600" dirty="0" err="1">
                <a:latin typeface="Arial" pitchFamily="34" charset="0"/>
                <a:cs typeface="Arial" pitchFamily="34" charset="0"/>
              </a:rPr>
              <a:t>marginalise</a:t>
            </a:r>
            <a:r>
              <a:rPr lang="en-US" sz="1600" dirty="0">
                <a:latin typeface="Arial" pitchFamily="34" charset="0"/>
                <a:cs typeface="Arial" pitchFamily="34" charset="0"/>
              </a:rPr>
              <a:t> frail, disabled, or cognitively impaired individuals by placing responsibility on the individual rather than structural support (Walker, 2018).</a:t>
            </a:r>
          </a:p>
          <a:p>
            <a:pPr algn="just"/>
            <a:r>
              <a:rPr lang="en-US" sz="1600" b="1" dirty="0">
                <a:latin typeface="Arial" pitchFamily="34" charset="0"/>
                <a:cs typeface="Arial" pitchFamily="34" charset="0"/>
              </a:rPr>
              <a:t>Care Act 2014:</a:t>
            </a:r>
            <a:r>
              <a:rPr lang="en-US" sz="1600" dirty="0">
                <a:latin typeface="Arial" pitchFamily="34" charset="0"/>
                <a:cs typeface="Arial" pitchFamily="34" charset="0"/>
              </a:rPr>
              <a:t> Provides a legal framework for promoting wellbeing, independence, and person-</a:t>
            </a:r>
            <a:r>
              <a:rPr lang="en-US" sz="1600" dirty="0" err="1">
                <a:latin typeface="Arial" pitchFamily="34" charset="0"/>
                <a:cs typeface="Arial" pitchFamily="34" charset="0"/>
              </a:rPr>
              <a:t>centred</a:t>
            </a:r>
            <a:r>
              <a:rPr lang="en-US" sz="1600" dirty="0">
                <a:latin typeface="Arial" pitchFamily="34" charset="0"/>
                <a:cs typeface="Arial" pitchFamily="34" charset="0"/>
              </a:rPr>
              <a:t> care. Despite strong policy intentions, implementation is uneven due to workforce shortages, budget constraints, and local variation in service provision (The King’s Fund, 2023).</a:t>
            </a:r>
          </a:p>
          <a:p>
            <a:pPr algn="just"/>
            <a:r>
              <a:rPr lang="en-US" sz="1600" b="1" dirty="0">
                <a:latin typeface="Arial" pitchFamily="34" charset="0"/>
                <a:cs typeface="Arial" pitchFamily="34" charset="0"/>
              </a:rPr>
              <a:t>NHS Long Term Plan (2019):</a:t>
            </a:r>
            <a:r>
              <a:rPr lang="en-US" sz="1600" dirty="0">
                <a:latin typeface="Arial" pitchFamily="34" charset="0"/>
                <a:cs typeface="Arial" pitchFamily="34" charset="0"/>
              </a:rPr>
              <a:t> Encourages integrated and community-based services, preventative interventions, and </a:t>
            </a:r>
            <a:r>
              <a:rPr lang="en-US" sz="1600" dirty="0" err="1">
                <a:latin typeface="Arial" pitchFamily="34" charset="0"/>
                <a:cs typeface="Arial" pitchFamily="34" charset="0"/>
              </a:rPr>
              <a:t>personalised</a:t>
            </a:r>
            <a:r>
              <a:rPr lang="en-US" sz="1600" dirty="0">
                <a:latin typeface="Arial" pitchFamily="34" charset="0"/>
                <a:cs typeface="Arial" pitchFamily="34" charset="0"/>
              </a:rPr>
              <a:t> care. Regional disparities and inconsistent commissioning reduce the consistency and effectiveness of these initiatives (NHS England, 2019).</a:t>
            </a:r>
          </a:p>
          <a:p>
            <a:pPr algn="just"/>
            <a:r>
              <a:rPr lang="en-US" sz="1600" b="1" dirty="0">
                <a:latin typeface="Arial" pitchFamily="34" charset="0"/>
                <a:cs typeface="Arial" pitchFamily="34" charset="0"/>
              </a:rPr>
              <a:t>Technology Integration:</a:t>
            </a:r>
            <a:r>
              <a:rPr lang="en-US" sz="1600" dirty="0">
                <a:latin typeface="Arial" pitchFamily="34" charset="0"/>
                <a:cs typeface="Arial" pitchFamily="34" charset="0"/>
              </a:rPr>
              <a:t> Innovative tools such as </a:t>
            </a:r>
            <a:r>
              <a:rPr lang="en-US" sz="1600" dirty="0" err="1">
                <a:latin typeface="Arial" pitchFamily="34" charset="0"/>
                <a:cs typeface="Arial" pitchFamily="34" charset="0"/>
              </a:rPr>
              <a:t>telehealth</a:t>
            </a:r>
            <a:r>
              <a:rPr lang="en-US" sz="1600" dirty="0">
                <a:latin typeface="Arial" pitchFamily="34" charset="0"/>
                <a:cs typeface="Arial" pitchFamily="34" charset="0"/>
              </a:rPr>
              <a:t>, remote monitoring, and smart home devices aim to support independence. Barriers include digital literacy, access inequalities, and ethical considerations related to privacy and human interaction (</a:t>
            </a:r>
            <a:r>
              <a:rPr lang="en-US" sz="1600" dirty="0" err="1">
                <a:latin typeface="Arial" pitchFamily="34" charset="0"/>
                <a:cs typeface="Arial" pitchFamily="34" charset="0"/>
              </a:rPr>
              <a:t>Topol</a:t>
            </a:r>
            <a:r>
              <a:rPr lang="en-US" sz="1600" dirty="0">
                <a:latin typeface="Arial" pitchFamily="34" charset="0"/>
                <a:cs typeface="Arial" pitchFamily="34" charset="0"/>
              </a:rPr>
              <a:t>, 2019; WHO, 2020).</a:t>
            </a:r>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1190243" y="-150126"/>
            <a:ext cx="8596668" cy="1320800"/>
          </a:xfrm>
        </p:spPr>
        <p:txBody>
          <a:bodyPr>
            <a:normAutofit/>
          </a:bodyPr>
          <a:lstStyle/>
          <a:p>
            <a:pPr algn="ctr"/>
            <a:r>
              <a:rPr lang="en-US" sz="3600" dirty="0">
                <a:effectLst/>
                <a:latin typeface="Arial" pitchFamily="34" charset="0"/>
                <a:cs typeface="Arial" pitchFamily="34" charset="0"/>
              </a:rPr>
              <a:t>Theoretical and Policy Framework</a:t>
            </a:r>
          </a:p>
        </p:txBody>
      </p:sp>
    </p:spTree>
    <p:extLst>
      <p:ext uri="{BB962C8B-B14F-4D97-AF65-F5344CB8AC3E}">
        <p14:creationId xmlns:p14="http://schemas.microsoft.com/office/powerpoint/2010/main" val="2479219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232013" y="697641"/>
            <a:ext cx="11436824" cy="4747816"/>
          </a:xfrm>
        </p:spPr>
        <p:txBody>
          <a:bodyPr vert="horz" lIns="91440" tIns="45720" rIns="91440" bIns="45720" rtlCol="0" anchor="t">
            <a:noAutofit/>
          </a:bodyPr>
          <a:lstStyle/>
          <a:p>
            <a:r>
              <a:rPr lang="en-US" sz="1600" b="1" dirty="0">
                <a:latin typeface="Arial" pitchFamily="34" charset="0"/>
                <a:cs typeface="Arial" pitchFamily="34" charset="0"/>
              </a:rPr>
              <a:t>Home Care Services:</a:t>
            </a:r>
            <a:r>
              <a:rPr lang="en-US" sz="1600" dirty="0">
                <a:latin typeface="Arial" pitchFamily="34" charset="0"/>
                <a:cs typeface="Arial" pitchFamily="34" charset="0"/>
              </a:rPr>
              <a:t> Support older adults with daily activities, enabling independent living at home; however, quality and availability vary across local authorities, limiting consistent access (Age UK, 2023).</a:t>
            </a:r>
          </a:p>
          <a:p>
            <a:r>
              <a:rPr lang="en-US" sz="1600" b="1" dirty="0">
                <a:latin typeface="Arial" pitchFamily="34" charset="0"/>
                <a:cs typeface="Arial" pitchFamily="34" charset="0"/>
              </a:rPr>
              <a:t>Residential and Nursing Care:</a:t>
            </a:r>
            <a:r>
              <a:rPr lang="en-US" sz="1600" dirty="0">
                <a:latin typeface="Arial" pitchFamily="34" charset="0"/>
                <a:cs typeface="Arial" pitchFamily="34" charset="0"/>
              </a:rPr>
              <a:t> Provides 24-hour care for frail individuals or those with dementia; capacity pressures and regional disparities often restrict access (CQC, 2023).</a:t>
            </a:r>
          </a:p>
          <a:p>
            <a:r>
              <a:rPr lang="en-US" sz="1600" b="1" dirty="0">
                <a:latin typeface="Arial" pitchFamily="34" charset="0"/>
                <a:cs typeface="Arial" pitchFamily="34" charset="0"/>
              </a:rPr>
              <a:t>Community Services:</a:t>
            </a:r>
            <a:r>
              <a:rPr lang="en-US" sz="1600" dirty="0">
                <a:latin typeface="Arial" pitchFamily="34" charset="0"/>
                <a:cs typeface="Arial" pitchFamily="34" charset="0"/>
              </a:rPr>
              <a:t> Day </a:t>
            </a:r>
            <a:r>
              <a:rPr lang="en-US" sz="1600" dirty="0" err="1">
                <a:latin typeface="Arial" pitchFamily="34" charset="0"/>
                <a:cs typeface="Arial" pitchFamily="34" charset="0"/>
              </a:rPr>
              <a:t>centres</a:t>
            </a:r>
            <a:r>
              <a:rPr lang="en-US" sz="1600" dirty="0">
                <a:latin typeface="Arial" pitchFamily="34" charset="0"/>
                <a:cs typeface="Arial" pitchFamily="34" charset="0"/>
              </a:rPr>
              <a:t>, social clubs, and volunteer initiatives help maintain social engagement and reduce loneliness; yet, underfunding can reduce effectiveness (NHS England, 2019).</a:t>
            </a:r>
          </a:p>
          <a:p>
            <a:r>
              <a:rPr lang="en-US" sz="1600" b="1" dirty="0">
                <a:latin typeface="Arial" pitchFamily="34" charset="0"/>
                <a:cs typeface="Arial" pitchFamily="34" charset="0"/>
              </a:rPr>
              <a:t>Voluntary Sector Support:</a:t>
            </a:r>
            <a:r>
              <a:rPr lang="en-US" sz="1600" dirty="0">
                <a:latin typeface="Arial" pitchFamily="34" charset="0"/>
                <a:cs typeface="Arial" pitchFamily="34" charset="0"/>
              </a:rPr>
              <a:t> </a:t>
            </a:r>
            <a:r>
              <a:rPr lang="en-US" sz="1600" dirty="0" err="1">
                <a:latin typeface="Arial" pitchFamily="34" charset="0"/>
                <a:cs typeface="Arial" pitchFamily="34" charset="0"/>
              </a:rPr>
              <a:t>Organisations</a:t>
            </a:r>
            <a:r>
              <a:rPr lang="en-US" sz="1600" dirty="0">
                <a:latin typeface="Arial" pitchFamily="34" charset="0"/>
                <a:cs typeface="Arial" pitchFamily="34" charset="0"/>
              </a:rPr>
              <a:t> such as Age UK fill gaps left by statutory services, offering advocacy and practical support, but reliance on charity raises sustainability and equity concerns (Age UK, 2023).</a:t>
            </a:r>
          </a:p>
          <a:p>
            <a:r>
              <a:rPr lang="en-US" sz="1600" b="1" dirty="0">
                <a:latin typeface="Arial" pitchFamily="34" charset="0"/>
                <a:cs typeface="Arial" pitchFamily="34" charset="0"/>
              </a:rPr>
              <a:t>Integrated Care Systems (ICSs):</a:t>
            </a:r>
            <a:r>
              <a:rPr lang="en-US" sz="1600" dirty="0">
                <a:latin typeface="Arial" pitchFamily="34" charset="0"/>
                <a:cs typeface="Arial" pitchFamily="34" charset="0"/>
              </a:rPr>
              <a:t> Designed to improve coordination of health and social care, reduce duplication, and prevent hospital admissions. Early evidence suggests some improvement in service integration, but outcomes remain variable and dependent on local implementation (DHSC, 2022).</a:t>
            </a:r>
          </a:p>
          <a:p>
            <a:pPr marL="109728" indent="0">
              <a:buNone/>
            </a:pPr>
            <a:r>
              <a:rPr lang="en-US" sz="1600" b="1" dirty="0">
                <a:solidFill>
                  <a:srgbClr val="00B0F0"/>
                </a:solidFill>
                <a:latin typeface="Arial" pitchFamily="34" charset="0"/>
                <a:cs typeface="Arial" pitchFamily="34" charset="0"/>
              </a:rPr>
              <a:t>Critical Insight:</a:t>
            </a:r>
            <a:endParaRPr lang="en-US" sz="1600" dirty="0">
              <a:solidFill>
                <a:srgbClr val="00B0F0"/>
              </a:solidFill>
              <a:latin typeface="Arial" pitchFamily="34" charset="0"/>
              <a:cs typeface="Arial" pitchFamily="34" charset="0"/>
            </a:endParaRPr>
          </a:p>
          <a:p>
            <a:r>
              <a:rPr lang="en-US" sz="1600" dirty="0">
                <a:latin typeface="Arial" pitchFamily="34" charset="0"/>
                <a:cs typeface="Arial" pitchFamily="34" charset="0"/>
              </a:rPr>
              <a:t>While services cover multiple domains, access and quality are inconsistent due to geography, funding, and workforce constraints.</a:t>
            </a:r>
          </a:p>
          <a:p>
            <a:r>
              <a:rPr lang="en-US" sz="1600" dirty="0">
                <a:latin typeface="Arial" pitchFamily="34" charset="0"/>
                <a:cs typeface="Arial" pitchFamily="34" charset="0"/>
              </a:rPr>
              <a:t>Fragmentation between health and social care often results in unmet needs, particularly for those with complex conditions.</a:t>
            </a:r>
          </a:p>
          <a:p>
            <a:r>
              <a:rPr lang="en-US" sz="1600" dirty="0">
                <a:latin typeface="Arial" pitchFamily="34" charset="0"/>
                <a:cs typeface="Arial" pitchFamily="34" charset="0"/>
              </a:rPr>
              <a:t>Reliance on voluntary and community services highlights gaps in statutory provision and potential inequities.</a:t>
            </a:r>
          </a:p>
          <a:p>
            <a:r>
              <a:rPr lang="en-US" sz="1600" dirty="0">
                <a:latin typeface="Arial" pitchFamily="34" charset="0"/>
                <a:cs typeface="Arial" pitchFamily="34" charset="0"/>
              </a:rPr>
              <a:t>ICSs demonstrate potential for improved integration, but real-world effectiveness is uneven, requiring ongoing evaluation and systemic support.</a:t>
            </a:r>
          </a:p>
          <a:p>
            <a:pPr marL="109728" indent="0" algn="just">
              <a:buNone/>
            </a:pPr>
            <a:br>
              <a:rPr lang="en-US" sz="1400" dirty="0">
                <a:solidFill>
                  <a:schemeClr val="tx1"/>
                </a:solidFill>
              </a:rPr>
            </a:br>
            <a:endParaRPr lang="en-US" sz="1400" dirty="0">
              <a:solidFill>
                <a:schemeClr val="tx1"/>
              </a:solidFill>
            </a:endParaRPr>
          </a:p>
        </p:txBody>
      </p:sp>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2063700" y="-354842"/>
            <a:ext cx="7407846" cy="1320800"/>
          </a:xfrm>
        </p:spPr>
        <p:txBody>
          <a:bodyPr>
            <a:normAutofit/>
          </a:bodyPr>
          <a:lstStyle/>
          <a:p>
            <a:pPr algn="ctr"/>
            <a:r>
              <a:rPr lang="en-US" sz="3600" dirty="0">
                <a:effectLst/>
                <a:latin typeface="Arial" pitchFamily="34" charset="0"/>
                <a:cs typeface="Arial" pitchFamily="34" charset="0"/>
              </a:rPr>
              <a:t>Current UK Service Provision</a:t>
            </a:r>
          </a:p>
        </p:txBody>
      </p:sp>
    </p:spTree>
    <p:extLst>
      <p:ext uri="{BB962C8B-B14F-4D97-AF65-F5344CB8AC3E}">
        <p14:creationId xmlns:p14="http://schemas.microsoft.com/office/powerpoint/2010/main" val="4079081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1795121" y="970597"/>
            <a:ext cx="7294287" cy="4747816"/>
          </a:xfrm>
        </p:spPr>
        <p:txBody>
          <a:bodyPr vert="horz" lIns="91440" tIns="45720" rIns="91440" bIns="45720" rtlCol="0" anchor="t">
            <a:noAutofit/>
          </a:bodyPr>
          <a:lstStyle/>
          <a:p>
            <a:pPr marL="109728" indent="0" algn="just">
              <a:buNone/>
            </a:pPr>
            <a:r>
              <a:rPr lang="en-US" sz="1600" b="1" dirty="0">
                <a:solidFill>
                  <a:srgbClr val="00B0F0"/>
                </a:solidFill>
                <a:latin typeface="Arial" pitchFamily="34" charset="0"/>
                <a:cs typeface="Arial" pitchFamily="34" charset="0"/>
              </a:rPr>
              <a:t>Strengths of UK Provision:</a:t>
            </a:r>
            <a:endParaRPr lang="en-US" sz="1600" dirty="0">
              <a:solidFill>
                <a:srgbClr val="00B0F0"/>
              </a:solidFill>
              <a:latin typeface="Arial" pitchFamily="34" charset="0"/>
              <a:cs typeface="Arial" pitchFamily="34" charset="0"/>
            </a:endParaRPr>
          </a:p>
          <a:p>
            <a:pPr algn="just"/>
            <a:r>
              <a:rPr lang="en-US" sz="1600" dirty="0">
                <a:latin typeface="Arial" pitchFamily="34" charset="0"/>
                <a:cs typeface="Arial" pitchFamily="34" charset="0"/>
              </a:rPr>
              <a:t>Universal NHS access ensures basic healthcare for all older adults (NHS England, 2019).</a:t>
            </a:r>
          </a:p>
          <a:p>
            <a:pPr algn="just"/>
            <a:r>
              <a:rPr lang="en-US" sz="1600" dirty="0">
                <a:latin typeface="Arial" pitchFamily="34" charset="0"/>
                <a:cs typeface="Arial" pitchFamily="34" charset="0"/>
              </a:rPr>
              <a:t>Strong legislative frameworks such as the Care Act 2014 promote wellbeing, independence, and person-</a:t>
            </a:r>
            <a:r>
              <a:rPr lang="en-US" sz="1600" dirty="0" err="1">
                <a:latin typeface="Arial" pitchFamily="34" charset="0"/>
                <a:cs typeface="Arial" pitchFamily="34" charset="0"/>
              </a:rPr>
              <a:t>centred</a:t>
            </a:r>
            <a:r>
              <a:rPr lang="en-US" sz="1600" dirty="0">
                <a:latin typeface="Arial" pitchFamily="34" charset="0"/>
                <a:cs typeface="Arial" pitchFamily="34" charset="0"/>
              </a:rPr>
              <a:t> care (Care Act, 2014).</a:t>
            </a:r>
          </a:p>
          <a:p>
            <a:pPr algn="just"/>
            <a:r>
              <a:rPr lang="en-US" sz="1600" dirty="0">
                <a:latin typeface="Arial" pitchFamily="34" charset="0"/>
                <a:cs typeface="Arial" pitchFamily="34" charset="0"/>
              </a:rPr>
              <a:t>Voluntary and community services support social engagement, reducing loneliness and isolation (Age UK, 2023).</a:t>
            </a:r>
          </a:p>
          <a:p>
            <a:pPr marL="109728" indent="0" algn="just">
              <a:buNone/>
            </a:pPr>
            <a:r>
              <a:rPr lang="en-US" sz="1600" b="1" dirty="0">
                <a:solidFill>
                  <a:srgbClr val="00B0F0"/>
                </a:solidFill>
                <a:latin typeface="Arial" pitchFamily="34" charset="0"/>
                <a:cs typeface="Arial" pitchFamily="34" charset="0"/>
              </a:rPr>
              <a:t>Weaknesses / Limitations:</a:t>
            </a:r>
            <a:endParaRPr lang="en-US" sz="1600" dirty="0">
              <a:solidFill>
                <a:srgbClr val="00B0F0"/>
              </a:solidFill>
              <a:latin typeface="Arial" pitchFamily="34" charset="0"/>
              <a:cs typeface="Arial" pitchFamily="34" charset="0"/>
            </a:endParaRPr>
          </a:p>
          <a:p>
            <a:pPr algn="just"/>
            <a:r>
              <a:rPr lang="en-US" sz="1600" dirty="0">
                <a:latin typeface="Arial" pitchFamily="34" charset="0"/>
                <a:cs typeface="Arial" pitchFamily="34" charset="0"/>
              </a:rPr>
              <a:t>Social care remains chronically underfunded, limiting service availability and quality (The King’s Fund, 2023).</a:t>
            </a:r>
          </a:p>
          <a:p>
            <a:pPr algn="just"/>
            <a:r>
              <a:rPr lang="en-US" sz="1600" dirty="0">
                <a:latin typeface="Arial" pitchFamily="34" charset="0"/>
                <a:cs typeface="Arial" pitchFamily="34" charset="0"/>
              </a:rPr>
              <a:t>Workforce shortages and high turnover compromise continuity and effectiveness of care (Skills for Care, 2023).</a:t>
            </a:r>
          </a:p>
          <a:p>
            <a:pPr algn="just"/>
            <a:r>
              <a:rPr lang="en-US" sz="1600" dirty="0">
                <a:latin typeface="Arial" pitchFamily="34" charset="0"/>
                <a:cs typeface="Arial" pitchFamily="34" charset="0"/>
              </a:rPr>
              <a:t>Regional disparities in service provision create inequities in access, particularly for rural or deprived areas (CQC, 2023).</a:t>
            </a:r>
          </a:p>
          <a:p>
            <a:pPr marL="109728" indent="0" algn="just">
              <a:buNone/>
            </a:pPr>
            <a:r>
              <a:rPr lang="en-US" sz="1600" b="1" dirty="0">
                <a:solidFill>
                  <a:srgbClr val="00B0F0"/>
                </a:solidFill>
                <a:latin typeface="Arial" pitchFamily="34" charset="0"/>
                <a:cs typeface="Arial" pitchFamily="34" charset="0"/>
              </a:rPr>
              <a:t>Emergent Issues:</a:t>
            </a:r>
            <a:endParaRPr lang="en-US" sz="1600" dirty="0">
              <a:solidFill>
                <a:srgbClr val="00B0F0"/>
              </a:solidFill>
              <a:latin typeface="Arial" pitchFamily="34" charset="0"/>
              <a:cs typeface="Arial" pitchFamily="34" charset="0"/>
            </a:endParaRPr>
          </a:p>
          <a:p>
            <a:pPr algn="just"/>
            <a:r>
              <a:rPr lang="en-US" sz="1600" dirty="0">
                <a:latin typeface="Arial" pitchFamily="34" charset="0"/>
                <a:cs typeface="Arial" pitchFamily="34" charset="0"/>
              </a:rPr>
              <a:t>Fragmentation between health and social care reduces coordination and can leave complex needs unmet (DHSC, 2022).</a:t>
            </a:r>
          </a:p>
          <a:p>
            <a:pPr algn="just"/>
            <a:r>
              <a:rPr lang="en-US" sz="1600" dirty="0">
                <a:latin typeface="Arial" pitchFamily="34" charset="0"/>
                <a:cs typeface="Arial" pitchFamily="34" charset="0"/>
              </a:rPr>
              <a:t>Over-reliance on technology may risk </a:t>
            </a:r>
            <a:r>
              <a:rPr lang="en-US" sz="1600" dirty="0" err="1">
                <a:latin typeface="Arial" pitchFamily="34" charset="0"/>
                <a:cs typeface="Arial" pitchFamily="34" charset="0"/>
              </a:rPr>
              <a:t>depersonalising</a:t>
            </a:r>
            <a:r>
              <a:rPr lang="en-US" sz="1600" dirty="0">
                <a:latin typeface="Arial" pitchFamily="34" charset="0"/>
                <a:cs typeface="Arial" pitchFamily="34" charset="0"/>
              </a:rPr>
              <a:t> care if human support is reduced (</a:t>
            </a:r>
            <a:r>
              <a:rPr lang="en-US" sz="1600" dirty="0" err="1">
                <a:latin typeface="Arial" pitchFamily="34" charset="0"/>
                <a:cs typeface="Arial" pitchFamily="34" charset="0"/>
              </a:rPr>
              <a:t>Topol</a:t>
            </a:r>
            <a:r>
              <a:rPr lang="en-US" sz="1600" dirty="0">
                <a:latin typeface="Arial" pitchFamily="34" charset="0"/>
                <a:cs typeface="Arial" pitchFamily="34" charset="0"/>
              </a:rPr>
              <a:t>, 2019).</a:t>
            </a:r>
          </a:p>
        </p:txBody>
      </p:sp>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1313067" y="-27299"/>
            <a:ext cx="8117530" cy="1320800"/>
          </a:xfrm>
        </p:spPr>
        <p:txBody>
          <a:bodyPr>
            <a:normAutofit/>
          </a:bodyPr>
          <a:lstStyle/>
          <a:p>
            <a:pPr algn="ctr"/>
            <a:r>
              <a:rPr lang="en-US" sz="3600" dirty="0">
                <a:effectLst/>
                <a:latin typeface="Arial" pitchFamily="34" charset="0"/>
                <a:cs typeface="Arial" pitchFamily="34" charset="0"/>
              </a:rPr>
              <a:t>Critical Evaluation of UK Provision</a:t>
            </a:r>
          </a:p>
        </p:txBody>
      </p:sp>
    </p:spTree>
    <p:extLst>
      <p:ext uri="{BB962C8B-B14F-4D97-AF65-F5344CB8AC3E}">
        <p14:creationId xmlns:p14="http://schemas.microsoft.com/office/powerpoint/2010/main" val="2798221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1548384" y="1133856"/>
            <a:ext cx="10375392" cy="3913632"/>
          </a:xfrm>
        </p:spPr>
        <p:txBody>
          <a:bodyPr vert="horz" lIns="91440" tIns="45720" rIns="91440" bIns="45720" rtlCol="0" anchor="t">
            <a:noAutofit/>
          </a:bodyPr>
          <a:lstStyle/>
          <a:p>
            <a:pPr marL="109728" indent="0">
              <a:buNone/>
            </a:pPr>
            <a:r>
              <a:rPr lang="en-US" sz="1500" b="1" dirty="0">
                <a:solidFill>
                  <a:srgbClr val="00B0F0"/>
                </a:solidFill>
                <a:latin typeface="Arial" pitchFamily="34" charset="0"/>
                <a:cs typeface="Arial" pitchFamily="34" charset="0"/>
              </a:rPr>
              <a:t>Frailty and Physical Decline:</a:t>
            </a:r>
            <a:endParaRPr lang="en-US" sz="1500" dirty="0">
              <a:solidFill>
                <a:srgbClr val="00B0F0"/>
              </a:solidFill>
              <a:latin typeface="Arial" pitchFamily="34" charset="0"/>
              <a:cs typeface="Arial" pitchFamily="34" charset="0"/>
            </a:endParaRPr>
          </a:p>
          <a:p>
            <a:pPr>
              <a:tabLst>
                <a:tab pos="8802688" algn="l"/>
              </a:tabLst>
            </a:pPr>
            <a:r>
              <a:rPr lang="en-US" sz="1500" dirty="0">
                <a:latin typeface="Arial" pitchFamily="34" charset="0"/>
                <a:cs typeface="Arial" pitchFamily="34" charset="0"/>
              </a:rPr>
              <a:t>Frailty increases vulnerability to falls, </a:t>
            </a:r>
            <a:r>
              <a:rPr lang="en-US" sz="1500" dirty="0" err="1">
                <a:latin typeface="Arial" pitchFamily="34" charset="0"/>
                <a:cs typeface="Arial" pitchFamily="34" charset="0"/>
              </a:rPr>
              <a:t>hospitalisation</a:t>
            </a:r>
            <a:r>
              <a:rPr lang="en-US" sz="1500" dirty="0">
                <a:latin typeface="Arial" pitchFamily="34" charset="0"/>
                <a:cs typeface="Arial" pitchFamily="34" charset="0"/>
              </a:rPr>
              <a:t>, and loss of autonomy, placing high demand on health and social care (Clegg et al., 2013).</a:t>
            </a:r>
          </a:p>
          <a:p>
            <a:r>
              <a:rPr lang="en-US" sz="1500" dirty="0">
                <a:latin typeface="Arial" pitchFamily="34" charset="0"/>
                <a:cs typeface="Arial" pitchFamily="34" charset="0"/>
              </a:rPr>
              <a:t>Prevention strategies exist (exercise, nutrition </a:t>
            </a:r>
            <a:r>
              <a:rPr lang="en-US" sz="1500" dirty="0" err="1">
                <a:latin typeface="Arial" pitchFamily="34" charset="0"/>
                <a:cs typeface="Arial" pitchFamily="34" charset="0"/>
              </a:rPr>
              <a:t>programmes</a:t>
            </a:r>
            <a:r>
              <a:rPr lang="en-US" sz="1500" dirty="0">
                <a:latin typeface="Arial" pitchFamily="34" charset="0"/>
                <a:cs typeface="Arial" pitchFamily="34" charset="0"/>
              </a:rPr>
              <a:t>), yet inconsistent implementation limits their effectiveness (NICE, 2018).</a:t>
            </a:r>
          </a:p>
          <a:p>
            <a:pPr marL="109728" indent="0">
              <a:buNone/>
            </a:pPr>
            <a:r>
              <a:rPr lang="en-US" sz="1500" b="1" dirty="0">
                <a:solidFill>
                  <a:srgbClr val="00B0F0"/>
                </a:solidFill>
                <a:latin typeface="Arial" pitchFamily="34" charset="0"/>
                <a:cs typeface="Arial" pitchFamily="34" charset="0"/>
              </a:rPr>
              <a:t>Cognitive Impairment and Dementia:</a:t>
            </a:r>
            <a:endParaRPr lang="en-US" sz="1500" dirty="0">
              <a:solidFill>
                <a:srgbClr val="00B0F0"/>
              </a:solidFill>
              <a:latin typeface="Arial" pitchFamily="34" charset="0"/>
              <a:cs typeface="Arial" pitchFamily="34" charset="0"/>
            </a:endParaRPr>
          </a:p>
          <a:p>
            <a:r>
              <a:rPr lang="en-US" sz="1500" dirty="0">
                <a:latin typeface="Arial" pitchFamily="34" charset="0"/>
                <a:cs typeface="Arial" pitchFamily="34" charset="0"/>
              </a:rPr>
              <a:t>Dementia reduces decision-making capacity and independence, often requiring complex multi-agency support (Alzheimer’s Society, 2023).</a:t>
            </a:r>
          </a:p>
          <a:p>
            <a:r>
              <a:rPr lang="en-US" sz="1500" dirty="0">
                <a:latin typeface="Arial" pitchFamily="34" charset="0"/>
                <a:cs typeface="Arial" pitchFamily="34" charset="0"/>
              </a:rPr>
              <a:t>Policy and practice often focus on care provision rather than empowerment, risking </a:t>
            </a:r>
            <a:r>
              <a:rPr lang="en-US" sz="1500" dirty="0" err="1">
                <a:latin typeface="Arial" pitchFamily="34" charset="0"/>
                <a:cs typeface="Arial" pitchFamily="34" charset="0"/>
              </a:rPr>
              <a:t>marginalisation</a:t>
            </a:r>
            <a:r>
              <a:rPr lang="en-US" sz="1500" dirty="0">
                <a:latin typeface="Arial" pitchFamily="34" charset="0"/>
                <a:cs typeface="Arial" pitchFamily="34" charset="0"/>
              </a:rPr>
              <a:t> of those with cognitive decline (Walker, 2018).</a:t>
            </a:r>
          </a:p>
          <a:p>
            <a:pPr marL="109728" indent="0">
              <a:buNone/>
            </a:pPr>
            <a:r>
              <a:rPr lang="en-US" sz="1500" b="1" dirty="0">
                <a:solidFill>
                  <a:srgbClr val="00B0F0"/>
                </a:solidFill>
                <a:latin typeface="Arial" pitchFamily="34" charset="0"/>
                <a:cs typeface="Arial" pitchFamily="34" charset="0"/>
              </a:rPr>
              <a:t>Social Isolation and Loneliness:</a:t>
            </a:r>
            <a:endParaRPr lang="en-US" sz="1500" dirty="0">
              <a:solidFill>
                <a:srgbClr val="00B0F0"/>
              </a:solidFill>
              <a:latin typeface="Arial" pitchFamily="34" charset="0"/>
              <a:cs typeface="Arial" pitchFamily="34" charset="0"/>
            </a:endParaRPr>
          </a:p>
          <a:p>
            <a:r>
              <a:rPr lang="en-US" sz="1500" dirty="0">
                <a:latin typeface="Arial" pitchFamily="34" charset="0"/>
                <a:cs typeface="Arial" pitchFamily="34" charset="0"/>
              </a:rPr>
              <a:t>Approximately 1.4 million older adults in the UK are chronically lonely, which is linked to increased mortality, depression, and reduced functional ability (Holt-</a:t>
            </a:r>
            <a:r>
              <a:rPr lang="en-US" sz="1500" dirty="0" err="1">
                <a:latin typeface="Arial" pitchFamily="34" charset="0"/>
                <a:cs typeface="Arial" pitchFamily="34" charset="0"/>
              </a:rPr>
              <a:t>Lunstad</a:t>
            </a:r>
            <a:r>
              <a:rPr lang="en-US" sz="1500" dirty="0">
                <a:latin typeface="Arial" pitchFamily="34" charset="0"/>
                <a:cs typeface="Arial" pitchFamily="34" charset="0"/>
              </a:rPr>
              <a:t> et al., 2015; Age UK, 2023).</a:t>
            </a:r>
          </a:p>
          <a:p>
            <a:r>
              <a:rPr lang="en-US" sz="1500" dirty="0">
                <a:latin typeface="Arial" pitchFamily="34" charset="0"/>
                <a:cs typeface="Arial" pitchFamily="34" charset="0"/>
              </a:rPr>
              <a:t>Interventions such as community groups or social prescribing show promise, but are patchy and under-resourced, limiting scalability (NHS England, 2019).</a:t>
            </a:r>
          </a:p>
          <a:p>
            <a:pPr marL="109728" indent="0">
              <a:buNone/>
            </a:pPr>
            <a:r>
              <a:rPr lang="en-US" sz="1500" b="1" dirty="0">
                <a:solidFill>
                  <a:srgbClr val="00B0F0"/>
                </a:solidFill>
                <a:latin typeface="Arial" pitchFamily="34" charset="0"/>
                <a:cs typeface="Arial" pitchFamily="34" charset="0"/>
              </a:rPr>
              <a:t>Financial Constraints and Housing Inequality:</a:t>
            </a:r>
            <a:endParaRPr lang="en-US" sz="1500" dirty="0">
              <a:solidFill>
                <a:srgbClr val="00B0F0"/>
              </a:solidFill>
              <a:latin typeface="Arial" pitchFamily="34" charset="0"/>
              <a:cs typeface="Arial" pitchFamily="34" charset="0"/>
            </a:endParaRPr>
          </a:p>
          <a:p>
            <a:r>
              <a:rPr lang="en-US" sz="1500" dirty="0">
                <a:latin typeface="Arial" pitchFamily="34" charset="0"/>
                <a:cs typeface="Arial" pitchFamily="34" charset="0"/>
              </a:rPr>
              <a:t>Limited income, pension gaps, and fuel poverty exacerbate vulnerability and reduce ability to access care or participate in community life (Marmot, 2020; Age UK, 2023).</a:t>
            </a:r>
          </a:p>
          <a:p>
            <a:pPr marL="109728" indent="0">
              <a:buNone/>
            </a:pPr>
            <a:r>
              <a:rPr lang="en-US" sz="1500" b="1" dirty="0">
                <a:solidFill>
                  <a:srgbClr val="00B0F0"/>
                </a:solidFill>
                <a:latin typeface="Arial" pitchFamily="34" charset="0"/>
                <a:cs typeface="Arial" pitchFamily="34" charset="0"/>
              </a:rPr>
              <a:t>Digital Exclusion:</a:t>
            </a:r>
            <a:endParaRPr lang="en-US" sz="1500" dirty="0">
              <a:solidFill>
                <a:srgbClr val="00B0F0"/>
              </a:solidFill>
              <a:latin typeface="Arial" pitchFamily="34" charset="0"/>
              <a:cs typeface="Arial" pitchFamily="34" charset="0"/>
            </a:endParaRPr>
          </a:p>
          <a:p>
            <a:r>
              <a:rPr lang="en-US" sz="1500" dirty="0">
                <a:latin typeface="Arial" pitchFamily="34" charset="0"/>
                <a:cs typeface="Arial" pitchFamily="34" charset="0"/>
              </a:rPr>
              <a:t>Increasing reliance on </a:t>
            </a:r>
            <a:r>
              <a:rPr lang="en-US" sz="1500" dirty="0" err="1">
                <a:latin typeface="Arial" pitchFamily="34" charset="0"/>
                <a:cs typeface="Arial" pitchFamily="34" charset="0"/>
              </a:rPr>
              <a:t>telehealth</a:t>
            </a:r>
            <a:r>
              <a:rPr lang="en-US" sz="1500" dirty="0">
                <a:latin typeface="Arial" pitchFamily="34" charset="0"/>
                <a:cs typeface="Arial" pitchFamily="34" charset="0"/>
              </a:rPr>
              <a:t>, remote monitoring, and online services risks excluding older adults without digital skills or access (ONS, 2023; </a:t>
            </a:r>
            <a:r>
              <a:rPr lang="en-US" sz="1500" dirty="0" err="1">
                <a:latin typeface="Arial" pitchFamily="34" charset="0"/>
                <a:cs typeface="Arial" pitchFamily="34" charset="0"/>
              </a:rPr>
              <a:t>Topol</a:t>
            </a:r>
            <a:r>
              <a:rPr lang="en-US" sz="1500" dirty="0">
                <a:latin typeface="Arial" pitchFamily="34" charset="0"/>
                <a:cs typeface="Arial" pitchFamily="34" charset="0"/>
              </a:rPr>
              <a:t>, 2019).</a:t>
            </a:r>
          </a:p>
        </p:txBody>
      </p:sp>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1507780" y="0"/>
            <a:ext cx="8989532" cy="1320800"/>
          </a:xfrm>
        </p:spPr>
        <p:txBody>
          <a:bodyPr>
            <a:normAutofit/>
          </a:bodyPr>
          <a:lstStyle/>
          <a:p>
            <a:pPr algn="ctr"/>
            <a:r>
              <a:rPr lang="en-US" sz="3600" dirty="0">
                <a:effectLst/>
                <a:latin typeface="Arial" pitchFamily="34" charset="0"/>
                <a:cs typeface="Arial" pitchFamily="34" charset="0"/>
              </a:rPr>
              <a:t>Challenges to Maintaining Independence</a:t>
            </a:r>
          </a:p>
        </p:txBody>
      </p:sp>
    </p:spTree>
    <p:extLst>
      <p:ext uri="{BB962C8B-B14F-4D97-AF65-F5344CB8AC3E}">
        <p14:creationId xmlns:p14="http://schemas.microsoft.com/office/powerpoint/2010/main" val="2532355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1267968" y="1320343"/>
            <a:ext cx="9668256" cy="4747816"/>
          </a:xfrm>
        </p:spPr>
        <p:txBody>
          <a:bodyPr vert="horz" lIns="91440" tIns="45720" rIns="91440" bIns="45720" rtlCol="0" anchor="t">
            <a:noAutofit/>
          </a:bodyPr>
          <a:lstStyle/>
          <a:p>
            <a:pPr algn="just"/>
            <a:r>
              <a:rPr lang="en-US" sz="1600" b="1" dirty="0" err="1">
                <a:latin typeface="Arial" pitchFamily="34" charset="0"/>
                <a:cs typeface="Arial" pitchFamily="34" charset="0"/>
              </a:rPr>
              <a:t>Telehealth</a:t>
            </a:r>
            <a:r>
              <a:rPr lang="en-US" sz="1600" b="1" dirty="0">
                <a:latin typeface="Arial" pitchFamily="34" charset="0"/>
                <a:cs typeface="Arial" pitchFamily="34" charset="0"/>
              </a:rPr>
              <a:t> and Remote Monitoring:</a:t>
            </a:r>
            <a:r>
              <a:rPr lang="en-US" sz="1600" dirty="0">
                <a:latin typeface="Arial" pitchFamily="34" charset="0"/>
                <a:cs typeface="Arial" pitchFamily="34" charset="0"/>
              </a:rPr>
              <a:t> Enables virtual consultations and management of long-term conditions, supporting ageing in place and reducing hospital admissions (NHS England, 2019). However, effectiveness is limited by digital literacy and internet access, particularly among adults aged 75+ (ONS, 2023).</a:t>
            </a:r>
          </a:p>
          <a:p>
            <a:pPr algn="just"/>
            <a:r>
              <a:rPr lang="en-US" sz="1600" b="1" dirty="0">
                <a:latin typeface="Arial" pitchFamily="34" charset="0"/>
                <a:cs typeface="Arial" pitchFamily="34" charset="0"/>
              </a:rPr>
              <a:t>Assistive Technologies:</a:t>
            </a:r>
            <a:r>
              <a:rPr lang="en-US" sz="1600" dirty="0">
                <a:latin typeface="Arial" pitchFamily="34" charset="0"/>
                <a:cs typeface="Arial" pitchFamily="34" charset="0"/>
              </a:rPr>
              <a:t> Falls detectors, medication reminders, and smart home systems enhance safety and functional independence. While evidence suggests improved risk management, access varies due to local authority funding and assessment criteria (NICE, 2018).</a:t>
            </a:r>
          </a:p>
          <a:p>
            <a:pPr algn="just"/>
            <a:r>
              <a:rPr lang="en-US" sz="1600" b="1" dirty="0">
                <a:latin typeface="Arial" pitchFamily="34" charset="0"/>
                <a:cs typeface="Arial" pitchFamily="34" charset="0"/>
              </a:rPr>
              <a:t>Artificial Intelligence and Digital Integration:</a:t>
            </a:r>
            <a:r>
              <a:rPr lang="en-US" sz="1600" dirty="0">
                <a:latin typeface="Arial" pitchFamily="34" charset="0"/>
                <a:cs typeface="Arial" pitchFamily="34" charset="0"/>
              </a:rPr>
              <a:t> AI supports early diagnosis and predictive care planning, while integrated digital records aim to improve coordination across services (</a:t>
            </a:r>
            <a:r>
              <a:rPr lang="en-US" sz="1600" dirty="0" err="1">
                <a:latin typeface="Arial" pitchFamily="34" charset="0"/>
                <a:cs typeface="Arial" pitchFamily="34" charset="0"/>
              </a:rPr>
              <a:t>Topol</a:t>
            </a:r>
            <a:r>
              <a:rPr lang="en-US" sz="1600" dirty="0">
                <a:latin typeface="Arial" pitchFamily="34" charset="0"/>
                <a:cs typeface="Arial" pitchFamily="34" charset="0"/>
              </a:rPr>
              <a:t>, 2019; DHSC, 2022). Nonetheless, concerns remain regarding privacy, data governance, and </a:t>
            </a:r>
            <a:r>
              <a:rPr lang="en-US" sz="1600" dirty="0" err="1">
                <a:latin typeface="Arial" pitchFamily="34" charset="0"/>
                <a:cs typeface="Arial" pitchFamily="34" charset="0"/>
              </a:rPr>
              <a:t>depersonalisation</a:t>
            </a:r>
            <a:r>
              <a:rPr lang="en-US" sz="1600" dirty="0">
                <a:latin typeface="Arial" pitchFamily="34" charset="0"/>
                <a:cs typeface="Arial" pitchFamily="34" charset="0"/>
              </a:rPr>
              <a:t> of care.</a:t>
            </a:r>
          </a:p>
          <a:p>
            <a:pPr marL="109728" indent="0" algn="just">
              <a:buNone/>
            </a:pPr>
            <a:endParaRPr lang="en-US" sz="1600" b="1" dirty="0">
              <a:latin typeface="Arial" pitchFamily="34" charset="0"/>
              <a:cs typeface="Arial" pitchFamily="34" charset="0"/>
            </a:endParaRPr>
          </a:p>
          <a:p>
            <a:pPr marL="109728" indent="0" algn="just">
              <a:buNone/>
            </a:pPr>
            <a:r>
              <a:rPr lang="en-US" sz="1600" b="1" dirty="0">
                <a:latin typeface="Arial" pitchFamily="34" charset="0"/>
                <a:cs typeface="Arial" pitchFamily="34" charset="0"/>
              </a:rPr>
              <a:t>Critical Evaluation:</a:t>
            </a:r>
            <a:r>
              <a:rPr lang="en-US" sz="1600" dirty="0">
                <a:latin typeface="Arial" pitchFamily="34" charset="0"/>
                <a:cs typeface="Arial" pitchFamily="34" charset="0"/>
              </a:rPr>
              <a:t> Technological innovation has potential to enhance empowerment, prevention, and independence. However, without addressing digital exclusion and structural inequalities, technology may widen disparities rather than reduce them (ONS, 2023). Effective implementation requires integration with person-</a:t>
            </a:r>
            <a:r>
              <a:rPr lang="en-US" sz="1600" dirty="0" err="1">
                <a:latin typeface="Arial" pitchFamily="34" charset="0"/>
                <a:cs typeface="Arial" pitchFamily="34" charset="0"/>
              </a:rPr>
              <a:t>centred</a:t>
            </a:r>
            <a:r>
              <a:rPr lang="en-US" sz="1600" dirty="0">
                <a:latin typeface="Arial" pitchFamily="34" charset="0"/>
                <a:cs typeface="Arial" pitchFamily="34" charset="0"/>
              </a:rPr>
              <a:t>, relational care models.</a:t>
            </a:r>
          </a:p>
        </p:txBody>
      </p:sp>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2056421" y="0"/>
            <a:ext cx="7407846" cy="1320800"/>
          </a:xfrm>
        </p:spPr>
        <p:txBody>
          <a:bodyPr>
            <a:normAutofit/>
          </a:bodyPr>
          <a:lstStyle/>
          <a:p>
            <a:pPr algn="ctr"/>
            <a:r>
              <a:rPr lang="en-US" sz="3600" dirty="0">
                <a:effectLst/>
                <a:latin typeface="Arial" pitchFamily="34" charset="0"/>
                <a:cs typeface="Arial" pitchFamily="34" charset="0"/>
              </a:rPr>
              <a:t>Technology and Innovation in Supporting Older People</a:t>
            </a:r>
          </a:p>
        </p:txBody>
      </p:sp>
    </p:spTree>
    <p:extLst>
      <p:ext uri="{BB962C8B-B14F-4D97-AF65-F5344CB8AC3E}">
        <p14:creationId xmlns:p14="http://schemas.microsoft.com/office/powerpoint/2010/main" val="1192001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1F4B-3818-E606-DCB7-03137AFBEC60}"/>
              </a:ext>
            </a:extLst>
          </p:cNvPr>
          <p:cNvSpPr>
            <a:spLocks noGrp="1"/>
          </p:cNvSpPr>
          <p:nvPr>
            <p:ph type="title"/>
          </p:nvPr>
        </p:nvSpPr>
        <p:spPr>
          <a:xfrm>
            <a:off x="1992738" y="0"/>
            <a:ext cx="8596668" cy="1320800"/>
          </a:xfrm>
        </p:spPr>
        <p:txBody>
          <a:bodyPr>
            <a:normAutofit/>
          </a:bodyPr>
          <a:lstStyle/>
          <a:p>
            <a:pPr algn="ctr"/>
            <a:r>
              <a:rPr lang="en-US" sz="3200" dirty="0">
                <a:effectLst/>
                <a:latin typeface="Arial" pitchFamily="34" charset="0"/>
                <a:cs typeface="Arial" pitchFamily="34" charset="0"/>
              </a:rPr>
              <a:t>Effectiveness of Interventions and Current UK Provision</a:t>
            </a:r>
          </a:p>
        </p:txBody>
      </p:sp>
      <p:sp>
        <p:nvSpPr>
          <p:cNvPr id="4" name="TextBox 3">
            <a:extLst>
              <a:ext uri="{FF2B5EF4-FFF2-40B4-BE49-F238E27FC236}">
                <a16:creationId xmlns:a16="http://schemas.microsoft.com/office/drawing/2014/main" id="{5A27FFFA-C2D4-B90F-B17F-9732329920F3}"/>
              </a:ext>
            </a:extLst>
          </p:cNvPr>
          <p:cNvSpPr txBox="1"/>
          <p:nvPr/>
        </p:nvSpPr>
        <p:spPr>
          <a:xfrm>
            <a:off x="2084832" y="1104868"/>
            <a:ext cx="8412480"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pitchFamily="34" charset="0"/>
              <a:buChar char="•"/>
            </a:pPr>
            <a:r>
              <a:rPr lang="en-US" sz="1600" b="1" dirty="0" err="1">
                <a:latin typeface="Arial" pitchFamily="34" charset="0"/>
                <a:cs typeface="Arial" pitchFamily="34" charset="0"/>
              </a:rPr>
              <a:t>Reablement</a:t>
            </a:r>
            <a:r>
              <a:rPr lang="en-US" sz="1600" b="1" dirty="0">
                <a:latin typeface="Arial" pitchFamily="34" charset="0"/>
                <a:cs typeface="Arial" pitchFamily="34" charset="0"/>
              </a:rPr>
              <a:t> Services:</a:t>
            </a:r>
            <a:r>
              <a:rPr lang="en-US" sz="1600" dirty="0">
                <a:latin typeface="Arial" pitchFamily="34" charset="0"/>
                <a:cs typeface="Arial" pitchFamily="34" charset="0"/>
              </a:rPr>
              <a:t> Short-term, goal-focused interventions improve functional ability following illness or hospital discharge (NICE, 2018). Evidence shows positive short-term outcomes; however, long-term sustainability varies due to funding and local authority differences (The King’s Fund, 2022).</a:t>
            </a:r>
          </a:p>
          <a:p>
            <a:pPr marL="285750" indent="-285750" algn="just">
              <a:buFont typeface="Arial" pitchFamily="34" charset="0"/>
              <a:buChar char="•"/>
            </a:pPr>
            <a:r>
              <a:rPr lang="en-US" sz="1600" b="1" dirty="0">
                <a:latin typeface="Arial" pitchFamily="34" charset="0"/>
                <a:cs typeface="Arial" pitchFamily="34" charset="0"/>
              </a:rPr>
              <a:t>Falls Prevention </a:t>
            </a:r>
            <a:r>
              <a:rPr lang="en-US" sz="1600" b="1" dirty="0" err="1">
                <a:latin typeface="Arial" pitchFamily="34" charset="0"/>
                <a:cs typeface="Arial" pitchFamily="34" charset="0"/>
              </a:rPr>
              <a:t>Programmes</a:t>
            </a:r>
            <a:r>
              <a:rPr lang="en-US" sz="1600" b="1" dirty="0">
                <a:latin typeface="Arial" pitchFamily="34" charset="0"/>
                <a:cs typeface="Arial" pitchFamily="34" charset="0"/>
              </a:rPr>
              <a:t>:</a:t>
            </a:r>
            <a:r>
              <a:rPr lang="en-US" sz="1600" dirty="0">
                <a:latin typeface="Arial" pitchFamily="34" charset="0"/>
                <a:cs typeface="Arial" pitchFamily="34" charset="0"/>
              </a:rPr>
              <a:t> Exercise-based and multi-factorial interventions reduce fall risk and hospital admissions (Cameron et al., 2018). Despite strong evidence, implementation remains inconsistent across regions.</a:t>
            </a:r>
          </a:p>
          <a:p>
            <a:pPr marL="285750" indent="-285750" algn="just">
              <a:buFont typeface="Arial" pitchFamily="34" charset="0"/>
              <a:buChar char="•"/>
            </a:pPr>
            <a:r>
              <a:rPr lang="en-US" sz="1600" b="1" dirty="0">
                <a:latin typeface="Arial" pitchFamily="34" charset="0"/>
                <a:cs typeface="Arial" pitchFamily="34" charset="0"/>
              </a:rPr>
              <a:t>Social Prescribing and Community Support:</a:t>
            </a:r>
            <a:r>
              <a:rPr lang="en-US" sz="1600" dirty="0">
                <a:latin typeface="Arial" pitchFamily="34" charset="0"/>
                <a:cs typeface="Arial" pitchFamily="34" charset="0"/>
              </a:rPr>
              <a:t> Aims to reduce loneliness and improve wellbeing through non-clinical interventions (NHS England, 2019). While promising, evaluation evidence remains mixed and dependent on local resources.</a:t>
            </a:r>
          </a:p>
          <a:p>
            <a:pPr marL="285750" indent="-285750" algn="just">
              <a:buFont typeface="Arial" pitchFamily="34" charset="0"/>
              <a:buChar char="•"/>
            </a:pPr>
            <a:r>
              <a:rPr lang="en-US" sz="1600" b="1" dirty="0">
                <a:latin typeface="Arial" pitchFamily="34" charset="0"/>
                <a:cs typeface="Arial" pitchFamily="34" charset="0"/>
              </a:rPr>
              <a:t>Dementia-Friendly Initiatives:</a:t>
            </a:r>
            <a:r>
              <a:rPr lang="en-US" sz="1600" dirty="0">
                <a:latin typeface="Arial" pitchFamily="34" charset="0"/>
                <a:cs typeface="Arial" pitchFamily="34" charset="0"/>
              </a:rPr>
              <a:t> Promote inclusion and social participation (Alzheimer’s Society, 2023). However, provision often depends on community engagement rather than statutory funding.</a:t>
            </a:r>
          </a:p>
          <a:p>
            <a:pPr marL="285750" indent="-285750" algn="just">
              <a:buFont typeface="Arial" pitchFamily="34" charset="0"/>
              <a:buChar char="•"/>
            </a:pPr>
            <a:r>
              <a:rPr lang="en-US" sz="1600" b="1" dirty="0">
                <a:latin typeface="Arial" pitchFamily="34" charset="0"/>
                <a:cs typeface="Arial" pitchFamily="34" charset="0"/>
              </a:rPr>
              <a:t>Critical Evaluation:</a:t>
            </a:r>
            <a:r>
              <a:rPr lang="en-US" sz="1600" dirty="0">
                <a:latin typeface="Arial" pitchFamily="34" charset="0"/>
                <a:cs typeface="Arial" pitchFamily="34" charset="0"/>
              </a:rPr>
              <a:t> Although UK interventions align with empowerment and prevention principles, effectiveness is undermined by workforce shortages, funding instability, and regional inequality. Consequently, outcomes for older people vary significantly across the country (Skills for Care, 2023; CQC, 2023).</a:t>
            </a:r>
          </a:p>
          <a:p>
            <a:pPr algn="just"/>
            <a:endParaRPr lang="en-US" sz="1400" dirty="0"/>
          </a:p>
        </p:txBody>
      </p:sp>
    </p:spTree>
    <p:extLst>
      <p:ext uri="{BB962C8B-B14F-4D97-AF65-F5344CB8AC3E}">
        <p14:creationId xmlns:p14="http://schemas.microsoft.com/office/powerpoint/2010/main" val="3251889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1316736" y="1113079"/>
            <a:ext cx="10070592" cy="4747816"/>
          </a:xfrm>
        </p:spPr>
        <p:txBody>
          <a:bodyPr vert="horz" lIns="91440" tIns="45720" rIns="91440" bIns="45720" rtlCol="0" anchor="t">
            <a:noAutofit/>
          </a:bodyPr>
          <a:lstStyle/>
          <a:p>
            <a:pPr algn="just"/>
            <a:r>
              <a:rPr lang="en-US" sz="1600" b="1" dirty="0">
                <a:latin typeface="Arial" pitchFamily="34" charset="0"/>
                <a:cs typeface="Arial" pitchFamily="34" charset="0"/>
              </a:rPr>
              <a:t>Long-Term Investment in Social Care:</a:t>
            </a:r>
            <a:r>
              <a:rPr lang="en-US" sz="1600" dirty="0">
                <a:latin typeface="Arial" pitchFamily="34" charset="0"/>
                <a:cs typeface="Arial" pitchFamily="34" charset="0"/>
              </a:rPr>
              <a:t> Consistent and sustainable funding is required to address disparities in provision and ensure equitable access across regions (The King’s Fund, 2023). Without financial reform, policy commitments to empowerment cannot be fully </a:t>
            </a:r>
            <a:r>
              <a:rPr lang="en-US" sz="1600" dirty="0" err="1">
                <a:latin typeface="Arial" pitchFamily="34" charset="0"/>
                <a:cs typeface="Arial" pitchFamily="34" charset="0"/>
              </a:rPr>
              <a:t>realised</a:t>
            </a:r>
            <a:r>
              <a:rPr lang="en-US" sz="1600" dirty="0">
                <a:latin typeface="Arial" pitchFamily="34" charset="0"/>
                <a:cs typeface="Arial" pitchFamily="34" charset="0"/>
              </a:rPr>
              <a:t>.</a:t>
            </a:r>
          </a:p>
          <a:p>
            <a:pPr algn="just"/>
            <a:r>
              <a:rPr lang="en-US" sz="1600" b="1" dirty="0">
                <a:latin typeface="Arial" pitchFamily="34" charset="0"/>
                <a:cs typeface="Arial" pitchFamily="34" charset="0"/>
              </a:rPr>
              <a:t>Workforce Strengthening:</a:t>
            </a:r>
            <a:r>
              <a:rPr lang="en-US" sz="1600" dirty="0">
                <a:latin typeface="Arial" pitchFamily="34" charset="0"/>
                <a:cs typeface="Arial" pitchFamily="34" charset="0"/>
              </a:rPr>
              <a:t> Enhancing pay, professional development, and retention strategies is essential to </a:t>
            </a:r>
            <a:r>
              <a:rPr lang="en-US" sz="1600" dirty="0" err="1">
                <a:latin typeface="Arial" pitchFamily="34" charset="0"/>
                <a:cs typeface="Arial" pitchFamily="34" charset="0"/>
              </a:rPr>
              <a:t>stabilise</a:t>
            </a:r>
            <a:r>
              <a:rPr lang="en-US" sz="1600" dirty="0">
                <a:latin typeface="Arial" pitchFamily="34" charset="0"/>
                <a:cs typeface="Arial" pitchFamily="34" charset="0"/>
              </a:rPr>
              <a:t> the care workforce and improve continuity of support (Skills for Care, 2023). A skilled and valued workforce is fundamental to delivering person-</a:t>
            </a:r>
            <a:r>
              <a:rPr lang="en-US" sz="1600" dirty="0" err="1">
                <a:latin typeface="Arial" pitchFamily="34" charset="0"/>
                <a:cs typeface="Arial" pitchFamily="34" charset="0"/>
              </a:rPr>
              <a:t>centred</a:t>
            </a:r>
            <a:r>
              <a:rPr lang="en-US" sz="1600" dirty="0">
                <a:latin typeface="Arial" pitchFamily="34" charset="0"/>
                <a:cs typeface="Arial" pitchFamily="34" charset="0"/>
              </a:rPr>
              <a:t> care.</a:t>
            </a:r>
          </a:p>
          <a:p>
            <a:pPr algn="just"/>
            <a:r>
              <a:rPr lang="en-US" sz="1600" b="1" dirty="0" err="1">
                <a:latin typeface="Arial" pitchFamily="34" charset="0"/>
                <a:cs typeface="Arial" pitchFamily="34" charset="0"/>
              </a:rPr>
              <a:t>Prioritising</a:t>
            </a:r>
            <a:r>
              <a:rPr lang="en-US" sz="1600" b="1" dirty="0">
                <a:latin typeface="Arial" pitchFamily="34" charset="0"/>
                <a:cs typeface="Arial" pitchFamily="34" charset="0"/>
              </a:rPr>
              <a:t> Preventative Approaches:</a:t>
            </a:r>
            <a:r>
              <a:rPr lang="en-US" sz="1600" dirty="0">
                <a:latin typeface="Arial" pitchFamily="34" charset="0"/>
                <a:cs typeface="Arial" pitchFamily="34" charset="0"/>
              </a:rPr>
              <a:t> Greater emphasis on early intervention, including </a:t>
            </a:r>
            <a:r>
              <a:rPr lang="en-US" sz="1600" dirty="0" err="1">
                <a:latin typeface="Arial" pitchFamily="34" charset="0"/>
                <a:cs typeface="Arial" pitchFamily="34" charset="0"/>
              </a:rPr>
              <a:t>reablement</a:t>
            </a:r>
            <a:r>
              <a:rPr lang="en-US" sz="1600" dirty="0">
                <a:latin typeface="Arial" pitchFamily="34" charset="0"/>
                <a:cs typeface="Arial" pitchFamily="34" charset="0"/>
              </a:rPr>
              <a:t> and falls prevention services, can help maintain independence and reduce reliance on acute services (NICE, 2018). Preventative care should replace crisis-driven responses.</a:t>
            </a:r>
          </a:p>
          <a:p>
            <a:pPr algn="just"/>
            <a:r>
              <a:rPr lang="en-US" sz="1600" b="1" dirty="0">
                <a:latin typeface="Arial" pitchFamily="34" charset="0"/>
                <a:cs typeface="Arial" pitchFamily="34" charset="0"/>
              </a:rPr>
              <a:t>Addressing Digital Exclusion:</a:t>
            </a:r>
            <a:r>
              <a:rPr lang="en-US" sz="1600" dirty="0">
                <a:latin typeface="Arial" pitchFamily="34" charset="0"/>
                <a:cs typeface="Arial" pitchFamily="34" charset="0"/>
              </a:rPr>
              <a:t> Expanding digital skills training and ensuring affordable access to technology is necessary to prevent older adults from being excluded from emerging health innovations (ONS, 2023).</a:t>
            </a:r>
          </a:p>
          <a:p>
            <a:pPr algn="just"/>
            <a:r>
              <a:rPr lang="en-US" sz="1600" b="1" dirty="0">
                <a:latin typeface="Arial" pitchFamily="34" charset="0"/>
                <a:cs typeface="Arial" pitchFamily="34" charset="0"/>
              </a:rPr>
              <a:t>Promoting Co-Production:</a:t>
            </a:r>
            <a:r>
              <a:rPr lang="en-US" sz="1600" dirty="0">
                <a:latin typeface="Arial" pitchFamily="34" charset="0"/>
                <a:cs typeface="Arial" pitchFamily="34" charset="0"/>
              </a:rPr>
              <a:t> Involving older people in care planning and service design ensures that support systems reflect their preferences and lived experiences, strengthening genuine empowerment (WHO, 2020).</a:t>
            </a:r>
            <a:endParaRPr lang="en-US" sz="1600" b="1" dirty="0">
              <a:latin typeface="Arial" pitchFamily="34" charset="0"/>
              <a:cs typeface="Arial" pitchFamily="34" charset="0"/>
            </a:endParaRPr>
          </a:p>
          <a:p>
            <a:pPr marL="109728" indent="0">
              <a:buNone/>
            </a:pPr>
            <a:r>
              <a:rPr lang="en-US" sz="1600" b="1" dirty="0">
                <a:latin typeface="Arial" pitchFamily="34" charset="0"/>
                <a:cs typeface="Arial" pitchFamily="34" charset="0"/>
              </a:rPr>
              <a:t>Critical Perspective:</a:t>
            </a:r>
          </a:p>
          <a:p>
            <a:r>
              <a:rPr lang="en-US" sz="1600" dirty="0">
                <a:latin typeface="Arial" pitchFamily="34" charset="0"/>
                <a:cs typeface="Arial" pitchFamily="34" charset="0"/>
              </a:rPr>
              <a:t>Meaningful improvement requires structural reform rather than isolated interventions.</a:t>
            </a:r>
          </a:p>
          <a:p>
            <a:r>
              <a:rPr lang="en-US" sz="1600" dirty="0">
                <a:latin typeface="Arial" pitchFamily="34" charset="0"/>
                <a:cs typeface="Arial" pitchFamily="34" charset="0"/>
              </a:rPr>
              <a:t>Empowerment depends on coordinated action across funding, workforce capacity, preventative services, and inclusive technological innovation.</a:t>
            </a:r>
          </a:p>
          <a:p>
            <a:pPr marL="109728" indent="0" algn="just">
              <a:buNone/>
            </a:pPr>
            <a:r>
              <a:rPr lang="en-US" sz="1600" dirty="0">
                <a:latin typeface="Arial" pitchFamily="34" charset="0"/>
                <a:cs typeface="Arial" pitchFamily="34" charset="0"/>
              </a:rPr>
              <a:t>.</a:t>
            </a:r>
          </a:p>
        </p:txBody>
      </p:sp>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2044228" y="121920"/>
            <a:ext cx="8111707" cy="841248"/>
          </a:xfrm>
        </p:spPr>
        <p:txBody>
          <a:bodyPr>
            <a:noAutofit/>
          </a:bodyPr>
          <a:lstStyle/>
          <a:p>
            <a:pPr algn="ctr"/>
            <a:r>
              <a:rPr lang="en-US" sz="3600" dirty="0">
                <a:effectLst/>
                <a:latin typeface="Arial" pitchFamily="34" charset="0"/>
                <a:cs typeface="Arial" pitchFamily="34" charset="0"/>
              </a:rPr>
              <a:t>Recommendations for Enhancing Empowerment and Support</a:t>
            </a:r>
          </a:p>
        </p:txBody>
      </p:sp>
    </p:spTree>
    <p:extLst>
      <p:ext uri="{BB962C8B-B14F-4D97-AF65-F5344CB8AC3E}">
        <p14:creationId xmlns:p14="http://schemas.microsoft.com/office/powerpoint/2010/main" val="1529033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1170432" y="978967"/>
            <a:ext cx="10070592" cy="4747816"/>
          </a:xfrm>
        </p:spPr>
        <p:txBody>
          <a:bodyPr vert="horz" lIns="91440" tIns="45720" rIns="91440" bIns="45720" rtlCol="0" anchor="t">
            <a:noAutofit/>
          </a:bodyPr>
          <a:lstStyle/>
          <a:p>
            <a:pPr marL="109728" indent="0" algn="just">
              <a:lnSpc>
                <a:spcPct val="150000"/>
              </a:lnSpc>
              <a:buNone/>
            </a:pPr>
            <a:r>
              <a:rPr lang="en-US" sz="1600" dirty="0">
                <a:latin typeface="Arial" pitchFamily="34" charset="0"/>
                <a:cs typeface="Arial" pitchFamily="34" charset="0"/>
              </a:rPr>
              <a:t>The growing ageing population in the UK continues to increase the complexity and demand placed on health and social care services (ONS, 2023). Although legislation such as the Care Act 2014 establishes a strong framework promoting wellbeing, independence and person-</a:t>
            </a:r>
            <a:r>
              <a:rPr lang="en-US" sz="1600" dirty="0" err="1">
                <a:latin typeface="Arial" pitchFamily="34" charset="0"/>
                <a:cs typeface="Arial" pitchFamily="34" charset="0"/>
              </a:rPr>
              <a:t>centred</a:t>
            </a:r>
            <a:r>
              <a:rPr lang="en-US" sz="1600" dirty="0">
                <a:latin typeface="Arial" pitchFamily="34" charset="0"/>
                <a:cs typeface="Arial" pitchFamily="34" charset="0"/>
              </a:rPr>
              <a:t> practice, implementation remains constrained by persistent funding pressures and workforce shortages (The King’s Fund, 2023; Skills for Care, 2023). Technological innovation provides opportunities to enhance prevention, autonomy and service coordination; however, without inclusive digital strategies, such developments risk widening existing inequalities (</a:t>
            </a:r>
            <a:r>
              <a:rPr lang="en-US" sz="1600" dirty="0" err="1">
                <a:latin typeface="Arial" pitchFamily="34" charset="0"/>
                <a:cs typeface="Arial" pitchFamily="34" charset="0"/>
              </a:rPr>
              <a:t>Topol</a:t>
            </a:r>
            <a:r>
              <a:rPr lang="en-US" sz="1600" dirty="0">
                <a:latin typeface="Arial" pitchFamily="34" charset="0"/>
                <a:cs typeface="Arial" pitchFamily="34" charset="0"/>
              </a:rPr>
              <a:t>, 2019; ONS, 2023). While current interventions demonstrate measurable benefits, regional disparities and structural limitations continue to affect consistency of outcomes (CQC, 2023).</a:t>
            </a:r>
          </a:p>
          <a:p>
            <a:pPr marL="109728" indent="0" algn="just">
              <a:lnSpc>
                <a:spcPct val="150000"/>
              </a:lnSpc>
              <a:buNone/>
            </a:pPr>
            <a:r>
              <a:rPr lang="en-US" sz="1600" dirty="0">
                <a:latin typeface="Arial" pitchFamily="34" charset="0"/>
                <a:cs typeface="Arial" pitchFamily="34" charset="0"/>
              </a:rPr>
              <a:t>Sustained empowerment of older people therefore depends on integrated policy, equitable resource distribution, workforce stability and ethically implemented technological innovation working collectively to promote autonomy, dignity and active participation.</a:t>
            </a:r>
          </a:p>
        </p:txBody>
      </p:sp>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2044228" y="121920"/>
            <a:ext cx="8111707" cy="841248"/>
          </a:xfrm>
        </p:spPr>
        <p:txBody>
          <a:bodyPr>
            <a:noAutofit/>
          </a:bodyPr>
          <a:lstStyle/>
          <a:p>
            <a:pPr algn="ctr"/>
            <a:r>
              <a:rPr lang="en-US" sz="3600" dirty="0">
                <a:effectLst/>
                <a:latin typeface="Arial" pitchFamily="34" charset="0"/>
                <a:cs typeface="Arial" pitchFamily="34" charset="0"/>
              </a:rPr>
              <a:t>Conclusion</a:t>
            </a:r>
          </a:p>
        </p:txBody>
      </p:sp>
    </p:spTree>
    <p:extLst>
      <p:ext uri="{BB962C8B-B14F-4D97-AF65-F5344CB8AC3E}">
        <p14:creationId xmlns:p14="http://schemas.microsoft.com/office/powerpoint/2010/main" val="1011543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1133856" y="588823"/>
            <a:ext cx="10655808" cy="4747816"/>
          </a:xfrm>
        </p:spPr>
        <p:txBody>
          <a:bodyPr vert="horz" lIns="91440" tIns="45720" rIns="91440" bIns="45720" rtlCol="0" anchor="t">
            <a:noAutofit/>
          </a:bodyPr>
          <a:lstStyle/>
          <a:p>
            <a:pPr marL="109728" indent="0" algn="just">
              <a:buNone/>
            </a:pPr>
            <a:r>
              <a:rPr lang="en-US" sz="1300" dirty="0">
                <a:latin typeface="Arial" pitchFamily="34" charset="0"/>
                <a:cs typeface="Arial" pitchFamily="34" charset="0"/>
              </a:rPr>
              <a:t>Age UK (2023) </a:t>
            </a:r>
            <a:r>
              <a:rPr lang="en-US" sz="1300" i="1" dirty="0">
                <a:latin typeface="Arial" pitchFamily="34" charset="0"/>
                <a:cs typeface="Arial" pitchFamily="34" charset="0"/>
              </a:rPr>
              <a:t>Later life in the United Kingdom 2023</a:t>
            </a:r>
            <a:r>
              <a:rPr lang="en-US" sz="1300" dirty="0">
                <a:latin typeface="Arial" pitchFamily="34" charset="0"/>
                <a:cs typeface="Arial" pitchFamily="34" charset="0"/>
              </a:rPr>
              <a:t>. London: Age UK.</a:t>
            </a:r>
          </a:p>
          <a:p>
            <a:pPr marL="109728" indent="0" algn="just">
              <a:buNone/>
            </a:pPr>
            <a:r>
              <a:rPr lang="en-US" sz="1300" dirty="0">
                <a:latin typeface="Arial" pitchFamily="34" charset="0"/>
                <a:cs typeface="Arial" pitchFamily="34" charset="0"/>
              </a:rPr>
              <a:t>Alzheimer’s Society (2023) </a:t>
            </a:r>
            <a:r>
              <a:rPr lang="en-US" sz="1300" i="1" dirty="0">
                <a:latin typeface="Arial" pitchFamily="34" charset="0"/>
                <a:cs typeface="Arial" pitchFamily="34" charset="0"/>
              </a:rPr>
              <a:t>Dementia UK: Update</a:t>
            </a:r>
            <a:r>
              <a:rPr lang="en-US" sz="1300" dirty="0">
                <a:latin typeface="Arial" pitchFamily="34" charset="0"/>
                <a:cs typeface="Arial" pitchFamily="34" charset="0"/>
              </a:rPr>
              <a:t>. London: Alzheimer’s Society.</a:t>
            </a:r>
          </a:p>
          <a:p>
            <a:pPr marL="109728" indent="0" algn="just">
              <a:buNone/>
            </a:pPr>
            <a:r>
              <a:rPr lang="en-US" sz="1300" dirty="0">
                <a:latin typeface="Arial" pitchFamily="34" charset="0"/>
                <a:cs typeface="Arial" pitchFamily="34" charset="0"/>
              </a:rPr>
              <a:t>Cameron, I.D., Dyer, S.M., </a:t>
            </a:r>
            <a:r>
              <a:rPr lang="en-US" sz="1300" dirty="0" err="1">
                <a:latin typeface="Arial" pitchFamily="34" charset="0"/>
                <a:cs typeface="Arial" pitchFamily="34" charset="0"/>
              </a:rPr>
              <a:t>Panagoda</a:t>
            </a:r>
            <a:r>
              <a:rPr lang="en-US" sz="1300" dirty="0">
                <a:latin typeface="Arial" pitchFamily="34" charset="0"/>
                <a:cs typeface="Arial" pitchFamily="34" charset="0"/>
              </a:rPr>
              <a:t>, C.E., Murray, G.R., Hill, K.D., Cumming, R.G. and </a:t>
            </a:r>
            <a:r>
              <a:rPr lang="en-US" sz="1300" dirty="0" err="1">
                <a:latin typeface="Arial" pitchFamily="34" charset="0"/>
                <a:cs typeface="Arial" pitchFamily="34" charset="0"/>
              </a:rPr>
              <a:t>Kerse</a:t>
            </a:r>
            <a:r>
              <a:rPr lang="en-US" sz="1300" dirty="0">
                <a:latin typeface="Arial" pitchFamily="34" charset="0"/>
                <a:cs typeface="Arial" pitchFamily="34" charset="0"/>
              </a:rPr>
              <a:t>, N. (2018) ‘Interventions for preventing falls in older people in care facilities and hospitals’, </a:t>
            </a:r>
            <a:r>
              <a:rPr lang="en-US" sz="1300" i="1" dirty="0">
                <a:latin typeface="Arial" pitchFamily="34" charset="0"/>
                <a:cs typeface="Arial" pitchFamily="34" charset="0"/>
              </a:rPr>
              <a:t>Cochrane Database of Systematic Reviews</a:t>
            </a:r>
            <a:r>
              <a:rPr lang="en-US" sz="1300" dirty="0">
                <a:latin typeface="Arial" pitchFamily="34" charset="0"/>
                <a:cs typeface="Arial" pitchFamily="34" charset="0"/>
              </a:rPr>
              <a:t>, 9, CD005465.</a:t>
            </a:r>
          </a:p>
          <a:p>
            <a:pPr marL="109728" indent="0" algn="just">
              <a:buNone/>
            </a:pPr>
            <a:r>
              <a:rPr lang="en-US" sz="1300" dirty="0">
                <a:latin typeface="Arial" pitchFamily="34" charset="0"/>
                <a:cs typeface="Arial" pitchFamily="34" charset="0"/>
              </a:rPr>
              <a:t>Care Act 2014. (2014) </a:t>
            </a:r>
            <a:r>
              <a:rPr lang="en-US" sz="1300" i="1" dirty="0">
                <a:latin typeface="Arial" pitchFamily="34" charset="0"/>
                <a:cs typeface="Arial" pitchFamily="34" charset="0"/>
              </a:rPr>
              <a:t>Care Act 2014</a:t>
            </a:r>
            <a:r>
              <a:rPr lang="en-US" sz="1300" dirty="0">
                <a:latin typeface="Arial" pitchFamily="34" charset="0"/>
                <a:cs typeface="Arial" pitchFamily="34" charset="0"/>
              </a:rPr>
              <a:t>. London: The Stationery Office.</a:t>
            </a:r>
          </a:p>
          <a:p>
            <a:pPr marL="109728" indent="0" algn="just">
              <a:buNone/>
            </a:pPr>
            <a:r>
              <a:rPr lang="en-US" sz="1300" dirty="0">
                <a:latin typeface="Arial" pitchFamily="34" charset="0"/>
                <a:cs typeface="Arial" pitchFamily="34" charset="0"/>
              </a:rPr>
              <a:t>Clegg, A., Young, J., </a:t>
            </a:r>
            <a:r>
              <a:rPr lang="en-US" sz="1300" dirty="0" err="1">
                <a:latin typeface="Arial" pitchFamily="34" charset="0"/>
                <a:cs typeface="Arial" pitchFamily="34" charset="0"/>
              </a:rPr>
              <a:t>Iliffe</a:t>
            </a:r>
            <a:r>
              <a:rPr lang="en-US" sz="1300" dirty="0">
                <a:latin typeface="Arial" pitchFamily="34" charset="0"/>
                <a:cs typeface="Arial" pitchFamily="34" charset="0"/>
              </a:rPr>
              <a:t>, S., </a:t>
            </a:r>
            <a:r>
              <a:rPr lang="en-US" sz="1300" dirty="0" err="1">
                <a:latin typeface="Arial" pitchFamily="34" charset="0"/>
                <a:cs typeface="Arial" pitchFamily="34" charset="0"/>
              </a:rPr>
              <a:t>Rikkert</a:t>
            </a:r>
            <a:r>
              <a:rPr lang="en-US" sz="1300" dirty="0">
                <a:latin typeface="Arial" pitchFamily="34" charset="0"/>
                <a:cs typeface="Arial" pitchFamily="34" charset="0"/>
              </a:rPr>
              <a:t>, M.O. and Rockwood, K. (2013) ‘Frailty in elderly people’, </a:t>
            </a:r>
            <a:r>
              <a:rPr lang="en-US" sz="1300" i="1" dirty="0">
                <a:latin typeface="Arial" pitchFamily="34" charset="0"/>
                <a:cs typeface="Arial" pitchFamily="34" charset="0"/>
              </a:rPr>
              <a:t>The Lancet</a:t>
            </a:r>
            <a:r>
              <a:rPr lang="en-US" sz="1300" dirty="0">
                <a:latin typeface="Arial" pitchFamily="34" charset="0"/>
                <a:cs typeface="Arial" pitchFamily="34" charset="0"/>
              </a:rPr>
              <a:t>, 381(9868), pp. 752–762.</a:t>
            </a:r>
          </a:p>
          <a:p>
            <a:pPr marL="109728" indent="0" algn="just">
              <a:buNone/>
            </a:pPr>
            <a:r>
              <a:rPr lang="en-US" sz="1300" dirty="0">
                <a:latin typeface="Arial" pitchFamily="34" charset="0"/>
                <a:cs typeface="Arial" pitchFamily="34" charset="0"/>
              </a:rPr>
              <a:t>Care Quality Commission (CQC) (2023) </a:t>
            </a:r>
            <a:r>
              <a:rPr lang="en-US" sz="1300" i="1" dirty="0">
                <a:latin typeface="Arial" pitchFamily="34" charset="0"/>
                <a:cs typeface="Arial" pitchFamily="34" charset="0"/>
              </a:rPr>
              <a:t>The state of health care and adult social care in England 2022/23</a:t>
            </a:r>
            <a:r>
              <a:rPr lang="en-US" sz="1300" dirty="0">
                <a:latin typeface="Arial" pitchFamily="34" charset="0"/>
                <a:cs typeface="Arial" pitchFamily="34" charset="0"/>
              </a:rPr>
              <a:t>. London: CQC.</a:t>
            </a:r>
          </a:p>
          <a:p>
            <a:pPr marL="109728" indent="0" algn="just">
              <a:buNone/>
            </a:pPr>
            <a:r>
              <a:rPr lang="en-US" sz="1300" dirty="0">
                <a:latin typeface="Arial" pitchFamily="34" charset="0"/>
                <a:cs typeface="Arial" pitchFamily="34" charset="0"/>
              </a:rPr>
              <a:t>Department of Health and Social Care (DHSC) (2022) </a:t>
            </a:r>
            <a:r>
              <a:rPr lang="en-US" sz="1300" i="1" dirty="0">
                <a:latin typeface="Arial" pitchFamily="34" charset="0"/>
                <a:cs typeface="Arial" pitchFamily="34" charset="0"/>
              </a:rPr>
              <a:t>People at the Heart of Care: Adult Social Care Reform White Paper</a:t>
            </a:r>
            <a:r>
              <a:rPr lang="en-US" sz="1300" dirty="0">
                <a:latin typeface="Arial" pitchFamily="34" charset="0"/>
                <a:cs typeface="Arial" pitchFamily="34" charset="0"/>
              </a:rPr>
              <a:t>. London: DHSC.</a:t>
            </a:r>
          </a:p>
          <a:p>
            <a:pPr marL="109728" indent="0" algn="just">
              <a:buNone/>
            </a:pPr>
            <a:r>
              <a:rPr lang="en-US" sz="1300" dirty="0">
                <a:latin typeface="Arial" pitchFamily="34" charset="0"/>
                <a:cs typeface="Arial" pitchFamily="34" charset="0"/>
              </a:rPr>
              <a:t>Holt-</a:t>
            </a:r>
            <a:r>
              <a:rPr lang="en-US" sz="1300" dirty="0" err="1">
                <a:latin typeface="Arial" pitchFamily="34" charset="0"/>
                <a:cs typeface="Arial" pitchFamily="34" charset="0"/>
              </a:rPr>
              <a:t>Lunstad</a:t>
            </a:r>
            <a:r>
              <a:rPr lang="en-US" sz="1300" dirty="0">
                <a:latin typeface="Arial" pitchFamily="34" charset="0"/>
                <a:cs typeface="Arial" pitchFamily="34" charset="0"/>
              </a:rPr>
              <a:t>, J., Smith, T.B., Baker, M., Harris, T. and Stephenson, D. (2015) ‘Loneliness and social isolation as risk factors for mortality: A meta-analytic review’, </a:t>
            </a:r>
            <a:r>
              <a:rPr lang="en-US" sz="1300" i="1" dirty="0">
                <a:latin typeface="Arial" pitchFamily="34" charset="0"/>
                <a:cs typeface="Arial" pitchFamily="34" charset="0"/>
              </a:rPr>
              <a:t>Perspectives on Psychological Science</a:t>
            </a:r>
            <a:r>
              <a:rPr lang="en-US" sz="1300" dirty="0">
                <a:latin typeface="Arial" pitchFamily="34" charset="0"/>
                <a:cs typeface="Arial" pitchFamily="34" charset="0"/>
              </a:rPr>
              <a:t>, 10(2), pp. 227–237.</a:t>
            </a:r>
          </a:p>
          <a:p>
            <a:pPr marL="109728" indent="0" algn="just">
              <a:buNone/>
            </a:pPr>
            <a:r>
              <a:rPr lang="en-US" sz="1300" dirty="0">
                <a:latin typeface="Arial" pitchFamily="34" charset="0"/>
                <a:cs typeface="Arial" pitchFamily="34" charset="0"/>
              </a:rPr>
              <a:t>Marmot, M. (2020) </a:t>
            </a:r>
            <a:r>
              <a:rPr lang="en-US" sz="1300" i="1" dirty="0">
                <a:latin typeface="Arial" pitchFamily="34" charset="0"/>
                <a:cs typeface="Arial" pitchFamily="34" charset="0"/>
              </a:rPr>
              <a:t>Health equity in England: The Marmot Review 10 years on</a:t>
            </a:r>
            <a:r>
              <a:rPr lang="en-US" sz="1300" dirty="0">
                <a:latin typeface="Arial" pitchFamily="34" charset="0"/>
                <a:cs typeface="Arial" pitchFamily="34" charset="0"/>
              </a:rPr>
              <a:t>. London: Institute of Health Equity.</a:t>
            </a:r>
          </a:p>
          <a:p>
            <a:pPr marL="109728" indent="0" algn="just">
              <a:buNone/>
            </a:pPr>
            <a:r>
              <a:rPr lang="en-US" sz="1300" dirty="0">
                <a:latin typeface="Arial" pitchFamily="34" charset="0"/>
                <a:cs typeface="Arial" pitchFamily="34" charset="0"/>
              </a:rPr>
              <a:t>National Institute for Health and Care Excellence (NICE) (2018) </a:t>
            </a:r>
            <a:r>
              <a:rPr lang="en-US" sz="1300" i="1" dirty="0">
                <a:latin typeface="Arial" pitchFamily="34" charset="0"/>
                <a:cs typeface="Arial" pitchFamily="34" charset="0"/>
              </a:rPr>
              <a:t>Falls in older people: Assessing risk and prevention (CG161)</a:t>
            </a:r>
            <a:r>
              <a:rPr lang="en-US" sz="1300" dirty="0">
                <a:latin typeface="Arial" pitchFamily="34" charset="0"/>
                <a:cs typeface="Arial" pitchFamily="34" charset="0"/>
              </a:rPr>
              <a:t>. London: NICE.</a:t>
            </a:r>
          </a:p>
          <a:p>
            <a:pPr marL="109728" indent="0" algn="just">
              <a:buNone/>
            </a:pPr>
            <a:r>
              <a:rPr lang="en-US" sz="1300" dirty="0">
                <a:latin typeface="Arial" pitchFamily="34" charset="0"/>
                <a:cs typeface="Arial" pitchFamily="34" charset="0"/>
              </a:rPr>
              <a:t>NHS England (2019) </a:t>
            </a:r>
            <a:r>
              <a:rPr lang="en-US" sz="1300" i="1" dirty="0">
                <a:latin typeface="Arial" pitchFamily="34" charset="0"/>
                <a:cs typeface="Arial" pitchFamily="34" charset="0"/>
              </a:rPr>
              <a:t>The NHS Long Term Plan</a:t>
            </a:r>
            <a:r>
              <a:rPr lang="en-US" sz="1300" dirty="0">
                <a:latin typeface="Arial" pitchFamily="34" charset="0"/>
                <a:cs typeface="Arial" pitchFamily="34" charset="0"/>
              </a:rPr>
              <a:t>. London: NHS England.</a:t>
            </a:r>
          </a:p>
          <a:p>
            <a:pPr marL="109728" indent="0" algn="just">
              <a:buNone/>
            </a:pPr>
            <a:r>
              <a:rPr lang="en-US" sz="1300" dirty="0">
                <a:latin typeface="Arial" pitchFamily="34" charset="0"/>
                <a:cs typeface="Arial" pitchFamily="34" charset="0"/>
              </a:rPr>
              <a:t>Office for National Statistics (ONS) (2023) </a:t>
            </a:r>
            <a:r>
              <a:rPr lang="en-US" sz="1300" i="1" dirty="0">
                <a:latin typeface="Arial" pitchFamily="34" charset="0"/>
                <a:cs typeface="Arial" pitchFamily="34" charset="0"/>
              </a:rPr>
              <a:t>Living longer: Ageing in the UK</a:t>
            </a:r>
            <a:r>
              <a:rPr lang="en-US" sz="1300" dirty="0">
                <a:latin typeface="Arial" pitchFamily="34" charset="0"/>
                <a:cs typeface="Arial" pitchFamily="34" charset="0"/>
              </a:rPr>
              <a:t>. London: ONS.</a:t>
            </a:r>
          </a:p>
          <a:p>
            <a:pPr marL="109728" indent="0" algn="just">
              <a:buNone/>
            </a:pPr>
            <a:r>
              <a:rPr lang="en-US" sz="1300" dirty="0">
                <a:latin typeface="Arial" pitchFamily="34" charset="0"/>
                <a:cs typeface="Arial" pitchFamily="34" charset="0"/>
              </a:rPr>
              <a:t>Skills for Care (2023) </a:t>
            </a:r>
            <a:r>
              <a:rPr lang="en-US" sz="1300" i="1" dirty="0">
                <a:latin typeface="Arial" pitchFamily="34" charset="0"/>
                <a:cs typeface="Arial" pitchFamily="34" charset="0"/>
              </a:rPr>
              <a:t>The state of the adult social care sector and workforce in England 2023</a:t>
            </a:r>
            <a:r>
              <a:rPr lang="en-US" sz="1300" dirty="0">
                <a:latin typeface="Arial" pitchFamily="34" charset="0"/>
                <a:cs typeface="Arial" pitchFamily="34" charset="0"/>
              </a:rPr>
              <a:t>. Leeds: Skills for Care.</a:t>
            </a:r>
          </a:p>
          <a:p>
            <a:pPr marL="109728" indent="0" algn="just">
              <a:buNone/>
            </a:pPr>
            <a:r>
              <a:rPr lang="en-US" sz="1300" dirty="0">
                <a:latin typeface="Arial" pitchFamily="34" charset="0"/>
                <a:cs typeface="Arial" pitchFamily="34" charset="0"/>
              </a:rPr>
              <a:t>The King’s Fund (2022) </a:t>
            </a:r>
            <a:r>
              <a:rPr lang="en-US" sz="1300" i="1" dirty="0">
                <a:latin typeface="Arial" pitchFamily="34" charset="0"/>
                <a:cs typeface="Arial" pitchFamily="34" charset="0"/>
              </a:rPr>
              <a:t>Social care 360</a:t>
            </a:r>
            <a:r>
              <a:rPr lang="en-US" sz="1300" dirty="0">
                <a:latin typeface="Arial" pitchFamily="34" charset="0"/>
                <a:cs typeface="Arial" pitchFamily="34" charset="0"/>
              </a:rPr>
              <a:t>. London: The King’s Fund.</a:t>
            </a:r>
          </a:p>
          <a:p>
            <a:pPr marL="109728" indent="0" algn="just">
              <a:buNone/>
            </a:pPr>
            <a:r>
              <a:rPr lang="en-US" sz="1300" dirty="0">
                <a:latin typeface="Arial" pitchFamily="34" charset="0"/>
                <a:cs typeface="Arial" pitchFamily="34" charset="0"/>
              </a:rPr>
              <a:t>The King’s Fund (2023) </a:t>
            </a:r>
            <a:r>
              <a:rPr lang="en-US" sz="1300" i="1" dirty="0">
                <a:latin typeface="Arial" pitchFamily="34" charset="0"/>
                <a:cs typeface="Arial" pitchFamily="34" charset="0"/>
              </a:rPr>
              <a:t>Social care funding and reform in England</a:t>
            </a:r>
            <a:r>
              <a:rPr lang="en-US" sz="1300" dirty="0">
                <a:latin typeface="Arial" pitchFamily="34" charset="0"/>
                <a:cs typeface="Arial" pitchFamily="34" charset="0"/>
              </a:rPr>
              <a:t>. London: The King’s Fund.</a:t>
            </a:r>
          </a:p>
          <a:p>
            <a:pPr marL="109728" indent="0" algn="just">
              <a:buNone/>
            </a:pPr>
            <a:r>
              <a:rPr lang="en-US" sz="1300" dirty="0" err="1">
                <a:latin typeface="Arial" pitchFamily="34" charset="0"/>
                <a:cs typeface="Arial" pitchFamily="34" charset="0"/>
              </a:rPr>
              <a:t>Topol</a:t>
            </a:r>
            <a:r>
              <a:rPr lang="en-US" sz="1300" dirty="0">
                <a:latin typeface="Arial" pitchFamily="34" charset="0"/>
                <a:cs typeface="Arial" pitchFamily="34" charset="0"/>
              </a:rPr>
              <a:t>, E. (2019) </a:t>
            </a:r>
            <a:r>
              <a:rPr lang="en-US" sz="1300" i="1" dirty="0">
                <a:latin typeface="Arial" pitchFamily="34" charset="0"/>
                <a:cs typeface="Arial" pitchFamily="34" charset="0"/>
              </a:rPr>
              <a:t>The </a:t>
            </a:r>
            <a:r>
              <a:rPr lang="en-US" sz="1300" i="1" dirty="0" err="1">
                <a:latin typeface="Arial" pitchFamily="34" charset="0"/>
                <a:cs typeface="Arial" pitchFamily="34" charset="0"/>
              </a:rPr>
              <a:t>Topol</a:t>
            </a:r>
            <a:r>
              <a:rPr lang="en-US" sz="1300" i="1" dirty="0">
                <a:latin typeface="Arial" pitchFamily="34" charset="0"/>
                <a:cs typeface="Arial" pitchFamily="34" charset="0"/>
              </a:rPr>
              <a:t> Review: Preparing the healthcare workforce to deliver the digital future</a:t>
            </a:r>
            <a:r>
              <a:rPr lang="en-US" sz="1300" dirty="0">
                <a:latin typeface="Arial" pitchFamily="34" charset="0"/>
                <a:cs typeface="Arial" pitchFamily="34" charset="0"/>
              </a:rPr>
              <a:t>. London: NHS Health Education England.</a:t>
            </a:r>
          </a:p>
          <a:p>
            <a:pPr marL="109728" indent="0" algn="just">
              <a:buNone/>
            </a:pPr>
            <a:r>
              <a:rPr lang="en-US" sz="1300" dirty="0">
                <a:latin typeface="Arial" pitchFamily="34" charset="0"/>
                <a:cs typeface="Arial" pitchFamily="34" charset="0"/>
              </a:rPr>
              <a:t>World Health Organization (WHO) (2020) </a:t>
            </a:r>
            <a:r>
              <a:rPr lang="en-US" sz="1300" i="1" dirty="0">
                <a:latin typeface="Arial" pitchFamily="34" charset="0"/>
                <a:cs typeface="Arial" pitchFamily="34" charset="0"/>
              </a:rPr>
              <a:t>Decade of Healthy Ageing 2021–2030</a:t>
            </a:r>
            <a:r>
              <a:rPr lang="en-US" sz="1300" dirty="0">
                <a:latin typeface="Arial" pitchFamily="34" charset="0"/>
                <a:cs typeface="Arial" pitchFamily="34" charset="0"/>
              </a:rPr>
              <a:t>. Geneva: WHO.</a:t>
            </a:r>
          </a:p>
          <a:p>
            <a:pPr marL="109728" indent="0" algn="just">
              <a:buNone/>
            </a:pPr>
            <a:r>
              <a:rPr lang="en-US" sz="1300" dirty="0">
                <a:latin typeface="Arial" pitchFamily="34" charset="0"/>
                <a:cs typeface="Arial" pitchFamily="34" charset="0"/>
              </a:rPr>
              <a:t>Walker, A. (2018) ‘Why the UK needs a national strategy for ageing’, </a:t>
            </a:r>
            <a:r>
              <a:rPr lang="en-US" sz="1300" i="1" dirty="0">
                <a:latin typeface="Arial" pitchFamily="34" charset="0"/>
                <a:cs typeface="Arial" pitchFamily="34" charset="0"/>
              </a:rPr>
              <a:t>Journal of Social Policy</a:t>
            </a:r>
            <a:r>
              <a:rPr lang="en-US" sz="1300" dirty="0">
                <a:latin typeface="Arial" pitchFamily="34" charset="0"/>
                <a:cs typeface="Arial" pitchFamily="34" charset="0"/>
              </a:rPr>
              <a:t>, 47(2), pp. 253–273.</a:t>
            </a:r>
          </a:p>
        </p:txBody>
      </p:sp>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2007652" y="-158496"/>
            <a:ext cx="8111707" cy="841248"/>
          </a:xfrm>
        </p:spPr>
        <p:txBody>
          <a:bodyPr>
            <a:noAutofit/>
          </a:bodyPr>
          <a:lstStyle/>
          <a:p>
            <a:pPr algn="ctr"/>
            <a:r>
              <a:rPr lang="en-US" sz="3600" dirty="0">
                <a:effectLst/>
                <a:latin typeface="Arial" pitchFamily="34" charset="0"/>
                <a:cs typeface="Arial" pitchFamily="34" charset="0"/>
              </a:rPr>
              <a:t>References</a:t>
            </a:r>
          </a:p>
        </p:txBody>
      </p:sp>
    </p:spTree>
    <p:extLst>
      <p:ext uri="{BB962C8B-B14F-4D97-AF65-F5344CB8AC3E}">
        <p14:creationId xmlns:p14="http://schemas.microsoft.com/office/powerpoint/2010/main" val="35131381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10503</TotalTime>
  <Words>2974</Words>
  <Application>Microsoft Office PowerPoint</Application>
  <PresentationFormat>Widescreen</PresentationFormat>
  <Paragraphs>127</Paragraphs>
  <Slides>16</Slides>
  <Notes>0</Notes>
  <HiddenSlides>0</HiddenSlides>
  <MMClips>1</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Concourse</vt:lpstr>
      <vt:lpstr>PowerPoint Presentation</vt:lpstr>
      <vt:lpstr>Introduction</vt:lpstr>
      <vt:lpstr>PowerPoint Presentation</vt:lpstr>
      <vt:lpstr>Understanding the Older Person </vt:lpstr>
      <vt:lpstr>Core Care and Support Needs of Older People</vt:lpstr>
      <vt:lpstr>PowerPoint Presentation</vt:lpstr>
      <vt:lpstr>Maintaining Independence and Functional Ability</vt:lpstr>
      <vt:lpstr>Theoretical and Policy Framework</vt:lpstr>
      <vt:lpstr>Current UK Service Provision</vt:lpstr>
      <vt:lpstr>Critical Evaluation of UK Provision</vt:lpstr>
      <vt:lpstr>Challenges to Maintaining Independence</vt:lpstr>
      <vt:lpstr>Technology and Innovation in Supporting Older People</vt:lpstr>
      <vt:lpstr>Effectiveness of Interventions and Current UK Provision</vt:lpstr>
      <vt:lpstr>Recommendations for Enhancing Empowerment and Support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John Imade Omorogbe (2310505)</cp:lastModifiedBy>
  <cp:revision>69</cp:revision>
  <dcterms:created xsi:type="dcterms:W3CDTF">2024-06-09T14:58:13Z</dcterms:created>
  <dcterms:modified xsi:type="dcterms:W3CDTF">2026-02-28T12:09:28Z</dcterms:modified>
</cp:coreProperties>
</file>