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3"/>
  </p:notesMasterIdLst>
  <p:sldIdLst>
    <p:sldId id="256" r:id="rId2"/>
    <p:sldId id="301" r:id="rId3"/>
    <p:sldId id="257" r:id="rId4"/>
    <p:sldId id="269" r:id="rId5"/>
    <p:sldId id="271" r:id="rId6"/>
    <p:sldId id="304" r:id="rId7"/>
    <p:sldId id="286" r:id="rId8"/>
    <p:sldId id="287" r:id="rId9"/>
    <p:sldId id="281" r:id="rId10"/>
    <p:sldId id="289" r:id="rId11"/>
    <p:sldId id="290" r:id="rId12"/>
    <p:sldId id="292" r:id="rId13"/>
    <p:sldId id="294" r:id="rId14"/>
    <p:sldId id="303" r:id="rId15"/>
    <p:sldId id="261" r:id="rId16"/>
    <p:sldId id="258" r:id="rId17"/>
    <p:sldId id="264" r:id="rId18"/>
    <p:sldId id="272" r:id="rId19"/>
    <p:sldId id="263" r:id="rId20"/>
    <p:sldId id="260" r:id="rId21"/>
    <p:sldId id="280" r:id="rId22"/>
    <p:sldId id="284" r:id="rId23"/>
    <p:sldId id="285" r:id="rId24"/>
    <p:sldId id="278" r:id="rId25"/>
    <p:sldId id="295" r:id="rId26"/>
    <p:sldId id="296" r:id="rId27"/>
    <p:sldId id="297" r:id="rId28"/>
    <p:sldId id="298" r:id="rId29"/>
    <p:sldId id="279" r:id="rId30"/>
    <p:sldId id="305" r:id="rId31"/>
    <p:sldId id="268"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60" autoAdjust="0"/>
  </p:normalViewPr>
  <p:slideViewPr>
    <p:cSldViewPr>
      <p:cViewPr varScale="1">
        <p:scale>
          <a:sx n="73" d="100"/>
          <a:sy n="73" d="100"/>
        </p:scale>
        <p:origin x="364" y="36"/>
      </p:cViewPr>
      <p:guideLst>
        <p:guide orient="horz" pos="2160"/>
        <p:guide pos="2880"/>
      </p:guideLst>
    </p:cSldViewPr>
  </p:slideViewPr>
  <p:outlineViewPr>
    <p:cViewPr>
      <p:scale>
        <a:sx n="33" d="100"/>
        <a:sy n="33" d="100"/>
      </p:scale>
      <p:origin x="0" y="11142"/>
    </p:cViewPr>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60" d="100"/>
          <a:sy n="60" d="100"/>
        </p:scale>
        <p:origin x="-2490" y="-84"/>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53A944-4CB0-4DE9-BB2F-CE9111273BB4}" type="datetimeFigureOut">
              <a:rPr lang="en-US" smtClean="0"/>
              <a:pPr/>
              <a:t>9/16/2023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AFE5FFD-7208-41BA-B67B-FEB8366D9FE2}"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FE5FFD-7208-41BA-B67B-FEB8366D9FE2}"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FE5FFD-7208-41BA-B67B-FEB8366D9FE2}" type="slidenum">
              <a:rPr lang="en-GB" smtClean="0"/>
              <a:pPr/>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FE5FFD-7208-41BA-B67B-FEB8366D9FE2}" type="slidenum">
              <a:rPr lang="en-GB" smtClean="0"/>
              <a:pPr/>
              <a:t>15</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FE5FFD-7208-41BA-B67B-FEB8366D9FE2}" type="slidenum">
              <a:rPr lang="en-GB" smtClean="0"/>
              <a:pPr/>
              <a:t>16</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FE5FFD-7208-41BA-B67B-FEB8366D9FE2}" type="slidenum">
              <a:rPr lang="en-GB" smtClean="0"/>
              <a:pPr/>
              <a:t>17</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FE5FFD-7208-41BA-B67B-FEB8366D9FE2}" type="slidenum">
              <a:rPr lang="en-GB" smtClean="0"/>
              <a:pPr/>
              <a:t>18</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FE5FFD-7208-41BA-B67B-FEB8366D9FE2}" type="slidenum">
              <a:rPr lang="en-GB" smtClean="0"/>
              <a:pPr/>
              <a:t>19</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FE5FFD-7208-41BA-B67B-FEB8366D9FE2}" type="slidenum">
              <a:rPr lang="en-GB" smtClean="0"/>
              <a:pPr/>
              <a:t>20</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4AFE5FFD-7208-41BA-B67B-FEB8366D9FE2}" type="slidenum">
              <a:rPr lang="en-GB" smtClean="0"/>
              <a:pPr/>
              <a:t>31</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9/16/2023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9/16/2023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9/16/2023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9/16/2023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9/16/2023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9/16/2023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9/16/2023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9/16/2023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9/16/2023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audio" Target="file:///C:\Documents%20and%20Settings\ST007.CAMPUS\Local%20Settings\Temporary%20Internet%20Files\Content.IE5\IL4VQD2L\MSj03719780000%5b1%5d.wav"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openxmlformats.org/officeDocument/2006/relationships/hyperlink" Target="https://api.semanticscholar.org/CorpusID:145605832" TargetMode="External"/><Relationship Id="rId3" Type="http://schemas.openxmlformats.org/officeDocument/2006/relationships/hyperlink" Target="https://en.wikipedia.org/wiki/Doi_(identifier)" TargetMode="External"/><Relationship Id="rId7" Type="http://schemas.openxmlformats.org/officeDocument/2006/relationships/hyperlink" Target="https://en.wikipedia.org/wiki/S2CID_(identifier)" TargetMode="External"/><Relationship Id="rId2" Type="http://schemas.openxmlformats.org/officeDocument/2006/relationships/image" Target="../media/image7.jpeg"/><Relationship Id="rId1" Type="http://schemas.openxmlformats.org/officeDocument/2006/relationships/slideLayout" Target="../slideLayouts/slideLayout7.xml"/><Relationship Id="rId6" Type="http://schemas.openxmlformats.org/officeDocument/2006/relationships/hyperlink" Target="https://www.worldcat.org/issn/0014-1844" TargetMode="External"/><Relationship Id="rId5" Type="http://schemas.openxmlformats.org/officeDocument/2006/relationships/hyperlink" Target="https://en.wikipedia.org/wiki/ISSN_(identifier)" TargetMode="External"/><Relationship Id="rId4" Type="http://schemas.openxmlformats.org/officeDocument/2006/relationships/hyperlink" Target="https://doi.org/10.1080%2F00141840220136846"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8.jfi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3.wm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err="1"/>
              <a:t>Materialities</a:t>
            </a:r>
            <a:endParaRPr lang="en-GB" dirty="0"/>
          </a:p>
        </p:txBody>
      </p:sp>
      <p:sp>
        <p:nvSpPr>
          <p:cNvPr id="3" name="Subtitle 2"/>
          <p:cNvSpPr>
            <a:spLocks noGrp="1"/>
          </p:cNvSpPr>
          <p:nvPr>
            <p:ph type="subTitle" idx="1"/>
          </p:nvPr>
        </p:nvSpPr>
        <p:spPr/>
        <p:txBody>
          <a:bodyPr/>
          <a:lstStyle/>
          <a:p>
            <a:r>
              <a:rPr lang="en-GB" dirty="0"/>
              <a:t>The San: Issues of history, interaction  and ethnographic narrative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10BA1-3369-A6F2-3EBF-5C008A42BB86}"/>
              </a:ext>
            </a:extLst>
          </p:cNvPr>
          <p:cNvSpPr>
            <a:spLocks noGrp="1"/>
          </p:cNvSpPr>
          <p:nvPr>
            <p:ph type="title"/>
          </p:nvPr>
        </p:nvSpPr>
        <p:spPr/>
        <p:txBody>
          <a:bodyPr>
            <a:normAutofit fontScale="90000"/>
          </a:bodyPr>
          <a:lstStyle/>
          <a:p>
            <a:r>
              <a:rPr lang="en-GB" dirty="0"/>
              <a:t>“nomadic style” hunter-gatherers</a:t>
            </a:r>
            <a:br>
              <a:rPr lang="en-GB" dirty="0"/>
            </a:br>
            <a:r>
              <a:rPr lang="en-GB" dirty="0"/>
              <a:t>generic model</a:t>
            </a:r>
          </a:p>
        </p:txBody>
      </p:sp>
      <p:sp>
        <p:nvSpPr>
          <p:cNvPr id="3" name="Content Placeholder 2">
            <a:extLst>
              <a:ext uri="{FF2B5EF4-FFF2-40B4-BE49-F238E27FC236}">
                <a16:creationId xmlns:a16="http://schemas.microsoft.com/office/drawing/2014/main" id="{61597670-1AD8-6E1D-E7EF-A6EA303ECB78}"/>
              </a:ext>
            </a:extLst>
          </p:cNvPr>
          <p:cNvSpPr>
            <a:spLocks noGrp="1"/>
          </p:cNvSpPr>
          <p:nvPr>
            <p:ph idx="1"/>
          </p:nvPr>
        </p:nvSpPr>
        <p:spPr/>
        <p:txBody>
          <a:bodyPr/>
          <a:lstStyle/>
          <a:p>
            <a:endParaRPr lang="en-GB" dirty="0"/>
          </a:p>
        </p:txBody>
      </p:sp>
      <p:sp>
        <p:nvSpPr>
          <p:cNvPr id="4" name="AutoShape 4">
            <a:extLst>
              <a:ext uri="{FF2B5EF4-FFF2-40B4-BE49-F238E27FC236}">
                <a16:creationId xmlns:a16="http://schemas.microsoft.com/office/drawing/2014/main" id="{29420A5A-B4D1-BC62-E421-55E7BB7CD7DA}"/>
              </a:ext>
            </a:extLst>
          </p:cNvPr>
          <p:cNvSpPr>
            <a:spLocks noChangeArrowheads="1"/>
          </p:cNvSpPr>
          <p:nvPr/>
        </p:nvSpPr>
        <p:spPr bwMode="auto">
          <a:xfrm>
            <a:off x="838200" y="2286000"/>
            <a:ext cx="3429000" cy="3429000"/>
          </a:xfrm>
          <a:prstGeom prst="flowChartConnector">
            <a:avLst/>
          </a:prstGeom>
          <a:solidFill>
            <a:schemeClr val="accent1"/>
          </a:solidFill>
          <a:ln w="9525">
            <a:solidFill>
              <a:schemeClr val="tx1"/>
            </a:solidFill>
            <a:round/>
            <a:headEnd/>
            <a:tailEnd/>
          </a:ln>
          <a:effectLst/>
        </p:spPr>
        <p:txBody>
          <a:bodyPr wrap="none" anchor="ctr"/>
          <a:lstStyle/>
          <a:p>
            <a:pPr algn="ctr"/>
            <a:endParaRPr lang="en-US" sz="2400" dirty="0">
              <a:latin typeface="Times New Roman" pitchFamily="18" charset="0"/>
            </a:endParaRPr>
          </a:p>
        </p:txBody>
      </p:sp>
      <p:sp>
        <p:nvSpPr>
          <p:cNvPr id="5" name="Text Box 6">
            <a:extLst>
              <a:ext uri="{FF2B5EF4-FFF2-40B4-BE49-F238E27FC236}">
                <a16:creationId xmlns:a16="http://schemas.microsoft.com/office/drawing/2014/main" id="{EE5B14E2-D2D8-6BA7-72A0-BBEDE8B2ABD8}"/>
              </a:ext>
            </a:extLst>
          </p:cNvPr>
          <p:cNvSpPr txBox="1">
            <a:spLocks noChangeArrowheads="1"/>
          </p:cNvSpPr>
          <p:nvPr/>
        </p:nvSpPr>
        <p:spPr bwMode="auto">
          <a:xfrm>
            <a:off x="1981200" y="5410200"/>
            <a:ext cx="2286000" cy="457200"/>
          </a:xfrm>
          <a:prstGeom prst="rect">
            <a:avLst/>
          </a:prstGeom>
          <a:noFill/>
          <a:ln w="9525">
            <a:noFill/>
            <a:miter lim="800000"/>
            <a:headEnd/>
            <a:tailEnd/>
          </a:ln>
          <a:effectLst/>
        </p:spPr>
        <p:txBody>
          <a:bodyPr>
            <a:spAutoFit/>
          </a:bodyPr>
          <a:lstStyle/>
          <a:p>
            <a:r>
              <a:rPr lang="en-GB" sz="2400">
                <a:latin typeface="Times New Roman" pitchFamily="18" charset="0"/>
              </a:rPr>
              <a:t>non-acquisitive</a:t>
            </a:r>
          </a:p>
        </p:txBody>
      </p:sp>
      <p:sp>
        <p:nvSpPr>
          <p:cNvPr id="6" name="Text Box 7">
            <a:extLst>
              <a:ext uri="{FF2B5EF4-FFF2-40B4-BE49-F238E27FC236}">
                <a16:creationId xmlns:a16="http://schemas.microsoft.com/office/drawing/2014/main" id="{0C8FA21F-58AD-D811-074B-B7FBDFC47F59}"/>
              </a:ext>
            </a:extLst>
          </p:cNvPr>
          <p:cNvSpPr txBox="1">
            <a:spLocks noChangeArrowheads="1"/>
          </p:cNvSpPr>
          <p:nvPr/>
        </p:nvSpPr>
        <p:spPr bwMode="auto">
          <a:xfrm>
            <a:off x="3200400" y="4267200"/>
            <a:ext cx="1676400" cy="457200"/>
          </a:xfrm>
          <a:prstGeom prst="rect">
            <a:avLst/>
          </a:prstGeom>
          <a:noFill/>
          <a:ln w="9525">
            <a:noFill/>
            <a:miter lim="800000"/>
            <a:headEnd/>
            <a:tailEnd/>
          </a:ln>
          <a:effectLst/>
        </p:spPr>
        <p:txBody>
          <a:bodyPr>
            <a:spAutoFit/>
          </a:bodyPr>
          <a:lstStyle/>
          <a:p>
            <a:r>
              <a:rPr lang="en-GB" sz="2400">
                <a:latin typeface="Times New Roman" pitchFamily="18" charset="0"/>
              </a:rPr>
              <a:t>egalitarian</a:t>
            </a:r>
          </a:p>
        </p:txBody>
      </p:sp>
      <p:sp>
        <p:nvSpPr>
          <p:cNvPr id="7" name="Text Box 9">
            <a:extLst>
              <a:ext uri="{FF2B5EF4-FFF2-40B4-BE49-F238E27FC236}">
                <a16:creationId xmlns:a16="http://schemas.microsoft.com/office/drawing/2014/main" id="{1CDF157A-1F0D-A140-DCBD-65F7161E08D0}"/>
              </a:ext>
            </a:extLst>
          </p:cNvPr>
          <p:cNvSpPr txBox="1">
            <a:spLocks noChangeArrowheads="1"/>
          </p:cNvSpPr>
          <p:nvPr/>
        </p:nvSpPr>
        <p:spPr bwMode="auto">
          <a:xfrm>
            <a:off x="685800" y="2479675"/>
            <a:ext cx="2343150" cy="457200"/>
          </a:xfrm>
          <a:prstGeom prst="rect">
            <a:avLst/>
          </a:prstGeom>
          <a:noFill/>
          <a:ln w="9525">
            <a:noFill/>
            <a:miter lim="800000"/>
            <a:headEnd/>
            <a:tailEnd/>
          </a:ln>
          <a:effectLst/>
        </p:spPr>
        <p:txBody>
          <a:bodyPr>
            <a:spAutoFit/>
          </a:bodyPr>
          <a:lstStyle/>
          <a:p>
            <a:r>
              <a:rPr lang="en-GB" sz="2400">
                <a:latin typeface="Times New Roman" pitchFamily="18" charset="0"/>
              </a:rPr>
              <a:t>small groups</a:t>
            </a:r>
          </a:p>
        </p:txBody>
      </p:sp>
      <p:sp>
        <p:nvSpPr>
          <p:cNvPr id="8" name="Text Box 10">
            <a:extLst>
              <a:ext uri="{FF2B5EF4-FFF2-40B4-BE49-F238E27FC236}">
                <a16:creationId xmlns:a16="http://schemas.microsoft.com/office/drawing/2014/main" id="{A56CA123-C499-BCCA-C427-FF43B1537216}"/>
              </a:ext>
            </a:extLst>
          </p:cNvPr>
          <p:cNvSpPr txBox="1">
            <a:spLocks noChangeArrowheads="1"/>
          </p:cNvSpPr>
          <p:nvPr/>
        </p:nvSpPr>
        <p:spPr bwMode="auto">
          <a:xfrm>
            <a:off x="3200400" y="2632075"/>
            <a:ext cx="1622425" cy="457200"/>
          </a:xfrm>
          <a:prstGeom prst="rect">
            <a:avLst/>
          </a:prstGeom>
          <a:noFill/>
          <a:ln w="9525">
            <a:noFill/>
            <a:miter lim="800000"/>
            <a:headEnd/>
            <a:tailEnd/>
          </a:ln>
          <a:effectLst/>
        </p:spPr>
        <p:txBody>
          <a:bodyPr>
            <a:spAutoFit/>
          </a:bodyPr>
          <a:lstStyle/>
          <a:p>
            <a:r>
              <a:rPr lang="en-GB" sz="2400">
                <a:latin typeface="Times New Roman" pitchFamily="18" charset="0"/>
              </a:rPr>
              <a:t>mobile</a:t>
            </a:r>
          </a:p>
        </p:txBody>
      </p:sp>
      <p:sp>
        <p:nvSpPr>
          <p:cNvPr id="9" name="Text Box 16">
            <a:extLst>
              <a:ext uri="{FF2B5EF4-FFF2-40B4-BE49-F238E27FC236}">
                <a16:creationId xmlns:a16="http://schemas.microsoft.com/office/drawing/2014/main" id="{F75C3D9E-A693-50DC-F7CC-D5F280A7C23A}"/>
              </a:ext>
            </a:extLst>
          </p:cNvPr>
          <p:cNvSpPr txBox="1">
            <a:spLocks noChangeArrowheads="1"/>
          </p:cNvSpPr>
          <p:nvPr/>
        </p:nvSpPr>
        <p:spPr bwMode="auto">
          <a:xfrm>
            <a:off x="4403725" y="2327275"/>
            <a:ext cx="4418838" cy="3416320"/>
          </a:xfrm>
          <a:prstGeom prst="rect">
            <a:avLst/>
          </a:prstGeom>
          <a:noFill/>
          <a:ln w="9525">
            <a:noFill/>
            <a:miter lim="800000"/>
            <a:headEnd/>
            <a:tailEnd/>
          </a:ln>
          <a:effectLst/>
        </p:spPr>
        <p:txBody>
          <a:bodyPr wrap="none">
            <a:spAutoFit/>
          </a:bodyPr>
          <a:lstStyle/>
          <a:p>
            <a:r>
              <a:rPr lang="en-GB" sz="2400" dirty="0">
                <a:latin typeface="Times New Roman" pitchFamily="18" charset="0"/>
              </a:rPr>
              <a:t>Lee and Devore’s “nomadic style”</a:t>
            </a:r>
          </a:p>
          <a:p>
            <a:r>
              <a:rPr lang="en-GB" sz="2400" dirty="0">
                <a:latin typeface="Times New Roman" pitchFamily="18" charset="0"/>
              </a:rPr>
              <a:t> model of hunter-gatherers,</a:t>
            </a:r>
          </a:p>
          <a:p>
            <a:r>
              <a:rPr lang="en-GB" sz="2400" dirty="0">
                <a:latin typeface="Times New Roman" pitchFamily="18" charset="0"/>
              </a:rPr>
              <a:t> based on the San of the Kalahari</a:t>
            </a:r>
          </a:p>
          <a:p>
            <a:endParaRPr lang="en-GB" sz="2400" dirty="0">
              <a:latin typeface="Times New Roman" pitchFamily="18" charset="0"/>
            </a:endParaRPr>
          </a:p>
          <a:p>
            <a:endParaRPr lang="en-GB" sz="2400" dirty="0">
              <a:latin typeface="Times New Roman" pitchFamily="18" charset="0"/>
            </a:endParaRPr>
          </a:p>
          <a:p>
            <a:endParaRPr lang="en-GB" sz="2400" dirty="0">
              <a:latin typeface="Times New Roman" pitchFamily="18" charset="0"/>
            </a:endParaRPr>
          </a:p>
          <a:p>
            <a:endParaRPr lang="en-GB" sz="2400" dirty="0">
              <a:latin typeface="Times New Roman" pitchFamily="18" charset="0"/>
            </a:endParaRPr>
          </a:p>
          <a:p>
            <a:endParaRPr lang="en-GB" sz="2400" dirty="0">
              <a:latin typeface="Times New Roman" pitchFamily="18" charset="0"/>
            </a:endParaRPr>
          </a:p>
          <a:p>
            <a:r>
              <a:rPr lang="en-GB" sz="2400" dirty="0">
                <a:latin typeface="Times New Roman" pitchFamily="18" charset="0"/>
              </a:rPr>
              <a:t>sharing</a:t>
            </a:r>
          </a:p>
        </p:txBody>
      </p:sp>
      <p:pic>
        <p:nvPicPr>
          <p:cNvPr id="10" name="MSj03719780000[1].wav">
            <a:hlinkClick r:id="" action="ppaction://media"/>
            <a:extLst>
              <a:ext uri="{FF2B5EF4-FFF2-40B4-BE49-F238E27FC236}">
                <a16:creationId xmlns:a16="http://schemas.microsoft.com/office/drawing/2014/main" id="{2BD7AA24-9818-72D5-8235-67C6FDA2B2BF}"/>
              </a:ext>
            </a:extLst>
          </p:cNvPr>
          <p:cNvPicPr>
            <a:picLocks noRot="1" noChangeAspect="1" noChangeArrowheads="1"/>
          </p:cNvPicPr>
          <p:nvPr>
            <a:audioFile r:link="rId1"/>
          </p:nvPr>
        </p:nvPicPr>
        <p:blipFill>
          <a:blip r:embed="rId3"/>
          <a:srcRect/>
          <a:stretch>
            <a:fillRect/>
          </a:stretch>
        </p:blipFill>
        <p:spPr bwMode="auto">
          <a:xfrm>
            <a:off x="4572000" y="5465763"/>
            <a:ext cx="304800" cy="304800"/>
          </a:xfrm>
          <a:prstGeom prst="rect">
            <a:avLst/>
          </a:prstGeom>
          <a:noFill/>
        </p:spPr>
      </p:pic>
    </p:spTree>
    <p:extLst>
      <p:ext uri="{BB962C8B-B14F-4D97-AF65-F5344CB8AC3E}">
        <p14:creationId xmlns:p14="http://schemas.microsoft.com/office/powerpoint/2010/main" val="325273982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0920" fill="hold"/>
                                        <p:tgtEl>
                                          <p:spTgt spid="10"/>
                                        </p:tgtEl>
                                      </p:cBhvr>
                                    </p:cmd>
                                  </p:childTnLst>
                                </p:cTn>
                              </p:par>
                            </p:childTnLst>
                          </p:cTn>
                        </p:par>
                      </p:childTnLst>
                    </p:cTn>
                  </p:par>
                </p:childTnLst>
              </p:cTn>
              <p:nextCondLst>
                <p:cond evt="onClick" delay="0">
                  <p:tgtEl>
                    <p:spTgt spid="10"/>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1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419100"/>
            <a:ext cx="8534400" cy="1143000"/>
          </a:xfrm>
        </p:spPr>
        <p:txBody>
          <a:bodyPr>
            <a:normAutofit fontScale="90000"/>
          </a:bodyPr>
          <a:lstStyle/>
          <a:p>
            <a:br>
              <a:rPr lang="en-GB" sz="2000" dirty="0"/>
            </a:br>
            <a:r>
              <a:rPr lang="en-GB" sz="2000" dirty="0"/>
              <a:t>Lee, R. B., and I. Devore. 1968. “Problems in the Study of Hunters and Gatherers,” in </a:t>
            </a:r>
            <a:r>
              <a:rPr lang="en-GB" sz="2000" i="1" dirty="0"/>
              <a:t>Man the Hunter</a:t>
            </a:r>
            <a:r>
              <a:rPr lang="en-GB" sz="2000" dirty="0"/>
              <a:t>. Edited by R. B. Lee and I. Devore, pp. 3-13. Chicago: Aldine </a:t>
            </a:r>
            <a:br>
              <a:rPr lang="en-GB" sz="2000" dirty="0"/>
            </a:br>
            <a:endParaRPr lang="en-GB" sz="2000" dirty="0"/>
          </a:p>
        </p:txBody>
      </p:sp>
      <p:pic>
        <p:nvPicPr>
          <p:cNvPr id="4" name="Content Placeholder 3" descr="devore.jpg"/>
          <p:cNvPicPr>
            <a:picLocks noGrp="1" noChangeAspect="1"/>
          </p:cNvPicPr>
          <p:nvPr>
            <p:ph idx="1"/>
          </p:nvPr>
        </p:nvPicPr>
        <p:blipFill>
          <a:blip r:embed="rId3" cstate="print"/>
          <a:stretch>
            <a:fillRect/>
          </a:stretch>
        </p:blipFill>
        <p:spPr>
          <a:xfrm>
            <a:off x="4876800" y="1752600"/>
            <a:ext cx="4038600" cy="4269377"/>
          </a:xfrm>
        </p:spPr>
      </p:pic>
      <p:pic>
        <p:nvPicPr>
          <p:cNvPr id="5" name="Picture 4" descr="devore1.jpg"/>
          <p:cNvPicPr>
            <a:picLocks noChangeAspect="1"/>
          </p:cNvPicPr>
          <p:nvPr/>
        </p:nvPicPr>
        <p:blipFill>
          <a:blip r:embed="rId4" cstate="print"/>
          <a:stretch>
            <a:fillRect/>
          </a:stretch>
        </p:blipFill>
        <p:spPr>
          <a:xfrm>
            <a:off x="0" y="1371600"/>
            <a:ext cx="5181600" cy="51816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t>Hunter-gatherers and the social sciences</a:t>
            </a:r>
            <a:endParaRPr lang="en-US" sz="3600" b="1" dirty="0"/>
          </a:p>
        </p:txBody>
      </p:sp>
      <p:sp>
        <p:nvSpPr>
          <p:cNvPr id="3" name="Content Placeholder 2"/>
          <p:cNvSpPr>
            <a:spLocks noGrp="1"/>
          </p:cNvSpPr>
          <p:nvPr>
            <p:ph idx="1"/>
          </p:nvPr>
        </p:nvSpPr>
        <p:spPr/>
        <p:txBody>
          <a:bodyPr>
            <a:normAutofit lnSpcReduction="10000"/>
          </a:bodyPr>
          <a:lstStyle/>
          <a:p>
            <a:r>
              <a:rPr lang="en-GB" dirty="0"/>
              <a:t>"It is necessary first to consider why the hunting and gathering societies are important for social science. People who live by hunting and gathering - Inuit (Eskimo), Australian Aborigines, the Kalahari San - are among the few remaining representatives of a way of life that was, until 10 000 years ago, a human universal" (Lee 1979:1)</a:t>
            </a:r>
          </a:p>
          <a:p>
            <a:r>
              <a:rPr lang="en-GB" sz="2200" dirty="0"/>
              <a:t>Lee, R.B. (1979)</a:t>
            </a:r>
            <a:r>
              <a:rPr lang="en-GB" sz="2200" b="1" dirty="0"/>
              <a:t> The !Kung San: Men, Women and Work in a Foraging Society</a:t>
            </a:r>
            <a:r>
              <a:rPr lang="en-GB" sz="2200" dirty="0"/>
              <a:t> Cambridge University Press: Cambridge</a:t>
            </a:r>
            <a:endParaRPr lang="en-US" sz="2200" dirty="0"/>
          </a:p>
          <a:p>
            <a:endParaRPr lang="en-GB" dirty="0"/>
          </a:p>
          <a:p>
            <a:endParaRPr lang="en-US" dirty="0"/>
          </a:p>
          <a:p>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Criticism of Richard Lee model of “nomadic style” </a:t>
            </a:r>
            <a:r>
              <a:rPr lang="en-US" dirty="0" err="1"/>
              <a:t>huntergatherers</a:t>
            </a:r>
            <a:endParaRPr lang="en-US" dirty="0"/>
          </a:p>
        </p:txBody>
      </p:sp>
      <p:sp>
        <p:nvSpPr>
          <p:cNvPr id="3" name="Content Placeholder 2"/>
          <p:cNvSpPr>
            <a:spLocks noGrp="1"/>
          </p:cNvSpPr>
          <p:nvPr>
            <p:ph idx="1"/>
          </p:nvPr>
        </p:nvSpPr>
        <p:spPr/>
        <p:txBody>
          <a:bodyPr>
            <a:normAutofit fontScale="92500" lnSpcReduction="20000"/>
          </a:bodyPr>
          <a:lstStyle/>
          <a:p>
            <a:r>
              <a:rPr lang="en-GB" dirty="0"/>
              <a:t>Lee was much criticised in the late 1980s and early 1990s This criticism was based on two counts: </a:t>
            </a:r>
          </a:p>
          <a:p>
            <a:r>
              <a:rPr lang="en-GB" dirty="0"/>
              <a:t>firstly, that Lee had fallen into the trap of depicting the Kalahari San as a people without history, unchanged for hundreds, perhaps thousands, of years. </a:t>
            </a:r>
          </a:p>
          <a:p>
            <a:r>
              <a:rPr lang="en-GB" dirty="0"/>
              <a:t>Secondly, that Lee had not acknowledged, and in fact had actively dismissed, the extent and importance of San contact with other, non-hunting groups of people. </a:t>
            </a:r>
          </a:p>
          <a:p>
            <a:endParaRPr lang="en-US" dirty="0"/>
          </a:p>
          <a:p>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E2420-818C-37C8-E7A5-365C9D56B16C}"/>
              </a:ext>
            </a:extLst>
          </p:cNvPr>
          <p:cNvSpPr>
            <a:spLocks noGrp="1"/>
          </p:cNvSpPr>
          <p:nvPr>
            <p:ph type="title"/>
          </p:nvPr>
        </p:nvSpPr>
        <p:spPr/>
        <p:txBody>
          <a:bodyPr/>
          <a:lstStyle/>
          <a:p>
            <a:r>
              <a:rPr lang="en-GB"/>
              <a:t>history</a:t>
            </a:r>
          </a:p>
        </p:txBody>
      </p:sp>
    </p:spTree>
    <p:extLst>
      <p:ext uri="{BB962C8B-B14F-4D97-AF65-F5344CB8AC3E}">
        <p14:creationId xmlns:p14="http://schemas.microsoft.com/office/powerpoint/2010/main" val="313648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2">
            <a:extLst>
              <a:ext uri="{FF2B5EF4-FFF2-40B4-BE49-F238E27FC236}">
                <a16:creationId xmlns:a16="http://schemas.microsoft.com/office/drawing/2014/main" id="{45816EDD-0FCC-E260-13E1-07F0CF03F61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4007"/>
          <a:stretch/>
        </p:blipFill>
        <p:spPr bwMode="auto">
          <a:xfrm>
            <a:off x="2911927" y="10"/>
            <a:ext cx="6232072" cy="6857990"/>
          </a:xfrm>
          <a:custGeom>
            <a:avLst/>
            <a:gdLst/>
            <a:ahLst/>
            <a:cxnLst/>
            <a:rect l="l" t="t" r="r" b="b"/>
            <a:pathLst>
              <a:path w="12192000" h="6858000">
                <a:moveTo>
                  <a:pt x="0" y="0"/>
                </a:moveTo>
                <a:lnTo>
                  <a:pt x="12192000" y="0"/>
                </a:lnTo>
                <a:lnTo>
                  <a:pt x="12192000"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grpSp>
        <p:nvGrpSpPr>
          <p:cNvPr id="3079" name="Group 3078">
            <a:extLst>
              <a:ext uri="{FF2B5EF4-FFF2-40B4-BE49-F238E27FC236}">
                <a16:creationId xmlns:a16="http://schemas.microsoft.com/office/drawing/2014/main" id="{63737881-458F-40AD-B72B-B57D267DC4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3436144" cy="6858002"/>
            <a:chOff x="-2" y="-1"/>
            <a:chExt cx="4581527" cy="6858002"/>
          </a:xfrm>
          <a:effectLst>
            <a:outerShdw blurRad="381000" dist="50800" algn="ctr" rotWithShape="0">
              <a:srgbClr val="000000">
                <a:alpha val="10000"/>
              </a:srgbClr>
            </a:outerShdw>
          </a:effectLst>
        </p:grpSpPr>
        <p:sp>
          <p:nvSpPr>
            <p:cNvPr id="3080" name="Freeform: Shape 3079">
              <a:extLst>
                <a:ext uri="{FF2B5EF4-FFF2-40B4-BE49-F238E27FC236}">
                  <a16:creationId xmlns:a16="http://schemas.microsoft.com/office/drawing/2014/main" id="{C2967126-346F-41EA-982D-63D8EBB60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3081" name="Group 3080">
              <a:extLst>
                <a:ext uri="{FF2B5EF4-FFF2-40B4-BE49-F238E27FC236}">
                  <a16:creationId xmlns:a16="http://schemas.microsoft.com/office/drawing/2014/main" id="{1BCD9601-1F44-4E40-998C-1B256DAE946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3082" name="Group 3081">
                <a:extLst>
                  <a:ext uri="{FF2B5EF4-FFF2-40B4-BE49-F238E27FC236}">
                    <a16:creationId xmlns:a16="http://schemas.microsoft.com/office/drawing/2014/main" id="{1A1CA4E9-12FA-47EB-8471-25E8D55152C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3086" name="Freeform: Shape 3085">
                  <a:extLst>
                    <a:ext uri="{FF2B5EF4-FFF2-40B4-BE49-F238E27FC236}">
                      <a16:creationId xmlns:a16="http://schemas.microsoft.com/office/drawing/2014/main" id="{E13A9BF0-334C-4457-A635-9CA4877EA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87" name="Freeform: Shape 3086">
                  <a:extLst>
                    <a:ext uri="{FF2B5EF4-FFF2-40B4-BE49-F238E27FC236}">
                      <a16:creationId xmlns:a16="http://schemas.microsoft.com/office/drawing/2014/main" id="{FF05821A-8598-44E4-A18C-538D5331E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3083" name="Group 3082">
                <a:extLst>
                  <a:ext uri="{FF2B5EF4-FFF2-40B4-BE49-F238E27FC236}">
                    <a16:creationId xmlns:a16="http://schemas.microsoft.com/office/drawing/2014/main" id="{8A4ECC81-E17F-4F87-9A0B-398363A864A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3084" name="Freeform: Shape 3083">
                  <a:extLst>
                    <a:ext uri="{FF2B5EF4-FFF2-40B4-BE49-F238E27FC236}">
                      <a16:creationId xmlns:a16="http://schemas.microsoft.com/office/drawing/2014/main" id="{1FBBD7D8-A895-40D0-A53D-DEDF495B2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85" name="Freeform: Shape 3084">
                  <a:extLst>
                    <a:ext uri="{FF2B5EF4-FFF2-40B4-BE49-F238E27FC236}">
                      <a16:creationId xmlns:a16="http://schemas.microsoft.com/office/drawing/2014/main" id="{BA602493-BC70-48CF-BDBA-88A866227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extBox 1">
            <a:extLst>
              <a:ext uri="{FF2B5EF4-FFF2-40B4-BE49-F238E27FC236}">
                <a16:creationId xmlns:a16="http://schemas.microsoft.com/office/drawing/2014/main" id="{5FA00121-876D-EB5B-846D-08EDA65D5C8F}"/>
              </a:ext>
            </a:extLst>
          </p:cNvPr>
          <p:cNvSpPr txBox="1"/>
          <p:nvPr/>
        </p:nvSpPr>
        <p:spPr>
          <a:xfrm>
            <a:off x="152400" y="2133600"/>
            <a:ext cx="2895600" cy="3170099"/>
          </a:xfrm>
          <a:prstGeom prst="rect">
            <a:avLst/>
          </a:prstGeom>
          <a:noFill/>
        </p:spPr>
        <p:txBody>
          <a:bodyPr wrap="square" rtlCol="0">
            <a:spAutoFit/>
          </a:bodyPr>
          <a:lstStyle/>
          <a:p>
            <a:r>
              <a:rPr lang="en-GB" sz="4000" dirty="0">
                <a:solidFill>
                  <a:schemeClr val="bg1">
                    <a:lumMod val="95000"/>
                  </a:schemeClr>
                </a:solidFill>
              </a:rPr>
              <a:t>San history:</a:t>
            </a:r>
          </a:p>
          <a:p>
            <a:endParaRPr lang="en-GB" sz="2000" dirty="0">
              <a:solidFill>
                <a:schemeClr val="bg1">
                  <a:lumMod val="95000"/>
                </a:schemeClr>
              </a:solidFill>
            </a:endParaRPr>
          </a:p>
          <a:p>
            <a:r>
              <a:rPr lang="en-GB" sz="2000" dirty="0">
                <a:solidFill>
                  <a:schemeClr val="bg1">
                    <a:lumMod val="95000"/>
                  </a:schemeClr>
                </a:solidFill>
              </a:rPr>
              <a:t>Dutch East India Company</a:t>
            </a:r>
          </a:p>
          <a:p>
            <a:r>
              <a:rPr lang="en-GB" sz="2000" dirty="0">
                <a:solidFill>
                  <a:schemeClr val="bg1">
                    <a:lumMod val="95000"/>
                  </a:schemeClr>
                </a:solidFill>
              </a:rPr>
              <a:t>Cape Colony</a:t>
            </a:r>
          </a:p>
          <a:p>
            <a:r>
              <a:rPr lang="en-GB" sz="2000" dirty="0">
                <a:solidFill>
                  <a:schemeClr val="bg1">
                    <a:lumMod val="95000"/>
                  </a:schemeClr>
                </a:solidFill>
              </a:rPr>
              <a:t>17</a:t>
            </a:r>
            <a:r>
              <a:rPr lang="en-GB" sz="2000" baseline="30000" dirty="0">
                <a:solidFill>
                  <a:schemeClr val="bg1">
                    <a:lumMod val="95000"/>
                  </a:schemeClr>
                </a:solidFill>
              </a:rPr>
              <a:t>th</a:t>
            </a:r>
            <a:r>
              <a:rPr lang="en-GB" sz="2000" dirty="0">
                <a:solidFill>
                  <a:schemeClr val="bg1">
                    <a:lumMod val="95000"/>
                  </a:schemeClr>
                </a:solidFill>
              </a:rPr>
              <a:t> century</a:t>
            </a:r>
          </a:p>
          <a:p>
            <a:r>
              <a:rPr lang="en-GB" sz="2000" dirty="0">
                <a:solidFill>
                  <a:schemeClr val="bg1">
                    <a:lumMod val="95000"/>
                  </a:schemeClr>
                </a:solidFill>
              </a:rPr>
              <a:t>“</a:t>
            </a:r>
            <a:r>
              <a:rPr lang="en-GB" sz="2000" dirty="0" err="1">
                <a:solidFill>
                  <a:schemeClr val="bg1">
                    <a:lumMod val="95000"/>
                  </a:schemeClr>
                </a:solidFill>
              </a:rPr>
              <a:t>strandlopers</a:t>
            </a:r>
            <a:r>
              <a:rPr lang="en-GB" sz="2000" dirty="0">
                <a:solidFill>
                  <a:schemeClr val="bg1">
                    <a:lumMod val="95000"/>
                  </a:schemeClr>
                </a:solidFill>
              </a:rPr>
              <a:t>”</a:t>
            </a:r>
          </a:p>
          <a:p>
            <a:r>
              <a:rPr lang="en-GB" sz="2000" dirty="0">
                <a:solidFill>
                  <a:schemeClr val="bg1">
                    <a:lumMod val="95000"/>
                  </a:schemeClr>
                </a:solidFill>
              </a:rPr>
              <a:t>Beach walkers</a:t>
            </a:r>
          </a:p>
          <a:p>
            <a:r>
              <a:rPr lang="en-GB" sz="2000" dirty="0">
                <a:solidFill>
                  <a:schemeClr val="bg1">
                    <a:lumMod val="95000"/>
                  </a:schemeClr>
                </a:solidFill>
              </a:rPr>
              <a:t>Hunter-gatherers living by the sea on the Cape coast</a:t>
            </a:r>
          </a:p>
        </p:txBody>
      </p:sp>
    </p:spTree>
    <p:extLst>
      <p:ext uri="{BB962C8B-B14F-4D97-AF65-F5344CB8AC3E}">
        <p14:creationId xmlns:p14="http://schemas.microsoft.com/office/powerpoint/2010/main" val="21767662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E129FA46-C655-E402-BB36-E88BF09824E8}"/>
              </a:ext>
            </a:extLst>
          </p:cNvPr>
          <p:cNvPicPr>
            <a:picLocks noChangeAspect="1"/>
          </p:cNvPicPr>
          <p:nvPr/>
        </p:nvPicPr>
        <p:blipFill rotWithShape="1">
          <a:blip r:embed="rId2"/>
          <a:srcRect l="4001" r="1983" b="2"/>
          <a:stretch/>
        </p:blipFill>
        <p:spPr>
          <a:xfrm>
            <a:off x="20" y="1282"/>
            <a:ext cx="9143980" cy="6856718"/>
          </a:xfrm>
          <a:prstGeom prst="rect">
            <a:avLst/>
          </a:prstGeom>
        </p:spPr>
      </p:pic>
      <p:sp>
        <p:nvSpPr>
          <p:cNvPr id="7" name="TextBox 6">
            <a:extLst>
              <a:ext uri="{FF2B5EF4-FFF2-40B4-BE49-F238E27FC236}">
                <a16:creationId xmlns:a16="http://schemas.microsoft.com/office/drawing/2014/main" id="{797F974A-CF1C-FECA-A769-A70CA41B7A80}"/>
              </a:ext>
            </a:extLst>
          </p:cNvPr>
          <p:cNvSpPr txBox="1"/>
          <p:nvPr/>
        </p:nvSpPr>
        <p:spPr>
          <a:xfrm>
            <a:off x="1371600" y="5943600"/>
            <a:ext cx="6400800" cy="646331"/>
          </a:xfrm>
          <a:prstGeom prst="rect">
            <a:avLst/>
          </a:prstGeom>
          <a:noFill/>
        </p:spPr>
        <p:txBody>
          <a:bodyPr wrap="square" rtlCol="0">
            <a:spAutoFit/>
          </a:bodyPr>
          <a:lstStyle/>
          <a:p>
            <a:r>
              <a:rPr lang="nl-NL" b="0" i="0" dirty="0">
                <a:solidFill>
                  <a:srgbClr val="000000"/>
                </a:solidFill>
                <a:effectLst/>
                <a:latin typeface="Linux Libertine"/>
              </a:rPr>
              <a:t>De Strandlopers en hun schuilhutten op het strand 1779</a:t>
            </a:r>
          </a:p>
          <a:p>
            <a:endParaRPr lang="en-GB" dirty="0"/>
          </a:p>
        </p:txBody>
      </p:sp>
    </p:spTree>
    <p:extLst>
      <p:ext uri="{BB962C8B-B14F-4D97-AF65-F5344CB8AC3E}">
        <p14:creationId xmlns:p14="http://schemas.microsoft.com/office/powerpoint/2010/main" val="37565323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6" name="Picture 4">
            <a:extLst>
              <a:ext uri="{FF2B5EF4-FFF2-40B4-BE49-F238E27FC236}">
                <a16:creationId xmlns:a16="http://schemas.microsoft.com/office/drawing/2014/main" id="{EE31C294-3DAD-3B64-FDB8-4D6385DA39C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658" r="18852" b="1"/>
          <a:stretch/>
        </p:blipFill>
        <p:spPr bwMode="auto">
          <a:xfrm>
            <a:off x="-7414" y="10"/>
            <a:ext cx="5679453" cy="6857990"/>
          </a:xfrm>
          <a:prstGeom prst="rect">
            <a:avLst/>
          </a:prstGeom>
          <a:noFill/>
          <a:extLst>
            <a:ext uri="{909E8E84-426E-40DD-AFC4-6F175D3DCCD1}">
              <a14:hiddenFill xmlns:a14="http://schemas.microsoft.com/office/drawing/2010/main">
                <a:solidFill>
                  <a:srgbClr val="FFFFFF"/>
                </a:solidFill>
              </a14:hiddenFill>
            </a:ext>
          </a:extLst>
        </p:spPr>
      </p:pic>
      <p:cxnSp>
        <p:nvCxnSpPr>
          <p:cNvPr id="3088" name="Straight Connector 3087">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49542" y="871146"/>
            <a:ext cx="552704"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65FB6C0B-005E-A7E1-C1CB-131D59037290}"/>
              </a:ext>
            </a:extLst>
          </p:cNvPr>
          <p:cNvSpPr txBox="1"/>
          <p:nvPr/>
        </p:nvSpPr>
        <p:spPr>
          <a:xfrm>
            <a:off x="6115050" y="871146"/>
            <a:ext cx="2575635" cy="5271237"/>
          </a:xfrm>
          <a:prstGeom prst="rect">
            <a:avLst/>
          </a:prstGeom>
        </p:spPr>
        <p:txBody>
          <a:bodyPr vert="horz" lIns="91440" tIns="45720" rIns="91440" bIns="45720" rtlCol="0">
            <a:normAutofit fontScale="92500" lnSpcReduction="20000"/>
          </a:bodyPr>
          <a:lstStyle/>
          <a:p>
            <a:pPr indent="-228600">
              <a:lnSpc>
                <a:spcPct val="90000"/>
              </a:lnSpc>
              <a:spcAft>
                <a:spcPts val="600"/>
              </a:spcAft>
              <a:buFont typeface="Arial" panose="020B0604020202020204" pitchFamily="34" charset="0"/>
              <a:buChar char="•"/>
            </a:pPr>
            <a:r>
              <a:rPr lang="en-US" sz="2000" dirty="0"/>
              <a:t>San rock art</a:t>
            </a:r>
          </a:p>
          <a:p>
            <a:pPr indent="-228600">
              <a:lnSpc>
                <a:spcPct val="90000"/>
              </a:lnSpc>
              <a:spcAft>
                <a:spcPts val="600"/>
              </a:spcAft>
              <a:buFont typeface="Arial" panose="020B0604020202020204" pitchFamily="34" charset="0"/>
              <a:buChar char="•"/>
            </a:pPr>
            <a:r>
              <a:rPr lang="en-US" sz="2000" dirty="0"/>
              <a:t> Drakensberg mountains, South Africa</a:t>
            </a:r>
          </a:p>
          <a:p>
            <a:pPr indent="-228600">
              <a:lnSpc>
                <a:spcPct val="90000"/>
              </a:lnSpc>
              <a:spcAft>
                <a:spcPts val="600"/>
              </a:spcAft>
              <a:buFont typeface="Arial" panose="020B0604020202020204" pitchFamily="34" charset="0"/>
              <a:buChar char="•"/>
            </a:pPr>
            <a:r>
              <a:rPr lang="en-US" sz="2000" dirty="0"/>
              <a:t>Date?</a:t>
            </a:r>
          </a:p>
          <a:p>
            <a:pPr indent="-228600">
              <a:lnSpc>
                <a:spcPct val="90000"/>
              </a:lnSpc>
              <a:spcAft>
                <a:spcPts val="600"/>
              </a:spcAft>
              <a:buFont typeface="Arial" panose="020B0604020202020204" pitchFamily="34" charset="0"/>
              <a:buChar char="•"/>
            </a:pPr>
            <a:r>
              <a:rPr lang="en-US" sz="2000" dirty="0"/>
              <a:t>Note lush vegetation</a:t>
            </a:r>
          </a:p>
          <a:p>
            <a:pPr indent="-228600">
              <a:lnSpc>
                <a:spcPct val="90000"/>
              </a:lnSpc>
              <a:spcAft>
                <a:spcPts val="600"/>
              </a:spcAft>
              <a:buFont typeface="Arial" panose="020B0604020202020204" pitchFamily="34" charset="0"/>
              <a:buChar char="•"/>
            </a:pPr>
            <a:r>
              <a:rPr lang="en-US" sz="2000" dirty="0"/>
              <a:t>Eland hunt?</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r>
              <a:rPr lang="en-GB" sz="2200" b="0" dirty="0">
                <a:solidFill>
                  <a:srgbClr val="FF0000"/>
                </a:solidFill>
                <a:effectLst/>
                <a:latin typeface="Arial" panose="020B0604020202020204" pitchFamily="34" charset="0"/>
              </a:rPr>
              <a:t>Lewis-Williams, J.D. (2002). "Three-Dimensional Puzzles: Southern African and Upper Palaeolithic Rock Art". Ethnos. </a:t>
            </a:r>
            <a:r>
              <a:rPr lang="en-GB" sz="2200" b="1" dirty="0">
                <a:solidFill>
                  <a:srgbClr val="FF0000"/>
                </a:solidFill>
                <a:effectLst/>
                <a:latin typeface="Arial" panose="020B0604020202020204" pitchFamily="34" charset="0"/>
              </a:rPr>
              <a:t>67</a:t>
            </a:r>
            <a:r>
              <a:rPr lang="en-GB" sz="2200" b="0" dirty="0">
                <a:solidFill>
                  <a:srgbClr val="FF0000"/>
                </a:solidFill>
                <a:effectLst/>
                <a:latin typeface="Arial" panose="020B0604020202020204" pitchFamily="34" charset="0"/>
              </a:rPr>
              <a:t> (2): 245–264. </a:t>
            </a:r>
            <a:r>
              <a:rPr lang="en-GB" sz="2200" b="0" u="none" strike="noStrike" dirty="0">
                <a:solidFill>
                  <a:srgbClr val="FF0000"/>
                </a:solidFill>
                <a:effectLst/>
                <a:latin typeface="Arial" panose="020B0604020202020204" pitchFamily="34" charset="0"/>
                <a:hlinkClick r:id="rId3" tooltip="Doi (identifier)">
                  <a:extLst>
                    <a:ext uri="{A12FA001-AC4F-418D-AE19-62706E023703}">
                      <ahyp:hlinkClr xmlns:ahyp="http://schemas.microsoft.com/office/drawing/2018/hyperlinkcolor" val="tx"/>
                    </a:ext>
                  </a:extLst>
                </a:hlinkClick>
              </a:rPr>
              <a:t>doi</a:t>
            </a:r>
            <a:r>
              <a:rPr lang="en-GB" sz="2200" b="0" dirty="0">
                <a:solidFill>
                  <a:srgbClr val="FF0000"/>
                </a:solidFill>
                <a:effectLst/>
                <a:latin typeface="Arial" panose="020B0604020202020204" pitchFamily="34" charset="0"/>
              </a:rPr>
              <a:t>:</a:t>
            </a:r>
            <a:r>
              <a:rPr lang="en-GB" sz="2200" b="0" u="none" strike="noStrike" dirty="0">
                <a:solidFill>
                  <a:srgbClr val="FF0000"/>
                </a:solidFill>
                <a:effectLst/>
                <a:latin typeface="Arial" panose="020B0604020202020204" pitchFamily="34" charset="0"/>
                <a:hlinkClick r:id="rId4">
                  <a:extLst>
                    <a:ext uri="{A12FA001-AC4F-418D-AE19-62706E023703}">
                      <ahyp:hlinkClr xmlns:ahyp="http://schemas.microsoft.com/office/drawing/2018/hyperlinkcolor" val="tx"/>
                    </a:ext>
                  </a:extLst>
                </a:hlinkClick>
              </a:rPr>
              <a:t>10.1080/00141840220136846</a:t>
            </a:r>
            <a:r>
              <a:rPr lang="en-GB" sz="2200" b="0" dirty="0">
                <a:solidFill>
                  <a:srgbClr val="FF0000"/>
                </a:solidFill>
                <a:effectLst/>
                <a:latin typeface="Arial" panose="020B0604020202020204" pitchFamily="34" charset="0"/>
              </a:rPr>
              <a:t>. </a:t>
            </a:r>
            <a:r>
              <a:rPr lang="en-GB" sz="2200" b="0" u="none" strike="noStrike" dirty="0">
                <a:solidFill>
                  <a:srgbClr val="FF0000"/>
                </a:solidFill>
                <a:effectLst/>
                <a:latin typeface="Arial" panose="020B0604020202020204" pitchFamily="34" charset="0"/>
                <a:hlinkClick r:id="rId5" tooltip="ISSN (identifier)">
                  <a:extLst>
                    <a:ext uri="{A12FA001-AC4F-418D-AE19-62706E023703}">
                      <ahyp:hlinkClr xmlns:ahyp="http://schemas.microsoft.com/office/drawing/2018/hyperlinkcolor" val="tx"/>
                    </a:ext>
                  </a:extLst>
                </a:hlinkClick>
              </a:rPr>
              <a:t>ISSN</a:t>
            </a:r>
            <a:r>
              <a:rPr lang="en-GB" sz="2200" b="0" dirty="0">
                <a:solidFill>
                  <a:srgbClr val="FF0000"/>
                </a:solidFill>
                <a:effectLst/>
                <a:latin typeface="Arial" panose="020B0604020202020204" pitchFamily="34" charset="0"/>
              </a:rPr>
              <a:t> </a:t>
            </a:r>
            <a:r>
              <a:rPr lang="en-GB" sz="2200" b="0" u="none" strike="noStrike" dirty="0">
                <a:solidFill>
                  <a:srgbClr val="FF0000"/>
                </a:solidFill>
                <a:effectLst/>
                <a:latin typeface="Arial" panose="020B0604020202020204" pitchFamily="34" charset="0"/>
                <a:hlinkClick r:id="rId6">
                  <a:extLst>
                    <a:ext uri="{A12FA001-AC4F-418D-AE19-62706E023703}">
                      <ahyp:hlinkClr xmlns:ahyp="http://schemas.microsoft.com/office/drawing/2018/hyperlinkcolor" val="tx"/>
                    </a:ext>
                  </a:extLst>
                </a:hlinkClick>
              </a:rPr>
              <a:t>0014-1844</a:t>
            </a:r>
            <a:r>
              <a:rPr lang="en-GB" sz="2200" b="0" dirty="0">
                <a:solidFill>
                  <a:srgbClr val="FF0000"/>
                </a:solidFill>
                <a:effectLst/>
                <a:latin typeface="Arial" panose="020B0604020202020204" pitchFamily="34" charset="0"/>
              </a:rPr>
              <a:t>. </a:t>
            </a:r>
            <a:r>
              <a:rPr lang="en-GB" sz="2200" b="0" u="none" strike="noStrike" dirty="0">
                <a:solidFill>
                  <a:srgbClr val="FF0000"/>
                </a:solidFill>
                <a:effectLst/>
                <a:latin typeface="Arial" panose="020B0604020202020204" pitchFamily="34" charset="0"/>
                <a:hlinkClick r:id="rId7" tooltip="S2CID (identifier)">
                  <a:extLst>
                    <a:ext uri="{A12FA001-AC4F-418D-AE19-62706E023703}">
                      <ahyp:hlinkClr xmlns:ahyp="http://schemas.microsoft.com/office/drawing/2018/hyperlinkcolor" val="tx"/>
                    </a:ext>
                  </a:extLst>
                </a:hlinkClick>
              </a:rPr>
              <a:t>S2CID</a:t>
            </a:r>
            <a:r>
              <a:rPr lang="en-GB" sz="2200" b="0" dirty="0">
                <a:solidFill>
                  <a:srgbClr val="FF0000"/>
                </a:solidFill>
                <a:effectLst/>
                <a:latin typeface="Arial" panose="020B0604020202020204" pitchFamily="34" charset="0"/>
              </a:rPr>
              <a:t> </a:t>
            </a:r>
            <a:r>
              <a:rPr lang="en-GB" sz="2200" b="0" u="none" strike="noStrike" dirty="0">
                <a:solidFill>
                  <a:srgbClr val="FF0000"/>
                </a:solidFill>
                <a:effectLst/>
                <a:latin typeface="Arial" panose="020B0604020202020204" pitchFamily="34" charset="0"/>
                <a:hlinkClick r:id="rId8">
                  <a:extLst>
                    <a:ext uri="{A12FA001-AC4F-418D-AE19-62706E023703}">
                      <ahyp:hlinkClr xmlns:ahyp="http://schemas.microsoft.com/office/drawing/2018/hyperlinkcolor" val="tx"/>
                    </a:ext>
                  </a:extLst>
                </a:hlinkClick>
              </a:rPr>
              <a:t>145605832</a:t>
            </a:r>
            <a:r>
              <a:rPr lang="en-GB" sz="2200" b="0" dirty="0">
                <a:solidFill>
                  <a:srgbClr val="FF0000"/>
                </a:solidFill>
                <a:effectLst/>
                <a:latin typeface="Arial" panose="020B0604020202020204" pitchFamily="34" charset="0"/>
              </a:rPr>
              <a:t>.</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p:txBody>
      </p:sp>
    </p:spTree>
    <p:extLst>
      <p:ext uri="{BB962C8B-B14F-4D97-AF65-F5344CB8AC3E}">
        <p14:creationId xmlns:p14="http://schemas.microsoft.com/office/powerpoint/2010/main" val="4785613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1" name="Rectangle 2070">
            <a:extLst>
              <a:ext uri="{FF2B5EF4-FFF2-40B4-BE49-F238E27FC236}">
                <a16:creationId xmlns:a16="http://schemas.microsoft.com/office/drawing/2014/main" id="{4E2ED6F9-63C3-4A8D-9BB4-1EA62533B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73" name="Rectangle 2072">
            <a:extLst>
              <a:ext uri="{FF2B5EF4-FFF2-40B4-BE49-F238E27FC236}">
                <a16:creationId xmlns:a16="http://schemas.microsoft.com/office/drawing/2014/main" id="{6D72081E-AD41-4FBB-B02B-698A68DBCA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812" y="4218905"/>
            <a:ext cx="8375585"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F3FDF9F-3FF3-2755-A310-F3DDFC06E9D5}"/>
              </a:ext>
            </a:extLst>
          </p:cNvPr>
          <p:cNvSpPr>
            <a:spLocks noGrp="1"/>
          </p:cNvSpPr>
          <p:nvPr>
            <p:ph type="title"/>
          </p:nvPr>
        </p:nvSpPr>
        <p:spPr>
          <a:xfrm>
            <a:off x="788670" y="4495466"/>
            <a:ext cx="7409486" cy="1536192"/>
          </a:xfrm>
        </p:spPr>
        <p:txBody>
          <a:bodyPr vert="horz" lIns="91440" tIns="45720" rIns="91440" bIns="45720" rtlCol="0">
            <a:noAutofit/>
          </a:bodyPr>
          <a:lstStyle/>
          <a:p>
            <a:pPr>
              <a:lnSpc>
                <a:spcPct val="90000"/>
              </a:lnSpc>
            </a:pPr>
            <a:r>
              <a:rPr lang="en-US" sz="1800" dirty="0"/>
              <a:t>1795 British rule</a:t>
            </a:r>
            <a:br>
              <a:rPr lang="en-US" sz="1800" dirty="0"/>
            </a:br>
            <a:r>
              <a:rPr lang="en-US" sz="1800" dirty="0"/>
              <a:t>pushed the Dutch north into what is now the Transvaal and the Orange Free State of south Africa</a:t>
            </a:r>
            <a:br>
              <a:rPr lang="en-US" sz="1800" dirty="0"/>
            </a:br>
            <a:r>
              <a:rPr lang="en-US" sz="1800" dirty="0"/>
              <a:t>The great Trek, the Voortrekkers</a:t>
            </a:r>
            <a:br>
              <a:rPr lang="en-US" sz="1800" dirty="0"/>
            </a:br>
            <a:r>
              <a:rPr lang="en-US" sz="1800" dirty="0"/>
              <a:t>cattle and hunting incompatible</a:t>
            </a:r>
            <a:br>
              <a:rPr lang="en-US" sz="1800" dirty="0"/>
            </a:br>
            <a:r>
              <a:rPr lang="en-US" sz="1800" dirty="0"/>
              <a:t>Khoisan were pushed north before them</a:t>
            </a:r>
            <a:br>
              <a:rPr lang="en-US" sz="1800" dirty="0"/>
            </a:br>
            <a:r>
              <a:rPr lang="en-US" sz="1800" dirty="0"/>
              <a:t>First Boer war 1880</a:t>
            </a:r>
            <a:br>
              <a:rPr lang="en-US" sz="1800" dirty="0"/>
            </a:br>
            <a:endParaRPr lang="en-US" sz="1800" dirty="0"/>
          </a:p>
        </p:txBody>
      </p:sp>
      <p:pic>
        <p:nvPicPr>
          <p:cNvPr id="2050" name="Picture 2">
            <a:extLst>
              <a:ext uri="{FF2B5EF4-FFF2-40B4-BE49-F238E27FC236}">
                <a16:creationId xmlns:a16="http://schemas.microsoft.com/office/drawing/2014/main" id="{310A20EE-F020-AC79-C7CE-4CA5B1D48DF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0245" b="6027"/>
          <a:stretch/>
        </p:blipFill>
        <p:spPr bwMode="auto">
          <a:xfrm>
            <a:off x="20" y="10"/>
            <a:ext cx="9143980" cy="3994473"/>
          </a:xfrm>
          <a:prstGeom prst="rect">
            <a:avLst/>
          </a:prstGeom>
          <a:noFill/>
          <a:extLst>
            <a:ext uri="{909E8E84-426E-40DD-AFC4-6F175D3DCCD1}">
              <a14:hiddenFill xmlns:a14="http://schemas.microsoft.com/office/drawing/2010/main">
                <a:solidFill>
                  <a:srgbClr val="FFFFFF"/>
                </a:solidFill>
              </a14:hiddenFill>
            </a:ext>
          </a:extLst>
        </p:spPr>
      </p:pic>
      <p:sp>
        <p:nvSpPr>
          <p:cNvPr id="2075" name="Rectangle 2074">
            <a:extLst>
              <a:ext uri="{FF2B5EF4-FFF2-40B4-BE49-F238E27FC236}">
                <a16:creationId xmlns:a16="http://schemas.microsoft.com/office/drawing/2014/main" id="{716248AD-805F-41BF-9B57-FC53E5B32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806" y="4911519"/>
            <a:ext cx="96012"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2077" name="Rectangle 2076">
            <a:extLst>
              <a:ext uri="{FF2B5EF4-FFF2-40B4-BE49-F238E27FC236}">
                <a16:creationId xmlns:a16="http://schemas.microsoft.com/office/drawing/2014/main" id="{1F82758F-B2B3-4F0A-BB90-4BFFEDD16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999776" y="5256704"/>
            <a:ext cx="1463040" cy="13716"/>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61" name="Content Placeholder 2060">
            <a:extLst>
              <a:ext uri="{FF2B5EF4-FFF2-40B4-BE49-F238E27FC236}">
                <a16:creationId xmlns:a16="http://schemas.microsoft.com/office/drawing/2014/main" id="{3053CFE7-0129-C8DB-5E49-493195EFDC69}"/>
              </a:ext>
            </a:extLst>
          </p:cNvPr>
          <p:cNvSpPr>
            <a:spLocks noGrp="1"/>
          </p:cNvSpPr>
          <p:nvPr>
            <p:ph idx="1"/>
          </p:nvPr>
        </p:nvSpPr>
        <p:spPr>
          <a:xfrm flipV="1">
            <a:off x="8471917" y="6031657"/>
            <a:ext cx="45719" cy="45719"/>
          </a:xfrm>
        </p:spPr>
        <p:txBody>
          <a:bodyPr anchor="ctr">
            <a:normAutofit fontScale="25000" lnSpcReduction="20000"/>
          </a:bodyPr>
          <a:lstStyle/>
          <a:p>
            <a:endParaRPr lang="en-US" sz="1600" dirty="0"/>
          </a:p>
        </p:txBody>
      </p:sp>
    </p:spTree>
    <p:extLst>
      <p:ext uri="{BB962C8B-B14F-4D97-AF65-F5344CB8AC3E}">
        <p14:creationId xmlns:p14="http://schemas.microsoft.com/office/powerpoint/2010/main" val="16996776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2" descr="King Khama, Emperor Joe, and the Great White Queen: Victorian Br - Picture 1 of 1">
            <a:extLst>
              <a:ext uri="{FF2B5EF4-FFF2-40B4-BE49-F238E27FC236}">
                <a16:creationId xmlns:a16="http://schemas.microsoft.com/office/drawing/2014/main" id="{04F1ACB8-01ED-4B75-54B3-414D8AC8295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 b="2502"/>
          <a:stretch/>
        </p:blipFill>
        <p:spPr bwMode="auto">
          <a:xfrm>
            <a:off x="20" y="10"/>
            <a:ext cx="4571980"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3079" name="Group 3078">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2521" cy="6858000"/>
            <a:chOff x="12068638" y="0"/>
            <a:chExt cx="123362" cy="6858000"/>
          </a:xfrm>
        </p:grpSpPr>
        <p:sp>
          <p:nvSpPr>
            <p:cNvPr id="3080" name="Rectangle 3079">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extBox 1">
            <a:extLst>
              <a:ext uri="{FF2B5EF4-FFF2-40B4-BE49-F238E27FC236}">
                <a16:creationId xmlns:a16="http://schemas.microsoft.com/office/drawing/2014/main" id="{C1E45BC2-5E28-5556-3D56-2293BF896EF2}"/>
              </a:ext>
            </a:extLst>
          </p:cNvPr>
          <p:cNvSpPr txBox="1"/>
          <p:nvPr/>
        </p:nvSpPr>
        <p:spPr>
          <a:xfrm>
            <a:off x="5117908" y="2533476"/>
            <a:ext cx="3368865" cy="344783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1700" dirty="0"/>
              <a:t>It wasn’t just the Khoisan who were affected by the pushing north of the Boers, the tribal chiefdoms of the Bantu-speaking peoples were too.</a:t>
            </a:r>
          </a:p>
          <a:p>
            <a:pPr indent="-228600">
              <a:lnSpc>
                <a:spcPct val="90000"/>
              </a:lnSpc>
              <a:spcAft>
                <a:spcPts val="600"/>
              </a:spcAft>
              <a:buFont typeface="Arial" panose="020B0604020202020204" pitchFamily="34" charset="0"/>
              <a:buChar char="•"/>
            </a:pPr>
            <a:r>
              <a:rPr lang="en-US" sz="1700" dirty="0"/>
              <a:t>In 1895 King Khama the Great (chief of the </a:t>
            </a:r>
            <a:r>
              <a:rPr lang="en-US" sz="1700" dirty="0" err="1"/>
              <a:t>Bamangwato</a:t>
            </a:r>
            <a:r>
              <a:rPr lang="en-US" sz="1700" dirty="0"/>
              <a:t>) came to Britain to ask Queen Victoria protection from Boer encroachment</a:t>
            </a:r>
          </a:p>
          <a:p>
            <a:pPr indent="-228600">
              <a:lnSpc>
                <a:spcPct val="90000"/>
              </a:lnSpc>
              <a:spcAft>
                <a:spcPts val="600"/>
              </a:spcAft>
              <a:buFont typeface="Arial" panose="020B0604020202020204" pitchFamily="34" charset="0"/>
              <a:buChar char="•"/>
            </a:pPr>
            <a:r>
              <a:rPr lang="en-US" sz="1700" dirty="0"/>
              <a:t>The Queen granted it and the Bechuanaland Protectorate was drawn up</a:t>
            </a:r>
          </a:p>
        </p:txBody>
      </p:sp>
    </p:spTree>
    <p:extLst>
      <p:ext uri="{BB962C8B-B14F-4D97-AF65-F5344CB8AC3E}">
        <p14:creationId xmlns:p14="http://schemas.microsoft.com/office/powerpoint/2010/main" val="15480956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5A7A1-E263-95FF-8456-F1A87A9C3A57}"/>
              </a:ext>
            </a:extLst>
          </p:cNvPr>
          <p:cNvSpPr>
            <a:spLocks noGrp="1"/>
          </p:cNvSpPr>
          <p:nvPr>
            <p:ph type="title"/>
          </p:nvPr>
        </p:nvSpPr>
        <p:spPr/>
        <p:txBody>
          <a:bodyPr/>
          <a:lstStyle/>
          <a:p>
            <a:r>
              <a:rPr lang="en-GB" dirty="0"/>
              <a:t>Colonial southern Africa</a:t>
            </a:r>
          </a:p>
        </p:txBody>
      </p:sp>
      <p:pic>
        <p:nvPicPr>
          <p:cNvPr id="5122" name="Picture 2" descr="The colonial history of South Africa timeline | Timetoast timelines">
            <a:extLst>
              <a:ext uri="{FF2B5EF4-FFF2-40B4-BE49-F238E27FC236}">
                <a16:creationId xmlns:a16="http://schemas.microsoft.com/office/drawing/2014/main" id="{6FDFA8BF-40CD-FE3F-7D07-FE83679200D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645920" y="1741773"/>
            <a:ext cx="5852160" cy="42428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54779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C5F39B-5D8A-C10A-B91A-44E5D0CB8EF9}"/>
              </a:ext>
            </a:extLst>
          </p:cNvPr>
          <p:cNvSpPr>
            <a:spLocks noGrp="1"/>
          </p:cNvSpPr>
          <p:nvPr>
            <p:ph type="title"/>
          </p:nvPr>
        </p:nvSpPr>
        <p:spPr>
          <a:xfrm>
            <a:off x="6482394" y="489507"/>
            <a:ext cx="2318706" cy="1655483"/>
          </a:xfrm>
        </p:spPr>
        <p:txBody>
          <a:bodyPr vert="horz" lIns="91440" tIns="45720" rIns="91440" bIns="45720" rtlCol="0" anchor="b">
            <a:normAutofit/>
          </a:bodyPr>
          <a:lstStyle/>
          <a:p>
            <a:pPr>
              <a:lnSpc>
                <a:spcPct val="90000"/>
              </a:lnSpc>
            </a:pPr>
            <a:endParaRPr lang="en-US" sz="3500"/>
          </a:p>
        </p:txBody>
      </p:sp>
      <p:pic>
        <p:nvPicPr>
          <p:cNvPr id="5" name="Picture Placeholder 4" descr="Kalahari map">
            <a:extLst>
              <a:ext uri="{FF2B5EF4-FFF2-40B4-BE49-F238E27FC236}">
                <a16:creationId xmlns:a16="http://schemas.microsoft.com/office/drawing/2014/main" id="{C8B34929-D2D3-8197-58D4-6E6CEA922C49}"/>
              </a:ext>
            </a:extLst>
          </p:cNvPr>
          <p:cNvPicPr>
            <a:picLocks noGrp="1" noChangeAspect="1" noChangeArrowheads="1"/>
          </p:cNvPicPr>
          <p:nvPr>
            <p:ph type="pic" idx="1"/>
          </p:nvPr>
        </p:nvPicPr>
        <p:blipFill rotWithShape="1">
          <a:blip r:embed="rId2"/>
          <a:srcRect l="1767" r="25099" b="-1"/>
          <a:stretch/>
        </p:blipFill>
        <p:spPr bwMode="auto">
          <a:xfrm>
            <a:off x="20" y="431"/>
            <a:ext cx="6086455" cy="6408311"/>
          </a:xfrm>
          <a:prstGeom prst="rect">
            <a:avLst/>
          </a:prstGeom>
          <a:noFill/>
        </p:spPr>
      </p:pic>
      <p:sp>
        <p:nvSpPr>
          <p:cNvPr id="4" name="Text Placeholder 3">
            <a:extLst>
              <a:ext uri="{FF2B5EF4-FFF2-40B4-BE49-F238E27FC236}">
                <a16:creationId xmlns:a16="http://schemas.microsoft.com/office/drawing/2014/main" id="{3A3E388C-ACD3-9D43-F7A4-2FCA19F832DF}"/>
              </a:ext>
            </a:extLst>
          </p:cNvPr>
          <p:cNvSpPr>
            <a:spLocks noGrp="1"/>
          </p:cNvSpPr>
          <p:nvPr>
            <p:ph type="body" sz="half" idx="2"/>
          </p:nvPr>
        </p:nvSpPr>
        <p:spPr>
          <a:xfrm>
            <a:off x="6482394" y="2418408"/>
            <a:ext cx="2207110" cy="3540265"/>
          </a:xfrm>
        </p:spPr>
        <p:txBody>
          <a:bodyPr vert="horz" lIns="91440" tIns="45720" rIns="91440" bIns="45720" rtlCol="0">
            <a:normAutofit/>
          </a:bodyPr>
          <a:lstStyle/>
          <a:p>
            <a:pPr indent="-228600">
              <a:lnSpc>
                <a:spcPct val="90000"/>
              </a:lnSpc>
              <a:buFont typeface="Arial" panose="020B0604020202020204" pitchFamily="34" charset="0"/>
              <a:buChar char="•"/>
            </a:pPr>
            <a:r>
              <a:rPr lang="en-US" sz="1700" dirty="0"/>
              <a:t>The only place nobody wanted was the Kalahari desert</a:t>
            </a:r>
          </a:p>
          <a:p>
            <a:pPr indent="-228600">
              <a:lnSpc>
                <a:spcPct val="90000"/>
              </a:lnSpc>
              <a:buFont typeface="Arial" panose="020B0604020202020204" pitchFamily="34" charset="0"/>
              <a:buChar char="•"/>
            </a:pPr>
            <a:r>
              <a:rPr lang="en-US" sz="1700" dirty="0"/>
              <a:t>That was where the Khoisan retreated to</a:t>
            </a:r>
          </a:p>
          <a:p>
            <a:pPr indent="-228600">
              <a:lnSpc>
                <a:spcPct val="90000"/>
              </a:lnSpc>
              <a:buFont typeface="Arial" panose="020B0604020202020204" pitchFamily="34" charset="0"/>
              <a:buChar char="•"/>
            </a:pPr>
            <a:r>
              <a:rPr lang="en-US" sz="1700" dirty="0"/>
              <a:t>It probably wasn’t their place of choice</a:t>
            </a:r>
          </a:p>
          <a:p>
            <a:pPr indent="-228600">
              <a:lnSpc>
                <a:spcPct val="90000"/>
              </a:lnSpc>
              <a:buFont typeface="Arial" panose="020B0604020202020204" pitchFamily="34" charset="0"/>
              <a:buChar char="•"/>
            </a:pPr>
            <a:r>
              <a:rPr lang="en-US" sz="1700" dirty="0"/>
              <a:t>They will have had to have changed their way of life</a:t>
            </a:r>
          </a:p>
          <a:p>
            <a:pPr indent="-228600">
              <a:lnSpc>
                <a:spcPct val="90000"/>
              </a:lnSpc>
              <a:buFont typeface="Arial" panose="020B0604020202020204" pitchFamily="34" charset="0"/>
              <a:buChar char="•"/>
            </a:pPr>
            <a:endParaRPr lang="en-US" sz="1700" dirty="0"/>
          </a:p>
        </p:txBody>
      </p:sp>
      <p:sp>
        <p:nvSpPr>
          <p:cNvPr id="12" name="Rectangle 11">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8741"/>
            <a:ext cx="9143997"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8742"/>
            <a:ext cx="6086475"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735970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37AFF-BD8C-70EB-0AFD-9A01656E9AD3}"/>
              </a:ext>
            </a:extLst>
          </p:cNvPr>
          <p:cNvSpPr>
            <a:spLocks noGrp="1"/>
          </p:cNvSpPr>
          <p:nvPr>
            <p:ph type="title"/>
          </p:nvPr>
        </p:nvSpPr>
        <p:spPr/>
        <p:txBody>
          <a:bodyPr/>
          <a:lstStyle/>
          <a:p>
            <a:r>
              <a:rPr lang="en-GB" dirty="0"/>
              <a:t>interaction</a:t>
            </a:r>
          </a:p>
        </p:txBody>
      </p:sp>
    </p:spTree>
    <p:extLst>
      <p:ext uri="{BB962C8B-B14F-4D97-AF65-F5344CB8AC3E}">
        <p14:creationId xmlns:p14="http://schemas.microsoft.com/office/powerpoint/2010/main" val="19386636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Lee’s response to criticism</a:t>
            </a:r>
          </a:p>
        </p:txBody>
      </p:sp>
      <p:sp>
        <p:nvSpPr>
          <p:cNvPr id="3" name="Content Placeholder 2"/>
          <p:cNvSpPr>
            <a:spLocks noGrp="1"/>
          </p:cNvSpPr>
          <p:nvPr>
            <p:ph idx="1"/>
          </p:nvPr>
        </p:nvSpPr>
        <p:spPr/>
        <p:txBody>
          <a:bodyPr>
            <a:normAutofit/>
          </a:bodyPr>
          <a:lstStyle/>
          <a:p>
            <a:r>
              <a:rPr lang="en-GB" dirty="0"/>
              <a:t>In 1990, Lee responded to the criticisms of his work by writing a paper with Solway which was an attempt to situate the Kalahari San in history (subtitle).  But they could not satisfy their critics...</a:t>
            </a:r>
          </a:p>
          <a:p>
            <a:endParaRPr lang="en-GB" dirty="0"/>
          </a:p>
          <a:p>
            <a:r>
              <a:rPr lang="en-GB" sz="2000" dirty="0"/>
              <a:t>Solway, J. S., and R. B. Lee. 1990. Foragers, Genuine or Spurious? Situating the Kalahari San in History. </a:t>
            </a:r>
            <a:r>
              <a:rPr lang="en-GB" sz="2000" i="1" dirty="0"/>
              <a:t>Current Anthropology</a:t>
            </a:r>
            <a:r>
              <a:rPr lang="en-GB" sz="2000" dirty="0"/>
              <a:t> 31:109-149. </a:t>
            </a:r>
            <a:endParaRPr lang="en-US" sz="2000" dirty="0"/>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a:t>San-Tswana interaction</a:t>
            </a:r>
            <a:br>
              <a:rPr lang="en-GB" sz="3600" dirty="0"/>
            </a:br>
            <a:r>
              <a:rPr lang="en-GB" sz="1800" dirty="0"/>
              <a:t>The great Kalahari debate</a:t>
            </a:r>
          </a:p>
        </p:txBody>
      </p:sp>
      <p:pic>
        <p:nvPicPr>
          <p:cNvPr id="8" name="Picture 7" descr="denbow_jim.jpg"/>
          <p:cNvPicPr>
            <a:picLocks noChangeAspect="1"/>
          </p:cNvPicPr>
          <p:nvPr/>
        </p:nvPicPr>
        <p:blipFill>
          <a:blip r:embed="rId3" cstate="print"/>
          <a:stretch>
            <a:fillRect/>
          </a:stretch>
        </p:blipFill>
        <p:spPr>
          <a:xfrm>
            <a:off x="6019800" y="3429000"/>
            <a:ext cx="2000250" cy="2667000"/>
          </a:xfrm>
          <a:prstGeom prst="rect">
            <a:avLst/>
          </a:prstGeom>
        </p:spPr>
      </p:pic>
      <p:sp>
        <p:nvSpPr>
          <p:cNvPr id="12" name="Rectangle 11"/>
          <p:cNvSpPr/>
          <p:nvPr/>
        </p:nvSpPr>
        <p:spPr>
          <a:xfrm flipH="1">
            <a:off x="1066800" y="3276600"/>
            <a:ext cx="2590800" cy="2554545"/>
          </a:xfrm>
          <a:prstGeom prst="rect">
            <a:avLst/>
          </a:prstGeom>
        </p:spPr>
        <p:txBody>
          <a:bodyPr wrap="square">
            <a:spAutoFit/>
          </a:bodyPr>
          <a:lstStyle/>
          <a:p>
            <a:r>
              <a:rPr lang="en-GB" sz="2000" b="1" dirty="0" err="1">
                <a:solidFill>
                  <a:prstClr val="black"/>
                </a:solidFill>
                <a:ea typeface="+mj-ea"/>
                <a:cs typeface="+mj-cs"/>
              </a:rPr>
              <a:t>Wilmsen</a:t>
            </a:r>
            <a:r>
              <a:rPr lang="en-GB" sz="2000" b="1" dirty="0">
                <a:solidFill>
                  <a:prstClr val="black"/>
                </a:solidFill>
                <a:ea typeface="+mj-ea"/>
                <a:cs typeface="+mj-cs"/>
              </a:rPr>
              <a:t>, E. N., and J. R. </a:t>
            </a:r>
            <a:r>
              <a:rPr lang="en-GB" sz="2000" b="1" dirty="0" err="1">
                <a:solidFill>
                  <a:prstClr val="black"/>
                </a:solidFill>
                <a:ea typeface="+mj-ea"/>
                <a:cs typeface="+mj-cs"/>
              </a:rPr>
              <a:t>Denbow</a:t>
            </a:r>
            <a:r>
              <a:rPr lang="en-GB" sz="2000" b="1" dirty="0">
                <a:solidFill>
                  <a:prstClr val="black"/>
                </a:solidFill>
                <a:ea typeface="+mj-ea"/>
                <a:cs typeface="+mj-cs"/>
              </a:rPr>
              <a:t>. 1990. </a:t>
            </a:r>
            <a:r>
              <a:rPr lang="en-GB" sz="2000" dirty="0">
                <a:solidFill>
                  <a:prstClr val="black"/>
                </a:solidFill>
                <a:ea typeface="+mj-ea"/>
                <a:cs typeface="+mj-cs"/>
              </a:rPr>
              <a:t>Paradigmatic History of San-speaking Peoples and Current Attempts at Revision. </a:t>
            </a:r>
            <a:r>
              <a:rPr lang="en-GB" sz="2000" i="1" dirty="0">
                <a:solidFill>
                  <a:prstClr val="black"/>
                </a:solidFill>
                <a:ea typeface="+mj-ea"/>
                <a:cs typeface="+mj-cs"/>
              </a:rPr>
              <a:t>Current Anthropology</a:t>
            </a:r>
            <a:r>
              <a:rPr lang="en-GB" sz="2000" dirty="0">
                <a:solidFill>
                  <a:prstClr val="black"/>
                </a:solidFill>
                <a:ea typeface="+mj-ea"/>
                <a:cs typeface="+mj-cs"/>
              </a:rPr>
              <a:t> 31:489-507. </a:t>
            </a:r>
            <a:endParaRPr lang="en-GB" dirty="0"/>
          </a:p>
        </p:txBody>
      </p:sp>
      <p:sp>
        <p:nvSpPr>
          <p:cNvPr id="9" name="Content Placeholder 8"/>
          <p:cNvSpPr>
            <a:spLocks noGrp="1"/>
          </p:cNvSpPr>
          <p:nvPr>
            <p:ph idx="1"/>
          </p:nvPr>
        </p:nvSpPr>
        <p:spPr/>
        <p:txBody>
          <a:bodyPr/>
          <a:lstStyle/>
          <a:p>
            <a:r>
              <a:rPr lang="en-US" dirty="0" err="1"/>
              <a:t>Wilmsen</a:t>
            </a:r>
            <a:r>
              <a:rPr lang="en-US" dirty="0"/>
              <a:t> and </a:t>
            </a:r>
            <a:r>
              <a:rPr lang="en-US" dirty="0" err="1"/>
              <a:t>Denbow</a:t>
            </a:r>
            <a:r>
              <a:rPr lang="en-US" dirty="0"/>
              <a:t> followed up with an article just three months later in the same journal. They stressed San-Tswana interaction.</a:t>
            </a:r>
          </a:p>
        </p:txBody>
      </p:sp>
      <p:pic>
        <p:nvPicPr>
          <p:cNvPr id="11" name="Picture 10" descr="Ed.png"/>
          <p:cNvPicPr>
            <a:picLocks noChangeAspect="1"/>
          </p:cNvPicPr>
          <p:nvPr/>
        </p:nvPicPr>
        <p:blipFill>
          <a:blip r:embed="rId4" cstate="print"/>
          <a:stretch>
            <a:fillRect/>
          </a:stretch>
        </p:blipFill>
        <p:spPr>
          <a:xfrm>
            <a:off x="3810000" y="3352800"/>
            <a:ext cx="2205848" cy="2899114"/>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anthropological “</a:t>
            </a:r>
            <a:r>
              <a:rPr lang="en-GB" dirty="0" err="1"/>
              <a:t>pristinity</a:t>
            </a:r>
            <a:r>
              <a:rPr lang="en-GB" dirty="0"/>
              <a:t>”</a:t>
            </a:r>
          </a:p>
        </p:txBody>
      </p:sp>
      <p:sp>
        <p:nvSpPr>
          <p:cNvPr id="3" name="Content Placeholder 2"/>
          <p:cNvSpPr>
            <a:spLocks noGrp="1"/>
          </p:cNvSpPr>
          <p:nvPr>
            <p:ph idx="1"/>
          </p:nvPr>
        </p:nvSpPr>
        <p:spPr/>
        <p:txBody>
          <a:bodyPr>
            <a:normAutofit fontScale="85000" lnSpcReduction="20000"/>
          </a:bodyPr>
          <a:lstStyle/>
          <a:p>
            <a:r>
              <a:rPr lang="en-GB" dirty="0"/>
              <a:t>"cultural or social anthropology has built its reputation as a discipline upon the study of...what are labelled "primitive" societies...[This] has unfortunately led anthropologists...occasionally to ignore information that made it clear that the society being studied was not quite so primitive (or isolated) as the anthropologist would like...[thus giving the impression] of an allegedly pristine </a:t>
            </a:r>
            <a:r>
              <a:rPr lang="en-GB" dirty="0" err="1"/>
              <a:t>primitivity</a:t>
            </a:r>
            <a:r>
              <a:rPr lang="en-GB" dirty="0"/>
              <a:t>, coolly observed by the anthropologist-as-hero...one anthropological monograph after another whisks out of view any signs of the present and how it came to be" (</a:t>
            </a:r>
            <a:r>
              <a:rPr lang="en-GB" dirty="0" err="1"/>
              <a:t>Mintz</a:t>
            </a:r>
            <a:r>
              <a:rPr lang="en-GB" dirty="0"/>
              <a:t> 1985:xxvi-xxvii, as edited and quoted in Headland and Reid 1989:51).</a:t>
            </a:r>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Some of </a:t>
            </a:r>
            <a:r>
              <a:rPr lang="en-GB" sz="3600" dirty="0" err="1"/>
              <a:t>Wilmsen</a:t>
            </a:r>
            <a:r>
              <a:rPr lang="en-GB" sz="3600" dirty="0"/>
              <a:t> and </a:t>
            </a:r>
            <a:r>
              <a:rPr lang="en-GB" sz="3600" dirty="0" err="1"/>
              <a:t>Denbow’s</a:t>
            </a:r>
            <a:r>
              <a:rPr lang="en-GB" sz="3600" dirty="0"/>
              <a:t> criticisms</a:t>
            </a:r>
          </a:p>
        </p:txBody>
      </p:sp>
      <p:sp>
        <p:nvSpPr>
          <p:cNvPr id="3" name="Content Placeholder 2"/>
          <p:cNvSpPr>
            <a:spLocks noGrp="1"/>
          </p:cNvSpPr>
          <p:nvPr>
            <p:ph idx="1"/>
          </p:nvPr>
        </p:nvSpPr>
        <p:spPr/>
        <p:txBody>
          <a:bodyPr>
            <a:normAutofit fontScale="70000" lnSpcReduction="20000"/>
          </a:bodyPr>
          <a:lstStyle/>
          <a:p>
            <a:r>
              <a:rPr lang="en-GB" dirty="0"/>
              <a:t>Their historical source (</a:t>
            </a:r>
            <a:r>
              <a:rPr lang="en-GB" dirty="0" err="1"/>
              <a:t>Passarge</a:t>
            </a:r>
            <a:r>
              <a:rPr lang="en-GB" dirty="0"/>
              <a:t> 1905) had observed that San people provided a great deal of labour for the Bantu, and that a lot of it was involuntary. The following quote (as translated by </a:t>
            </a:r>
            <a:r>
              <a:rPr lang="en-GB" dirty="0" err="1"/>
              <a:t>Wilmsen</a:t>
            </a:r>
            <a:r>
              <a:rPr lang="en-GB" dirty="0"/>
              <a:t> and </a:t>
            </a:r>
            <a:r>
              <a:rPr lang="en-GB" dirty="0" err="1"/>
              <a:t>Denbow</a:t>
            </a:r>
            <a:r>
              <a:rPr lang="en-GB" dirty="0"/>
              <a:t>) from </a:t>
            </a:r>
            <a:r>
              <a:rPr lang="en-GB" dirty="0" err="1"/>
              <a:t>Passarge's</a:t>
            </a:r>
            <a:r>
              <a:rPr lang="en-GB" dirty="0"/>
              <a:t> text highlights the coercive nature of San-Bantu labour relations:</a:t>
            </a:r>
          </a:p>
          <a:p>
            <a:pPr>
              <a:buNone/>
            </a:pPr>
            <a:r>
              <a:rPr lang="en-GB" dirty="0"/>
              <a:t> </a:t>
            </a:r>
          </a:p>
          <a:p>
            <a:r>
              <a:rPr lang="en-GB" dirty="0"/>
              <a:t>"We met, for instance, a travelling </a:t>
            </a:r>
            <a:r>
              <a:rPr lang="en-GB" dirty="0" err="1"/>
              <a:t>Batuana</a:t>
            </a:r>
            <a:r>
              <a:rPr lang="en-GB" dirty="0"/>
              <a:t> [</a:t>
            </a:r>
            <a:r>
              <a:rPr lang="en-GB" dirty="0" err="1"/>
              <a:t>Motawana</a:t>
            </a:r>
            <a:r>
              <a:rPr lang="en-GB" dirty="0"/>
              <a:t>] in the </a:t>
            </a:r>
            <a:r>
              <a:rPr lang="en-GB" dirty="0" err="1"/>
              <a:t>Chansefeld</a:t>
            </a:r>
            <a:r>
              <a:rPr lang="en-GB" dirty="0"/>
              <a:t> [</a:t>
            </a:r>
            <a:r>
              <a:rPr lang="en-GB" dirty="0" err="1"/>
              <a:t>Ghanzi</a:t>
            </a:r>
            <a:r>
              <a:rPr lang="en-GB" dirty="0"/>
              <a:t> </a:t>
            </a:r>
            <a:r>
              <a:rPr lang="en-GB" dirty="0" err="1"/>
              <a:t>veld</a:t>
            </a:r>
            <a:r>
              <a:rPr lang="en-GB" dirty="0"/>
              <a:t>] in June 1897 and all his belongings were carried by a group of Bushmen...bent under the weight, while their masters with </a:t>
            </a:r>
            <a:r>
              <a:rPr lang="en-GB" dirty="0" err="1"/>
              <a:t>schambocks</a:t>
            </a:r>
            <a:r>
              <a:rPr lang="en-GB" dirty="0"/>
              <a:t> [</a:t>
            </a:r>
            <a:r>
              <a:rPr lang="en-GB" dirty="0" err="1"/>
              <a:t>sjamboks</a:t>
            </a:r>
            <a:r>
              <a:rPr lang="en-GB" dirty="0"/>
              <a:t>, whips made of thick hide such as that of hippo or giraffe] in their hands walked alongside" (</a:t>
            </a:r>
            <a:r>
              <a:rPr lang="en-GB" dirty="0" err="1"/>
              <a:t>Passarge</a:t>
            </a:r>
            <a:r>
              <a:rPr lang="en-GB" dirty="0"/>
              <a:t> 1905:122 as edited by and quoted in </a:t>
            </a:r>
            <a:r>
              <a:rPr lang="en-GB" dirty="0" err="1"/>
              <a:t>Wilmsen</a:t>
            </a:r>
            <a:r>
              <a:rPr lang="en-GB" dirty="0"/>
              <a:t> and </a:t>
            </a:r>
            <a:r>
              <a:rPr lang="en-GB" dirty="0" err="1"/>
              <a:t>Denbow</a:t>
            </a:r>
            <a:r>
              <a:rPr lang="en-GB" dirty="0"/>
              <a:t> 1990)</a:t>
            </a:r>
          </a:p>
          <a:p>
            <a:pPr>
              <a:buNone/>
            </a:pPr>
            <a:endParaRPr lang="en-GB" dirty="0"/>
          </a:p>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115050" y="1128094"/>
            <a:ext cx="2575635" cy="1415270"/>
          </a:xfrm>
        </p:spPr>
        <p:txBody>
          <a:bodyPr vert="horz" lIns="91440" tIns="45720" rIns="91440" bIns="45720" rtlCol="0" anchor="t">
            <a:normAutofit/>
          </a:bodyPr>
          <a:lstStyle/>
          <a:p>
            <a:pPr algn="l">
              <a:lnSpc>
                <a:spcPct val="90000"/>
              </a:lnSpc>
            </a:pPr>
            <a:r>
              <a:rPr lang="en-US" sz="1500"/>
              <a:t>Kent, S. 1992. The Current Forager Controversy: Real vs. Ideal Views of Hunter-Gatherers. </a:t>
            </a:r>
            <a:r>
              <a:rPr lang="en-US" sz="1500" i="1"/>
              <a:t>Man NS</a:t>
            </a:r>
            <a:r>
              <a:rPr lang="en-US" sz="1500"/>
              <a:t> 27:45-70. </a:t>
            </a:r>
            <a:br>
              <a:rPr lang="en-US" sz="1500"/>
            </a:br>
            <a:endParaRPr lang="en-US" sz="1500"/>
          </a:p>
        </p:txBody>
      </p:sp>
      <p:cxnSp>
        <p:nvCxnSpPr>
          <p:cNvPr id="1031" name="Straight Connector 1030">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49542" y="871146"/>
            <a:ext cx="552704"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Content Placeholder 4"/>
          <p:cNvSpPr>
            <a:spLocks noGrp="1"/>
          </p:cNvSpPr>
          <p:nvPr>
            <p:ph sz="half" idx="1"/>
          </p:nvPr>
        </p:nvSpPr>
        <p:spPr>
          <a:xfrm>
            <a:off x="6115050" y="2543364"/>
            <a:ext cx="2575635" cy="3599019"/>
          </a:xfrm>
        </p:spPr>
        <p:txBody>
          <a:bodyPr vert="horz" lIns="91440" tIns="45720" rIns="91440" bIns="45720" rtlCol="0">
            <a:normAutofit/>
          </a:bodyPr>
          <a:lstStyle/>
          <a:p>
            <a:pPr indent="-228600">
              <a:lnSpc>
                <a:spcPct val="90000"/>
              </a:lnSpc>
            </a:pPr>
            <a:r>
              <a:rPr lang="en-US" sz="1700" b="1"/>
              <a:t>Susan Kent </a:t>
            </a:r>
            <a:r>
              <a:rPr lang="en-US" sz="1700"/>
              <a:t>(1992) provided a voice of reason and suggested that much of the debate stemmed from the range of diversity among different groups of Basarwa in Botswana. She said that researchers on both sides of the debate were probably correct, depending on the group of Basarwa being studied. </a:t>
            </a:r>
          </a:p>
          <a:p>
            <a:pPr indent="-228600">
              <a:lnSpc>
                <a:spcPct val="90000"/>
              </a:lnSpc>
            </a:pPr>
            <a:endParaRPr lang="en-US" sz="1700"/>
          </a:p>
        </p:txBody>
      </p:sp>
      <p:sp>
        <p:nvSpPr>
          <p:cNvPr id="3" name="Content Placeholder 2">
            <a:extLst>
              <a:ext uri="{FF2B5EF4-FFF2-40B4-BE49-F238E27FC236}">
                <a16:creationId xmlns:a16="http://schemas.microsoft.com/office/drawing/2014/main" id="{295ABE0A-599A-4C82-6F3E-110D68172640}"/>
              </a:ext>
            </a:extLst>
          </p:cNvPr>
          <p:cNvSpPr>
            <a:spLocks noGrp="1"/>
          </p:cNvSpPr>
          <p:nvPr>
            <p:ph sz="half" idx="2"/>
          </p:nvPr>
        </p:nvSpPr>
        <p:spPr/>
        <p:txBody>
          <a:bodyPr/>
          <a:lstStyle/>
          <a:p>
            <a:endParaRPr lang="en-GB"/>
          </a:p>
        </p:txBody>
      </p:sp>
      <p:pic>
        <p:nvPicPr>
          <p:cNvPr id="1028" name="Picture 4">
            <a:extLst>
              <a:ext uri="{FF2B5EF4-FFF2-40B4-BE49-F238E27FC236}">
                <a16:creationId xmlns:a16="http://schemas.microsoft.com/office/drawing/2014/main" id="{E3F9D8D3-104A-39EE-317C-943111779A3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417" y="533400"/>
            <a:ext cx="6096000" cy="60960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sz="2200" dirty="0"/>
            </a:br>
            <a:br>
              <a:rPr lang="en-GB" sz="2200" dirty="0"/>
            </a:br>
            <a:r>
              <a:rPr lang="en-GB" sz="2200" b="1" dirty="0"/>
              <a:t>Variation within groups:</a:t>
            </a:r>
            <a:br>
              <a:rPr lang="en-GB" sz="2200" b="1" dirty="0"/>
            </a:br>
            <a:r>
              <a:rPr lang="en-GB" sz="2000" dirty="0" err="1"/>
              <a:t>Vierich</a:t>
            </a:r>
            <a:r>
              <a:rPr lang="en-GB" sz="2000" dirty="0"/>
              <a:t>, H. 1982. “Adaptive Flexibility in a Multi-Ethnic Setting: The </a:t>
            </a:r>
            <a:r>
              <a:rPr lang="en-GB" sz="2000" dirty="0" err="1"/>
              <a:t>Basarwa</a:t>
            </a:r>
            <a:r>
              <a:rPr lang="en-GB" sz="2000" dirty="0"/>
              <a:t> of the Southern Kalahari,” in </a:t>
            </a:r>
            <a:r>
              <a:rPr lang="en-GB" sz="2000" i="1" dirty="0"/>
              <a:t>Politics and History in Band Societies</a:t>
            </a:r>
            <a:r>
              <a:rPr lang="en-GB" sz="2000" dirty="0"/>
              <a:t>. Edited by E. Leacock and R. Lee, pp. 213-222. Cambridge: Cambridge University Press.</a:t>
            </a:r>
            <a:r>
              <a:rPr lang="en-GB" sz="2200" dirty="0"/>
              <a:t> </a:t>
            </a:r>
            <a:br>
              <a:rPr lang="en-GB" dirty="0"/>
            </a:br>
            <a:endParaRPr lang="en-GB" dirty="0"/>
          </a:p>
        </p:txBody>
      </p:sp>
      <p:sp>
        <p:nvSpPr>
          <p:cNvPr id="3" name="Content Placeholder 2"/>
          <p:cNvSpPr>
            <a:spLocks noGrp="1"/>
          </p:cNvSpPr>
          <p:nvPr>
            <p:ph idx="1"/>
          </p:nvPr>
        </p:nvSpPr>
        <p:spPr/>
        <p:txBody>
          <a:bodyPr>
            <a:normAutofit fontScale="77500" lnSpcReduction="20000"/>
          </a:bodyPr>
          <a:lstStyle/>
          <a:p>
            <a:pPr lvl="0"/>
            <a:r>
              <a:rPr lang="en-GB" dirty="0"/>
              <a:t>1. a purely hunting and gathering strategy, </a:t>
            </a:r>
          </a:p>
          <a:p>
            <a:pPr lvl="0"/>
            <a:r>
              <a:rPr lang="en-GB" dirty="0"/>
              <a:t>2. a basically hunting and gathering subsistence supplemented by products from agriculture and </a:t>
            </a:r>
            <a:r>
              <a:rPr lang="en-GB" dirty="0" err="1"/>
              <a:t>pastoralism</a:t>
            </a:r>
            <a:r>
              <a:rPr lang="en-GB" dirty="0"/>
              <a:t> on a seasonal or occasional basis, </a:t>
            </a:r>
          </a:p>
          <a:p>
            <a:pPr lvl="0"/>
            <a:r>
              <a:rPr lang="en-GB" dirty="0"/>
              <a:t>3. a mixed strategy involving roughly equal inputs from the hunting and gathering economy and from the pastoral and agricultural economy, and finally </a:t>
            </a:r>
          </a:p>
          <a:p>
            <a:pPr lvl="0"/>
            <a:r>
              <a:rPr lang="en-GB" dirty="0"/>
              <a:t>4. a pattern in which agriculture and pastoralism provide the majority if not all of the subsistence" (</a:t>
            </a:r>
            <a:r>
              <a:rPr lang="en-GB" dirty="0" err="1"/>
              <a:t>Vierich</a:t>
            </a:r>
            <a:r>
              <a:rPr lang="en-GB" dirty="0"/>
              <a:t> 1982:215-216). </a:t>
            </a:r>
          </a:p>
          <a:p>
            <a:pPr lvl="0"/>
            <a:endParaRPr lang="en-GB" dirty="0"/>
          </a:p>
          <a:p>
            <a:pPr lvl="0"/>
            <a:r>
              <a:rPr lang="en-GB" dirty="0"/>
              <a:t>So who are these </a:t>
            </a:r>
            <a:r>
              <a:rPr lang="en-GB" dirty="0" err="1"/>
              <a:t>agropastoralists</a:t>
            </a:r>
            <a:r>
              <a:rPr lang="en-GB" dirty="0"/>
              <a:t>?</a:t>
            </a:r>
          </a:p>
          <a:p>
            <a:pPr>
              <a:buNone/>
            </a:pPr>
            <a:r>
              <a:rPr lang="en-GB" dirty="0"/>
              <a:t> </a:t>
            </a:r>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in on Latest Images">
            <a:extLst>
              <a:ext uri="{FF2B5EF4-FFF2-40B4-BE49-F238E27FC236}">
                <a16:creationId xmlns:a16="http://schemas.microsoft.com/office/drawing/2014/main" id="{2B5C4B68-3B69-848D-63F6-471AFDABC7F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31963" y="0"/>
            <a:ext cx="567848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08677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3D771-0AC2-FC93-E765-621D2D39D9AD}"/>
              </a:ext>
            </a:extLst>
          </p:cNvPr>
          <p:cNvSpPr>
            <a:spLocks noGrp="1"/>
          </p:cNvSpPr>
          <p:nvPr>
            <p:ph type="title"/>
          </p:nvPr>
        </p:nvSpPr>
        <p:spPr/>
        <p:txBody>
          <a:bodyPr>
            <a:normAutofit fontScale="90000"/>
          </a:bodyPr>
          <a:lstStyle/>
          <a:p>
            <a:r>
              <a:rPr lang="en-GB" dirty="0"/>
              <a:t>Bantu migration  southern Africa around 500AD</a:t>
            </a:r>
          </a:p>
        </p:txBody>
      </p:sp>
      <p:sp>
        <p:nvSpPr>
          <p:cNvPr id="3" name="Content Placeholder 2">
            <a:extLst>
              <a:ext uri="{FF2B5EF4-FFF2-40B4-BE49-F238E27FC236}">
                <a16:creationId xmlns:a16="http://schemas.microsoft.com/office/drawing/2014/main" id="{3B05A253-DD6A-29E2-633C-2CC34989BE7F}"/>
              </a:ext>
            </a:extLst>
          </p:cNvPr>
          <p:cNvSpPr>
            <a:spLocks noGrp="1"/>
          </p:cNvSpPr>
          <p:nvPr>
            <p:ph idx="1"/>
          </p:nvPr>
        </p:nvSpPr>
        <p:spPr>
          <a:xfrm>
            <a:off x="457200" y="1600200"/>
            <a:ext cx="8458200" cy="4525963"/>
          </a:xfrm>
        </p:spPr>
        <p:txBody>
          <a:bodyPr>
            <a:normAutofit fontScale="92500"/>
          </a:bodyPr>
          <a:lstStyle/>
          <a:p>
            <a:r>
              <a:rPr lang="en-GB" dirty="0"/>
              <a:t>Cattle</a:t>
            </a:r>
          </a:p>
          <a:p>
            <a:r>
              <a:rPr lang="en-GB" dirty="0"/>
              <a:t>Crops (millet, sorghum)</a:t>
            </a:r>
          </a:p>
          <a:p>
            <a:r>
              <a:rPr lang="en-GB" dirty="0"/>
              <a:t>Iron technology</a:t>
            </a:r>
          </a:p>
          <a:p>
            <a:r>
              <a:rPr lang="en-GB" dirty="0"/>
              <a:t>Pottery</a:t>
            </a:r>
          </a:p>
          <a:p>
            <a:r>
              <a:rPr lang="en-GB" dirty="0"/>
              <a:t>Hierarchical social structures (chiefdoms, tribes)</a:t>
            </a:r>
          </a:p>
          <a:p>
            <a:r>
              <a:rPr lang="en-GB" dirty="0"/>
              <a:t>Intertribal warfare</a:t>
            </a:r>
          </a:p>
          <a:p>
            <a:r>
              <a:rPr lang="en-GB" dirty="0"/>
              <a:t>Large settlements located on hilltops (for defence)</a:t>
            </a:r>
          </a:p>
          <a:p>
            <a:r>
              <a:rPr lang="en-GB" dirty="0"/>
              <a:t>Type site in Botswana </a:t>
            </a:r>
            <a:r>
              <a:rPr lang="en-GB" dirty="0" err="1"/>
              <a:t>Toutswemogala</a:t>
            </a:r>
            <a:endParaRPr lang="en-GB" dirty="0"/>
          </a:p>
        </p:txBody>
      </p:sp>
    </p:spTree>
    <p:extLst>
      <p:ext uri="{BB962C8B-B14F-4D97-AF65-F5344CB8AC3E}">
        <p14:creationId xmlns:p14="http://schemas.microsoft.com/office/powerpoint/2010/main" val="34474039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in on Gerewol">
            <a:extLst>
              <a:ext uri="{FF2B5EF4-FFF2-40B4-BE49-F238E27FC236}">
                <a16:creationId xmlns:a16="http://schemas.microsoft.com/office/drawing/2014/main" id="{DC6857A4-714E-D6A3-D4FD-D941D80E7A4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772" y="728149"/>
            <a:ext cx="9165771" cy="612985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8D5E6B24-B6D3-75B6-1CC7-C06F159EB1C2}"/>
              </a:ext>
            </a:extLst>
          </p:cNvPr>
          <p:cNvSpPr txBox="1"/>
          <p:nvPr/>
        </p:nvSpPr>
        <p:spPr>
          <a:xfrm>
            <a:off x="914400" y="6324600"/>
            <a:ext cx="8077200" cy="400110"/>
          </a:xfrm>
          <a:prstGeom prst="rect">
            <a:avLst/>
          </a:prstGeom>
          <a:noFill/>
        </p:spPr>
        <p:txBody>
          <a:bodyPr wrap="square" rtlCol="0">
            <a:spAutoFit/>
          </a:bodyPr>
          <a:lstStyle/>
          <a:p>
            <a:r>
              <a:rPr lang="en-GB" sz="2000" dirty="0" err="1">
                <a:solidFill>
                  <a:schemeClr val="bg1">
                    <a:lumMod val="95000"/>
                  </a:schemeClr>
                </a:solidFill>
              </a:rPr>
              <a:t>Toutswemogala</a:t>
            </a:r>
            <a:r>
              <a:rPr lang="en-GB" sz="2000" dirty="0">
                <a:solidFill>
                  <a:schemeClr val="bg1">
                    <a:lumMod val="95000"/>
                  </a:schemeClr>
                </a:solidFill>
              </a:rPr>
              <a:t>, Botswana - type site for iron age about 500AD </a:t>
            </a:r>
          </a:p>
        </p:txBody>
      </p:sp>
    </p:spTree>
    <p:extLst>
      <p:ext uri="{BB962C8B-B14F-4D97-AF65-F5344CB8AC3E}">
        <p14:creationId xmlns:p14="http://schemas.microsoft.com/office/powerpoint/2010/main" val="24439425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More recent contact</a:t>
            </a:r>
          </a:p>
        </p:txBody>
      </p:sp>
      <p:sp>
        <p:nvSpPr>
          <p:cNvPr id="3" name="Content Placeholder 2"/>
          <p:cNvSpPr>
            <a:spLocks noGrp="1"/>
          </p:cNvSpPr>
          <p:nvPr>
            <p:ph idx="1"/>
          </p:nvPr>
        </p:nvSpPr>
        <p:spPr/>
        <p:txBody>
          <a:bodyPr/>
          <a:lstStyle/>
          <a:p>
            <a:r>
              <a:rPr lang="en-GB" dirty="0"/>
              <a:t>So what has been the "true" nature of the contact between San hunter-gatherers and Tswana farmers through history? </a:t>
            </a:r>
          </a:p>
          <a:p>
            <a:endParaRPr lang="en-GB" dirty="0"/>
          </a:p>
          <a:p>
            <a:r>
              <a:rPr lang="en-GB" dirty="0"/>
              <a:t>Perhaps it is not possible to say. </a:t>
            </a:r>
          </a:p>
          <a:p>
            <a:r>
              <a:rPr lang="en-GB" dirty="0"/>
              <a:t>There is variation between groups, historical variation, variation in ethnographies</a:t>
            </a:r>
          </a:p>
          <a:p>
            <a:r>
              <a:rPr lang="en-GB" dirty="0"/>
              <a:t>More recent contact</a:t>
            </a:r>
            <a:endParaRPr 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2BA2BD9-7B54-4190-8F06-3EF3658A0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n aerial view of a quarry&#10;&#10;Description automatically generated">
            <a:extLst>
              <a:ext uri="{FF2B5EF4-FFF2-40B4-BE49-F238E27FC236}">
                <a16:creationId xmlns:a16="http://schemas.microsoft.com/office/drawing/2014/main" id="{017FA178-8A9B-7551-CF7B-AA654F5E2E6C}"/>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11055" r="25946" b="1"/>
          <a:stretch/>
        </p:blipFill>
        <p:spPr>
          <a:xfrm>
            <a:off x="20" y="10"/>
            <a:ext cx="9143979" cy="6857988"/>
          </a:xfrm>
          <a:prstGeom prst="rect">
            <a:avLst/>
          </a:prstGeom>
          <a:effectLst>
            <a:outerShdw blurRad="596900" dist="330200" dir="8820000" sx="87000" sy="87000" algn="ctr" rotWithShape="0">
              <a:srgbClr val="000000">
                <a:alpha val="29000"/>
              </a:srgbClr>
            </a:outerShdw>
          </a:effectLst>
        </p:spPr>
      </p:pic>
      <p:sp>
        <p:nvSpPr>
          <p:cNvPr id="6" name="TextBox 5">
            <a:extLst>
              <a:ext uri="{FF2B5EF4-FFF2-40B4-BE49-F238E27FC236}">
                <a16:creationId xmlns:a16="http://schemas.microsoft.com/office/drawing/2014/main" id="{F0A473D6-AF2E-1D16-BECA-CFCAE1EFEBF6}"/>
              </a:ext>
            </a:extLst>
          </p:cNvPr>
          <p:cNvSpPr txBox="1"/>
          <p:nvPr/>
        </p:nvSpPr>
        <p:spPr>
          <a:xfrm>
            <a:off x="152400" y="2209800"/>
            <a:ext cx="4174537" cy="3323987"/>
          </a:xfrm>
          <a:prstGeom prst="rect">
            <a:avLst/>
          </a:prstGeom>
          <a:noFill/>
        </p:spPr>
        <p:txBody>
          <a:bodyPr wrap="square" rtlCol="0">
            <a:spAutoFit/>
          </a:bodyPr>
          <a:lstStyle/>
          <a:p>
            <a:r>
              <a:rPr lang="en-GB" sz="2400" dirty="0">
                <a:solidFill>
                  <a:schemeClr val="bg1"/>
                </a:solidFill>
              </a:rPr>
              <a:t>What makes </a:t>
            </a:r>
          </a:p>
          <a:p>
            <a:r>
              <a:rPr lang="en-GB" sz="2400" dirty="0">
                <a:solidFill>
                  <a:schemeClr val="bg1"/>
                </a:solidFill>
              </a:rPr>
              <a:t>Botswana</a:t>
            </a:r>
          </a:p>
          <a:p>
            <a:r>
              <a:rPr lang="en-GB" sz="2400" dirty="0">
                <a:solidFill>
                  <a:schemeClr val="bg1"/>
                </a:solidFill>
              </a:rPr>
              <a:t>rich today?</a:t>
            </a:r>
          </a:p>
          <a:p>
            <a:endParaRPr lang="en-GB" sz="2400" dirty="0">
              <a:solidFill>
                <a:schemeClr val="bg1"/>
              </a:solidFill>
            </a:endParaRPr>
          </a:p>
          <a:p>
            <a:r>
              <a:rPr lang="en-GB" sz="2400" dirty="0">
                <a:solidFill>
                  <a:schemeClr val="bg1"/>
                </a:solidFill>
              </a:rPr>
              <a:t>Diamonds</a:t>
            </a:r>
          </a:p>
          <a:p>
            <a:r>
              <a:rPr lang="en-GB" sz="2400" dirty="0">
                <a:solidFill>
                  <a:schemeClr val="bg1"/>
                </a:solidFill>
              </a:rPr>
              <a:t>Uranium</a:t>
            </a:r>
          </a:p>
          <a:p>
            <a:r>
              <a:rPr lang="en-GB" sz="2400" dirty="0">
                <a:solidFill>
                  <a:schemeClr val="bg1"/>
                </a:solidFill>
              </a:rPr>
              <a:t>Beef export</a:t>
            </a:r>
          </a:p>
          <a:p>
            <a:r>
              <a:rPr lang="en-GB" sz="2400" dirty="0">
                <a:solidFill>
                  <a:schemeClr val="bg1"/>
                </a:solidFill>
              </a:rPr>
              <a:t>Tourism</a:t>
            </a:r>
          </a:p>
          <a:p>
            <a:endParaRPr lang="en-GB" dirty="0"/>
          </a:p>
        </p:txBody>
      </p:sp>
    </p:spTree>
    <p:extLst>
      <p:ext uri="{BB962C8B-B14F-4D97-AF65-F5344CB8AC3E}">
        <p14:creationId xmlns:p14="http://schemas.microsoft.com/office/powerpoint/2010/main" val="38106401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6C434-0674-EBBE-D62A-8899A8CC9273}"/>
              </a:ext>
            </a:extLst>
          </p:cNvPr>
          <p:cNvSpPr>
            <a:spLocks noGrp="1"/>
          </p:cNvSpPr>
          <p:nvPr>
            <p:ph type="title"/>
          </p:nvPr>
        </p:nvSpPr>
        <p:spPr/>
        <p:txBody>
          <a:bodyPr>
            <a:normAutofit fontScale="90000"/>
          </a:bodyPr>
          <a:lstStyle/>
          <a:p>
            <a:r>
              <a:rPr lang="en-GB" dirty="0"/>
              <a:t>Borehole at a cattle post in the Kalahari desert Botswana</a:t>
            </a:r>
          </a:p>
        </p:txBody>
      </p:sp>
      <p:pic>
        <p:nvPicPr>
          <p:cNvPr id="5" name="Content Placeholder 4" descr="A large group of cows drinking water&#10;&#10;Description automatically generated">
            <a:extLst>
              <a:ext uri="{FF2B5EF4-FFF2-40B4-BE49-F238E27FC236}">
                <a16:creationId xmlns:a16="http://schemas.microsoft.com/office/drawing/2014/main" id="{B17DAB8F-DC42-4081-4758-B5F8E6DBFF7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841311"/>
            <a:ext cx="8991600" cy="5007980"/>
          </a:xfrm>
        </p:spPr>
      </p:pic>
    </p:spTree>
    <p:extLst>
      <p:ext uri="{BB962C8B-B14F-4D97-AF65-F5344CB8AC3E}">
        <p14:creationId xmlns:p14="http://schemas.microsoft.com/office/powerpoint/2010/main" val="25165042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C1F43-7155-49B2-482F-40521A97C6CD}"/>
              </a:ext>
            </a:extLst>
          </p:cNvPr>
          <p:cNvSpPr>
            <a:spLocks noGrp="1"/>
          </p:cNvSpPr>
          <p:nvPr>
            <p:ph type="title"/>
          </p:nvPr>
        </p:nvSpPr>
        <p:spPr>
          <a:xfrm>
            <a:off x="6115050" y="1128094"/>
            <a:ext cx="2575635" cy="1415270"/>
          </a:xfrm>
        </p:spPr>
        <p:txBody>
          <a:bodyPr anchor="t">
            <a:noAutofit/>
          </a:bodyPr>
          <a:lstStyle/>
          <a:p>
            <a:pPr>
              <a:lnSpc>
                <a:spcPct val="90000"/>
              </a:lnSpc>
            </a:pPr>
            <a:r>
              <a:rPr lang="en-GB" sz="2400" b="1" dirty="0">
                <a:latin typeface="Untitled Serif"/>
              </a:rPr>
              <a:t>Tourism:</a:t>
            </a:r>
            <a:br>
              <a:rPr lang="en-GB" sz="2400" b="1" dirty="0">
                <a:latin typeface="Untitled Serif"/>
              </a:rPr>
            </a:br>
            <a:r>
              <a:rPr lang="en-GB" sz="2400" b="1" dirty="0">
                <a:latin typeface="Untitled Serif"/>
              </a:rPr>
              <a:t>(for example)</a:t>
            </a:r>
            <a:br>
              <a:rPr lang="en-GB" sz="2400" b="1" dirty="0">
                <a:latin typeface="Untitled Serif"/>
              </a:rPr>
            </a:br>
            <a:br>
              <a:rPr lang="en-GB" sz="2400" dirty="0">
                <a:latin typeface="Untitled Serif"/>
              </a:rPr>
            </a:br>
            <a:r>
              <a:rPr lang="en-GB" sz="2400" dirty="0" err="1">
                <a:latin typeface="Untitled Serif"/>
              </a:rPr>
              <a:t>Haina</a:t>
            </a:r>
            <a:r>
              <a:rPr lang="en-GB" sz="2400" dirty="0">
                <a:latin typeface="Untitled Serif"/>
              </a:rPr>
              <a:t> Kalahari Lodge</a:t>
            </a:r>
            <a:br>
              <a:rPr lang="en-GB" sz="2400" dirty="0">
                <a:latin typeface="Untitled Serif"/>
              </a:rPr>
            </a:br>
            <a:r>
              <a:rPr lang="en-GB" sz="2400" dirty="0">
                <a:latin typeface="Untitled Serif"/>
              </a:rPr>
              <a:t>Botswana's </a:t>
            </a:r>
            <a:r>
              <a:rPr lang="en-GB" sz="2400" b="0" i="0" dirty="0">
                <a:effectLst/>
                <a:latin typeface="Untitled Serif"/>
              </a:rPr>
              <a:t>Central Kalahari Game Reserve (CKGR)</a:t>
            </a:r>
            <a:br>
              <a:rPr lang="en-GB" sz="2400" b="0" i="0" dirty="0">
                <a:effectLst/>
                <a:latin typeface="Untitled Serif"/>
              </a:rPr>
            </a:br>
            <a:br>
              <a:rPr lang="en-GB" sz="2400" b="0" i="0" dirty="0">
                <a:effectLst/>
                <a:latin typeface="Untitled Serif"/>
              </a:rPr>
            </a:br>
            <a:br>
              <a:rPr lang="en-GB" sz="2400" b="0" i="0" dirty="0">
                <a:effectLst/>
                <a:latin typeface="Untitled Serif"/>
              </a:rPr>
            </a:br>
            <a:r>
              <a:rPr lang="en-GB" sz="2400" b="0" i="0" dirty="0">
                <a:effectLst/>
                <a:latin typeface="Untitled Serif"/>
              </a:rPr>
              <a:t> </a:t>
            </a:r>
            <a:r>
              <a:rPr lang="en-GB" sz="2400" b="0" i="0" dirty="0" err="1">
                <a:effectLst/>
                <a:latin typeface="Untitled Serif"/>
              </a:rPr>
              <a:t>gameviewing</a:t>
            </a:r>
            <a:br>
              <a:rPr lang="en-GB" sz="2400" b="0" i="0" dirty="0">
                <a:effectLst/>
                <a:latin typeface="Untitled Serif"/>
              </a:rPr>
            </a:br>
            <a:r>
              <a:rPr lang="en-GB" sz="2400" b="0" i="0" dirty="0">
                <a:effectLst/>
                <a:latin typeface="Untitled Serif"/>
              </a:rPr>
              <a:t>safari</a:t>
            </a:r>
            <a:br>
              <a:rPr lang="en-GB" sz="2400" b="0" i="0" dirty="0">
                <a:effectLst/>
                <a:latin typeface="Untitled Serif"/>
              </a:rPr>
            </a:br>
            <a:r>
              <a:rPr lang="en-GB" sz="2400" b="0" i="0" dirty="0">
                <a:effectLst/>
                <a:latin typeface="Untitled Serif"/>
              </a:rPr>
              <a:t>hunting </a:t>
            </a:r>
            <a:endParaRPr lang="en-GB" sz="2400" dirty="0"/>
          </a:p>
        </p:txBody>
      </p:sp>
      <p:pic>
        <p:nvPicPr>
          <p:cNvPr id="5" name="Content Placeholder 4" descr="A pool in front of a house&#10;&#10;Description automatically generated">
            <a:extLst>
              <a:ext uri="{FF2B5EF4-FFF2-40B4-BE49-F238E27FC236}">
                <a16:creationId xmlns:a16="http://schemas.microsoft.com/office/drawing/2014/main" id="{DF433EA1-D2B8-918C-5C6C-89FDB7910F8B}"/>
              </a:ext>
            </a:extLst>
          </p:cNvPr>
          <p:cNvPicPr>
            <a:picLocks noChangeAspect="1"/>
          </p:cNvPicPr>
          <p:nvPr/>
        </p:nvPicPr>
        <p:blipFill rotWithShape="1">
          <a:blip r:embed="rId2">
            <a:extLst>
              <a:ext uri="{28A0092B-C50C-407E-A947-70E740481C1C}">
                <a14:useLocalDpi xmlns:a14="http://schemas.microsoft.com/office/drawing/2010/main" val="0"/>
              </a:ext>
            </a:extLst>
          </a:blip>
          <a:srcRect l="36420" r="27556" b="1"/>
          <a:stretch/>
        </p:blipFill>
        <p:spPr>
          <a:xfrm>
            <a:off x="-7414" y="10"/>
            <a:ext cx="5679453" cy="6857990"/>
          </a:xfrm>
          <a:prstGeom prst="rect">
            <a:avLst/>
          </a:prstGeom>
        </p:spPr>
      </p:pic>
      <p:cxnSp>
        <p:nvCxnSpPr>
          <p:cNvPr id="12" name="Straight Connector 11">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49542" y="871146"/>
            <a:ext cx="552704"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31C86A63-0EC9-6EBA-CFDE-981DD916D5A7}"/>
              </a:ext>
            </a:extLst>
          </p:cNvPr>
          <p:cNvSpPr>
            <a:spLocks noGrp="1"/>
          </p:cNvSpPr>
          <p:nvPr>
            <p:ph idx="1"/>
          </p:nvPr>
        </p:nvSpPr>
        <p:spPr>
          <a:xfrm>
            <a:off x="6115051" y="5986854"/>
            <a:ext cx="133350" cy="155529"/>
          </a:xfrm>
        </p:spPr>
        <p:txBody>
          <a:bodyPr>
            <a:normAutofit fontScale="25000" lnSpcReduction="20000"/>
          </a:bodyPr>
          <a:lstStyle/>
          <a:p>
            <a:pPr marL="0" indent="0">
              <a:buNone/>
            </a:pPr>
            <a:endParaRPr lang="en-US" sz="1700" dirty="0"/>
          </a:p>
        </p:txBody>
      </p:sp>
    </p:spTree>
    <p:extLst>
      <p:ext uri="{BB962C8B-B14F-4D97-AF65-F5344CB8AC3E}">
        <p14:creationId xmlns:p14="http://schemas.microsoft.com/office/powerpoint/2010/main" val="17522746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group of women standing on a dirt road&#10;&#10;Description automatically generated">
            <a:extLst>
              <a:ext uri="{FF2B5EF4-FFF2-40B4-BE49-F238E27FC236}">
                <a16:creationId xmlns:a16="http://schemas.microsoft.com/office/drawing/2014/main" id="{89AEC8FC-AB94-D2B7-6790-C2B550EB4A1A}"/>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1076" r="4258" b="1"/>
          <a:stretch/>
        </p:blipFill>
        <p:spPr>
          <a:xfrm>
            <a:off x="20" y="10"/>
            <a:ext cx="9143980" cy="6857990"/>
          </a:xfrm>
          <a:prstGeom prst="rect">
            <a:avLst/>
          </a:prstGeom>
        </p:spPr>
      </p:pic>
      <p:sp>
        <p:nvSpPr>
          <p:cNvPr id="19" name="Rectangle 1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9144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20F7F3-22B0-0A00-D196-3B93DB3B8777}"/>
              </a:ext>
            </a:extLst>
          </p:cNvPr>
          <p:cNvSpPr>
            <a:spLocks noGrp="1"/>
          </p:cNvSpPr>
          <p:nvPr>
            <p:ph type="title"/>
          </p:nvPr>
        </p:nvSpPr>
        <p:spPr>
          <a:xfrm>
            <a:off x="392906" y="5317240"/>
            <a:ext cx="8408194" cy="744836"/>
          </a:xfrm>
        </p:spPr>
        <p:txBody>
          <a:bodyPr vert="horz" lIns="91440" tIns="45720" rIns="91440" bIns="45720" rtlCol="0" anchor="ctr">
            <a:normAutofit/>
          </a:bodyPr>
          <a:lstStyle/>
          <a:p>
            <a:pPr>
              <a:lnSpc>
                <a:spcPct val="90000"/>
              </a:lnSpc>
            </a:pPr>
            <a:r>
              <a:rPr lang="en-US" sz="2200">
                <a:solidFill>
                  <a:schemeClr val="tx1">
                    <a:lumMod val="85000"/>
                    <a:lumOff val="15000"/>
                  </a:schemeClr>
                </a:solidFill>
              </a:rPr>
              <a:t>San resettlement camp, New Xade – on the outskirts of the Kalahari game reserve</a:t>
            </a:r>
          </a:p>
        </p:txBody>
      </p:sp>
      <p:cxnSp>
        <p:nvCxnSpPr>
          <p:cNvPr id="21" name="Straight Connector 2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49273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San subordination, modern Botswana</a:t>
            </a:r>
          </a:p>
        </p:txBody>
      </p:sp>
      <p:sp>
        <p:nvSpPr>
          <p:cNvPr id="3" name="Content Placeholder 2"/>
          <p:cNvSpPr>
            <a:spLocks noGrp="1"/>
          </p:cNvSpPr>
          <p:nvPr>
            <p:ph idx="1"/>
          </p:nvPr>
        </p:nvSpPr>
        <p:spPr/>
        <p:txBody>
          <a:bodyPr>
            <a:normAutofit lnSpcReduction="10000"/>
          </a:bodyPr>
          <a:lstStyle/>
          <a:p>
            <a:r>
              <a:rPr lang="en-GB" dirty="0"/>
              <a:t>What is certain is that the position of the San with regard to the Tswana today is subordinate. </a:t>
            </a:r>
          </a:p>
          <a:p>
            <a:r>
              <a:rPr lang="en-GB" sz="2200" dirty="0"/>
              <a:t>Having been pushed into the Kalahari desert in prehistory, there is evidence that they are now being pushed out of it.</a:t>
            </a:r>
          </a:p>
          <a:p>
            <a:r>
              <a:rPr lang="en-GB" dirty="0"/>
              <a:t>This issue has been picked up on by a number of academic visitors to the country and the government of Botswana has become, not surprisingly, sensitive to criticism from outsiders. </a:t>
            </a:r>
          </a:p>
          <a:p>
            <a:endParaRPr lang="en-US"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4EC7F-2AE2-ADD4-84A3-A8E62C09F3FF}"/>
              </a:ext>
            </a:extLst>
          </p:cNvPr>
          <p:cNvSpPr>
            <a:spLocks noGrp="1"/>
          </p:cNvSpPr>
          <p:nvPr>
            <p:ph type="title"/>
          </p:nvPr>
        </p:nvSpPr>
        <p:spPr>
          <a:xfrm>
            <a:off x="657520" y="741391"/>
            <a:ext cx="2124993" cy="1616203"/>
          </a:xfrm>
        </p:spPr>
        <p:txBody>
          <a:bodyPr anchor="b">
            <a:normAutofit/>
          </a:bodyPr>
          <a:lstStyle/>
          <a:p>
            <a:r>
              <a:rPr lang="en-GB" sz="2800"/>
              <a:t>Good to read</a:t>
            </a:r>
          </a:p>
        </p:txBody>
      </p:sp>
      <p:sp>
        <p:nvSpPr>
          <p:cNvPr id="4" name="Rectangle 1">
            <a:extLst>
              <a:ext uri="{FF2B5EF4-FFF2-40B4-BE49-F238E27FC236}">
                <a16:creationId xmlns:a16="http://schemas.microsoft.com/office/drawing/2014/main" id="{8EFCF137-22EF-5D25-F70F-D807295E41CF}"/>
              </a:ext>
            </a:extLst>
          </p:cNvPr>
          <p:cNvSpPr>
            <a:spLocks noGrp="1" noChangeArrowheads="1"/>
          </p:cNvSpPr>
          <p:nvPr>
            <p:ph idx="1"/>
          </p:nvPr>
        </p:nvSpPr>
        <p:spPr bwMode="auto">
          <a:xfrm>
            <a:off x="657520" y="2533476"/>
            <a:ext cx="2124993" cy="344783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rmAutofit/>
          </a:bodyPr>
          <a:lstStyle>
            <a:lvl1pPr eaLnBrk="0" fontAlgn="base" hangingPunct="0">
              <a:spcBef>
                <a:spcPct val="0"/>
              </a:spcBef>
              <a:spcAft>
                <a:spcPct val="0"/>
              </a:spcAft>
              <a:tabLst>
                <a:tab pos="457200" algn="l"/>
                <a:tab pos="914400" algn="l"/>
                <a:tab pos="1371600" algn="l"/>
                <a:tab pos="1828800" algn="l"/>
                <a:tab pos="2286000" algn="l"/>
                <a:tab pos="2743200" algn="l"/>
                <a:tab pos="3200400" algn="l"/>
                <a:tab pos="3657600" algn="l"/>
                <a:tab pos="4114800" algn="l"/>
                <a:tab pos="5029200" algn="l"/>
                <a:tab pos="5486400" algn="l"/>
              </a:tabLst>
              <a:defRPr>
                <a:solidFill>
                  <a:schemeClr val="tx1"/>
                </a:solidFill>
                <a:latin typeface="Arial" panose="020B0604020202020204" pitchFamily="34" charset="0"/>
              </a:defRPr>
            </a:lvl1pPr>
            <a:lvl2pPr eaLnBrk="0" fontAlgn="base" hangingPunct="0">
              <a:spcBef>
                <a:spcPct val="0"/>
              </a:spcBef>
              <a:spcAft>
                <a:spcPct val="0"/>
              </a:spcAft>
              <a:tabLst>
                <a:tab pos="457200" algn="l"/>
                <a:tab pos="914400" algn="l"/>
                <a:tab pos="1371600" algn="l"/>
                <a:tab pos="1828800" algn="l"/>
                <a:tab pos="2286000" algn="l"/>
                <a:tab pos="2743200" algn="l"/>
                <a:tab pos="3200400" algn="l"/>
                <a:tab pos="3657600" algn="l"/>
                <a:tab pos="4114800" algn="l"/>
                <a:tab pos="5029200" algn="l"/>
                <a:tab pos="5486400" algn="l"/>
              </a:tabLst>
              <a:defRPr>
                <a:solidFill>
                  <a:schemeClr val="tx1"/>
                </a:solidFill>
                <a:latin typeface="Arial" panose="020B0604020202020204" pitchFamily="34" charset="0"/>
              </a:defRPr>
            </a:lvl2pPr>
            <a:lvl3pPr eaLnBrk="0" fontAlgn="base" hangingPunct="0">
              <a:spcBef>
                <a:spcPct val="0"/>
              </a:spcBef>
              <a:spcAft>
                <a:spcPct val="0"/>
              </a:spcAft>
              <a:tabLst>
                <a:tab pos="457200" algn="l"/>
                <a:tab pos="914400" algn="l"/>
                <a:tab pos="1371600" algn="l"/>
                <a:tab pos="1828800" algn="l"/>
                <a:tab pos="2286000" algn="l"/>
                <a:tab pos="2743200" algn="l"/>
                <a:tab pos="3200400" algn="l"/>
                <a:tab pos="3657600" algn="l"/>
                <a:tab pos="4114800" algn="l"/>
                <a:tab pos="5029200" algn="l"/>
                <a:tab pos="5486400" algn="l"/>
              </a:tabLst>
              <a:defRPr>
                <a:solidFill>
                  <a:schemeClr val="tx1"/>
                </a:solidFill>
                <a:latin typeface="Arial" panose="020B0604020202020204" pitchFamily="34" charset="0"/>
              </a:defRPr>
            </a:lvl3pPr>
            <a:lvl4pPr eaLnBrk="0" fontAlgn="base" hangingPunct="0">
              <a:spcBef>
                <a:spcPct val="0"/>
              </a:spcBef>
              <a:spcAft>
                <a:spcPct val="0"/>
              </a:spcAft>
              <a:tabLst>
                <a:tab pos="457200" algn="l"/>
                <a:tab pos="914400" algn="l"/>
                <a:tab pos="1371600" algn="l"/>
                <a:tab pos="1828800" algn="l"/>
                <a:tab pos="2286000" algn="l"/>
                <a:tab pos="2743200" algn="l"/>
                <a:tab pos="3200400" algn="l"/>
                <a:tab pos="3657600" algn="l"/>
                <a:tab pos="4114800" algn="l"/>
                <a:tab pos="5029200" algn="l"/>
                <a:tab pos="5486400" algn="l"/>
              </a:tabLst>
              <a:defRPr>
                <a:solidFill>
                  <a:schemeClr val="tx1"/>
                </a:solidFill>
                <a:latin typeface="Arial" panose="020B0604020202020204" pitchFamily="34" charset="0"/>
              </a:defRPr>
            </a:lvl4pPr>
            <a:lvl5pPr eaLnBrk="0" fontAlgn="base" hangingPunct="0">
              <a:spcBef>
                <a:spcPct val="0"/>
              </a:spcBef>
              <a:spcAft>
                <a:spcPct val="0"/>
              </a:spcAft>
              <a:tabLst>
                <a:tab pos="457200" algn="l"/>
                <a:tab pos="914400" algn="l"/>
                <a:tab pos="1371600" algn="l"/>
                <a:tab pos="1828800" algn="l"/>
                <a:tab pos="2286000" algn="l"/>
                <a:tab pos="2743200" algn="l"/>
                <a:tab pos="3200400" algn="l"/>
                <a:tab pos="3657600" algn="l"/>
                <a:tab pos="4114800" algn="l"/>
                <a:tab pos="5029200" algn="l"/>
                <a:tab pos="5486400" algn="l"/>
              </a:tabLst>
              <a:defRPr>
                <a:solidFill>
                  <a:schemeClr val="tx1"/>
                </a:solidFill>
                <a:latin typeface="Arial" panose="020B0604020202020204" pitchFamily="34" charset="0"/>
              </a:defRPr>
            </a:lvl5pPr>
            <a:lvl6pPr eaLnBrk="0" fontAlgn="base" hangingPunct="0">
              <a:spcBef>
                <a:spcPct val="0"/>
              </a:spcBef>
              <a:spcAft>
                <a:spcPct val="0"/>
              </a:spcAft>
              <a:tabLst>
                <a:tab pos="457200" algn="l"/>
                <a:tab pos="914400" algn="l"/>
                <a:tab pos="1371600" algn="l"/>
                <a:tab pos="1828800" algn="l"/>
                <a:tab pos="2286000" algn="l"/>
                <a:tab pos="2743200" algn="l"/>
                <a:tab pos="3200400" algn="l"/>
                <a:tab pos="3657600" algn="l"/>
                <a:tab pos="4114800" algn="l"/>
                <a:tab pos="5029200" algn="l"/>
                <a:tab pos="5486400" algn="l"/>
              </a:tabLst>
              <a:defRPr>
                <a:solidFill>
                  <a:schemeClr val="tx1"/>
                </a:solidFill>
                <a:latin typeface="Arial" panose="020B0604020202020204" pitchFamily="34" charset="0"/>
              </a:defRPr>
            </a:lvl6pPr>
            <a:lvl7pPr eaLnBrk="0" fontAlgn="base" hangingPunct="0">
              <a:spcBef>
                <a:spcPct val="0"/>
              </a:spcBef>
              <a:spcAft>
                <a:spcPct val="0"/>
              </a:spcAft>
              <a:tabLst>
                <a:tab pos="457200" algn="l"/>
                <a:tab pos="914400" algn="l"/>
                <a:tab pos="1371600" algn="l"/>
                <a:tab pos="1828800" algn="l"/>
                <a:tab pos="2286000" algn="l"/>
                <a:tab pos="2743200" algn="l"/>
                <a:tab pos="3200400" algn="l"/>
                <a:tab pos="3657600" algn="l"/>
                <a:tab pos="4114800" algn="l"/>
                <a:tab pos="5029200" algn="l"/>
                <a:tab pos="5486400" algn="l"/>
              </a:tabLst>
              <a:defRPr>
                <a:solidFill>
                  <a:schemeClr val="tx1"/>
                </a:solidFill>
                <a:latin typeface="Arial" panose="020B0604020202020204" pitchFamily="34" charset="0"/>
              </a:defRPr>
            </a:lvl7pPr>
            <a:lvl8pPr eaLnBrk="0" fontAlgn="base" hangingPunct="0">
              <a:spcBef>
                <a:spcPct val="0"/>
              </a:spcBef>
              <a:spcAft>
                <a:spcPct val="0"/>
              </a:spcAft>
              <a:tabLst>
                <a:tab pos="457200" algn="l"/>
                <a:tab pos="914400" algn="l"/>
                <a:tab pos="1371600" algn="l"/>
                <a:tab pos="1828800" algn="l"/>
                <a:tab pos="2286000" algn="l"/>
                <a:tab pos="2743200" algn="l"/>
                <a:tab pos="3200400" algn="l"/>
                <a:tab pos="3657600" algn="l"/>
                <a:tab pos="4114800" algn="l"/>
                <a:tab pos="5029200" algn="l"/>
                <a:tab pos="5486400" algn="l"/>
              </a:tabLst>
              <a:defRPr>
                <a:solidFill>
                  <a:schemeClr val="tx1"/>
                </a:solidFill>
                <a:latin typeface="Arial" panose="020B0604020202020204" pitchFamily="34" charset="0"/>
              </a:defRPr>
            </a:lvl8pPr>
            <a:lvl9pPr eaLnBrk="0" fontAlgn="base" hangingPunct="0">
              <a:spcBef>
                <a:spcPct val="0"/>
              </a:spcBef>
              <a:spcAft>
                <a:spcPct val="0"/>
              </a:spcAft>
              <a:tabLst>
                <a:tab pos="457200" algn="l"/>
                <a:tab pos="914400" algn="l"/>
                <a:tab pos="1371600" algn="l"/>
                <a:tab pos="1828800" algn="l"/>
                <a:tab pos="2286000" algn="l"/>
                <a:tab pos="2743200" algn="l"/>
                <a:tab pos="3200400" algn="l"/>
                <a:tab pos="3657600" algn="l"/>
                <a:tab pos="4114800" algn="l"/>
                <a:tab pos="5029200" algn="l"/>
                <a:tab pos="5486400" algn="l"/>
              </a:tabLst>
              <a:defRPr>
                <a:solidFill>
                  <a:schemeClr val="tx1"/>
                </a:solidFill>
                <a:latin typeface="Arial" panose="020B0604020202020204" pitchFamily="34" charset="0"/>
              </a:defRPr>
            </a:lvl9pPr>
          </a:lstStyle>
          <a:p>
            <a:pPr marL="0" marR="0" lvl="0" indent="0" defTabSz="914400" rtl="0" eaLnBrk="0" fontAlgn="base" latinLnBrk="0" hangingPunct="0">
              <a:lnSpc>
                <a:spcPct val="90000"/>
              </a:lnSpc>
              <a:spcBef>
                <a:spcPct val="0"/>
              </a:spcBef>
              <a:spcAft>
                <a:spcPts val="600"/>
              </a:spcAft>
              <a:buClrTx/>
              <a:buSzTx/>
              <a:buFontTx/>
              <a:buNone/>
              <a:tabLst>
                <a:tab pos="457200" algn="l"/>
                <a:tab pos="914400" algn="l"/>
                <a:tab pos="1371600" algn="l"/>
                <a:tab pos="1828800" algn="l"/>
                <a:tab pos="2286000" algn="l"/>
                <a:tab pos="2743200" algn="l"/>
                <a:tab pos="3200400" algn="l"/>
                <a:tab pos="3657600" algn="l"/>
                <a:tab pos="4114800" algn="l"/>
                <a:tab pos="5029200" algn="l"/>
                <a:tab pos="5486400" algn="l"/>
              </a:tabLst>
            </a:pPr>
            <a:r>
              <a:rPr kumimoji="0" lang="en-GB" altLang="en-US" sz="1700" b="0" i="0" u="none" strike="noStrike" cap="none" normalizeH="0" baseline="0">
                <a:ln>
                  <a:noFill/>
                </a:ln>
                <a:effectLst/>
                <a:latin typeface="Comic Sans MS" panose="030F0702030302020204" pitchFamily="66" charset="0"/>
                <a:ea typeface="Times" panose="02020603050405020304" pitchFamily="18" charset="0"/>
                <a:cs typeface="Times New Roman" panose="02020603050405020304" pitchFamily="18" charset="0"/>
              </a:rPr>
              <a:t>Shostak, M. 1981 </a:t>
            </a:r>
            <a:r>
              <a:rPr kumimoji="0" lang="en-GB" altLang="en-US" sz="1700" b="1" i="0" u="none" strike="noStrike" cap="none" normalizeH="0" baseline="0">
                <a:ln>
                  <a:noFill/>
                </a:ln>
                <a:effectLst/>
                <a:latin typeface="Comic Sans MS" panose="030F0702030302020204" pitchFamily="66" charset="0"/>
                <a:ea typeface="Times" panose="02020603050405020304" pitchFamily="18" charset="0"/>
                <a:cs typeface="Times New Roman" panose="02020603050405020304" pitchFamily="18" charset="0"/>
              </a:rPr>
              <a:t>Nisa: The life and words of a !Kung woman</a:t>
            </a:r>
            <a:r>
              <a:rPr kumimoji="0" lang="en-GB" altLang="en-US" sz="1700" b="0" i="0" u="none" strike="noStrike" cap="none" normalizeH="0" baseline="0">
                <a:ln>
                  <a:noFill/>
                </a:ln>
                <a:effectLst/>
                <a:latin typeface="Comic Sans MS" panose="030F0702030302020204" pitchFamily="66" charset="0"/>
                <a:ea typeface="Times" panose="02020603050405020304" pitchFamily="18" charset="0"/>
                <a:cs typeface="Times New Roman" panose="02020603050405020304" pitchFamily="18" charset="0"/>
              </a:rPr>
              <a:t> London: Earthscan</a:t>
            </a:r>
            <a:endParaRPr kumimoji="0" lang="en-GB" altLang="en-US" sz="1700" b="0" i="0" u="none" strike="noStrike" cap="none" normalizeH="0" baseline="0">
              <a:ln>
                <a:noFill/>
              </a:ln>
              <a:effectLst/>
              <a:latin typeface="Comic Sans MS" panose="030F0702030302020204" pitchFamily="66" charset="0"/>
              <a:cs typeface="Times New Roman" panose="02020603050405020304" pitchFamily="18" charset="0"/>
            </a:endParaRPr>
          </a:p>
          <a:p>
            <a:pPr marL="0" marR="0" lvl="0" indent="0" defTabSz="914400" rtl="0" eaLnBrk="0" fontAlgn="base" latinLnBrk="0" hangingPunct="0">
              <a:lnSpc>
                <a:spcPct val="90000"/>
              </a:lnSpc>
              <a:spcBef>
                <a:spcPct val="0"/>
              </a:spcBef>
              <a:spcAft>
                <a:spcPts val="600"/>
              </a:spcAft>
              <a:buClrTx/>
              <a:buSzTx/>
              <a:buFontTx/>
              <a:buNone/>
              <a:tabLst>
                <a:tab pos="457200" algn="l"/>
                <a:tab pos="914400" algn="l"/>
                <a:tab pos="1371600" algn="l"/>
                <a:tab pos="1828800" algn="l"/>
                <a:tab pos="2286000" algn="l"/>
                <a:tab pos="2743200" algn="l"/>
                <a:tab pos="3200400" algn="l"/>
                <a:tab pos="3657600" algn="l"/>
                <a:tab pos="4114800" algn="l"/>
                <a:tab pos="5029200" algn="l"/>
                <a:tab pos="5486400" algn="l"/>
              </a:tabLst>
            </a:pPr>
            <a:endParaRPr lang="en-GB" altLang="en-US" sz="1700">
              <a:latin typeface="Comic Sans MS" panose="030F0702030302020204" pitchFamily="66" charset="0"/>
              <a:cs typeface="Times New Roman" panose="02020603050405020304" pitchFamily="18" charset="0"/>
            </a:endParaRPr>
          </a:p>
          <a:p>
            <a:pPr marL="0" marR="0" lvl="0" indent="0" defTabSz="914400" rtl="0" eaLnBrk="0" fontAlgn="base" latinLnBrk="0" hangingPunct="0">
              <a:lnSpc>
                <a:spcPct val="90000"/>
              </a:lnSpc>
              <a:spcBef>
                <a:spcPct val="0"/>
              </a:spcBef>
              <a:spcAft>
                <a:spcPts val="600"/>
              </a:spcAft>
              <a:buClrTx/>
              <a:buSzTx/>
              <a:buFontTx/>
              <a:buNone/>
              <a:tabLst>
                <a:tab pos="457200" algn="l"/>
                <a:tab pos="914400" algn="l"/>
                <a:tab pos="1371600" algn="l"/>
                <a:tab pos="1828800" algn="l"/>
                <a:tab pos="2286000" algn="l"/>
                <a:tab pos="2743200" algn="l"/>
                <a:tab pos="3200400" algn="l"/>
                <a:tab pos="3657600" algn="l"/>
                <a:tab pos="4114800" algn="l"/>
                <a:tab pos="5029200" algn="l"/>
                <a:tab pos="5486400" algn="l"/>
              </a:tabLst>
            </a:pPr>
            <a:endParaRPr kumimoji="0" lang="en-GB" altLang="en-US" sz="1700" b="0" i="0" u="none" strike="noStrike" cap="none" normalizeH="0" baseline="0">
              <a:ln>
                <a:noFill/>
              </a:ln>
              <a:effectLst/>
              <a:latin typeface="Comic Sans MS" panose="030F0702030302020204" pitchFamily="66" charset="0"/>
              <a:cs typeface="Times New Roman" panose="02020603050405020304" pitchFamily="18" charset="0"/>
            </a:endParaRPr>
          </a:p>
          <a:p>
            <a:pPr marL="0" marR="0" lvl="0" indent="0" defTabSz="914400" rtl="0" eaLnBrk="0" fontAlgn="base" latinLnBrk="0" hangingPunct="0">
              <a:lnSpc>
                <a:spcPct val="90000"/>
              </a:lnSpc>
              <a:spcBef>
                <a:spcPct val="0"/>
              </a:spcBef>
              <a:spcAft>
                <a:spcPts val="600"/>
              </a:spcAft>
              <a:buClrTx/>
              <a:buSzTx/>
              <a:buFontTx/>
              <a:buNone/>
              <a:tabLst>
                <a:tab pos="457200" algn="l"/>
                <a:tab pos="914400" algn="l"/>
                <a:tab pos="1371600" algn="l"/>
                <a:tab pos="1828800" algn="l"/>
                <a:tab pos="2286000" algn="l"/>
                <a:tab pos="2743200" algn="l"/>
                <a:tab pos="3200400" algn="l"/>
                <a:tab pos="3657600" algn="l"/>
                <a:tab pos="4114800" algn="l"/>
                <a:tab pos="5029200" algn="l"/>
                <a:tab pos="5486400" algn="l"/>
              </a:tabLst>
            </a:pPr>
            <a:endParaRPr kumimoji="0" lang="en-GB" altLang="en-US" sz="1700" b="0" i="0" u="none" strike="noStrike" cap="none" normalizeH="0" baseline="0">
              <a:ln>
                <a:noFill/>
              </a:ln>
              <a:effectLst/>
            </a:endParaRPr>
          </a:p>
          <a:p>
            <a:pPr marL="0" marR="0" lvl="0" indent="0" defTabSz="914400" rtl="0" eaLnBrk="0" fontAlgn="base" latinLnBrk="0" hangingPunct="0">
              <a:lnSpc>
                <a:spcPct val="90000"/>
              </a:lnSpc>
              <a:spcBef>
                <a:spcPct val="0"/>
              </a:spcBef>
              <a:spcAft>
                <a:spcPts val="600"/>
              </a:spcAft>
              <a:buClrTx/>
              <a:buSzTx/>
              <a:buFontTx/>
              <a:buNone/>
              <a:tabLst>
                <a:tab pos="457200" algn="l"/>
                <a:tab pos="914400" algn="l"/>
                <a:tab pos="1371600" algn="l"/>
                <a:tab pos="1828800" algn="l"/>
                <a:tab pos="2286000" algn="l"/>
                <a:tab pos="2743200" algn="l"/>
                <a:tab pos="3200400" algn="l"/>
                <a:tab pos="3657600" algn="l"/>
                <a:tab pos="4114800" algn="l"/>
                <a:tab pos="5029200" algn="l"/>
                <a:tab pos="5486400" algn="l"/>
              </a:tabLst>
            </a:pPr>
            <a:r>
              <a:rPr kumimoji="0" lang="en-GB" altLang="en-US" sz="1700" b="0" i="0" u="none" strike="noStrike" cap="none" normalizeH="0" baseline="0">
                <a:ln>
                  <a:noFill/>
                </a:ln>
                <a:effectLst/>
                <a:latin typeface="Comic Sans MS" panose="030F0702030302020204" pitchFamily="66" charset="0"/>
                <a:ea typeface="Times" panose="02020603050405020304" pitchFamily="18" charset="0"/>
                <a:cs typeface="Times New Roman" panose="02020603050405020304" pitchFamily="18" charset="0"/>
              </a:rPr>
              <a:t>Wilmsen, E. (1989) </a:t>
            </a:r>
            <a:r>
              <a:rPr kumimoji="0" lang="en-GB" altLang="en-US" sz="1700" b="1" i="0" u="none" strike="noStrike" cap="none" normalizeH="0" baseline="0">
                <a:ln>
                  <a:noFill/>
                </a:ln>
                <a:effectLst/>
                <a:latin typeface="Comic Sans MS" panose="030F0702030302020204" pitchFamily="66" charset="0"/>
                <a:ea typeface="Times" panose="02020603050405020304" pitchFamily="18" charset="0"/>
                <a:cs typeface="Times New Roman" panose="02020603050405020304" pitchFamily="18" charset="0"/>
              </a:rPr>
              <a:t>Land filled with Flies</a:t>
            </a:r>
            <a:r>
              <a:rPr kumimoji="0" lang="en-GB" altLang="en-US" sz="1700" b="0" i="0" u="none" strike="noStrike" cap="none" normalizeH="0" baseline="0">
                <a:ln>
                  <a:noFill/>
                </a:ln>
                <a:effectLst/>
                <a:latin typeface="Comic Sans MS" panose="030F0702030302020204" pitchFamily="66" charset="0"/>
                <a:ea typeface="Times" panose="02020603050405020304" pitchFamily="18" charset="0"/>
                <a:cs typeface="Times New Roman" panose="02020603050405020304" pitchFamily="18" charset="0"/>
              </a:rPr>
              <a:t> University of Chicago Press</a:t>
            </a:r>
            <a:endParaRPr kumimoji="0" lang="en-GB" altLang="en-US" sz="1700" b="0" i="0" u="none" strike="noStrike" cap="none" normalizeH="0" baseline="0">
              <a:ln>
                <a:noFill/>
              </a:ln>
              <a:effectLst/>
              <a:latin typeface="Arial" panose="020B0604020202020204" pitchFamily="34" charset="0"/>
            </a:endParaRPr>
          </a:p>
        </p:txBody>
      </p:sp>
      <p:pic>
        <p:nvPicPr>
          <p:cNvPr id="3" name="Picture 2" descr="Buy Nisa by Marjorie Shostak With Free Delivery | wordery.com">
            <a:extLst>
              <a:ext uri="{FF2B5EF4-FFF2-40B4-BE49-F238E27FC236}">
                <a16:creationId xmlns:a16="http://schemas.microsoft.com/office/drawing/2014/main" id="{371BD8CC-1452-5F28-6055-B2EEE170358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118" r="5770" b="-3"/>
          <a:stretch/>
        </p:blipFill>
        <p:spPr bwMode="auto">
          <a:xfrm>
            <a:off x="3214379" y="1070147"/>
            <a:ext cx="2545380" cy="4672927"/>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a:extLst>
              <a:ext uri="{FF2B5EF4-FFF2-40B4-BE49-F238E27FC236}">
                <a16:creationId xmlns:a16="http://schemas.microsoft.com/office/drawing/2014/main" id="{CDD227D7-A9FC-5942-BD95-98A9F6B8373B}"/>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6550" r="7865" b="-3"/>
          <a:stretch/>
        </p:blipFill>
        <p:spPr bwMode="auto">
          <a:xfrm>
            <a:off x="5759739" y="1544872"/>
            <a:ext cx="2317461" cy="4198202"/>
          </a:xfrm>
          <a:prstGeom prst="rect">
            <a:avLst/>
          </a:prstGeom>
          <a:noFill/>
          <a:extLst>
            <a:ext uri="{909E8E84-426E-40DD-AFC4-6F175D3DCCD1}">
              <a14:hiddenFill xmlns:a14="http://schemas.microsoft.com/office/drawing/2010/main">
                <a:solidFill>
                  <a:srgbClr val="FFFFFF"/>
                </a:solidFill>
              </a14:hiddenFill>
            </a:ext>
          </a:extLst>
        </p:spPr>
      </p:pic>
      <p:sp>
        <p:nvSpPr>
          <p:cNvPr id="1035" name="Rectangle 1030">
            <a:extLst>
              <a:ext uri="{FF2B5EF4-FFF2-40B4-BE49-F238E27FC236}">
                <a16:creationId xmlns:a16="http://schemas.microsoft.com/office/drawing/2014/main" id="{068E5CCC-C8B4-1C26-7EEC-22D3D6E68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715136" y="3163730"/>
            <a:ext cx="123362" cy="5124875"/>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6" name="Rectangle 1032">
            <a:extLst>
              <a:ext uri="{FF2B5EF4-FFF2-40B4-BE49-F238E27FC236}">
                <a16:creationId xmlns:a16="http://schemas.microsoft.com/office/drawing/2014/main" id="{5AA4F2E6-C9E1-359F-FAB8-8E34321074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688967" y="5137561"/>
            <a:ext cx="123362" cy="117721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3010076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agency</a:t>
            </a:r>
          </a:p>
        </p:txBody>
      </p:sp>
      <p:sp>
        <p:nvSpPr>
          <p:cNvPr id="3" name="Content Placeholder 2"/>
          <p:cNvSpPr>
            <a:spLocks noGrp="1"/>
          </p:cNvSpPr>
          <p:nvPr>
            <p:ph idx="1"/>
          </p:nvPr>
        </p:nvSpPr>
        <p:spPr/>
        <p:txBody>
          <a:bodyPr/>
          <a:lstStyle/>
          <a:p>
            <a:r>
              <a:rPr lang="en-US" dirty="0"/>
              <a:t>Next time: I shall look at individual variation within a single group of </a:t>
            </a:r>
            <a:r>
              <a:rPr lang="en-US" dirty="0" err="1"/>
              <a:t>Basarwa</a:t>
            </a:r>
            <a:r>
              <a:rPr lang="en-US" dirty="0"/>
              <a:t> (San) –</a:t>
            </a:r>
            <a:r>
              <a:rPr lang="en-US" i="1" dirty="0"/>
              <a:t>agency</a:t>
            </a:r>
            <a:r>
              <a:rPr lang="en-US" dirty="0"/>
              <a:t> - using my own research from Botswana</a:t>
            </a:r>
          </a:p>
        </p:txBody>
      </p:sp>
      <p:pic>
        <p:nvPicPr>
          <p:cNvPr id="1027" name="Picture 3" descr="C:\Documents and Settings\loaner.HD-D620-XX\Local Settings\Temporary Internet Files\Content.IE5\BLTE6AT0\MCj03294860000[1].wmf"/>
          <p:cNvPicPr>
            <a:picLocks noChangeAspect="1" noChangeArrowheads="1"/>
          </p:cNvPicPr>
          <p:nvPr/>
        </p:nvPicPr>
        <p:blipFill>
          <a:blip r:embed="rId3" cstate="print"/>
          <a:srcRect/>
          <a:stretch>
            <a:fillRect/>
          </a:stretch>
        </p:blipFill>
        <p:spPr bwMode="auto">
          <a:xfrm>
            <a:off x="7315200" y="4191000"/>
            <a:ext cx="1038131" cy="1797113"/>
          </a:xfrm>
          <a:prstGeom prst="rect">
            <a:avLst/>
          </a:prstGeom>
          <a:noFill/>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397</TotalTime>
  <Words>1453</Words>
  <Application>Microsoft Office PowerPoint</Application>
  <PresentationFormat>On-screen Show (4:3)</PresentationFormat>
  <Paragraphs>123</Paragraphs>
  <Slides>31</Slides>
  <Notes>9</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31</vt:i4>
      </vt:variant>
    </vt:vector>
  </HeadingPairs>
  <TitlesOfParts>
    <vt:vector size="38" baseType="lpstr">
      <vt:lpstr>Arial</vt:lpstr>
      <vt:lpstr>Calibri</vt:lpstr>
      <vt:lpstr>Comic Sans MS</vt:lpstr>
      <vt:lpstr>Linux Libertine</vt:lpstr>
      <vt:lpstr>Times New Roman</vt:lpstr>
      <vt:lpstr>Untitled Serif</vt:lpstr>
      <vt:lpstr>Office Theme</vt:lpstr>
      <vt:lpstr>Materialities</vt:lpstr>
      <vt:lpstr>“nomadic style” hunter-gatherers generic model</vt:lpstr>
      <vt:lpstr> Lee, R. B., and I. Devore. 1968. “Problems in the Study of Hunters and Gatherers,” in Man the Hunter. Edited by R. B. Lee and I. Devore, pp. 3-13. Chicago: Aldine  </vt:lpstr>
      <vt:lpstr>Hunter-gatherers and the social sciences</vt:lpstr>
      <vt:lpstr>Criticism of Richard Lee model of “nomadic style” huntergatherers</vt:lpstr>
      <vt:lpstr>history</vt:lpstr>
      <vt:lpstr>PowerPoint Presentation</vt:lpstr>
      <vt:lpstr>PowerPoint Presentation</vt:lpstr>
      <vt:lpstr>PowerPoint Presentation</vt:lpstr>
      <vt:lpstr>1795 British rule pushed the Dutch north into what is now the Transvaal and the Orange Free State of south Africa The great Trek, the Voortrekkers cattle and hunting incompatible Khoisan were pushed north before them First Boer war 1880 </vt:lpstr>
      <vt:lpstr>PowerPoint Presentation</vt:lpstr>
      <vt:lpstr>Colonial southern Africa</vt:lpstr>
      <vt:lpstr>PowerPoint Presentation</vt:lpstr>
      <vt:lpstr>interaction</vt:lpstr>
      <vt:lpstr>Lee’s response to criticism</vt:lpstr>
      <vt:lpstr>San-Tswana interaction The great Kalahari debate</vt:lpstr>
      <vt:lpstr>anthropological “pristinity”</vt:lpstr>
      <vt:lpstr>Some of Wilmsen and Denbow’s criticisms</vt:lpstr>
      <vt:lpstr>Kent, S. 1992. The Current Forager Controversy: Real vs. Ideal Views of Hunter-Gatherers. Man NS 27:45-70.  </vt:lpstr>
      <vt:lpstr>  Variation within groups: Vierich, H. 1982. “Adaptive Flexibility in a Multi-Ethnic Setting: The Basarwa of the Southern Kalahari,” in Politics and History in Band Societies. Edited by E. Leacock and R. Lee, pp. 213-222. Cambridge: Cambridge University Press.  </vt:lpstr>
      <vt:lpstr>PowerPoint Presentation</vt:lpstr>
      <vt:lpstr>Bantu migration  southern Africa around 500AD</vt:lpstr>
      <vt:lpstr>PowerPoint Presentation</vt:lpstr>
      <vt:lpstr>More recent contact</vt:lpstr>
      <vt:lpstr>PowerPoint Presentation</vt:lpstr>
      <vt:lpstr>Borehole at a cattle post in the Kalahari desert Botswana</vt:lpstr>
      <vt:lpstr>Tourism: (for example)  Haina Kalahari Lodge Botswana's Central Kalahari Game Reserve (CKGR)    gameviewing safari hunting </vt:lpstr>
      <vt:lpstr>San resettlement camp, New Xade – on the outskirts of the Kalahari game reserve</vt:lpstr>
      <vt:lpstr>San subordination, modern Botswana</vt:lpstr>
      <vt:lpstr>Good to read</vt:lpstr>
      <vt:lpstr>agency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Hunter-gatherers:variation</dc:title>
  <dc:creator>Kathy</dc:creator>
  <cp:lastModifiedBy>Kathryn Fewster</cp:lastModifiedBy>
  <cp:revision>33</cp:revision>
  <dcterms:created xsi:type="dcterms:W3CDTF">2006-08-16T00:00:00Z</dcterms:created>
  <dcterms:modified xsi:type="dcterms:W3CDTF">2023-09-16T16:19:19Z</dcterms:modified>
</cp:coreProperties>
</file>