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719" r:id="rId24"/>
    <p:sldId id="301" r:id="rId25"/>
    <p:sldId id="302" r:id="rId26"/>
    <p:sldId id="770" r:id="rId27"/>
    <p:sldId id="799" r:id="rId28"/>
    <p:sldId id="804" r:id="rId29"/>
    <p:sldId id="800" r:id="rId30"/>
    <p:sldId id="802" r:id="rId31"/>
    <p:sldId id="801" r:id="rId32"/>
    <p:sldId id="805" r:id="rId33"/>
    <p:sldId id="803" r:id="rId34"/>
    <p:sldId id="806" r:id="rId35"/>
    <p:sldId id="807" r:id="rId36"/>
    <p:sldId id="808" r:id="rId37"/>
    <p:sldId id="809" r:id="rId38"/>
    <p:sldId id="721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426611-1597-427D-9802-1C2B3A5D6923}" v="984" dt="2023-05-01T22:35:43.4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77253"/>
  </p:normalViewPr>
  <p:slideViewPr>
    <p:cSldViewPr snapToGrid="0">
      <p:cViewPr varScale="1">
        <p:scale>
          <a:sx n="94" d="100"/>
          <a:sy n="94" d="100"/>
        </p:scale>
        <p:origin x="57" y="23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105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251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413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386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7272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4355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3038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9247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1361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1510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9707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7569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84CCE19-95F1-4541-9C26-2543B462AC95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7E9DF-DDAB-4FE2-94A2-1294A59A52E0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A81A600-0E45-48CB-88BF-26053BCABAAF}" type="datetime1">
              <a:rPr lang="en-GB" smtClean="0"/>
              <a:t>02/05/2023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08E607B-9D43-4285-A3F6-F4E8D71A4713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FE33-89FD-4F54-BDCD-8C93C0CCC946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21999CC-0AF5-48A2-B42A-FFA771CF918B}" type="datetime1">
              <a:rPr lang="en-GB" smtClean="0"/>
              <a:t>02/05/2023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2DCF02-D41F-4391-8137-B714694B9EC7}" type="datetime1">
              <a:rPr lang="en-GB" noProof="0" smtClean="0"/>
              <a:t>02/05/2023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1994B7F-48BA-4E54-85C3-1209F6FB746C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AC53E-A760-4000-BEF2-76D751E505D1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B44148F-C83E-4761-B13A-49C7DC76D203}" type="datetime1">
              <a:rPr lang="en-GB" smtClean="0"/>
              <a:t>02/05/2023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FFE5710-3B3B-4C6F-8203-8BF3426EF330}" type="datetime1">
              <a:rPr lang="en-GB" noProof="0" smtClean="0"/>
              <a:t>02/05/2023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DEF8910-E9F9-486F-89E6-6782E7A98D0B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F6FEB-9B66-4E9C-A454-2B3D3CB70735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B740E4-19ED-49C4-8C93-85168FE3C5B2}" type="datetime1">
              <a:rPr lang="en-GB" smtClean="0"/>
              <a:t>02/05/2023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4301-27F4-4ECD-BF60-5732F0D7D496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71C8A2D-DF90-4A53-88BE-E5DD3BDB67C2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43EF8-D1A2-4983-9AE6-DBCB97846316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0381CDB-B910-459A-9F01-501985C3D6B7}" type="datetime1">
              <a:rPr lang="en-GB" smtClean="0"/>
              <a:t>02/05/2023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6DC5B1A-49D5-42D0-B8F1-E799CC7003AD}" type="datetime1">
              <a:rPr lang="en-GB" noProof="0" smtClean="0"/>
              <a:t>02/05/2023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FC5E290-43A0-44C3-B609-48547C44A01C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24B59-51A4-49F4-B6CA-400206EBFE01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24CDA8-B67E-4F75-8447-9E4B767861D8}" type="datetime1">
              <a:rPr lang="en-GB" smtClean="0"/>
              <a:t>02/05/2023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519F396-EBDE-4218-B1B9-19733D3C0E7D}" type="datetime1">
              <a:rPr lang="en-GB" noProof="0" smtClean="0"/>
              <a:t>02/05/2023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D731A85-8F13-4AC6-85E0-F7DAC4A43244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67EA8-8F7A-4713-B54B-7AAD56C6B931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06BB949-72F4-4C9E-87BD-A681BC95A416}" type="datetime1">
              <a:rPr lang="en-GB" smtClean="0"/>
              <a:t>02/05/2023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4C0197A-180A-4B46-9F8F-6C7550B34C04}" type="datetime1">
              <a:rPr lang="en-GB" noProof="0" smtClean="0"/>
              <a:t>02/05/2023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0D512E1-E569-4D5F-9757-02667B6AA4C9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DFE86-E6A4-4AC2-8F8C-3C7895164326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839584E-3ADB-4F16-800C-0CF145DECBAB}" type="datetime1">
              <a:rPr lang="en-GB" smtClean="0"/>
              <a:t>02/05/2023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DDF5511-78BD-422B-9755-15A2D850EEF2}" type="datetime1">
              <a:rPr lang="en-GB" noProof="0" smtClean="0"/>
              <a:t>02/05/2023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951805C-41E8-42B8-9E38-11FDDA081799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3E519-69D5-4DED-9EAD-F9182FBCABF1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527010D-AB2C-4F27-B605-9E88EF64128C}" type="datetime1">
              <a:rPr lang="en-GB" smtClean="0"/>
              <a:t>02/05/2023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64FCE7C-88C5-419A-99F2-F27EFE866BC4}" type="datetime1">
              <a:rPr lang="en-GB" noProof="0" smtClean="0"/>
              <a:t>02/05/2023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7789446-8EA9-47DE-A2E9-2106A207E8B4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0A9D-84DC-452F-85A1-6FC0A3729FB7}" type="datetime1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3D4085-F1B1-440A-AE58-6AECF99BCFA4}" type="datetime1">
              <a:rPr lang="en-GB" smtClean="0"/>
              <a:t>02/05/2023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RLC series Circuit</a:t>
            </a:r>
          </a:p>
          <a:p>
            <a:pPr marL="536575" indent="-536575" algn="just"/>
            <a:r>
              <a:rPr lang="en-IN" sz="3000" b="1" dirty="0"/>
              <a:t>Resonance in Series RLC circuit</a:t>
            </a:r>
          </a:p>
          <a:p>
            <a:pPr marL="536575" indent="-536575" algn="just"/>
            <a:endParaRPr lang="en-IN" sz="30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12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Demonstrate the ability to design circuits using Resistor, capacitor and inductor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12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In an AC series circuit containing Resistance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, Inductance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Capacitance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GB" dirty="0"/>
                  <a:t>, the applied voltage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is the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anti-phase, i.e. displaced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180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dirty="0"/>
                  <a:t>Voltage across the resistor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Voltage across the Inductor 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Voltage across the Capacitor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965" b="-20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56EDB40-9B46-E365-5DF6-925F911B2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5240" y="3660084"/>
            <a:ext cx="4904740" cy="2697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749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GB" dirty="0"/>
                  <a:t>Impedance,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Z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𝑡𝑎𝑛</m:t>
                    </m:r>
                    <m:r>
                      <a:rPr lang="el-GR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Phase angle,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l-GR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Voltage,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820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GB" dirty="0"/>
                  <a:t>Impedance,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Z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b="0" i="1" dirty="0" smtClean="0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sub>
                            </m:s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𝑡𝑎𝑛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b="0" dirty="0"/>
                  <a:t>Phase Angle,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l-GR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Voltage,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014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D19FC51-1214-85C0-F0C5-9F6A9260BE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3578" y="2702867"/>
            <a:ext cx="2721142" cy="3550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970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5835AA-BD5D-73D2-5FD4-2E02166C66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0416" y="2676504"/>
            <a:ext cx="2400783" cy="341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380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BD810E-9E3F-14EF-95F4-57108CB2A6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0544" y="1903158"/>
            <a:ext cx="3322025" cy="445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588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, the applied voltage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and the current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are in phase. This effect is called </a:t>
                </a:r>
                <a:r>
                  <a:rPr lang="en-GB" b="1" dirty="0"/>
                  <a:t>series resonance.</a:t>
                </a:r>
              </a:p>
              <a:p>
                <a:pPr marL="0" indent="0">
                  <a:buNone/>
                </a:pPr>
                <a:r>
                  <a:rPr lang="en-GB" b="1" dirty="0"/>
                  <a:t>At series Resonance,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i="1" dirty="0"/>
                  <a:t> 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i="1" dirty="0"/>
                  <a:t> (the </a:t>
                </a:r>
                <a:r>
                  <a:rPr lang="en-GB" dirty="0"/>
                  <a:t>minimum circuit impedance possible in an L–C–R circuit)</a:t>
                </a:r>
                <a:endParaRPr lang="en-GB" b="1" dirty="0"/>
              </a:p>
              <a:p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(i.e. the maximum current possible in an L–C–R circuit)</a:t>
                </a:r>
                <a:endParaRPr lang="en-GB" b="1" dirty="0"/>
              </a:p>
              <a:p>
                <a:r>
                  <a:rPr lang="en-GB" dirty="0"/>
                  <a:t>Since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then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l-GR" i="1" dirty="0" smtClean="0">
                        <a:latin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l-GR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𝐶</m:t>
                        </m:r>
                      </m:den>
                    </m:f>
                  </m:oMath>
                </a14:m>
                <a:endParaRPr lang="en-GB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𝑅𝑒𝑠𝑜𝑛𝑎𝑛𝑐𝑒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𝑓𝑟𝑒𝑞𝑢𝑒𝑛𝑐𝑦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,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5203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dirty="0"/>
              <a:t>The series resonant circuit is often described as an acceptor </a:t>
            </a:r>
            <a:r>
              <a:rPr lang="en-GB" dirty="0" err="1"/>
              <a:t>circuit,since</a:t>
            </a:r>
            <a:r>
              <a:rPr lang="en-GB" dirty="0"/>
              <a:t> it has its minimum impedance, and thus maximum current, at the resonant frequency.</a:t>
            </a:r>
          </a:p>
          <a:p>
            <a:r>
              <a:rPr lang="en-GB" dirty="0"/>
              <a:t>Typical graphs of current I and impedance Z against frequency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D19CB8-28FF-6A6C-C198-3B5B32609D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1895" y="3368984"/>
            <a:ext cx="3787037" cy="2874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795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Q- Factor</a:t>
                </a:r>
              </a:p>
              <a:p>
                <a:r>
                  <a:rPr lang="en-GB" dirty="0"/>
                  <a:t>At resonance, if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 is small compared with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it is possible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to have voltages many times greater than the supply voltage.</a:t>
                </a:r>
              </a:p>
              <a:p>
                <a:r>
                  <a:rPr lang="en-GB" dirty="0"/>
                  <a:t>Q-Factor is the ratio of a measure of the quality of a circuit (as a resonator or tuning device)</a:t>
                </a:r>
              </a:p>
              <a:p>
                <a:r>
                  <a:rPr lang="en-GB" dirty="0"/>
                  <a:t>With Inductor, Q-Factor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           ………………(1)      </a:t>
                </a:r>
              </a:p>
              <a:p>
                <a:r>
                  <a:rPr lang="en-GB" dirty="0"/>
                  <a:t>With Capacitor, Q-Factor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274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At resonance,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We can write as,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Substitute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in Equation (1)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𝐹𝑎𝑐𝑡𝑜𝑟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Q-Factor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ad>
                      <m:radPr>
                        <m:degHide m:val="on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den>
                        </m:f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4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3955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The graph shows, how current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varies with frequency in an R–L–C series circuit. At the resonant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current is a maximum value, shown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D0BCC1-D269-71D8-7BCD-F5583CF432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194" y="2777213"/>
            <a:ext cx="3895725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1541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points A and B where the current is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0.707 </m:t>
                    </m:r>
                  </m:oMath>
                </a14:m>
                <a:r>
                  <a:rPr lang="en-GB" dirty="0"/>
                  <a:t>of the maximum value at frequencies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r>
                  <a:rPr lang="en-GB" dirty="0"/>
                  <a:t>The power delivered to the circuit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. At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0.707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, the power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dirty="0"/>
                          <m:t>(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0.707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0.5</m:t>
                    </m:r>
                    <m:sSubSup>
                      <m:sSub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, i.e. half the power that occurs at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 . </a:t>
                </a:r>
              </a:p>
              <a:p>
                <a:r>
                  <a:rPr lang="en-GB" dirty="0"/>
                  <a:t>The points corresponding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called the half-power points. </a:t>
                </a:r>
              </a:p>
              <a:p>
                <a:r>
                  <a:rPr lang="en-GB" dirty="0"/>
                  <a:t>The distance between these points,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is called the bandwidth.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96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8585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12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725</Words>
  <Application>Microsoft Office PowerPoint</Application>
  <PresentationFormat>Widescreen</PresentationFormat>
  <Paragraphs>119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0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RLC Series circuit</vt:lpstr>
      <vt:lpstr>RLC Series circuit</vt:lpstr>
      <vt:lpstr>RLC Series circuit</vt:lpstr>
      <vt:lpstr>RLC Series circuit</vt:lpstr>
      <vt:lpstr>RLC Series circuit</vt:lpstr>
      <vt:lpstr>RLC Series circuit</vt:lpstr>
      <vt:lpstr>Series Resonance</vt:lpstr>
      <vt:lpstr>Series Resonance</vt:lpstr>
      <vt:lpstr>Series Resonance</vt:lpstr>
      <vt:lpstr>Series Resonance</vt:lpstr>
      <vt:lpstr>Bandwidth and Selectivity</vt:lpstr>
      <vt:lpstr>Bandwidth and Selectivity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154</cp:revision>
  <dcterms:created xsi:type="dcterms:W3CDTF">2021-03-09T15:35:42Z</dcterms:created>
  <dcterms:modified xsi:type="dcterms:W3CDTF">2023-05-02T06:19:26Z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