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16"/>
  </p:notesMasterIdLst>
  <p:sldIdLst>
    <p:sldId id="291" r:id="rId2"/>
    <p:sldId id="277" r:id="rId3"/>
    <p:sldId id="278" r:id="rId4"/>
    <p:sldId id="280" r:id="rId5"/>
    <p:sldId id="281" r:id="rId6"/>
    <p:sldId id="282" r:id="rId7"/>
    <p:sldId id="283" r:id="rId8"/>
    <p:sldId id="284" r:id="rId9"/>
    <p:sldId id="285" r:id="rId10"/>
    <p:sldId id="286" r:id="rId11"/>
    <p:sldId id="287" r:id="rId12"/>
    <p:sldId id="288" r:id="rId13"/>
    <p:sldId id="289" r:id="rId14"/>
    <p:sldId id="290"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9" d="100"/>
          <a:sy n="99" d="100"/>
        </p:scale>
        <p:origin x="555"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61C570-FE7E-1047-A819-2CB0AB2AE33D}" type="datetimeFigureOut">
              <a:rPr lang="en-US" smtClean="0"/>
              <a:t>1/25/2019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05035E-32E5-1B4E-ABD0-874546C81C47}" type="slidenum">
              <a:rPr lang="en-US" smtClean="0"/>
              <a:t>‹#›</a:t>
            </a:fld>
            <a:endParaRPr lang="en-US"/>
          </a:p>
        </p:txBody>
      </p:sp>
    </p:spTree>
    <p:extLst>
      <p:ext uri="{BB962C8B-B14F-4D97-AF65-F5344CB8AC3E}">
        <p14:creationId xmlns:p14="http://schemas.microsoft.com/office/powerpoint/2010/main" val="15884333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832F1355-68A8-4D2C-8CA9-4B0B686D6600}" type="datetime4">
              <a:rPr lang="en-US" smtClean="0"/>
              <a:pPr>
                <a:defRPr/>
              </a:pPr>
              <a:t>January 25,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DAA89A5-8178-42D4-B8DC-4D2C97C94ACD}"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2DDC770E-5807-48EF-9729-9FAD0E602824}" type="datetime4">
              <a:rPr lang="en-US" smtClean="0"/>
              <a:pPr>
                <a:defRPr/>
              </a:pPr>
              <a:t>January 25,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DE6C12A-6E53-4B4F-9234-AFB6C146E8E7}" type="slidenum">
              <a:rPr lang="en-US" smtClean="0"/>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A812206-3ED4-40BA-86C0-B01055EC7059}" type="datetime4">
              <a:rPr lang="en-US" smtClean="0"/>
              <a:pPr>
                <a:defRPr/>
              </a:pPr>
              <a:t>January 25,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2D24A3-4C6C-45FC-870E-F0E7E4D98192}" type="slidenum">
              <a:rPr lang="en-US" smtClean="0"/>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E8D54B6F-FF16-4564-87EC-A872D8590D1E}" type="datetime4">
              <a:rPr lang="en-US" smtClean="0"/>
              <a:pPr>
                <a:defRPr/>
              </a:pPr>
              <a:t>January 25, 2019</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81E0251-FA86-4939-A290-4CBCABF3A786}" type="slidenum">
              <a:rPr lang="en-US" smtClean="0"/>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a:defRPr/>
            </a:pPr>
            <a:fld id="{31612299-05FE-4256-8BF5-E3D912536796}" type="datetime4">
              <a:rPr lang="en-US" smtClean="0"/>
              <a:pPr>
                <a:defRPr/>
              </a:pPr>
              <a:t>January 25, 2019</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7A74E30-9EBB-4CA3-9341-652B6E286E1E}" type="slidenum">
              <a:rPr lang="en-US" smtClean="0"/>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73730850-EB35-4C8C-A005-AAFFD23A06B6}" type="datetime4">
              <a:rPr lang="en-US" smtClean="0"/>
              <a:pPr>
                <a:defRPr/>
              </a:pPr>
              <a:t>January 25, 2019</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F48D498-81FE-47CD-8F7D-DC4F607086AD}" type="slidenum">
              <a:rPr lang="en-US" smtClean="0"/>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4E32DE-5E99-4C8D-B384-E1DAE58322E6}" type="datetime4">
              <a:rPr lang="en-US" smtClean="0"/>
              <a:pPr>
                <a:defRPr/>
              </a:pPr>
              <a:t>January 25, 2019</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7BFB45F3-0544-4E0C-8CB3-7450207BAAD3}" type="slidenum">
              <a:rPr lang="en-US" smtClean="0"/>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A1E95C30-9EFB-4E75-ACAA-B7B065B0E34C}" type="datetime4">
              <a:rPr lang="en-US" smtClean="0"/>
              <a:pPr>
                <a:defRPr/>
              </a:pPr>
              <a:t>January 25, 2019</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7231890-5793-4CCB-AF17-11CB51397152}" type="slidenum">
              <a:rPr lang="en-US" smtClean="0"/>
              <a:pPr>
                <a:defRPr/>
              </a:pPr>
              <a:t>‹#›</a:t>
            </a:fld>
            <a:endParaRPr lang="en-US" dirty="0"/>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pPr>
              <a:defRPr/>
            </a:pPr>
            <a:fld id="{5FD4C16B-EAE4-494C-A257-9FEC6353A87C}" type="datetime4">
              <a:rPr lang="en-US" smtClean="0"/>
              <a:pPr>
                <a:defRPr/>
              </a:pPr>
              <a:t>January 25, 2019</a:t>
            </a:fld>
            <a:endParaRPr lang="en-US"/>
          </a:p>
        </p:txBody>
      </p:sp>
      <p:sp>
        <p:nvSpPr>
          <p:cNvPr id="9" name="Slide Number Placeholder 8"/>
          <p:cNvSpPr>
            <a:spLocks noGrp="1"/>
          </p:cNvSpPr>
          <p:nvPr>
            <p:ph type="sldNum" sz="quarter" idx="11"/>
          </p:nvPr>
        </p:nvSpPr>
        <p:spPr/>
        <p:txBody>
          <a:bodyPr/>
          <a:lstStyle/>
          <a:p>
            <a:pPr>
              <a:defRPr/>
            </a:pPr>
            <a:fld id="{C864FE30-2AFC-4FC5-94EC-2D5C60ABBD6C}" type="slidenum">
              <a:rPr lang="en-US" smtClean="0"/>
              <a:pPr>
                <a:defRPr/>
              </a:pPr>
              <a:t>‹#›</a:t>
            </a:fld>
            <a:endParaRPr lang="en-US" dirty="0"/>
          </a:p>
        </p:txBody>
      </p:sp>
      <p:sp>
        <p:nvSpPr>
          <p:cNvPr id="10" name="Footer Placeholder 9"/>
          <p:cNvSpPr>
            <a:spLocks noGrp="1"/>
          </p:cNvSpPr>
          <p:nvPr>
            <p:ph type="ftr" sz="quarter" idx="12"/>
          </p:nvPr>
        </p:nvSpPr>
        <p:spPr/>
        <p:txBody>
          <a:bodyPr/>
          <a:lstStyle/>
          <a:p>
            <a:pPr>
              <a:defRPr/>
            </a:pP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6280AD2-C24D-4421-A087-E4B76BAB267D}" type="datetime4">
              <a:rPr lang="en-US" smtClean="0"/>
              <a:pPr>
                <a:defRPr/>
              </a:pPr>
              <a:t>January 25,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4FB52E-BEE0-4E71-AD9A-C381CC7F140E}" type="slidenum">
              <a:rPr lang="en-US" smtClean="0"/>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0F84A1A-0326-4CBD-B3C0-92FC1C1BE175}" type="datetime4">
              <a:rPr lang="en-US" smtClean="0"/>
              <a:pPr>
                <a:defRPr/>
              </a:pPr>
              <a:t>January 25,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371F4BC-D41C-4309-842D-52A074DD657A}" type="slidenum">
              <a:rPr lang="en-US" smtClean="0"/>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a:defRPr/>
            </a:pPr>
            <a:fld id="{681F301F-5B31-4DD0-AF9D-86164C202002}" type="slidenum">
              <a:rPr lang="en-US" smtClean="0"/>
              <a:pPr>
                <a:defRPr/>
              </a:pPr>
              <a:t>‹#›</a:t>
            </a:fld>
            <a:endParaRPr lang="en-US"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a:defRPr/>
            </a:pPr>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a:defRPr/>
            </a:pPr>
            <a:fld id="{C6381694-36FF-45C0-9599-1BBA5EBF3D6B}" type="datetime4">
              <a:rPr lang="en-US" smtClean="0"/>
              <a:pPr>
                <a:defRPr/>
              </a:pPr>
              <a:t>January 25, 2019</a:t>
            </a:fld>
            <a:endParaRPr lang="en-US" dirty="0"/>
          </a:p>
        </p:txBody>
      </p:sp>
    </p:spTree>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hf sldNum="0"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Models of Planning</a:t>
            </a:r>
            <a:endParaRPr lang="en-GB" dirty="0"/>
          </a:p>
        </p:txBody>
      </p:sp>
      <p:sp>
        <p:nvSpPr>
          <p:cNvPr id="3" name="Subtitle 2"/>
          <p:cNvSpPr>
            <a:spLocks noGrp="1"/>
          </p:cNvSpPr>
          <p:nvPr>
            <p:ph type="subTitle" idx="1"/>
          </p:nvPr>
        </p:nvSpPr>
        <p:spPr/>
        <p:txBody>
          <a:bodyPr/>
          <a:lstStyle/>
          <a:p>
            <a:r>
              <a:rPr lang="en-GB" dirty="0" smtClean="0"/>
              <a:t>Lecture 3</a:t>
            </a:r>
            <a:endParaRPr lang="en-GB" dirty="0"/>
          </a:p>
        </p:txBody>
      </p:sp>
    </p:spTree>
    <p:extLst>
      <p:ext uri="{BB962C8B-B14F-4D97-AF65-F5344CB8AC3E}">
        <p14:creationId xmlns:p14="http://schemas.microsoft.com/office/powerpoint/2010/main" val="3452235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young people’s needs.</a:t>
            </a:r>
            <a:endParaRPr lang="en-GB" dirty="0"/>
          </a:p>
        </p:txBody>
      </p:sp>
      <p:sp>
        <p:nvSpPr>
          <p:cNvPr id="3" name="Content Placeholder 2"/>
          <p:cNvSpPr>
            <a:spLocks noGrp="1"/>
          </p:cNvSpPr>
          <p:nvPr>
            <p:ph idx="1"/>
          </p:nvPr>
        </p:nvSpPr>
        <p:spPr>
          <a:xfrm>
            <a:off x="457200" y="1939636"/>
            <a:ext cx="7620000" cy="4461164"/>
          </a:xfrm>
        </p:spPr>
        <p:txBody>
          <a:bodyPr/>
          <a:lstStyle/>
          <a:p>
            <a:r>
              <a:rPr lang="en-GB" dirty="0" smtClean="0"/>
              <a:t>There is a systematic process for identifying and meeting the needs of young people and their communities. They are based and underpinned on several theories.</a:t>
            </a:r>
          </a:p>
          <a:p>
            <a:r>
              <a:rPr lang="en-GB" dirty="0" smtClean="0"/>
              <a:t>The following part of the session is based upon the NAOMIE framework which are</a:t>
            </a:r>
          </a:p>
          <a:p>
            <a:pPr lvl="1"/>
            <a:r>
              <a:rPr lang="en-GB" dirty="0" smtClean="0"/>
              <a:t>Needs led</a:t>
            </a:r>
          </a:p>
          <a:p>
            <a:pPr lvl="1"/>
            <a:r>
              <a:rPr lang="en-GB" dirty="0" smtClean="0"/>
              <a:t>Systematically planned</a:t>
            </a:r>
          </a:p>
          <a:p>
            <a:pPr lvl="1"/>
            <a:r>
              <a:rPr lang="en-GB" dirty="0" smtClean="0"/>
              <a:t>Evaluated</a:t>
            </a:r>
            <a:endParaRPr lang="en-GB" dirty="0"/>
          </a:p>
        </p:txBody>
      </p:sp>
    </p:spTree>
    <p:extLst>
      <p:ext uri="{BB962C8B-B14F-4D97-AF65-F5344CB8AC3E}">
        <p14:creationId xmlns:p14="http://schemas.microsoft.com/office/powerpoint/2010/main" val="872206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and meeting the needs</a:t>
            </a:r>
            <a:endParaRPr lang="en-GB" dirty="0"/>
          </a:p>
        </p:txBody>
      </p:sp>
      <p:sp>
        <p:nvSpPr>
          <p:cNvPr id="3" name="Content Placeholder 2"/>
          <p:cNvSpPr>
            <a:spLocks noGrp="1"/>
          </p:cNvSpPr>
          <p:nvPr>
            <p:ph idx="1"/>
          </p:nvPr>
        </p:nvSpPr>
        <p:spPr/>
        <p:txBody>
          <a:bodyPr/>
          <a:lstStyle/>
          <a:p>
            <a:r>
              <a:rPr lang="en-GB" dirty="0" smtClean="0"/>
              <a:t>Once the needs are known, the worker has to decide how to work systematically to meet the needs.</a:t>
            </a:r>
          </a:p>
          <a:p>
            <a:r>
              <a:rPr lang="en-GB" dirty="0" smtClean="0"/>
              <a:t>One approach is to use the NAOMIE model:</a:t>
            </a:r>
          </a:p>
          <a:p>
            <a:pPr lvl="1"/>
            <a:r>
              <a:rPr lang="en-GB" dirty="0" smtClean="0"/>
              <a:t>(N) Identifies the </a:t>
            </a:r>
            <a:r>
              <a:rPr lang="en-GB" b="1" dirty="0" smtClean="0"/>
              <a:t>Needs</a:t>
            </a:r>
          </a:p>
          <a:p>
            <a:pPr lvl="1"/>
            <a:r>
              <a:rPr lang="en-GB" dirty="0" smtClean="0"/>
              <a:t>(A) Set the </a:t>
            </a:r>
            <a:r>
              <a:rPr lang="en-GB" b="1" dirty="0" smtClean="0"/>
              <a:t>Aim</a:t>
            </a:r>
            <a:r>
              <a:rPr lang="en-GB" dirty="0" smtClean="0"/>
              <a:t>: whatever it is that you are working towards.</a:t>
            </a:r>
          </a:p>
          <a:p>
            <a:pPr lvl="1"/>
            <a:r>
              <a:rPr lang="en-GB" dirty="0" smtClean="0"/>
              <a:t>(O) Set the </a:t>
            </a:r>
            <a:r>
              <a:rPr lang="en-GB" b="1" dirty="0" smtClean="0"/>
              <a:t>Objectives</a:t>
            </a:r>
            <a:r>
              <a:rPr lang="en-GB" dirty="0" smtClean="0"/>
              <a:t>: those smaller steps that will get you to your aim.</a:t>
            </a:r>
          </a:p>
          <a:p>
            <a:pPr lvl="1"/>
            <a:r>
              <a:rPr lang="en-GB" dirty="0" smtClean="0"/>
              <a:t>(M) Decide what </a:t>
            </a:r>
            <a:r>
              <a:rPr lang="en-GB" b="1" dirty="0" smtClean="0"/>
              <a:t>method</a:t>
            </a:r>
            <a:r>
              <a:rPr lang="en-GB" dirty="0" smtClean="0"/>
              <a:t> you are going to use.</a:t>
            </a:r>
          </a:p>
          <a:p>
            <a:pPr lvl="1"/>
            <a:r>
              <a:rPr lang="en-GB" dirty="0" smtClean="0"/>
              <a:t>( I )  Decide what </a:t>
            </a:r>
            <a:r>
              <a:rPr lang="en-GB" b="1" dirty="0" smtClean="0"/>
              <a:t>Indicators</a:t>
            </a:r>
            <a:r>
              <a:rPr lang="en-GB" dirty="0" smtClean="0"/>
              <a:t> you will use to show you are on course, then go ahead and </a:t>
            </a:r>
            <a:r>
              <a:rPr lang="en-GB" b="1" dirty="0" smtClean="0"/>
              <a:t>Implement</a:t>
            </a:r>
            <a:r>
              <a:rPr lang="en-GB" dirty="0" smtClean="0"/>
              <a:t> it.</a:t>
            </a:r>
          </a:p>
          <a:p>
            <a:pPr lvl="1"/>
            <a:r>
              <a:rPr lang="en-GB" dirty="0" smtClean="0"/>
              <a:t>( E ) Decide how you are going to Evaluate the outcomes and review the process.    </a:t>
            </a:r>
            <a:endParaRPr lang="en-GB" dirty="0"/>
          </a:p>
        </p:txBody>
      </p:sp>
    </p:spTree>
    <p:extLst>
      <p:ext uri="{BB962C8B-B14F-4D97-AF65-F5344CB8AC3E}">
        <p14:creationId xmlns:p14="http://schemas.microsoft.com/office/powerpoint/2010/main" val="506288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El</a:t>
            </a:r>
            <a:endParaRPr lang="en-GB" dirty="0"/>
          </a:p>
        </p:txBody>
      </p:sp>
      <p:sp>
        <p:nvSpPr>
          <p:cNvPr id="3" name="Content Placeholder 2"/>
          <p:cNvSpPr>
            <a:spLocks noGrp="1"/>
          </p:cNvSpPr>
          <p:nvPr>
            <p:ph idx="1"/>
          </p:nvPr>
        </p:nvSpPr>
        <p:spPr>
          <a:xfrm>
            <a:off x="457200" y="1320801"/>
            <a:ext cx="7620000" cy="5264726"/>
          </a:xfrm>
        </p:spPr>
        <p:txBody>
          <a:bodyPr>
            <a:normAutofit fontScale="92500" lnSpcReduction="10000"/>
          </a:bodyPr>
          <a:lstStyle/>
          <a:p>
            <a:r>
              <a:rPr lang="en-GB" b="1" dirty="0" smtClean="0"/>
              <a:t>Needs</a:t>
            </a:r>
          </a:p>
          <a:p>
            <a:pPr marL="114300" indent="0">
              <a:buNone/>
            </a:pPr>
            <a:endParaRPr lang="en-GB" dirty="0" smtClean="0"/>
          </a:p>
          <a:p>
            <a:r>
              <a:rPr lang="en-GB" dirty="0" smtClean="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smtClean="0"/>
              <a:t>Chevella</a:t>
            </a:r>
            <a:r>
              <a:rPr lang="en-GB" dirty="0" smtClean="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 to see the worker, she is very concerned about what is happening. El spends a lot of time looking after her tow younger brothers (aged 8 and 6) during the school holidays as her mum works until 5.30pm. The mum seems tired, stressed and in need of support.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3549" y="274638"/>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6510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Identification of </a:t>
            </a:r>
            <a:r>
              <a:rPr lang="en-GB" b="1" dirty="0" smtClean="0"/>
              <a:t>needs</a:t>
            </a:r>
          </a:p>
          <a:p>
            <a:pPr marL="114300" indent="0">
              <a:buNone/>
            </a:pPr>
            <a:endParaRPr lang="en-GB" dirty="0" smtClean="0"/>
          </a:p>
          <a:p>
            <a:r>
              <a:rPr lang="en-GB" dirty="0" smtClean="0"/>
              <a:t>The Neighbourhood worker felt that:</a:t>
            </a:r>
          </a:p>
          <a:p>
            <a:pPr marL="868680" lvl="1" indent="-457200">
              <a:buFont typeface="+mj-lt"/>
              <a:buAutoNum type="arabicPeriod"/>
            </a:pPr>
            <a:r>
              <a:rPr lang="en-GB" dirty="0" smtClean="0"/>
              <a:t>El is lacking stimulation and challenge. She wants and needs achievement</a:t>
            </a:r>
          </a:p>
          <a:p>
            <a:pPr marL="868680" lvl="1" indent="-457200">
              <a:buFont typeface="+mj-lt"/>
              <a:buAutoNum type="arabicPeriod"/>
            </a:pPr>
            <a:r>
              <a:rPr lang="en-GB" dirty="0" smtClean="0"/>
              <a:t>In some ways she is a young adult too soon because of her parenting role in the relationship to her brothers. Her growth is stunted socially, emotionally, </a:t>
            </a:r>
            <a:r>
              <a:rPr lang="en-GB" dirty="0"/>
              <a:t>s</a:t>
            </a:r>
            <a:r>
              <a:rPr lang="en-GB" dirty="0" smtClean="0"/>
              <a:t>piritually and politically because of the lack of opportunities locally.</a:t>
            </a:r>
          </a:p>
          <a:p>
            <a:pPr marL="868680" lvl="1" indent="-457200">
              <a:buFont typeface="+mj-lt"/>
              <a:buAutoNum type="arabicPeriod"/>
            </a:pPr>
            <a:endParaRPr lang="en-GB" dirty="0"/>
          </a:p>
          <a:p>
            <a:r>
              <a:rPr lang="en-GB" dirty="0" smtClean="0"/>
              <a:t>This is resulting in her finding challenge, stimulation and fun in ways that are not positive and are illegal. This is discussed with El and she spontaneously agrees that this is the case.</a:t>
            </a:r>
            <a:endParaRPr lang="en-GB" dirty="0"/>
          </a:p>
        </p:txBody>
      </p:sp>
    </p:spTree>
    <p:extLst>
      <p:ext uri="{BB962C8B-B14F-4D97-AF65-F5344CB8AC3E}">
        <p14:creationId xmlns:p14="http://schemas.microsoft.com/office/powerpoint/2010/main" val="156738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smtClean="0"/>
              <a:t>Aim</a:t>
            </a:r>
          </a:p>
          <a:p>
            <a:pPr lvl="1"/>
            <a:r>
              <a:rPr lang="en-GB" dirty="0" smtClean="0"/>
              <a:t>To provide El with learning opportunities to help her reach her potential.</a:t>
            </a:r>
          </a:p>
          <a:p>
            <a:endParaRPr lang="en-GB" dirty="0"/>
          </a:p>
          <a:p>
            <a:r>
              <a:rPr lang="en-GB" b="1" dirty="0" smtClean="0"/>
              <a:t>Objectives</a:t>
            </a:r>
          </a:p>
          <a:p>
            <a:pPr lvl="1"/>
            <a:r>
              <a:rPr lang="en-GB" dirty="0" smtClean="0"/>
              <a:t>To offer El new experiences with which she can continue away from the estate.</a:t>
            </a:r>
          </a:p>
          <a:p>
            <a:pPr lvl="1"/>
            <a:r>
              <a:rPr lang="en-GB" dirty="0" smtClean="0"/>
              <a:t>To keep her and her friendship group together in the process.</a:t>
            </a:r>
          </a:p>
          <a:p>
            <a:pPr lvl="1"/>
            <a:r>
              <a:rPr lang="en-GB" dirty="0" smtClean="0"/>
              <a:t>To support El in the leadership role that she has begun to develop.</a:t>
            </a:r>
          </a:p>
          <a:p>
            <a:pPr lvl="1"/>
            <a:r>
              <a:rPr lang="en-GB" dirty="0" smtClean="0"/>
              <a:t>To support her mother in her parenting of El and her two brothers.</a:t>
            </a:r>
            <a:endParaRPr lang="en-GB" dirty="0"/>
          </a:p>
        </p:txBody>
      </p:sp>
    </p:spTree>
    <p:extLst>
      <p:ext uri="{BB962C8B-B14F-4D97-AF65-F5344CB8AC3E}">
        <p14:creationId xmlns:p14="http://schemas.microsoft.com/office/powerpoint/2010/main" val="2686794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36"/>
            <a:ext cx="7620000" cy="729673"/>
          </a:xfrm>
        </p:spPr>
        <p:txBody>
          <a:bodyPr/>
          <a:lstStyle/>
          <a:p>
            <a:r>
              <a:rPr lang="en-GB" dirty="0"/>
              <a:t>Case Study: El</a:t>
            </a:r>
          </a:p>
        </p:txBody>
      </p:sp>
      <p:sp>
        <p:nvSpPr>
          <p:cNvPr id="3" name="Content Placeholder 2"/>
          <p:cNvSpPr>
            <a:spLocks noGrp="1"/>
          </p:cNvSpPr>
          <p:nvPr>
            <p:ph idx="1"/>
          </p:nvPr>
        </p:nvSpPr>
        <p:spPr>
          <a:xfrm>
            <a:off x="457200" y="1006764"/>
            <a:ext cx="7620000" cy="5394036"/>
          </a:xfrm>
        </p:spPr>
        <p:txBody>
          <a:bodyPr>
            <a:normAutofit fontScale="92500" lnSpcReduction="10000"/>
          </a:bodyPr>
          <a:lstStyle/>
          <a:p>
            <a:r>
              <a:rPr lang="en-GB" b="1" dirty="0" smtClean="0"/>
              <a:t>Method</a:t>
            </a:r>
          </a:p>
          <a:p>
            <a:pPr lvl="1"/>
            <a:r>
              <a:rPr lang="en-GB" dirty="0" smtClean="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smtClean="0"/>
              <a:t>Stage 1. Ask the four young women if they would like to help run a holiday for ten young people who would otherwise not have had a holiday. This would involve some fund raising off the estate.</a:t>
            </a:r>
          </a:p>
          <a:p>
            <a:pPr lvl="1"/>
            <a:r>
              <a:rPr lang="en-GB" dirty="0" smtClean="0"/>
              <a:t>Stage 2. Fund raise: letters, phone calls and visits.</a:t>
            </a:r>
          </a:p>
          <a:p>
            <a:pPr lvl="1"/>
            <a:r>
              <a:rPr lang="en-GB" dirty="0" smtClean="0"/>
              <a:t>Stage 3. Plan the holiday. This will include visiting the holiday venue and trying out the activities. The idea is that the young women will enjoy themselves and learn about the organisation and safety.</a:t>
            </a:r>
          </a:p>
          <a:p>
            <a:pPr lvl="1"/>
            <a:r>
              <a:rPr lang="en-GB" dirty="0" smtClean="0"/>
              <a:t>Stage 4. Run a planning weekend.</a:t>
            </a:r>
          </a:p>
          <a:p>
            <a:pPr lvl="1"/>
            <a:r>
              <a:rPr lang="en-GB" dirty="0" smtClean="0"/>
              <a:t>Stage 5. Run the holiday with the young people: these will include </a:t>
            </a:r>
            <a:r>
              <a:rPr lang="en-GB" dirty="0" err="1" smtClean="0"/>
              <a:t>El’s</a:t>
            </a:r>
            <a:r>
              <a:rPr lang="en-GB" dirty="0" smtClean="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4204033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periods between each stage are used to look at the young women’s:</a:t>
            </a:r>
          </a:p>
          <a:p>
            <a:pPr lvl="1"/>
            <a:r>
              <a:rPr lang="en-GB" dirty="0" smtClean="0"/>
              <a:t>Achievements</a:t>
            </a:r>
          </a:p>
          <a:p>
            <a:pPr lvl="1"/>
            <a:r>
              <a:rPr lang="en-GB" dirty="0" smtClean="0"/>
              <a:t>Roles, including leadership</a:t>
            </a:r>
          </a:p>
          <a:p>
            <a:pPr lvl="1"/>
            <a:r>
              <a:rPr lang="en-GB" dirty="0" smtClean="0"/>
              <a:t>Support mechanisms</a:t>
            </a:r>
          </a:p>
          <a:p>
            <a:pPr lvl="1"/>
            <a:r>
              <a:rPr lang="en-GB" dirty="0" smtClean="0"/>
              <a:t>And to offer positive feedback and constructive criticism. </a:t>
            </a:r>
          </a:p>
          <a:p>
            <a:r>
              <a:rPr lang="en-GB" dirty="0" smtClean="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230133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a:bodyPr>
          <a:lstStyle/>
          <a:p>
            <a:r>
              <a:rPr lang="en-GB" b="1" dirty="0" smtClean="0"/>
              <a:t>Indicators</a:t>
            </a:r>
          </a:p>
          <a:p>
            <a:pPr lvl="1"/>
            <a:r>
              <a:rPr lang="en-GB" dirty="0" smtClean="0"/>
              <a:t>Do the women want to join in?</a:t>
            </a:r>
          </a:p>
          <a:p>
            <a:pPr lvl="1"/>
            <a:r>
              <a:rPr lang="en-GB" dirty="0" smtClean="0"/>
              <a:t>Do they turn up for the slog of fund-raising?</a:t>
            </a:r>
          </a:p>
          <a:p>
            <a:pPr lvl="1"/>
            <a:r>
              <a:rPr lang="en-GB" dirty="0" smtClean="0"/>
              <a:t>Do they remain involved?</a:t>
            </a:r>
          </a:p>
          <a:p>
            <a:pPr lvl="1"/>
            <a:r>
              <a:rPr lang="en-GB" dirty="0" smtClean="0"/>
              <a:t>How do they respond to leaving the estate and meeting new people?</a:t>
            </a:r>
          </a:p>
          <a:p>
            <a:pPr lvl="1"/>
            <a:r>
              <a:rPr lang="en-GB" dirty="0" smtClean="0"/>
              <a:t>What roles do they take up?</a:t>
            </a:r>
          </a:p>
          <a:p>
            <a:pPr lvl="1"/>
            <a:r>
              <a:rPr lang="en-GB" dirty="0" smtClean="0"/>
              <a:t>How is El working as a leader in all of this?</a:t>
            </a:r>
          </a:p>
          <a:p>
            <a:pPr lvl="1"/>
            <a:r>
              <a:rPr lang="en-GB" dirty="0" smtClean="0"/>
              <a:t>Is the young people's participation real or are they just hanging in there for the sake of the holiday?</a:t>
            </a:r>
          </a:p>
          <a:p>
            <a:pPr lvl="1"/>
            <a:r>
              <a:rPr lang="en-GB" dirty="0" smtClean="0"/>
              <a:t>Can they identify their learning?</a:t>
            </a:r>
          </a:p>
          <a:p>
            <a:pPr lvl="1"/>
            <a:r>
              <a:rPr lang="en-GB" dirty="0" smtClean="0"/>
              <a:t>Do they turn up for the planning weekend: are they active participants?</a:t>
            </a:r>
          </a:p>
          <a:p>
            <a:pPr lvl="1"/>
            <a:r>
              <a:rPr lang="en-GB" dirty="0" smtClean="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524173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Evaluation</a:t>
            </a:r>
          </a:p>
          <a:p>
            <a:r>
              <a:rPr lang="en-GB" i="1" dirty="0" smtClean="0"/>
              <a:t>Formative evaluation </a:t>
            </a:r>
            <a:r>
              <a:rPr lang="en-GB" dirty="0" smtClean="0"/>
              <a:t>After each session, and the planning weekend, the following questions need exploring to discover how each young person is developing:</a:t>
            </a:r>
          </a:p>
          <a:p>
            <a:pPr lvl="1"/>
            <a:r>
              <a:rPr lang="en-GB" dirty="0" smtClean="0"/>
              <a:t>What has happened that is of significance to the young people’s learning?</a:t>
            </a:r>
          </a:p>
          <a:p>
            <a:pPr lvl="1"/>
            <a:r>
              <a:rPr lang="en-GB" dirty="0" smtClean="0"/>
              <a:t>What needs to be done to progress their learning?</a:t>
            </a:r>
          </a:p>
          <a:p>
            <a:pPr lvl="1"/>
            <a:r>
              <a:rPr lang="en-GB" dirty="0" smtClean="0"/>
              <a:t>The programme’s successes?</a:t>
            </a:r>
          </a:p>
          <a:p>
            <a:pPr lvl="1"/>
            <a:r>
              <a:rPr lang="en-GB" dirty="0" smtClean="0"/>
              <a:t>Its not so successful parts?</a:t>
            </a:r>
          </a:p>
          <a:p>
            <a:pPr lvl="1"/>
            <a:r>
              <a:rPr lang="en-GB" dirty="0" smtClean="0"/>
              <a:t>What role did you take?</a:t>
            </a:r>
          </a:p>
          <a:p>
            <a:pPr lvl="1"/>
            <a:r>
              <a:rPr lang="en-GB" dirty="0" smtClean="0"/>
              <a:t>What have we learned?</a:t>
            </a:r>
          </a:p>
          <a:p>
            <a:pPr lvl="1"/>
            <a:endParaRPr lang="en-GB" dirty="0" smtClean="0"/>
          </a:p>
          <a:p>
            <a:pPr lvl="1"/>
            <a:endParaRPr lang="en-GB" i="1" dirty="0"/>
          </a:p>
        </p:txBody>
      </p:sp>
    </p:spTree>
    <p:extLst>
      <p:ext uri="{BB962C8B-B14F-4D97-AF65-F5344CB8AC3E}">
        <p14:creationId xmlns:p14="http://schemas.microsoft.com/office/powerpoint/2010/main" val="2374072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Summary Evaluation (at the end)</a:t>
            </a:r>
          </a:p>
          <a:p>
            <a:pPr lvl="1"/>
            <a:r>
              <a:rPr lang="en-GB" dirty="0" smtClean="0"/>
              <a:t>What did the children/ young people get from the holiday?</a:t>
            </a:r>
          </a:p>
          <a:p>
            <a:pPr lvl="1"/>
            <a:r>
              <a:rPr lang="en-GB" dirty="0" smtClean="0"/>
              <a:t>Did it go to plan?</a:t>
            </a:r>
          </a:p>
          <a:p>
            <a:pPr lvl="1"/>
            <a:r>
              <a:rPr lang="en-GB" dirty="0" smtClean="0"/>
              <a:t>Good bits, bad bits, points to look out for if done again?</a:t>
            </a:r>
          </a:p>
          <a:p>
            <a:pPr lvl="1"/>
            <a:r>
              <a:rPr lang="en-GB" dirty="0" smtClean="0"/>
              <a:t>What has each of us achieved and learned?</a:t>
            </a:r>
            <a:endParaRPr lang="en-GB" dirty="0"/>
          </a:p>
        </p:txBody>
      </p:sp>
    </p:spTree>
    <p:extLst>
      <p:ext uri="{BB962C8B-B14F-4D97-AF65-F5344CB8AC3E}">
        <p14:creationId xmlns:p14="http://schemas.microsoft.com/office/powerpoint/2010/main" val="924762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r>
              <a:rPr lang="en-GB" dirty="0" smtClean="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endParaRPr lang="en-GB" dirty="0"/>
          </a:p>
        </p:txBody>
      </p:sp>
    </p:spTree>
    <p:extLst>
      <p:ext uri="{BB962C8B-B14F-4D97-AF65-F5344CB8AC3E}">
        <p14:creationId xmlns:p14="http://schemas.microsoft.com/office/powerpoint/2010/main" val="1176437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For the remainder of the lecture you will need to work </a:t>
            </a:r>
            <a:r>
              <a:rPr lang="en-GB" dirty="0"/>
              <a:t>i</a:t>
            </a:r>
            <a:r>
              <a:rPr lang="en-GB" dirty="0" smtClean="0"/>
              <a:t>n small groups to prepare your own systematic process for planning which is based on the NAOMIE framework - that has already been explained to you during today’s lecture</a:t>
            </a:r>
            <a:r>
              <a:rPr lang="en-GB" dirty="0" smtClean="0"/>
              <a:t>.</a:t>
            </a:r>
          </a:p>
          <a:p>
            <a:r>
              <a:rPr lang="en-GB" dirty="0" smtClean="0"/>
              <a:t>You will be given time during next weeks lecture also so that you can engage in this task.</a:t>
            </a:r>
            <a:endParaRPr lang="en-GB" dirty="0" smtClean="0"/>
          </a:p>
          <a:p>
            <a:r>
              <a:rPr lang="en-GB" dirty="0" smtClean="0"/>
              <a:t>Your NAOMIE</a:t>
            </a:r>
            <a:r>
              <a:rPr lang="en-GB" dirty="0" smtClean="0"/>
              <a:t> </a:t>
            </a:r>
            <a:r>
              <a:rPr lang="en-GB" dirty="0" smtClean="0"/>
              <a:t>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smtClean="0"/>
              <a:t>El’s</a:t>
            </a:r>
            <a:r>
              <a:rPr lang="en-GB" dirty="0" smtClean="0"/>
              <a:t> idea of getting more resources on her estate for children and young people.</a:t>
            </a:r>
          </a:p>
          <a:p>
            <a:pPr lvl="1"/>
            <a:r>
              <a:rPr lang="en-GB" dirty="0" smtClean="0"/>
              <a:t>A bullying problem in the youth club</a:t>
            </a:r>
          </a:p>
          <a:p>
            <a:pPr lvl="1"/>
            <a:r>
              <a:rPr lang="en-GB" dirty="0" smtClean="0"/>
              <a:t>The decline in the number of young people accessing the project/centre.</a:t>
            </a:r>
          </a:p>
          <a:p>
            <a:pPr lvl="1"/>
            <a:r>
              <a:rPr lang="en-GB" dirty="0" smtClean="0"/>
              <a:t>Or helping a young person to make an informed decision about their future.</a:t>
            </a:r>
          </a:p>
          <a:p>
            <a:pPr lvl="1"/>
            <a:endParaRPr lang="en-GB" dirty="0" smtClean="0"/>
          </a:p>
        </p:txBody>
      </p:sp>
    </p:spTree>
    <p:extLst>
      <p:ext uri="{BB962C8B-B14F-4D97-AF65-F5344CB8AC3E}">
        <p14:creationId xmlns:p14="http://schemas.microsoft.com/office/powerpoint/2010/main" val="1318139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a:t>
            </a:r>
            <a:r>
              <a:rPr lang="en-GB" dirty="0" smtClean="0"/>
              <a:t>Session</a:t>
            </a:r>
            <a:endParaRPr lang="en-GB" dirty="0"/>
          </a:p>
        </p:txBody>
      </p:sp>
      <p:sp>
        <p:nvSpPr>
          <p:cNvPr id="3" name="Content Placeholder 2"/>
          <p:cNvSpPr>
            <a:spLocks noGrp="1"/>
          </p:cNvSpPr>
          <p:nvPr>
            <p:ph idx="1"/>
          </p:nvPr>
        </p:nvSpPr>
        <p:spPr/>
        <p:txBody>
          <a:bodyPr>
            <a:normAutofit/>
          </a:bodyPr>
          <a:lstStyle/>
          <a:p>
            <a:r>
              <a:rPr lang="en-GB" dirty="0" smtClean="0"/>
              <a:t>You will present your NAOMIE planning model to the </a:t>
            </a:r>
            <a:r>
              <a:rPr lang="en-GB" dirty="0" smtClean="0"/>
              <a:t>group after half term.</a:t>
            </a:r>
          </a:p>
          <a:p>
            <a:r>
              <a:rPr lang="en-GB" dirty="0" smtClean="0"/>
              <a:t>I would expect your feedback to be detailed, well thought out and presented on a Ppt.</a:t>
            </a:r>
            <a:endParaRPr lang="en-GB" dirty="0" smtClean="0"/>
          </a:p>
          <a:p>
            <a:r>
              <a:rPr lang="en-GB" dirty="0" smtClean="0"/>
              <a:t>This should be a task that you </a:t>
            </a:r>
            <a:r>
              <a:rPr lang="en-GB" b="1" dirty="0" smtClean="0"/>
              <a:t>all</a:t>
            </a:r>
            <a:r>
              <a:rPr lang="en-GB" dirty="0" smtClean="0"/>
              <a:t> contribute to,</a:t>
            </a:r>
          </a:p>
          <a:p>
            <a:r>
              <a:rPr lang="en-GB" dirty="0" smtClean="0"/>
              <a:t>The group feedback sessions should not exceed </a:t>
            </a:r>
            <a:r>
              <a:rPr lang="en-GB" dirty="0" smtClean="0"/>
              <a:t>20</a:t>
            </a:r>
            <a:r>
              <a:rPr lang="en-GB" dirty="0" smtClean="0"/>
              <a:t> </a:t>
            </a:r>
            <a:r>
              <a:rPr lang="en-GB" dirty="0" smtClean="0"/>
              <a:t>minutes</a:t>
            </a:r>
            <a:r>
              <a:rPr lang="en-GB" dirty="0" smtClean="0"/>
              <a:t>.</a:t>
            </a:r>
            <a:endParaRPr lang="en-GB" dirty="0" smtClean="0"/>
          </a:p>
          <a:p>
            <a:r>
              <a:rPr lang="en-GB" dirty="0" smtClean="0"/>
              <a:t>If you are sensible with your time </a:t>
            </a:r>
            <a:r>
              <a:rPr lang="en-GB" dirty="0" smtClean="0"/>
              <a:t>today and next week wisely and </a:t>
            </a:r>
            <a:r>
              <a:rPr lang="en-GB" dirty="0" smtClean="0"/>
              <a:t>you will not need to continue with this task as a group over half term.</a:t>
            </a:r>
          </a:p>
          <a:p>
            <a:pPr marL="114300" indent="0">
              <a:buNone/>
            </a:pPr>
            <a:endParaRPr lang="en-GB" dirty="0"/>
          </a:p>
        </p:txBody>
      </p:sp>
    </p:spTree>
    <p:extLst>
      <p:ext uri="{BB962C8B-B14F-4D97-AF65-F5344CB8AC3E}">
        <p14:creationId xmlns:p14="http://schemas.microsoft.com/office/powerpoint/2010/main" val="22256580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437</TotalTime>
  <Words>1510</Words>
  <Application>Microsoft Office PowerPoint</Application>
  <PresentationFormat>On-screen Show (4:3)</PresentationFormat>
  <Paragraphs>97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Calibri</vt:lpstr>
      <vt:lpstr>Cambria</vt:lpstr>
      <vt:lpstr>Adjacency</vt:lpstr>
      <vt:lpstr>Models of Planning</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Group Task</vt:lpstr>
      <vt:lpstr>Next Session</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Dolan Thomas</dc:creator>
  <cp:lastModifiedBy>Alana Enoch</cp:lastModifiedBy>
  <cp:revision>38</cp:revision>
  <dcterms:created xsi:type="dcterms:W3CDTF">2015-01-25T16:37:47Z</dcterms:created>
  <dcterms:modified xsi:type="dcterms:W3CDTF">2019-01-25T13:39:14Z</dcterms:modified>
</cp:coreProperties>
</file>