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256" r:id="rId2"/>
  </p:sldIdLst>
  <p:sldSz cx="30275213" cy="42803763"/>
  <p:notesSz cx="6858000" cy="9144000"/>
  <p:defaultTextStyle>
    <a:defPPr>
      <a:defRPr lang="en-US"/>
    </a:defPPr>
    <a:lvl1pPr marL="0" algn="l" defTabSz="4175882" rtl="0" eaLnBrk="1" latinLnBrk="0" hangingPunct="1">
      <a:defRPr sz="8200" kern="1200">
        <a:solidFill>
          <a:schemeClr val="tx1"/>
        </a:solidFill>
        <a:latin typeface="+mn-lt"/>
        <a:ea typeface="+mn-ea"/>
        <a:cs typeface="+mn-cs"/>
      </a:defRPr>
    </a:lvl1pPr>
    <a:lvl2pPr marL="2087941" algn="l" defTabSz="4175882" rtl="0" eaLnBrk="1" latinLnBrk="0" hangingPunct="1">
      <a:defRPr sz="8200" kern="1200">
        <a:solidFill>
          <a:schemeClr val="tx1"/>
        </a:solidFill>
        <a:latin typeface="+mn-lt"/>
        <a:ea typeface="+mn-ea"/>
        <a:cs typeface="+mn-cs"/>
      </a:defRPr>
    </a:lvl2pPr>
    <a:lvl3pPr marL="4175882" algn="l" defTabSz="4175882" rtl="0" eaLnBrk="1" latinLnBrk="0" hangingPunct="1">
      <a:defRPr sz="8200" kern="1200">
        <a:solidFill>
          <a:schemeClr val="tx1"/>
        </a:solidFill>
        <a:latin typeface="+mn-lt"/>
        <a:ea typeface="+mn-ea"/>
        <a:cs typeface="+mn-cs"/>
      </a:defRPr>
    </a:lvl3pPr>
    <a:lvl4pPr marL="6263823" algn="l" defTabSz="4175882" rtl="0" eaLnBrk="1" latinLnBrk="0" hangingPunct="1">
      <a:defRPr sz="8200" kern="1200">
        <a:solidFill>
          <a:schemeClr val="tx1"/>
        </a:solidFill>
        <a:latin typeface="+mn-lt"/>
        <a:ea typeface="+mn-ea"/>
        <a:cs typeface="+mn-cs"/>
      </a:defRPr>
    </a:lvl4pPr>
    <a:lvl5pPr marL="8351764" algn="l" defTabSz="4175882" rtl="0" eaLnBrk="1" latinLnBrk="0" hangingPunct="1">
      <a:defRPr sz="8200" kern="1200">
        <a:solidFill>
          <a:schemeClr val="tx1"/>
        </a:solidFill>
        <a:latin typeface="+mn-lt"/>
        <a:ea typeface="+mn-ea"/>
        <a:cs typeface="+mn-cs"/>
      </a:defRPr>
    </a:lvl5pPr>
    <a:lvl6pPr marL="10439705" algn="l" defTabSz="4175882" rtl="0" eaLnBrk="1" latinLnBrk="0" hangingPunct="1">
      <a:defRPr sz="8200" kern="1200">
        <a:solidFill>
          <a:schemeClr val="tx1"/>
        </a:solidFill>
        <a:latin typeface="+mn-lt"/>
        <a:ea typeface="+mn-ea"/>
        <a:cs typeface="+mn-cs"/>
      </a:defRPr>
    </a:lvl6pPr>
    <a:lvl7pPr marL="12527646" algn="l" defTabSz="4175882" rtl="0" eaLnBrk="1" latinLnBrk="0" hangingPunct="1">
      <a:defRPr sz="8200" kern="1200">
        <a:solidFill>
          <a:schemeClr val="tx1"/>
        </a:solidFill>
        <a:latin typeface="+mn-lt"/>
        <a:ea typeface="+mn-ea"/>
        <a:cs typeface="+mn-cs"/>
      </a:defRPr>
    </a:lvl7pPr>
    <a:lvl8pPr marL="14615587" algn="l" defTabSz="4175882" rtl="0" eaLnBrk="1" latinLnBrk="0" hangingPunct="1">
      <a:defRPr sz="8200" kern="1200">
        <a:solidFill>
          <a:schemeClr val="tx1"/>
        </a:solidFill>
        <a:latin typeface="+mn-lt"/>
        <a:ea typeface="+mn-ea"/>
        <a:cs typeface="+mn-cs"/>
      </a:defRPr>
    </a:lvl8pPr>
    <a:lvl9pPr marL="16703528" algn="l" defTabSz="4175882" rtl="0" eaLnBrk="1" latinLnBrk="0" hangingPunct="1">
      <a:defRPr sz="82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3482">
          <p15:clr>
            <a:srgbClr val="A4A3A4"/>
          </p15:clr>
        </p15:guide>
        <p15:guide id="2" pos="9536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32"/>
  </p:normalViewPr>
  <p:slideViewPr>
    <p:cSldViewPr>
      <p:cViewPr varScale="1">
        <p:scale>
          <a:sx n="17" d="100"/>
          <a:sy n="17" d="100"/>
        </p:scale>
        <p:origin x="1632" y="216"/>
      </p:cViewPr>
      <p:guideLst>
        <p:guide orient="horz" pos="13482"/>
        <p:guide pos="9536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hasmina Krumova Georgieva (2026746)" userId="c8eb6d58-2759-4e3e-85af-adfd2bceb53a" providerId="ADAL" clId="{9C4E026C-47F5-C14B-8E06-439CAF3145D6}"/>
    <pc:docChg chg="modSld">
      <pc:chgData name="Zhasmina Krumova Georgieva (2026746)" userId="c8eb6d58-2759-4e3e-85af-adfd2bceb53a" providerId="ADAL" clId="{9C4E026C-47F5-C14B-8E06-439CAF3145D6}" dt="2022-10-18T12:01:07.820" v="211" actId="1035"/>
      <pc:docMkLst>
        <pc:docMk/>
      </pc:docMkLst>
      <pc:sldChg chg="modSp mod">
        <pc:chgData name="Zhasmina Krumova Georgieva (2026746)" userId="c8eb6d58-2759-4e3e-85af-adfd2bceb53a" providerId="ADAL" clId="{9C4E026C-47F5-C14B-8E06-439CAF3145D6}" dt="2022-10-18T12:01:07.820" v="211" actId="1035"/>
        <pc:sldMkLst>
          <pc:docMk/>
          <pc:sldMk cId="1237744064" sldId="256"/>
        </pc:sldMkLst>
        <pc:spChg chg="mod">
          <ac:chgData name="Zhasmina Krumova Georgieva (2026746)" userId="c8eb6d58-2759-4e3e-85af-adfd2bceb53a" providerId="ADAL" clId="{9C4E026C-47F5-C14B-8E06-439CAF3145D6}" dt="2022-10-18T12:01:07.820" v="211" actId="1035"/>
          <ac:spMkLst>
            <pc:docMk/>
            <pc:sldMk cId="1237744064" sldId="256"/>
            <ac:spMk id="4" creationId="{00000000-0000-0000-0000-000000000000}"/>
          </ac:spMkLst>
        </pc:spChg>
        <pc:spChg chg="mod">
          <ac:chgData name="Zhasmina Krumova Georgieva (2026746)" userId="c8eb6d58-2759-4e3e-85af-adfd2bceb53a" providerId="ADAL" clId="{9C4E026C-47F5-C14B-8E06-439CAF3145D6}" dt="2022-10-18T12:00:52.545" v="208" actId="1035"/>
          <ac:spMkLst>
            <pc:docMk/>
            <pc:sldMk cId="1237744064" sldId="256"/>
            <ac:spMk id="6" creationId="{00000000-0000-0000-0000-000000000000}"/>
          </ac:spMkLst>
        </pc:spChg>
        <pc:spChg chg="mod">
          <ac:chgData name="Zhasmina Krumova Georgieva (2026746)" userId="c8eb6d58-2759-4e3e-85af-adfd2bceb53a" providerId="ADAL" clId="{9C4E026C-47F5-C14B-8E06-439CAF3145D6}" dt="2022-10-18T11:53:10.414" v="0" actId="1076"/>
          <ac:spMkLst>
            <pc:docMk/>
            <pc:sldMk cId="1237744064" sldId="256"/>
            <ac:spMk id="8" creationId="{AE049C1F-F996-1B3C-CDA9-9FF3E1CF331A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BG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CF2A29-30F6-0749-B082-7617BEBE4B7A}" type="datetimeFigureOut">
              <a:rPr lang="en-BG" smtClean="0"/>
              <a:t>21.10.22</a:t>
            </a:fld>
            <a:endParaRPr lang="en-BG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338388" y="1143000"/>
            <a:ext cx="218122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BG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B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B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0968D8-1693-D449-97E5-9A1095A33572}" type="slidenum">
              <a:rPr lang="en-BG" smtClean="0"/>
              <a:t>‹#›</a:t>
            </a:fld>
            <a:endParaRPr lang="en-BG"/>
          </a:p>
        </p:txBody>
      </p:sp>
    </p:spTree>
    <p:extLst>
      <p:ext uri="{BB962C8B-B14F-4D97-AF65-F5344CB8AC3E}">
        <p14:creationId xmlns:p14="http://schemas.microsoft.com/office/powerpoint/2010/main" val="23952771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B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0968D8-1693-D449-97E5-9A1095A33572}" type="slidenum">
              <a:rPr lang="en-BG" smtClean="0"/>
              <a:t>1</a:t>
            </a:fld>
            <a:endParaRPr lang="en-BG"/>
          </a:p>
        </p:txBody>
      </p:sp>
    </p:spTree>
    <p:extLst>
      <p:ext uri="{BB962C8B-B14F-4D97-AF65-F5344CB8AC3E}">
        <p14:creationId xmlns:p14="http://schemas.microsoft.com/office/powerpoint/2010/main" val="39052861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70641" y="13296913"/>
            <a:ext cx="25733931" cy="917506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41282" y="24255466"/>
            <a:ext cx="21192649" cy="10938739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20879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4175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626382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835176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043970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25276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146155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1670352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BD39A-15F6-4648-81C3-4735011CF41B}" type="datetimeFigureOut">
              <a:rPr lang="en-US" smtClean="0"/>
              <a:t>10/21/22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55BB4D-7695-48B3-972C-1FF42D14DE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35851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BD39A-15F6-4648-81C3-4735011CF41B}" type="datetimeFigureOut">
              <a:rPr lang="en-US" smtClean="0"/>
              <a:t>10/21/22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55BB4D-7695-48B3-972C-1FF42D14DE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44804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91533" y="27505384"/>
            <a:ext cx="25733931" cy="8501303"/>
          </a:xfrm>
        </p:spPr>
        <p:txBody>
          <a:bodyPr anchor="t"/>
          <a:lstStyle>
            <a:lvl1pPr algn="l">
              <a:defRPr sz="183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391533" y="18142064"/>
            <a:ext cx="25733931" cy="9363320"/>
          </a:xfrm>
        </p:spPr>
        <p:txBody>
          <a:bodyPr anchor="b"/>
          <a:lstStyle>
            <a:lvl1pPr marL="0" indent="0">
              <a:buNone/>
              <a:defRPr sz="9100">
                <a:solidFill>
                  <a:schemeClr val="tx1">
                    <a:tint val="75000"/>
                  </a:schemeClr>
                </a:solidFill>
              </a:defRPr>
            </a:lvl1pPr>
            <a:lvl2pPr marL="2087941" indent="0">
              <a:buNone/>
              <a:defRPr sz="8200">
                <a:solidFill>
                  <a:schemeClr val="tx1">
                    <a:tint val="75000"/>
                  </a:schemeClr>
                </a:solidFill>
              </a:defRPr>
            </a:lvl2pPr>
            <a:lvl3pPr marL="4175882" indent="0">
              <a:buNone/>
              <a:defRPr sz="7300">
                <a:solidFill>
                  <a:schemeClr val="tx1">
                    <a:tint val="75000"/>
                  </a:schemeClr>
                </a:solidFill>
              </a:defRPr>
            </a:lvl3pPr>
            <a:lvl4pPr marL="6263823" indent="0">
              <a:buNone/>
              <a:defRPr sz="6400">
                <a:solidFill>
                  <a:schemeClr val="tx1">
                    <a:tint val="75000"/>
                  </a:schemeClr>
                </a:solidFill>
              </a:defRPr>
            </a:lvl4pPr>
            <a:lvl5pPr marL="8351764" indent="0">
              <a:buNone/>
              <a:defRPr sz="6400">
                <a:solidFill>
                  <a:schemeClr val="tx1">
                    <a:tint val="75000"/>
                  </a:schemeClr>
                </a:solidFill>
              </a:defRPr>
            </a:lvl5pPr>
            <a:lvl6pPr marL="10439705" indent="0">
              <a:buNone/>
              <a:defRPr sz="6400">
                <a:solidFill>
                  <a:schemeClr val="tx1">
                    <a:tint val="75000"/>
                  </a:schemeClr>
                </a:solidFill>
              </a:defRPr>
            </a:lvl6pPr>
            <a:lvl7pPr marL="12527646" indent="0">
              <a:buNone/>
              <a:defRPr sz="6400">
                <a:solidFill>
                  <a:schemeClr val="tx1">
                    <a:tint val="75000"/>
                  </a:schemeClr>
                </a:solidFill>
              </a:defRPr>
            </a:lvl7pPr>
            <a:lvl8pPr marL="14615587" indent="0">
              <a:buNone/>
              <a:defRPr sz="6400">
                <a:solidFill>
                  <a:schemeClr val="tx1">
                    <a:tint val="75000"/>
                  </a:schemeClr>
                </a:solidFill>
              </a:defRPr>
            </a:lvl8pPr>
            <a:lvl9pPr marL="16703528" indent="0">
              <a:buNone/>
              <a:defRPr sz="6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BD39A-15F6-4648-81C3-4735011CF41B}" type="datetimeFigureOut">
              <a:rPr lang="en-US" smtClean="0"/>
              <a:t>10/21/22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55BB4D-7695-48B3-972C-1FF42D14DE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33471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014332" y="62332983"/>
            <a:ext cx="44850417" cy="176317812"/>
          </a:xfrm>
        </p:spPr>
        <p:txBody>
          <a:bodyPr/>
          <a:lstStyle>
            <a:lvl1pPr>
              <a:defRPr sz="12800"/>
            </a:lvl1pPr>
            <a:lvl2pPr>
              <a:defRPr sz="11000"/>
            </a:lvl2pPr>
            <a:lvl3pPr>
              <a:defRPr sz="9100"/>
            </a:lvl3pPr>
            <a:lvl4pPr>
              <a:defRPr sz="8200"/>
            </a:lvl4pPr>
            <a:lvl5pPr>
              <a:defRPr sz="8200"/>
            </a:lvl5pPr>
            <a:lvl6pPr>
              <a:defRPr sz="8200"/>
            </a:lvl6pPr>
            <a:lvl7pPr>
              <a:defRPr sz="8200"/>
            </a:lvl7pPr>
            <a:lvl8pPr>
              <a:defRPr sz="8200"/>
            </a:lvl8pPr>
            <a:lvl9pPr>
              <a:defRPr sz="8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369338" y="62332983"/>
            <a:ext cx="44855671" cy="176317812"/>
          </a:xfrm>
        </p:spPr>
        <p:txBody>
          <a:bodyPr/>
          <a:lstStyle>
            <a:lvl1pPr>
              <a:defRPr sz="12800"/>
            </a:lvl1pPr>
            <a:lvl2pPr>
              <a:defRPr sz="11000"/>
            </a:lvl2pPr>
            <a:lvl3pPr>
              <a:defRPr sz="9100"/>
            </a:lvl3pPr>
            <a:lvl4pPr>
              <a:defRPr sz="8200"/>
            </a:lvl4pPr>
            <a:lvl5pPr>
              <a:defRPr sz="8200"/>
            </a:lvl5pPr>
            <a:lvl6pPr>
              <a:defRPr sz="8200"/>
            </a:lvl6pPr>
            <a:lvl7pPr>
              <a:defRPr sz="8200"/>
            </a:lvl7pPr>
            <a:lvl8pPr>
              <a:defRPr sz="8200"/>
            </a:lvl8pPr>
            <a:lvl9pPr>
              <a:defRPr sz="8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BD39A-15F6-4648-81C3-4735011CF41B}" type="datetimeFigureOut">
              <a:rPr lang="en-US" smtClean="0"/>
              <a:t>10/21/22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55BB4D-7695-48B3-972C-1FF42D14DE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31891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3761" y="1714135"/>
            <a:ext cx="27247692" cy="7133961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13761" y="9581308"/>
            <a:ext cx="13376810" cy="3993033"/>
          </a:xfrm>
        </p:spPr>
        <p:txBody>
          <a:bodyPr anchor="b"/>
          <a:lstStyle>
            <a:lvl1pPr marL="0" indent="0">
              <a:buNone/>
              <a:defRPr sz="11000" b="1"/>
            </a:lvl1pPr>
            <a:lvl2pPr marL="2087941" indent="0">
              <a:buNone/>
              <a:defRPr sz="9100" b="1"/>
            </a:lvl2pPr>
            <a:lvl3pPr marL="4175882" indent="0">
              <a:buNone/>
              <a:defRPr sz="8200" b="1"/>
            </a:lvl3pPr>
            <a:lvl4pPr marL="6263823" indent="0">
              <a:buNone/>
              <a:defRPr sz="7300" b="1"/>
            </a:lvl4pPr>
            <a:lvl5pPr marL="8351764" indent="0">
              <a:buNone/>
              <a:defRPr sz="7300" b="1"/>
            </a:lvl5pPr>
            <a:lvl6pPr marL="10439705" indent="0">
              <a:buNone/>
              <a:defRPr sz="7300" b="1"/>
            </a:lvl6pPr>
            <a:lvl7pPr marL="12527646" indent="0">
              <a:buNone/>
              <a:defRPr sz="7300" b="1"/>
            </a:lvl7pPr>
            <a:lvl8pPr marL="14615587" indent="0">
              <a:buNone/>
              <a:defRPr sz="7300" b="1"/>
            </a:lvl8pPr>
            <a:lvl9pPr marL="16703528" indent="0">
              <a:buNone/>
              <a:defRPr sz="73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13761" y="13574342"/>
            <a:ext cx="13376810" cy="24661708"/>
          </a:xfrm>
        </p:spPr>
        <p:txBody>
          <a:bodyPr/>
          <a:lstStyle>
            <a:lvl1pPr>
              <a:defRPr sz="11000"/>
            </a:lvl1pPr>
            <a:lvl2pPr>
              <a:defRPr sz="9100"/>
            </a:lvl2pPr>
            <a:lvl3pPr>
              <a:defRPr sz="8200"/>
            </a:lvl3pPr>
            <a:lvl4pPr>
              <a:defRPr sz="7300"/>
            </a:lvl4pPr>
            <a:lvl5pPr>
              <a:defRPr sz="7300"/>
            </a:lvl5pPr>
            <a:lvl6pPr>
              <a:defRPr sz="7300"/>
            </a:lvl6pPr>
            <a:lvl7pPr>
              <a:defRPr sz="7300"/>
            </a:lvl7pPr>
            <a:lvl8pPr>
              <a:defRPr sz="7300"/>
            </a:lvl8pPr>
            <a:lvl9pPr>
              <a:defRPr sz="73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5379389" y="9581308"/>
            <a:ext cx="13382065" cy="3993033"/>
          </a:xfrm>
        </p:spPr>
        <p:txBody>
          <a:bodyPr anchor="b"/>
          <a:lstStyle>
            <a:lvl1pPr marL="0" indent="0">
              <a:buNone/>
              <a:defRPr sz="11000" b="1"/>
            </a:lvl1pPr>
            <a:lvl2pPr marL="2087941" indent="0">
              <a:buNone/>
              <a:defRPr sz="9100" b="1"/>
            </a:lvl2pPr>
            <a:lvl3pPr marL="4175882" indent="0">
              <a:buNone/>
              <a:defRPr sz="8200" b="1"/>
            </a:lvl3pPr>
            <a:lvl4pPr marL="6263823" indent="0">
              <a:buNone/>
              <a:defRPr sz="7300" b="1"/>
            </a:lvl4pPr>
            <a:lvl5pPr marL="8351764" indent="0">
              <a:buNone/>
              <a:defRPr sz="7300" b="1"/>
            </a:lvl5pPr>
            <a:lvl6pPr marL="10439705" indent="0">
              <a:buNone/>
              <a:defRPr sz="7300" b="1"/>
            </a:lvl6pPr>
            <a:lvl7pPr marL="12527646" indent="0">
              <a:buNone/>
              <a:defRPr sz="7300" b="1"/>
            </a:lvl7pPr>
            <a:lvl8pPr marL="14615587" indent="0">
              <a:buNone/>
              <a:defRPr sz="7300" b="1"/>
            </a:lvl8pPr>
            <a:lvl9pPr marL="16703528" indent="0">
              <a:buNone/>
              <a:defRPr sz="73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5379389" y="13574342"/>
            <a:ext cx="13382065" cy="24661708"/>
          </a:xfrm>
        </p:spPr>
        <p:txBody>
          <a:bodyPr/>
          <a:lstStyle>
            <a:lvl1pPr>
              <a:defRPr sz="11000"/>
            </a:lvl1pPr>
            <a:lvl2pPr>
              <a:defRPr sz="9100"/>
            </a:lvl2pPr>
            <a:lvl3pPr>
              <a:defRPr sz="8200"/>
            </a:lvl3pPr>
            <a:lvl4pPr>
              <a:defRPr sz="7300"/>
            </a:lvl4pPr>
            <a:lvl5pPr>
              <a:defRPr sz="7300"/>
            </a:lvl5pPr>
            <a:lvl6pPr>
              <a:defRPr sz="7300"/>
            </a:lvl6pPr>
            <a:lvl7pPr>
              <a:defRPr sz="7300"/>
            </a:lvl7pPr>
            <a:lvl8pPr>
              <a:defRPr sz="7300"/>
            </a:lvl8pPr>
            <a:lvl9pPr>
              <a:defRPr sz="73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BD39A-15F6-4648-81C3-4735011CF41B}" type="datetimeFigureOut">
              <a:rPr lang="en-US" smtClean="0"/>
              <a:t>10/21/22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55BB4D-7695-48B3-972C-1FF42D14DE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53086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BD39A-15F6-4648-81C3-4735011CF41B}" type="datetimeFigureOut">
              <a:rPr lang="en-US" smtClean="0"/>
              <a:t>10/21/22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55BB4D-7695-48B3-972C-1FF42D14DE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63477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BD39A-15F6-4648-81C3-4735011CF41B}" type="datetimeFigureOut">
              <a:rPr lang="en-US" smtClean="0"/>
              <a:t>10/21/22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55BB4D-7695-48B3-972C-1FF42D14DE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31670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3763" y="1704224"/>
            <a:ext cx="9960336" cy="7252860"/>
          </a:xfrm>
        </p:spPr>
        <p:txBody>
          <a:bodyPr anchor="b"/>
          <a:lstStyle>
            <a:lvl1pPr algn="l">
              <a:defRPr sz="91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36767" y="1704227"/>
            <a:ext cx="16924685" cy="36531826"/>
          </a:xfrm>
        </p:spPr>
        <p:txBody>
          <a:bodyPr/>
          <a:lstStyle>
            <a:lvl1pPr>
              <a:defRPr sz="14600"/>
            </a:lvl1pPr>
            <a:lvl2pPr>
              <a:defRPr sz="12800"/>
            </a:lvl2pPr>
            <a:lvl3pPr>
              <a:defRPr sz="11000"/>
            </a:lvl3pPr>
            <a:lvl4pPr>
              <a:defRPr sz="9100"/>
            </a:lvl4pPr>
            <a:lvl5pPr>
              <a:defRPr sz="9100"/>
            </a:lvl5pPr>
            <a:lvl6pPr>
              <a:defRPr sz="9100"/>
            </a:lvl6pPr>
            <a:lvl7pPr>
              <a:defRPr sz="9100"/>
            </a:lvl7pPr>
            <a:lvl8pPr>
              <a:defRPr sz="9100"/>
            </a:lvl8pPr>
            <a:lvl9pPr>
              <a:defRPr sz="91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13763" y="8957087"/>
            <a:ext cx="9960336" cy="29278966"/>
          </a:xfrm>
        </p:spPr>
        <p:txBody>
          <a:bodyPr/>
          <a:lstStyle>
            <a:lvl1pPr marL="0" indent="0">
              <a:buNone/>
              <a:defRPr sz="6400"/>
            </a:lvl1pPr>
            <a:lvl2pPr marL="2087941" indent="0">
              <a:buNone/>
              <a:defRPr sz="5500"/>
            </a:lvl2pPr>
            <a:lvl3pPr marL="4175882" indent="0">
              <a:buNone/>
              <a:defRPr sz="4600"/>
            </a:lvl3pPr>
            <a:lvl4pPr marL="6263823" indent="0">
              <a:buNone/>
              <a:defRPr sz="4100"/>
            </a:lvl4pPr>
            <a:lvl5pPr marL="8351764" indent="0">
              <a:buNone/>
              <a:defRPr sz="4100"/>
            </a:lvl5pPr>
            <a:lvl6pPr marL="10439705" indent="0">
              <a:buNone/>
              <a:defRPr sz="4100"/>
            </a:lvl6pPr>
            <a:lvl7pPr marL="12527646" indent="0">
              <a:buNone/>
              <a:defRPr sz="4100"/>
            </a:lvl7pPr>
            <a:lvl8pPr marL="14615587" indent="0">
              <a:buNone/>
              <a:defRPr sz="4100"/>
            </a:lvl8pPr>
            <a:lvl9pPr marL="16703528" indent="0">
              <a:buNone/>
              <a:defRPr sz="41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BD39A-15F6-4648-81C3-4735011CF41B}" type="datetimeFigureOut">
              <a:rPr lang="en-US" smtClean="0"/>
              <a:t>10/21/22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55BB4D-7695-48B3-972C-1FF42D14DE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78826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34154" y="29962634"/>
            <a:ext cx="18165128" cy="3537259"/>
          </a:xfrm>
        </p:spPr>
        <p:txBody>
          <a:bodyPr anchor="b"/>
          <a:lstStyle>
            <a:lvl1pPr algn="l">
              <a:defRPr sz="91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934154" y="3824595"/>
            <a:ext cx="18165128" cy="25682258"/>
          </a:xfrm>
        </p:spPr>
        <p:txBody>
          <a:bodyPr/>
          <a:lstStyle>
            <a:lvl1pPr marL="0" indent="0">
              <a:buNone/>
              <a:defRPr sz="14600"/>
            </a:lvl1pPr>
            <a:lvl2pPr marL="2087941" indent="0">
              <a:buNone/>
              <a:defRPr sz="12800"/>
            </a:lvl2pPr>
            <a:lvl3pPr marL="4175882" indent="0">
              <a:buNone/>
              <a:defRPr sz="11000"/>
            </a:lvl3pPr>
            <a:lvl4pPr marL="6263823" indent="0">
              <a:buNone/>
              <a:defRPr sz="9100"/>
            </a:lvl4pPr>
            <a:lvl5pPr marL="8351764" indent="0">
              <a:buNone/>
              <a:defRPr sz="9100"/>
            </a:lvl5pPr>
            <a:lvl6pPr marL="10439705" indent="0">
              <a:buNone/>
              <a:defRPr sz="9100"/>
            </a:lvl6pPr>
            <a:lvl7pPr marL="12527646" indent="0">
              <a:buNone/>
              <a:defRPr sz="9100"/>
            </a:lvl7pPr>
            <a:lvl8pPr marL="14615587" indent="0">
              <a:buNone/>
              <a:defRPr sz="9100"/>
            </a:lvl8pPr>
            <a:lvl9pPr marL="16703528" indent="0">
              <a:buNone/>
              <a:defRPr sz="91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34154" y="33499893"/>
            <a:ext cx="18165128" cy="5023494"/>
          </a:xfrm>
        </p:spPr>
        <p:txBody>
          <a:bodyPr/>
          <a:lstStyle>
            <a:lvl1pPr marL="0" indent="0">
              <a:buNone/>
              <a:defRPr sz="6400"/>
            </a:lvl1pPr>
            <a:lvl2pPr marL="2087941" indent="0">
              <a:buNone/>
              <a:defRPr sz="5500"/>
            </a:lvl2pPr>
            <a:lvl3pPr marL="4175882" indent="0">
              <a:buNone/>
              <a:defRPr sz="4600"/>
            </a:lvl3pPr>
            <a:lvl4pPr marL="6263823" indent="0">
              <a:buNone/>
              <a:defRPr sz="4100"/>
            </a:lvl4pPr>
            <a:lvl5pPr marL="8351764" indent="0">
              <a:buNone/>
              <a:defRPr sz="4100"/>
            </a:lvl5pPr>
            <a:lvl6pPr marL="10439705" indent="0">
              <a:buNone/>
              <a:defRPr sz="4100"/>
            </a:lvl6pPr>
            <a:lvl7pPr marL="12527646" indent="0">
              <a:buNone/>
              <a:defRPr sz="4100"/>
            </a:lvl7pPr>
            <a:lvl8pPr marL="14615587" indent="0">
              <a:buNone/>
              <a:defRPr sz="4100"/>
            </a:lvl8pPr>
            <a:lvl9pPr marL="16703528" indent="0">
              <a:buNone/>
              <a:defRPr sz="41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BD39A-15F6-4648-81C3-4735011CF41B}" type="datetimeFigureOut">
              <a:rPr lang="en-US" smtClean="0"/>
              <a:t>10/21/22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55BB4D-7695-48B3-972C-1FF42D14DE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35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BD39A-15F6-4648-81C3-4735011CF41B}" type="datetimeFigureOut">
              <a:rPr lang="en-US" smtClean="0"/>
              <a:t>10/21/22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55BB4D-7695-48B3-972C-1FF42D14DE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99191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676283" y="10700944"/>
            <a:ext cx="22548726" cy="22794985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14332" y="10700944"/>
            <a:ext cx="67157362" cy="22794985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BD39A-15F6-4648-81C3-4735011CF41B}" type="datetimeFigureOut">
              <a:rPr lang="en-US" smtClean="0"/>
              <a:t>10/21/22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55BB4D-7695-48B3-972C-1FF42D14DE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10083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13761" y="1714135"/>
            <a:ext cx="27247692" cy="7133961"/>
          </a:xfrm>
          <a:prstGeom prst="rect">
            <a:avLst/>
          </a:prstGeom>
        </p:spPr>
        <p:txBody>
          <a:bodyPr vert="horz" lIns="417588" tIns="208794" rIns="417588" bIns="208794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13761" y="9987548"/>
            <a:ext cx="27247692" cy="28248505"/>
          </a:xfrm>
          <a:prstGeom prst="rect">
            <a:avLst/>
          </a:prstGeom>
        </p:spPr>
        <p:txBody>
          <a:bodyPr vert="horz" lIns="417588" tIns="208794" rIns="417588" bIns="208794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513761" y="39672750"/>
            <a:ext cx="7064216" cy="2278904"/>
          </a:xfrm>
          <a:prstGeom prst="rect">
            <a:avLst/>
          </a:prstGeom>
        </p:spPr>
        <p:txBody>
          <a:bodyPr vert="horz" lIns="417588" tIns="208794" rIns="417588" bIns="208794" rtlCol="0" anchor="ctr"/>
          <a:lstStyle>
            <a:lvl1pPr algn="l">
              <a:defRPr sz="55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0BD39A-15F6-4648-81C3-4735011CF41B}" type="datetimeFigureOut">
              <a:rPr lang="en-US" smtClean="0"/>
              <a:t>10/21/22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344031" y="39672750"/>
            <a:ext cx="9587151" cy="2278904"/>
          </a:xfrm>
          <a:prstGeom prst="rect">
            <a:avLst/>
          </a:prstGeom>
        </p:spPr>
        <p:txBody>
          <a:bodyPr vert="horz" lIns="417588" tIns="208794" rIns="417588" bIns="208794" rtlCol="0" anchor="ctr"/>
          <a:lstStyle>
            <a:lvl1pPr algn="ctr">
              <a:defRPr sz="55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1697236" y="39672750"/>
            <a:ext cx="7064216" cy="2278904"/>
          </a:xfrm>
          <a:prstGeom prst="rect">
            <a:avLst/>
          </a:prstGeom>
        </p:spPr>
        <p:txBody>
          <a:bodyPr vert="horz" lIns="417588" tIns="208794" rIns="417588" bIns="208794" rtlCol="0" anchor="ctr"/>
          <a:lstStyle>
            <a:lvl1pPr algn="r">
              <a:defRPr sz="55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55BB4D-7695-48B3-972C-1FF42D14DE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04904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175882" rtl="0" eaLnBrk="1" latinLnBrk="0" hangingPunct="1">
        <a:spcBef>
          <a:spcPct val="0"/>
        </a:spcBef>
        <a:buNone/>
        <a:defRPr sz="201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565956" indent="-1565956" algn="l" defTabSz="4175882" rtl="0" eaLnBrk="1" latinLnBrk="0" hangingPunct="1">
        <a:spcBef>
          <a:spcPct val="20000"/>
        </a:spcBef>
        <a:buFont typeface="Arial" panose="020B0604020202020204" pitchFamily="34" charset="0"/>
        <a:buChar char="•"/>
        <a:defRPr sz="14600" kern="1200">
          <a:solidFill>
            <a:schemeClr val="tx1"/>
          </a:solidFill>
          <a:latin typeface="+mn-lt"/>
          <a:ea typeface="+mn-ea"/>
          <a:cs typeface="+mn-cs"/>
        </a:defRPr>
      </a:lvl1pPr>
      <a:lvl2pPr marL="3392904" indent="-1304963" algn="l" defTabSz="4175882" rtl="0" eaLnBrk="1" latinLnBrk="0" hangingPunct="1">
        <a:spcBef>
          <a:spcPct val="20000"/>
        </a:spcBef>
        <a:buFont typeface="Arial" panose="020B0604020202020204" pitchFamily="34" charset="0"/>
        <a:buChar char="–"/>
        <a:defRPr sz="12800" kern="1200">
          <a:solidFill>
            <a:schemeClr val="tx1"/>
          </a:solidFill>
          <a:latin typeface="+mn-lt"/>
          <a:ea typeface="+mn-ea"/>
          <a:cs typeface="+mn-cs"/>
        </a:defRPr>
      </a:lvl2pPr>
      <a:lvl3pPr marL="5219852" indent="-1043970" algn="l" defTabSz="4175882" rtl="0" eaLnBrk="1" latinLnBrk="0" hangingPunct="1">
        <a:spcBef>
          <a:spcPct val="20000"/>
        </a:spcBef>
        <a:buFont typeface="Arial" panose="020B0604020202020204" pitchFamily="34" charset="0"/>
        <a:buChar char="•"/>
        <a:defRPr sz="11000" kern="1200">
          <a:solidFill>
            <a:schemeClr val="tx1"/>
          </a:solidFill>
          <a:latin typeface="+mn-lt"/>
          <a:ea typeface="+mn-ea"/>
          <a:cs typeface="+mn-cs"/>
        </a:defRPr>
      </a:lvl3pPr>
      <a:lvl4pPr marL="7307793" indent="-1043970" algn="l" defTabSz="4175882" rtl="0" eaLnBrk="1" latinLnBrk="0" hangingPunct="1">
        <a:spcBef>
          <a:spcPct val="20000"/>
        </a:spcBef>
        <a:buFont typeface="Arial" panose="020B0604020202020204" pitchFamily="34" charset="0"/>
        <a:buChar char="–"/>
        <a:defRPr sz="9100" kern="1200">
          <a:solidFill>
            <a:schemeClr val="tx1"/>
          </a:solidFill>
          <a:latin typeface="+mn-lt"/>
          <a:ea typeface="+mn-ea"/>
          <a:cs typeface="+mn-cs"/>
        </a:defRPr>
      </a:lvl4pPr>
      <a:lvl5pPr marL="9395734" indent="-1043970" algn="l" defTabSz="4175882" rtl="0" eaLnBrk="1" latinLnBrk="0" hangingPunct="1">
        <a:spcBef>
          <a:spcPct val="20000"/>
        </a:spcBef>
        <a:buFont typeface="Arial" panose="020B0604020202020204" pitchFamily="34" charset="0"/>
        <a:buChar char="»"/>
        <a:defRPr sz="9100" kern="1200">
          <a:solidFill>
            <a:schemeClr val="tx1"/>
          </a:solidFill>
          <a:latin typeface="+mn-lt"/>
          <a:ea typeface="+mn-ea"/>
          <a:cs typeface="+mn-cs"/>
        </a:defRPr>
      </a:lvl5pPr>
      <a:lvl6pPr marL="11483675" indent="-1043970" algn="l" defTabSz="4175882" rtl="0" eaLnBrk="1" latinLnBrk="0" hangingPunct="1">
        <a:spcBef>
          <a:spcPct val="20000"/>
        </a:spcBef>
        <a:buFont typeface="Arial" panose="020B0604020202020204" pitchFamily="34" charset="0"/>
        <a:buChar char="•"/>
        <a:defRPr sz="9100" kern="1200">
          <a:solidFill>
            <a:schemeClr val="tx1"/>
          </a:solidFill>
          <a:latin typeface="+mn-lt"/>
          <a:ea typeface="+mn-ea"/>
          <a:cs typeface="+mn-cs"/>
        </a:defRPr>
      </a:lvl6pPr>
      <a:lvl7pPr marL="13571616" indent="-1043970" algn="l" defTabSz="4175882" rtl="0" eaLnBrk="1" latinLnBrk="0" hangingPunct="1">
        <a:spcBef>
          <a:spcPct val="20000"/>
        </a:spcBef>
        <a:buFont typeface="Arial" panose="020B0604020202020204" pitchFamily="34" charset="0"/>
        <a:buChar char="•"/>
        <a:defRPr sz="9100" kern="1200">
          <a:solidFill>
            <a:schemeClr val="tx1"/>
          </a:solidFill>
          <a:latin typeface="+mn-lt"/>
          <a:ea typeface="+mn-ea"/>
          <a:cs typeface="+mn-cs"/>
        </a:defRPr>
      </a:lvl7pPr>
      <a:lvl8pPr marL="15659557" indent="-1043970" algn="l" defTabSz="4175882" rtl="0" eaLnBrk="1" latinLnBrk="0" hangingPunct="1">
        <a:spcBef>
          <a:spcPct val="20000"/>
        </a:spcBef>
        <a:buFont typeface="Arial" panose="020B0604020202020204" pitchFamily="34" charset="0"/>
        <a:buChar char="•"/>
        <a:defRPr sz="9100" kern="1200">
          <a:solidFill>
            <a:schemeClr val="tx1"/>
          </a:solidFill>
          <a:latin typeface="+mn-lt"/>
          <a:ea typeface="+mn-ea"/>
          <a:cs typeface="+mn-cs"/>
        </a:defRPr>
      </a:lvl8pPr>
      <a:lvl9pPr marL="17747498" indent="-1043970" algn="l" defTabSz="4175882" rtl="0" eaLnBrk="1" latinLnBrk="0" hangingPunct="1">
        <a:spcBef>
          <a:spcPct val="20000"/>
        </a:spcBef>
        <a:buFont typeface="Arial" panose="020B0604020202020204" pitchFamily="34" charset="0"/>
        <a:buChar char="•"/>
        <a:defRPr sz="91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175882" rtl="0" eaLnBrk="1" latinLnBrk="0" hangingPunct="1">
        <a:defRPr sz="8200" kern="1200">
          <a:solidFill>
            <a:schemeClr val="tx1"/>
          </a:solidFill>
          <a:latin typeface="+mn-lt"/>
          <a:ea typeface="+mn-ea"/>
          <a:cs typeface="+mn-cs"/>
        </a:defRPr>
      </a:lvl1pPr>
      <a:lvl2pPr marL="2087941" algn="l" defTabSz="4175882" rtl="0" eaLnBrk="1" latinLnBrk="0" hangingPunct="1">
        <a:defRPr sz="8200" kern="1200">
          <a:solidFill>
            <a:schemeClr val="tx1"/>
          </a:solidFill>
          <a:latin typeface="+mn-lt"/>
          <a:ea typeface="+mn-ea"/>
          <a:cs typeface="+mn-cs"/>
        </a:defRPr>
      </a:lvl2pPr>
      <a:lvl3pPr marL="4175882" algn="l" defTabSz="4175882" rtl="0" eaLnBrk="1" latinLnBrk="0" hangingPunct="1">
        <a:defRPr sz="8200" kern="1200">
          <a:solidFill>
            <a:schemeClr val="tx1"/>
          </a:solidFill>
          <a:latin typeface="+mn-lt"/>
          <a:ea typeface="+mn-ea"/>
          <a:cs typeface="+mn-cs"/>
        </a:defRPr>
      </a:lvl3pPr>
      <a:lvl4pPr marL="6263823" algn="l" defTabSz="4175882" rtl="0" eaLnBrk="1" latinLnBrk="0" hangingPunct="1">
        <a:defRPr sz="8200" kern="1200">
          <a:solidFill>
            <a:schemeClr val="tx1"/>
          </a:solidFill>
          <a:latin typeface="+mn-lt"/>
          <a:ea typeface="+mn-ea"/>
          <a:cs typeface="+mn-cs"/>
        </a:defRPr>
      </a:lvl4pPr>
      <a:lvl5pPr marL="8351764" algn="l" defTabSz="4175882" rtl="0" eaLnBrk="1" latinLnBrk="0" hangingPunct="1">
        <a:defRPr sz="8200" kern="1200">
          <a:solidFill>
            <a:schemeClr val="tx1"/>
          </a:solidFill>
          <a:latin typeface="+mn-lt"/>
          <a:ea typeface="+mn-ea"/>
          <a:cs typeface="+mn-cs"/>
        </a:defRPr>
      </a:lvl5pPr>
      <a:lvl6pPr marL="10439705" algn="l" defTabSz="4175882" rtl="0" eaLnBrk="1" latinLnBrk="0" hangingPunct="1">
        <a:defRPr sz="8200" kern="1200">
          <a:solidFill>
            <a:schemeClr val="tx1"/>
          </a:solidFill>
          <a:latin typeface="+mn-lt"/>
          <a:ea typeface="+mn-ea"/>
          <a:cs typeface="+mn-cs"/>
        </a:defRPr>
      </a:lvl6pPr>
      <a:lvl7pPr marL="12527646" algn="l" defTabSz="4175882" rtl="0" eaLnBrk="1" latinLnBrk="0" hangingPunct="1">
        <a:defRPr sz="8200" kern="1200">
          <a:solidFill>
            <a:schemeClr val="tx1"/>
          </a:solidFill>
          <a:latin typeface="+mn-lt"/>
          <a:ea typeface="+mn-ea"/>
          <a:cs typeface="+mn-cs"/>
        </a:defRPr>
      </a:lvl7pPr>
      <a:lvl8pPr marL="14615587" algn="l" defTabSz="4175882" rtl="0" eaLnBrk="1" latinLnBrk="0" hangingPunct="1">
        <a:defRPr sz="8200" kern="1200">
          <a:solidFill>
            <a:schemeClr val="tx1"/>
          </a:solidFill>
          <a:latin typeface="+mn-lt"/>
          <a:ea typeface="+mn-ea"/>
          <a:cs typeface="+mn-cs"/>
        </a:defRPr>
      </a:lvl8pPr>
      <a:lvl9pPr marL="16703528" algn="l" defTabSz="4175882" rtl="0" eaLnBrk="1" latinLnBrk="0" hangingPunct="1">
        <a:defRPr sz="82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1.png"/><Relationship Id="rId7" Type="http://schemas.openxmlformats.org/officeDocument/2006/relationships/image" Target="../media/image3.jpeg"/><Relationship Id="rId12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images/?q=tbn:ANd9Gcj0CL6PeueclpbuhTHyDK0f3oxs-&amp;s" TargetMode="External"/><Relationship Id="rId11" Type="http://schemas.openxmlformats.org/officeDocument/2006/relationships/image" Target="../media/image7.png"/><Relationship Id="rId5" Type="http://schemas.openxmlformats.org/officeDocument/2006/relationships/hyperlink" Target="https://st.depositphotos.com/2751237/4250/v/600/depositphotos_42501023-stock-illustration-digestive-system.jpg" TargetMode="External"/><Relationship Id="rId10" Type="http://schemas.openxmlformats.org/officeDocument/2006/relationships/image" Target="../media/image6.png"/><Relationship Id="rId4" Type="http://schemas.openxmlformats.org/officeDocument/2006/relationships/image" Target="../media/image2.png"/><Relationship Id="rId9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-391319"/>
            <a:ext cx="30130538" cy="379122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5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5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DIGESTIVE SYSTEM AND GASTROESOPHAGEAL REFLUX DISEASE </a:t>
            </a:r>
          </a:p>
          <a:p>
            <a:pPr algn="ctr"/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STUDENT: ZHASMINA GEORGIEVA (2026746)</a:t>
            </a:r>
          </a:p>
          <a:p>
            <a:pPr algn="ctr"/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RACHAEL RIVERS</a:t>
            </a:r>
          </a:p>
          <a:p>
            <a:pPr algn="ctr"/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MODULE: INTRODUCTION OF PHYSIOLOGY BMHP 5003_BIRM</a:t>
            </a:r>
          </a:p>
          <a:p>
            <a:pPr algn="ctr"/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UNIVERSITY OF WALES TRINITY SAINT DAVID</a:t>
            </a:r>
          </a:p>
        </p:txBody>
      </p:sp>
      <p:sp>
        <p:nvSpPr>
          <p:cNvPr id="5" name="Rectangle 4"/>
          <p:cNvSpPr/>
          <p:nvPr/>
        </p:nvSpPr>
        <p:spPr>
          <a:xfrm>
            <a:off x="0" y="3425546"/>
            <a:ext cx="13509957" cy="39308881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t"/>
          <a:lstStyle/>
          <a:p>
            <a:pPr marL="0" marR="0" algn="just">
              <a:lnSpc>
                <a:spcPct val="200000"/>
              </a:lnSpc>
              <a:spcBef>
                <a:spcPts val="0"/>
              </a:spcBef>
              <a:spcAft>
                <a:spcPts val="800"/>
              </a:spcAft>
            </a:pPr>
            <a:endParaRPr lang="en-US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3446759" y="3418681"/>
            <a:ext cx="16828454" cy="3930888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CE52DE-6BA4-B110-06CA-95FB0C13CAB4}"/>
              </a:ext>
            </a:extLst>
          </p:cNvPr>
          <p:cNvSpPr txBox="1"/>
          <p:nvPr/>
        </p:nvSpPr>
        <p:spPr>
          <a:xfrm>
            <a:off x="809335" y="27635839"/>
            <a:ext cx="11794965" cy="92333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US" sz="54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Digestive system disease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E049C1F-F996-1B3C-CDA9-9FF3E1CF331A}"/>
              </a:ext>
            </a:extLst>
          </p:cNvPr>
          <p:cNvSpPr txBox="1"/>
          <p:nvPr/>
        </p:nvSpPr>
        <p:spPr>
          <a:xfrm>
            <a:off x="2540635" y="3890113"/>
            <a:ext cx="8107880" cy="1354217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US" dirty="0"/>
              <a:t>Digestive system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3977758-29FE-6B3D-35F7-3FAD1AB94A8B}"/>
              </a:ext>
            </a:extLst>
          </p:cNvPr>
          <p:cNvSpPr txBox="1"/>
          <p:nvPr/>
        </p:nvSpPr>
        <p:spPr>
          <a:xfrm>
            <a:off x="14427200" y="20878800"/>
            <a:ext cx="914400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FC523D9-6971-D9B3-E979-F93FB186D414}"/>
              </a:ext>
            </a:extLst>
          </p:cNvPr>
          <p:cNvSpPr txBox="1"/>
          <p:nvPr/>
        </p:nvSpPr>
        <p:spPr>
          <a:xfrm>
            <a:off x="14274800" y="20675600"/>
            <a:ext cx="914400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D0059A2-24FA-9FAD-767F-3B7E2FE9CE78}"/>
              </a:ext>
            </a:extLst>
          </p:cNvPr>
          <p:cNvSpPr txBox="1"/>
          <p:nvPr/>
        </p:nvSpPr>
        <p:spPr>
          <a:xfrm>
            <a:off x="20090606" y="19984562"/>
            <a:ext cx="45719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36CCEF4-A449-049B-2912-8C80AA1E7069}"/>
              </a:ext>
            </a:extLst>
          </p:cNvPr>
          <p:cNvSpPr txBox="1"/>
          <p:nvPr/>
        </p:nvSpPr>
        <p:spPr>
          <a:xfrm>
            <a:off x="-96320" y="6982698"/>
            <a:ext cx="8204200" cy="69249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57250" indent="-857250">
              <a:buFont typeface="Arial" panose="020B0604020202020204" pitchFamily="34" charset="0"/>
              <a:buChar char="•"/>
            </a:pPr>
            <a:r>
              <a:rPr lang="en-US" sz="40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The </a:t>
            </a:r>
            <a:r>
              <a:rPr lang="en-US" sz="4000" dirty="0">
                <a:latin typeface="Times New Roman" panose="02020603050405020304" pitchFamily="18" charset="0"/>
                <a:ea typeface="Calibri" panose="020F0502020204030204" pitchFamily="34" charset="0"/>
              </a:rPr>
              <a:t>D</a:t>
            </a:r>
            <a:r>
              <a:rPr lang="en-US" sz="40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igestive system is composed of  gastrointestinal tract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US" sz="40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It is a connection of organs, hollow, joined in a twisting and long tube running from the mouth and ends at the anus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US" sz="40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The significant parts of the track are the mouth, esophagus, stomach, small intestines, large intestines, and anus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US" sz="4400" dirty="0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0417C5FC-9E96-6464-F22C-1EF9B0EDC6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84406" y="6662384"/>
            <a:ext cx="4267200" cy="5829300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A4BBE7DB-D11E-C440-E63B-243E135657F3}"/>
              </a:ext>
            </a:extLst>
          </p:cNvPr>
          <p:cNvSpPr txBox="1"/>
          <p:nvPr/>
        </p:nvSpPr>
        <p:spPr>
          <a:xfrm>
            <a:off x="513080" y="13759839"/>
            <a:ext cx="12165805" cy="1107996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US" sz="6600" dirty="0"/>
              <a:t>The anatomy of digestive system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FC233475-D1A9-6C7A-355C-3DCB5DC2EEEB}"/>
              </a:ext>
            </a:extLst>
          </p:cNvPr>
          <p:cNvSpPr txBox="1"/>
          <p:nvPr/>
        </p:nvSpPr>
        <p:spPr>
          <a:xfrm>
            <a:off x="370840" y="16002833"/>
            <a:ext cx="7146766" cy="125265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Digestion starts from the mouth, the beginning of the digestive tract.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/>
              <a:t>When eating, food is chewed into smaller pieces, then, with the help of saliva, food is mixed and broken down into a form that can be used and absorbed by the body.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/>
              <a:t>Then on the throat, just close to the trachea, is the esophagus receives food from the mouth when swallowed.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/>
              <a:t>Next is the stomach, a container-like organ that holds food to be mixed by the enzymes present in the stomach.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4400" dirty="0"/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44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89991B8D-060E-56C2-968F-2469DBC212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07623" y="16781370"/>
            <a:ext cx="5988944" cy="9281687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77DC924D-29B7-C0D0-F470-F30936C3EE9E}"/>
              </a:ext>
            </a:extLst>
          </p:cNvPr>
          <p:cNvSpPr txBox="1"/>
          <p:nvPr/>
        </p:nvSpPr>
        <p:spPr>
          <a:xfrm>
            <a:off x="7289999" y="26041904"/>
            <a:ext cx="556160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Source: </a:t>
            </a:r>
            <a:r>
              <a:rPr lang="en-US" sz="2000" dirty="0">
                <a:hlinkClick r:id="rId5"/>
              </a:rPr>
              <a:t>https://st.depositphotos.com/2751237/4250/v/600/depositphotos_42501023-stock-illustration-digestive-system.jpg</a:t>
            </a:r>
            <a:r>
              <a:rPr lang="en-US" sz="2000" dirty="0"/>
              <a:t> 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06A50E45-DCCD-F00E-5611-15A966949CB1}"/>
              </a:ext>
            </a:extLst>
          </p:cNvPr>
          <p:cNvSpPr txBox="1"/>
          <p:nvPr/>
        </p:nvSpPr>
        <p:spPr>
          <a:xfrm>
            <a:off x="8208488" y="12491684"/>
            <a:ext cx="523827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Source: </a:t>
            </a:r>
            <a:r>
              <a:rPr lang="en-US" sz="2000" dirty="0">
                <a:hlinkClick r:id="rId6"/>
              </a:rPr>
              <a:t>https://images?q=tbn:ANd9Gcj0CL6PeueclpbuhTHyDK0f3oxs-&amp;s</a:t>
            </a:r>
            <a:r>
              <a:rPr lang="en-US" sz="2000" dirty="0"/>
              <a:t> 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C334C4F0-6861-1DE5-E6C8-DF348D209289}"/>
              </a:ext>
            </a:extLst>
          </p:cNvPr>
          <p:cNvSpPr txBox="1"/>
          <p:nvPr/>
        </p:nvSpPr>
        <p:spPr>
          <a:xfrm>
            <a:off x="14424660" y="20871180"/>
            <a:ext cx="914400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0D66DA0A-DF43-F446-57D2-AD32423EED63}"/>
              </a:ext>
            </a:extLst>
          </p:cNvPr>
          <p:cNvSpPr txBox="1"/>
          <p:nvPr/>
        </p:nvSpPr>
        <p:spPr>
          <a:xfrm>
            <a:off x="370840" y="29222061"/>
            <a:ext cx="6919158" cy="95718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4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There are health conditions that are associated with the digestive system.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4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They can be long-term or short-term conditions or chronic disorders and conditions that affect the system.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4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In typical situations, constipation, heartburn, and other health problems most affect the digestive system.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44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</p:txBody>
      </p:sp>
      <p:pic>
        <p:nvPicPr>
          <p:cNvPr id="1026" name="Picture 2" descr="Realistic human internal organ stomach with heartburn on white background vector illustration">
            <a:extLst>
              <a:ext uri="{FF2B5EF4-FFF2-40B4-BE49-F238E27FC236}">
                <a16:creationId xmlns:a16="http://schemas.microsoft.com/office/drawing/2014/main" id="{04AB293E-867E-C49F-870B-76DC373E38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2658" y="30892364"/>
            <a:ext cx="6096288" cy="5669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B7FF8F87-D1ED-AD80-66A9-8736AF8A035C}"/>
              </a:ext>
            </a:extLst>
          </p:cNvPr>
          <p:cNvSpPr txBox="1"/>
          <p:nvPr/>
        </p:nvSpPr>
        <p:spPr>
          <a:xfrm>
            <a:off x="15695349" y="3993045"/>
            <a:ext cx="11504964" cy="1015663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US" sz="60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Gastroesophageal reflux disease</a:t>
            </a:r>
            <a:endParaRPr lang="en-US" sz="6000" dirty="0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A1446F72-8E05-8947-CD03-10EBA253F6FC}"/>
              </a:ext>
            </a:extLst>
          </p:cNvPr>
          <p:cNvSpPr txBox="1"/>
          <p:nvPr/>
        </p:nvSpPr>
        <p:spPr>
          <a:xfrm>
            <a:off x="14418363" y="5128175"/>
            <a:ext cx="8702040" cy="63094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It occurs when the stomach's acids return to the tube that connects the stomach to the mouth.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Due to this, acid reflux can irritate the esophagus lining.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Acid reflux affects many people frequently; thus, when it happens frequently, it can lead to Gastroesophageal reflux disease </a:t>
            </a:r>
          </a:p>
          <a:p>
            <a:endParaRPr lang="en-US" sz="4400" dirty="0"/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051AA717-E923-2D91-9518-145D0145155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900606" y="5173451"/>
            <a:ext cx="5238532" cy="5148121"/>
          </a:xfrm>
          <a:prstGeom prst="rect">
            <a:avLst/>
          </a:prstGeom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id="{D351927D-6222-AA15-C5F6-712FE3E27DCA}"/>
              </a:ext>
            </a:extLst>
          </p:cNvPr>
          <p:cNvSpPr txBox="1"/>
          <p:nvPr/>
        </p:nvSpPr>
        <p:spPr>
          <a:xfrm>
            <a:off x="23067156" y="10445184"/>
            <a:ext cx="690543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Source: HTTPs://aboutgerd.org/wp-content/uploads/sites/2/surgicaltreatments.png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4EBAF954-429A-8A27-020A-34864F264F52}"/>
              </a:ext>
            </a:extLst>
          </p:cNvPr>
          <p:cNvSpPr txBox="1"/>
          <p:nvPr/>
        </p:nvSpPr>
        <p:spPr>
          <a:xfrm>
            <a:off x="14059454" y="11437595"/>
            <a:ext cx="15755438" cy="1015663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US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Symptoms of Gastroesophageal Reflux Disease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FCE69D0A-F373-D1B8-3DB3-095C2C8A7E51}"/>
              </a:ext>
            </a:extLst>
          </p:cNvPr>
          <p:cNvSpPr txBox="1"/>
          <p:nvPr/>
        </p:nvSpPr>
        <p:spPr>
          <a:xfrm>
            <a:off x="13752464" y="12684193"/>
            <a:ext cx="7259430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Heartburn is the main symptom of GERD, described as a fiery feeling in the chest and a bitter liquid in the mouth or throat.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other symptoms are:</a:t>
            </a:r>
          </a:p>
          <a:p>
            <a:pPr marL="571500" indent="-571500">
              <a:buFontTx/>
              <a:buChar char="-"/>
            </a:pPr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Swallowing difficulty (dysphagia)</a:t>
            </a:r>
          </a:p>
          <a:p>
            <a:pPr marL="571500" indent="-571500">
              <a:buFontTx/>
              <a:buChar char="-"/>
            </a:pPr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Coughing, sore throat, breath shortness, and increased salivation</a:t>
            </a:r>
          </a:p>
        </p:txBody>
      </p:sp>
      <p:pic>
        <p:nvPicPr>
          <p:cNvPr id="41" name="Picture 40">
            <a:extLst>
              <a:ext uri="{FF2B5EF4-FFF2-40B4-BE49-F238E27FC236}">
                <a16:creationId xmlns:a16="http://schemas.microsoft.com/office/drawing/2014/main" id="{BE072961-DBEF-DD68-2A39-75C607D64B1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1764513" y="12957272"/>
            <a:ext cx="6555693" cy="4934266"/>
          </a:xfrm>
          <a:prstGeom prst="rect">
            <a:avLst/>
          </a:prstGeom>
        </p:spPr>
      </p:pic>
      <p:sp>
        <p:nvSpPr>
          <p:cNvPr id="42" name="TextBox 41">
            <a:extLst>
              <a:ext uri="{FF2B5EF4-FFF2-40B4-BE49-F238E27FC236}">
                <a16:creationId xmlns:a16="http://schemas.microsoft.com/office/drawing/2014/main" id="{60ACD6A4-F30F-BF77-1DEA-1187B6EBDED6}"/>
              </a:ext>
            </a:extLst>
          </p:cNvPr>
          <p:cNvSpPr txBox="1"/>
          <p:nvPr/>
        </p:nvSpPr>
        <p:spPr>
          <a:xfrm>
            <a:off x="21447831" y="18009572"/>
            <a:ext cx="725943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Source: https://image.shutterstock.com/image-vector/gastroesophageal-reflux-disease-gerd-heartburn-600w-1316404679.jpg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27838893-2FA5-52DA-9C05-2BF17B9B050B}"/>
              </a:ext>
            </a:extLst>
          </p:cNvPr>
          <p:cNvSpPr txBox="1"/>
          <p:nvPr/>
        </p:nvSpPr>
        <p:spPr>
          <a:xfrm>
            <a:off x="14059454" y="19476730"/>
            <a:ext cx="8134578" cy="1015663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US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GERD Diagnosis 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0FC8D06E-50C4-90AC-20F9-455F569C70EA}"/>
              </a:ext>
            </a:extLst>
          </p:cNvPr>
          <p:cNvSpPr txBox="1"/>
          <p:nvPr/>
        </p:nvSpPr>
        <p:spPr>
          <a:xfrm>
            <a:off x="14059454" y="20880504"/>
            <a:ext cx="8122473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GERD diagnosis combines clinical symptoms, esophageal pH monitoring, and response to acid suppression.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instance, combining endoscopic changes and moderate to typical severe symptoms is quite specific for GERD</a:t>
            </a:r>
          </a:p>
        </p:txBody>
      </p:sp>
      <p:pic>
        <p:nvPicPr>
          <p:cNvPr id="45" name="Picture 44">
            <a:extLst>
              <a:ext uri="{FF2B5EF4-FFF2-40B4-BE49-F238E27FC236}">
                <a16:creationId xmlns:a16="http://schemas.microsoft.com/office/drawing/2014/main" id="{065A29FB-719C-1BBF-1635-E54110A05894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2410637" y="20492393"/>
            <a:ext cx="6550427" cy="4956719"/>
          </a:xfrm>
          <a:prstGeom prst="rect">
            <a:avLst/>
          </a:prstGeom>
        </p:spPr>
      </p:pic>
      <p:sp>
        <p:nvSpPr>
          <p:cNvPr id="46" name="TextBox 45">
            <a:extLst>
              <a:ext uri="{FF2B5EF4-FFF2-40B4-BE49-F238E27FC236}">
                <a16:creationId xmlns:a16="http://schemas.microsoft.com/office/drawing/2014/main" id="{60E1F50C-7F1B-7EBF-C9B8-183B39D14800}"/>
              </a:ext>
            </a:extLst>
          </p:cNvPr>
          <p:cNvSpPr txBox="1"/>
          <p:nvPr/>
        </p:nvSpPr>
        <p:spPr>
          <a:xfrm>
            <a:off x="22410637" y="25307542"/>
            <a:ext cx="606768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Source: https://www.google.com/url?sa=i&amp;url=https%3A%2F%2Fwww.mayoclinic.org%2Fdiseases-conditions%2Fgerd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2CDF8FC1-7C0C-8885-AFF8-9BE24F670C46}"/>
              </a:ext>
            </a:extLst>
          </p:cNvPr>
          <p:cNvSpPr txBox="1"/>
          <p:nvPr/>
        </p:nvSpPr>
        <p:spPr>
          <a:xfrm>
            <a:off x="14274800" y="27259522"/>
            <a:ext cx="8122473" cy="1015663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US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Remedies of GERD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ECAF5666-2CB8-BF80-FE13-9C442F4CD8B6}"/>
              </a:ext>
            </a:extLst>
          </p:cNvPr>
          <p:cNvSpPr txBox="1"/>
          <p:nvPr/>
        </p:nvSpPr>
        <p:spPr>
          <a:xfrm>
            <a:off x="14059454" y="28370553"/>
            <a:ext cx="8272660" cy="7478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standard form of GERD treatment is conventional medicine.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Some other remedies can be tried to reduce acid reflux instances.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First is targeting a healthy weight; even though heartburn can affect anyone, GERD is prevalent in overweight adults.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Secondly, Understanding the type of drinks and food to avoid.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Also, eating foods that help minimizing risk of GERD. </a:t>
            </a:r>
          </a:p>
        </p:txBody>
      </p:sp>
      <p:pic>
        <p:nvPicPr>
          <p:cNvPr id="49" name="Picture 48">
            <a:extLst>
              <a:ext uri="{FF2B5EF4-FFF2-40B4-BE49-F238E27FC236}">
                <a16:creationId xmlns:a16="http://schemas.microsoft.com/office/drawing/2014/main" id="{E22205B1-65A0-903D-2BA6-7B33DAB2EB1A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2526382" y="28087185"/>
            <a:ext cx="6281512" cy="4002638"/>
          </a:xfrm>
          <a:prstGeom prst="rect">
            <a:avLst/>
          </a:prstGeom>
        </p:spPr>
      </p:pic>
      <p:sp>
        <p:nvSpPr>
          <p:cNvPr id="50" name="TextBox 49">
            <a:extLst>
              <a:ext uri="{FF2B5EF4-FFF2-40B4-BE49-F238E27FC236}">
                <a16:creationId xmlns:a16="http://schemas.microsoft.com/office/drawing/2014/main" id="{6542C073-1ACC-DC98-2DA4-4766ABA681A6}"/>
              </a:ext>
            </a:extLst>
          </p:cNvPr>
          <p:cNvSpPr txBox="1"/>
          <p:nvPr/>
        </p:nvSpPr>
        <p:spPr>
          <a:xfrm>
            <a:off x="22467745" y="32206521"/>
            <a:ext cx="669676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Source: https://images.medicinenet.com/images/image_collection/anatomy/gastroesophageal-reflux.jpg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DDA648B-4CC3-F0F5-B977-6E1E16910CCC}"/>
              </a:ext>
            </a:extLst>
          </p:cNvPr>
          <p:cNvSpPr txBox="1"/>
          <p:nvPr/>
        </p:nvSpPr>
        <p:spPr>
          <a:xfrm>
            <a:off x="13752464" y="35849524"/>
            <a:ext cx="15786942" cy="69542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  <a:p>
            <a:pPr marL="514350" indent="-514350">
              <a:buAutoNum type="arabicPeriod"/>
            </a:pPr>
            <a:r>
              <a:rPr lang="en-US" sz="2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McCallum, K. (2021, December 10). </a:t>
            </a:r>
            <a:r>
              <a:rPr lang="en-US" sz="2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Home Remedies for Heartburn: 10 Ways to Get Rid of Acid Reflux</a:t>
            </a:r>
            <a:r>
              <a:rPr lang="en-US" sz="2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. Retrieved from Methodist on Health</a:t>
            </a:r>
          </a:p>
          <a:p>
            <a:pPr marL="514350" indent="-514350">
              <a:buAutoNum type="arabicPeriod"/>
            </a:pPr>
            <a:r>
              <a:rPr lang="en-US" sz="2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Debra, R. (2019, March 26). Home Remedies for Acid Reflux/GERD. Retrieved from health Line.</a:t>
            </a:r>
          </a:p>
          <a:p>
            <a:pPr marL="514350" indent="-514350">
              <a:buAutoNum type="arabicPeriod"/>
            </a:pPr>
            <a:r>
              <a:rPr lang="en-US" sz="2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Atenodoro</a:t>
            </a:r>
            <a:r>
              <a:rPr lang="en-US" sz="2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R. (2019, October 21). Overview of the digestive system . Retrieved from MSD Manual Consumer Version.</a:t>
            </a:r>
          </a:p>
          <a:p>
            <a:pPr marL="514350" indent="-514350">
              <a:buAutoNum type="arabicPeriod"/>
            </a:pPr>
            <a:r>
              <a:rPr lang="en-US" sz="2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Chatellier</a:t>
            </a:r>
            <a:r>
              <a:rPr lang="en-US" sz="2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C. (2022, April 20). Common Conditions of the Digestive System. Retrieved from Gastroenterology Healthcare Associates:</a:t>
            </a:r>
          </a:p>
          <a:p>
            <a:pPr marL="514350" indent="-514350">
              <a:buAutoNum type="arabicPeriod"/>
            </a:pPr>
            <a:r>
              <a:rPr lang="en-US" sz="2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John, H. (2020, February 17). Gastroesophageal Reflux Disease (GERD). Retrieved from John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Hopekins</a:t>
            </a:r>
            <a:r>
              <a:rPr lang="en-US" sz="2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Medicine:</a:t>
            </a:r>
          </a:p>
          <a:p>
            <a:pPr marL="514350" indent="-514350">
              <a:buAutoNum type="arabicPeriod"/>
            </a:pPr>
            <a:r>
              <a:rPr lang="en-US" sz="2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NIDDK. (2020, June 15). Diagnosis of GER &amp; GERD: How do doctors diagnose GER &amp; GERD? Retrieved from NIH, NDDK:</a:t>
            </a:r>
          </a:p>
          <a:p>
            <a:pPr marL="514350" indent="-514350">
              <a:buFontTx/>
              <a:buAutoNum type="arabicPeriod"/>
            </a:pPr>
            <a:r>
              <a:rPr lang="en-US" sz="2800" dirty="0" err="1"/>
              <a:t>Arnarson</a:t>
            </a:r>
            <a:r>
              <a:rPr lang="en-US" sz="2800" dirty="0"/>
              <a:t>, A. (2021, November 22). </a:t>
            </a:r>
            <a:r>
              <a:rPr lang="en-US" sz="2800" i="1" dirty="0"/>
              <a:t>Ways to Prevent Heartburn and Acid Reflux</a:t>
            </a:r>
            <a:r>
              <a:rPr lang="en-US" sz="2800" dirty="0"/>
              <a:t>. Retrieved from Health Line: https://www.healthline.com/nutrition/heartburn-acid-reflux-remedies</a:t>
            </a:r>
          </a:p>
          <a:p>
            <a:pPr marL="514350" indent="-514350">
              <a:buFontTx/>
              <a:buAutoNum type="arabicPeriod"/>
            </a:pPr>
            <a:r>
              <a:rPr lang="en-US" sz="2800" dirty="0"/>
              <a:t>Rockville, P. (2020, May 02). </a:t>
            </a:r>
            <a:r>
              <a:rPr lang="en-US" sz="2800" i="1" dirty="0"/>
              <a:t>Digestive diseases</a:t>
            </a:r>
            <a:r>
              <a:rPr lang="en-US" sz="2800" dirty="0"/>
              <a:t>. Retrieved from Medicine Plus: https://medlineplus.gov/ency/article/007447.htm</a:t>
            </a:r>
          </a:p>
        </p:txBody>
      </p:sp>
      <p:pic>
        <p:nvPicPr>
          <p:cNvPr id="9" name="Picture 2" descr="Gastroesophageal reflux disease (GERD) - Symptoms and causes - Mayo Clinic">
            <a:extLst>
              <a:ext uri="{FF2B5EF4-FFF2-40B4-BE49-F238E27FC236}">
                <a16:creationId xmlns:a16="http://schemas.microsoft.com/office/drawing/2014/main" id="{4F4AC776-FDCB-297B-F132-95E905164B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9632" y="37171354"/>
            <a:ext cx="5348089" cy="4078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BA2BED6-D24B-8B8B-6237-266C5419A709}"/>
              </a:ext>
            </a:extLst>
          </p:cNvPr>
          <p:cNvSpPr txBox="1"/>
          <p:nvPr/>
        </p:nvSpPr>
        <p:spPr>
          <a:xfrm>
            <a:off x="5130976" y="41340858"/>
            <a:ext cx="59538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Source: https://www.google.com/url?sa=i&amp;url=https%3A%2F%2Fwww.mayoclinic.</a:t>
            </a:r>
          </a:p>
        </p:txBody>
      </p:sp>
    </p:spTree>
    <p:extLst>
      <p:ext uri="{BB962C8B-B14F-4D97-AF65-F5344CB8AC3E}">
        <p14:creationId xmlns:p14="http://schemas.microsoft.com/office/powerpoint/2010/main" val="12377440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238</TotalTime>
  <Words>817</Words>
  <Application>Microsoft Macintosh PowerPoint</Application>
  <PresentationFormat>Custom</PresentationFormat>
  <Paragraphs>54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Times New Roman</vt:lpstr>
      <vt:lpstr>Office Theme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2026746</dc:creator>
  <cp:keywords/>
  <dc:description/>
  <cp:lastModifiedBy>Zhasmina Krumova Georgieva (2026746)</cp:lastModifiedBy>
  <cp:revision>27</cp:revision>
  <dcterms:created xsi:type="dcterms:W3CDTF">2022-10-15T08:34:34Z</dcterms:created>
  <dcterms:modified xsi:type="dcterms:W3CDTF">2022-10-21T09:08:49Z</dcterms:modified>
  <cp:category/>
</cp:coreProperties>
</file>