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316" r:id="rId3"/>
    <p:sldId id="262" r:id="rId4"/>
    <p:sldId id="263" r:id="rId5"/>
    <p:sldId id="258" r:id="rId6"/>
    <p:sldId id="259" r:id="rId7"/>
    <p:sldId id="260" r:id="rId8"/>
    <p:sldId id="317" r:id="rId9"/>
    <p:sldId id="261" r:id="rId10"/>
    <p:sldId id="308" r:id="rId11"/>
    <p:sldId id="309" r:id="rId12"/>
    <p:sldId id="319" r:id="rId13"/>
    <p:sldId id="318" r:id="rId14"/>
    <p:sldId id="320" r:id="rId15"/>
    <p:sldId id="310" r:id="rId16"/>
    <p:sldId id="311" r:id="rId17"/>
    <p:sldId id="312" r:id="rId18"/>
    <p:sldId id="314" r:id="rId19"/>
    <p:sldId id="313" r:id="rId20"/>
    <p:sldId id="315"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29"/>
    <p:restoredTop sz="93137"/>
  </p:normalViewPr>
  <p:slideViewPr>
    <p:cSldViewPr snapToGrid="0" snapToObjects="1">
      <p:cViewPr varScale="1">
        <p:scale>
          <a:sx n="60" d="100"/>
          <a:sy n="60" d="100"/>
        </p:scale>
        <p:origin x="1368"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53B956-44DA-554C-8054-459E6AE96461}" type="datetimeFigureOut">
              <a:rPr lang="en-GB" smtClean="0"/>
              <a:t>29/03/2023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5E3E86-5D3F-1045-998D-0CFB22F9E6AD}" type="slidenum">
              <a:rPr lang="en-GB" smtClean="0"/>
              <a:t>‹#›</a:t>
            </a:fld>
            <a:endParaRPr lang="en-GB"/>
          </a:p>
        </p:txBody>
      </p:sp>
    </p:spTree>
    <p:extLst>
      <p:ext uri="{BB962C8B-B14F-4D97-AF65-F5344CB8AC3E}">
        <p14:creationId xmlns:p14="http://schemas.microsoft.com/office/powerpoint/2010/main" val="3944035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UDL Creative Report page 4 – available on Moodle, ADPA4002, Unit 4, 22-23, UWTSD</a:t>
            </a:r>
          </a:p>
        </p:txBody>
      </p:sp>
      <p:sp>
        <p:nvSpPr>
          <p:cNvPr id="4" name="Slide Number Placeholder 3"/>
          <p:cNvSpPr>
            <a:spLocks noGrp="1"/>
          </p:cNvSpPr>
          <p:nvPr>
            <p:ph type="sldNum" sz="quarter" idx="5"/>
          </p:nvPr>
        </p:nvSpPr>
        <p:spPr/>
        <p:txBody>
          <a:bodyPr/>
          <a:lstStyle/>
          <a:p>
            <a:fld id="{665E3E86-5D3F-1045-998D-0CFB22F9E6AD}" type="slidenum">
              <a:rPr lang="en-GB" smtClean="0"/>
              <a:t>6</a:t>
            </a:fld>
            <a:endParaRPr lang="en-GB"/>
          </a:p>
        </p:txBody>
      </p:sp>
    </p:spTree>
    <p:extLst>
      <p:ext uri="{BB962C8B-B14F-4D97-AF65-F5344CB8AC3E}">
        <p14:creationId xmlns:p14="http://schemas.microsoft.com/office/powerpoint/2010/main" val="1316883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IP for actors: https://</a:t>
            </a:r>
            <a:r>
              <a:rPr lang="en-GB" dirty="0" err="1"/>
              <a:t>fia-actors.com</a:t>
            </a:r>
            <a:r>
              <a:rPr lang="en-GB" dirty="0"/>
              <a:t>/policy-work/intellectual-property/#:~:text=Where%20IP%20protection%20is%20granted,the%20paternity%20of%20their%20performance.</a:t>
            </a:r>
          </a:p>
          <a:p>
            <a:r>
              <a:rPr lang="en-GB" dirty="0"/>
              <a:t>Canadian link: https://</a:t>
            </a:r>
            <a:r>
              <a:rPr lang="en-GB" dirty="0" err="1"/>
              <a:t>artistproducerresource.ca</a:t>
            </a:r>
            <a:r>
              <a:rPr lang="en-GB" dirty="0"/>
              <a:t>/</a:t>
            </a:r>
            <a:r>
              <a:rPr lang="en-GB" dirty="0" err="1"/>
              <a:t>tiki-index.php?page</a:t>
            </a:r>
            <a:r>
              <a:rPr lang="en-GB" dirty="0"/>
              <a:t>=Intellectual-Property</a:t>
            </a:r>
          </a:p>
        </p:txBody>
      </p:sp>
      <p:sp>
        <p:nvSpPr>
          <p:cNvPr id="4" name="Slide Number Placeholder 3"/>
          <p:cNvSpPr>
            <a:spLocks noGrp="1"/>
          </p:cNvSpPr>
          <p:nvPr>
            <p:ph type="sldNum" sz="quarter" idx="5"/>
          </p:nvPr>
        </p:nvSpPr>
        <p:spPr/>
        <p:txBody>
          <a:bodyPr/>
          <a:lstStyle/>
          <a:p>
            <a:fld id="{665E3E86-5D3F-1045-998D-0CFB22F9E6AD}" type="slidenum">
              <a:rPr lang="en-GB" smtClean="0"/>
              <a:t>7</a:t>
            </a:fld>
            <a:endParaRPr lang="en-GB"/>
          </a:p>
        </p:txBody>
      </p:sp>
    </p:spTree>
    <p:extLst>
      <p:ext uri="{BB962C8B-B14F-4D97-AF65-F5344CB8AC3E}">
        <p14:creationId xmlns:p14="http://schemas.microsoft.com/office/powerpoint/2010/main" val="2633979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5E3E86-5D3F-1045-998D-0CFB22F9E6AD}" type="slidenum">
              <a:rPr lang="en-GB" smtClean="0"/>
              <a:t>12</a:t>
            </a:fld>
            <a:endParaRPr lang="en-GB"/>
          </a:p>
        </p:txBody>
      </p:sp>
    </p:spTree>
    <p:extLst>
      <p:ext uri="{BB962C8B-B14F-4D97-AF65-F5344CB8AC3E}">
        <p14:creationId xmlns:p14="http://schemas.microsoft.com/office/powerpoint/2010/main" val="1252709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3/29/23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3/29/23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3/29/23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3/29/23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3/29/23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3/29/23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3/29/23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3/29/23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3/29/23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ia-actors.com/policy-work/intellectual-property/#:~:text=Where%20IP%20protection%20is%20granted,the%20paternity%20of%20their%20performanc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gov.uk/topic/intellectual-property/designs" TargetMode="External"/><Relationship Id="rId4" Type="http://schemas.openxmlformats.org/officeDocument/2006/relationships/hyperlink" Target="https://artistproducerresource.ca/tiki-index.php?page=Intellectual-Propert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Component 2</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A226-F85C-A449-8A07-E156C3A50EF5}"/>
              </a:ext>
            </a:extLst>
          </p:cNvPr>
          <p:cNvSpPr>
            <a:spLocks noGrp="1"/>
          </p:cNvSpPr>
          <p:nvPr>
            <p:ph type="title"/>
          </p:nvPr>
        </p:nvSpPr>
        <p:spPr/>
        <p:txBody>
          <a:bodyPr/>
          <a:lstStyle/>
          <a:p>
            <a:endParaRPr lang="en-GB"/>
          </a:p>
        </p:txBody>
      </p:sp>
      <p:pic>
        <p:nvPicPr>
          <p:cNvPr id="4" name="Content Placeholder 3" descr="thumbnail_IMG_9463.png">
            <a:extLst>
              <a:ext uri="{FF2B5EF4-FFF2-40B4-BE49-F238E27FC236}">
                <a16:creationId xmlns:a16="http://schemas.microsoft.com/office/drawing/2014/main" id="{C53B657D-1C9A-294C-BAC6-72C57A06A0A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84" t="24715" r="-9" b="25286"/>
          <a:stretch/>
        </p:blipFill>
        <p:spPr>
          <a:xfrm>
            <a:off x="1414415" y="0"/>
            <a:ext cx="6315169" cy="6861354"/>
          </a:xfrm>
          <a:prstGeom prst="rect">
            <a:avLst/>
          </a:prstGeom>
        </p:spPr>
      </p:pic>
    </p:spTree>
    <p:extLst>
      <p:ext uri="{BB962C8B-B14F-4D97-AF65-F5344CB8AC3E}">
        <p14:creationId xmlns:p14="http://schemas.microsoft.com/office/powerpoint/2010/main" val="3442897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AA0F2-9E15-AA46-AD7D-711A8E5D5FD3}"/>
              </a:ext>
            </a:extLst>
          </p:cNvPr>
          <p:cNvSpPr>
            <a:spLocks noGrp="1"/>
          </p:cNvSpPr>
          <p:nvPr>
            <p:ph type="title"/>
          </p:nvPr>
        </p:nvSpPr>
        <p:spPr/>
        <p:txBody>
          <a:bodyPr/>
          <a:lstStyle/>
          <a:p>
            <a:r>
              <a:rPr lang="en-GB" dirty="0"/>
              <a:t>Graduate Attribute Framework</a:t>
            </a:r>
          </a:p>
        </p:txBody>
      </p:sp>
      <p:sp>
        <p:nvSpPr>
          <p:cNvPr id="3" name="Content Placeholder 2">
            <a:extLst>
              <a:ext uri="{FF2B5EF4-FFF2-40B4-BE49-F238E27FC236}">
                <a16:creationId xmlns:a16="http://schemas.microsoft.com/office/drawing/2014/main" id="{7935ADDE-D38C-B441-B95A-E1B14DC543D6}"/>
              </a:ext>
            </a:extLst>
          </p:cNvPr>
          <p:cNvSpPr>
            <a:spLocks noGrp="1"/>
          </p:cNvSpPr>
          <p:nvPr>
            <p:ph idx="1"/>
          </p:nvPr>
        </p:nvSpPr>
        <p:spPr/>
        <p:txBody>
          <a:bodyPr>
            <a:normAutofit fontScale="92500"/>
          </a:bodyPr>
          <a:lstStyle/>
          <a:p>
            <a:r>
              <a:rPr lang="en-GB" dirty="0"/>
              <a:t>UWTSD supports a Graduate Attribute Framework – GAF – that includes systems to inform your studies with academic and cognitive skills, abilities and tools deemed essential and desirable across the industry.</a:t>
            </a:r>
          </a:p>
          <a:p>
            <a:endParaRPr lang="en-GB" dirty="0"/>
          </a:p>
          <a:p>
            <a:r>
              <a:rPr lang="en-GB" dirty="0"/>
              <a:t>They are either explicit – like the online content in the Level 4 modules, or implicit in the discipline specific modules that you undertake.</a:t>
            </a:r>
          </a:p>
        </p:txBody>
      </p:sp>
    </p:spTree>
    <p:extLst>
      <p:ext uri="{BB962C8B-B14F-4D97-AF65-F5344CB8AC3E}">
        <p14:creationId xmlns:p14="http://schemas.microsoft.com/office/powerpoint/2010/main" val="239910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548E-3F16-004F-9FBC-EB4614030AB9}"/>
              </a:ext>
            </a:extLst>
          </p:cNvPr>
          <p:cNvSpPr>
            <a:spLocks noGrp="1"/>
          </p:cNvSpPr>
          <p:nvPr>
            <p:ph type="title"/>
          </p:nvPr>
        </p:nvSpPr>
        <p:spPr/>
        <p:txBody>
          <a:bodyPr/>
          <a:lstStyle/>
          <a:p>
            <a:r>
              <a:rPr lang="en-GB" dirty="0"/>
              <a:t>Graduate Attribute Framework</a:t>
            </a:r>
          </a:p>
        </p:txBody>
      </p:sp>
      <p:sp>
        <p:nvSpPr>
          <p:cNvPr id="3" name="Content Placeholder 2">
            <a:extLst>
              <a:ext uri="{FF2B5EF4-FFF2-40B4-BE49-F238E27FC236}">
                <a16:creationId xmlns:a16="http://schemas.microsoft.com/office/drawing/2014/main" id="{9E63A846-9954-D945-96F4-0B91434A4700}"/>
              </a:ext>
            </a:extLst>
          </p:cNvPr>
          <p:cNvSpPr>
            <a:spLocks noGrp="1"/>
          </p:cNvSpPr>
          <p:nvPr>
            <p:ph idx="1"/>
          </p:nvPr>
        </p:nvSpPr>
        <p:spPr/>
        <p:txBody>
          <a:bodyPr>
            <a:normAutofit fontScale="92500" lnSpcReduction="10000"/>
          </a:bodyPr>
          <a:lstStyle/>
          <a:p>
            <a:r>
              <a:rPr lang="en-GB" dirty="0"/>
              <a:t>By Level 6 you will be working independently on projects that have been designed by you, for your particular area of professional interest. </a:t>
            </a:r>
          </a:p>
          <a:p>
            <a:endParaRPr lang="en-GB" dirty="0"/>
          </a:p>
          <a:p>
            <a:r>
              <a:rPr lang="en-GB" dirty="0"/>
              <a:t>You will need to use many GAF skills in the creation and execution of your project.</a:t>
            </a:r>
          </a:p>
          <a:p>
            <a:endParaRPr lang="en-GB" dirty="0"/>
          </a:p>
          <a:p>
            <a:r>
              <a:rPr lang="en-GB" dirty="0"/>
              <a:t>Think about what inspires you and keep trying your best.</a:t>
            </a:r>
          </a:p>
        </p:txBody>
      </p:sp>
    </p:spTree>
    <p:extLst>
      <p:ext uri="{BB962C8B-B14F-4D97-AF65-F5344CB8AC3E}">
        <p14:creationId xmlns:p14="http://schemas.microsoft.com/office/powerpoint/2010/main" val="55441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61F93-E875-0C48-A29D-2F7D9ED89F36}"/>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8ECF04A5-BED3-7B45-B96A-815338A3C8DF}"/>
              </a:ext>
            </a:extLst>
          </p:cNvPr>
          <p:cNvSpPr>
            <a:spLocks noGrp="1"/>
          </p:cNvSpPr>
          <p:nvPr>
            <p:ph idx="1"/>
          </p:nvPr>
        </p:nvSpPr>
        <p:spPr/>
        <p:txBody>
          <a:bodyPr/>
          <a:lstStyle/>
          <a:p>
            <a:r>
              <a:rPr lang="en-GB" dirty="0"/>
              <a:t>Unit 4 – specific content to work through on Moodle</a:t>
            </a:r>
          </a:p>
          <a:p>
            <a:endParaRPr lang="en-GB" dirty="0"/>
          </a:p>
          <a:p>
            <a:r>
              <a:rPr lang="en-GB" dirty="0"/>
              <a:t>What is Intellectual Property or IP?</a:t>
            </a:r>
          </a:p>
          <a:p>
            <a:endParaRPr lang="en-GB" dirty="0"/>
          </a:p>
          <a:p>
            <a:endParaRPr lang="en-GB" dirty="0"/>
          </a:p>
          <a:p>
            <a:endParaRPr lang="en-GB" dirty="0"/>
          </a:p>
        </p:txBody>
      </p:sp>
    </p:spTree>
    <p:extLst>
      <p:ext uri="{BB962C8B-B14F-4D97-AF65-F5344CB8AC3E}">
        <p14:creationId xmlns:p14="http://schemas.microsoft.com/office/powerpoint/2010/main" val="3429989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C353F-F700-7A4D-8D32-8503DDC97942}"/>
              </a:ext>
            </a:extLst>
          </p:cNvPr>
          <p:cNvSpPr>
            <a:spLocks noGrp="1"/>
          </p:cNvSpPr>
          <p:nvPr>
            <p:ph type="title"/>
          </p:nvPr>
        </p:nvSpPr>
        <p:spPr/>
        <p:txBody>
          <a:bodyPr/>
          <a:lstStyle/>
          <a:p>
            <a:r>
              <a:rPr lang="en-GB" dirty="0"/>
              <a:t>Intellectual Property</a:t>
            </a:r>
          </a:p>
        </p:txBody>
      </p:sp>
      <p:sp>
        <p:nvSpPr>
          <p:cNvPr id="3" name="Content Placeholder 2">
            <a:extLst>
              <a:ext uri="{FF2B5EF4-FFF2-40B4-BE49-F238E27FC236}">
                <a16:creationId xmlns:a16="http://schemas.microsoft.com/office/drawing/2014/main" id="{7308816C-6A27-364D-ADCC-9D9EB3725B97}"/>
              </a:ext>
            </a:extLst>
          </p:cNvPr>
          <p:cNvSpPr>
            <a:spLocks noGrp="1"/>
          </p:cNvSpPr>
          <p:nvPr>
            <p:ph idx="1"/>
          </p:nvPr>
        </p:nvSpPr>
        <p:spPr/>
        <p:txBody>
          <a:bodyPr/>
          <a:lstStyle/>
          <a:p>
            <a:endParaRPr lang="en-GB" dirty="0"/>
          </a:p>
          <a:p>
            <a:r>
              <a:rPr lang="en-GB" dirty="0"/>
              <a:t>“refers to creations of the mind, such as inventions; literary and artistic works; designs; and symbols, names and images used in commerce.”</a:t>
            </a:r>
          </a:p>
          <a:p>
            <a:endParaRPr lang="en-GB" dirty="0"/>
          </a:p>
        </p:txBody>
      </p:sp>
    </p:spTree>
    <p:extLst>
      <p:ext uri="{BB962C8B-B14F-4D97-AF65-F5344CB8AC3E}">
        <p14:creationId xmlns:p14="http://schemas.microsoft.com/office/powerpoint/2010/main" val="1897103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66961-C890-D740-9A12-155FF989E403}"/>
              </a:ext>
            </a:extLst>
          </p:cNvPr>
          <p:cNvSpPr>
            <a:spLocks noGrp="1"/>
          </p:cNvSpPr>
          <p:nvPr>
            <p:ph type="title"/>
          </p:nvPr>
        </p:nvSpPr>
        <p:spPr/>
        <p:txBody>
          <a:bodyPr/>
          <a:lstStyle/>
          <a:p>
            <a:r>
              <a:rPr lang="en-GB" dirty="0"/>
              <a:t>Intellectual Property</a:t>
            </a:r>
          </a:p>
        </p:txBody>
      </p:sp>
      <p:sp>
        <p:nvSpPr>
          <p:cNvPr id="3" name="Content Placeholder 2">
            <a:extLst>
              <a:ext uri="{FF2B5EF4-FFF2-40B4-BE49-F238E27FC236}">
                <a16:creationId xmlns:a16="http://schemas.microsoft.com/office/drawing/2014/main" id="{AEB84965-80E8-D946-BB8E-76ABEF0C8063}"/>
              </a:ext>
            </a:extLst>
          </p:cNvPr>
          <p:cNvSpPr>
            <a:spLocks noGrp="1"/>
          </p:cNvSpPr>
          <p:nvPr>
            <p:ph idx="1"/>
          </p:nvPr>
        </p:nvSpPr>
        <p:spPr/>
        <p:txBody>
          <a:bodyPr/>
          <a:lstStyle/>
          <a:p>
            <a:r>
              <a:rPr lang="en-GB" dirty="0"/>
              <a:t>International Federation of Actors:</a:t>
            </a:r>
            <a:endParaRPr lang="en-GB" dirty="0">
              <a:hlinkClick r:id="rId3"/>
            </a:endParaRPr>
          </a:p>
          <a:p>
            <a:r>
              <a:rPr lang="en-GB" dirty="0">
                <a:hlinkClick r:id="rId3"/>
              </a:rPr>
              <a:t>IP for Actors</a:t>
            </a:r>
            <a:endParaRPr lang="en-GB" dirty="0"/>
          </a:p>
          <a:p>
            <a:r>
              <a:rPr lang="en-GB" dirty="0"/>
              <a:t>Artist Producer Resource:</a:t>
            </a:r>
          </a:p>
          <a:p>
            <a:r>
              <a:rPr lang="en-GB" dirty="0">
                <a:hlinkClick r:id="rId4"/>
              </a:rPr>
              <a:t>IP for Set design </a:t>
            </a:r>
            <a:r>
              <a:rPr lang="en-GB" dirty="0"/>
              <a:t>(Canadian…)</a:t>
            </a:r>
          </a:p>
          <a:p>
            <a:r>
              <a:rPr lang="en-GB" dirty="0"/>
              <a:t>Government information about IP:</a:t>
            </a:r>
          </a:p>
          <a:p>
            <a:r>
              <a:rPr lang="en-GB" dirty="0">
                <a:hlinkClick r:id="rId5"/>
              </a:rPr>
              <a:t>Government link </a:t>
            </a:r>
            <a:endParaRPr lang="en-GB" dirty="0"/>
          </a:p>
          <a:p>
            <a:endParaRPr lang="en-GB" dirty="0"/>
          </a:p>
        </p:txBody>
      </p:sp>
    </p:spTree>
    <p:extLst>
      <p:ext uri="{BB962C8B-B14F-4D97-AF65-F5344CB8AC3E}">
        <p14:creationId xmlns:p14="http://schemas.microsoft.com/office/powerpoint/2010/main" val="1731961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259F-CBF7-9048-98D2-7A71069A30FF}"/>
              </a:ext>
            </a:extLst>
          </p:cNvPr>
          <p:cNvSpPr>
            <a:spLocks noGrp="1"/>
          </p:cNvSpPr>
          <p:nvPr>
            <p:ph type="title"/>
          </p:nvPr>
        </p:nvSpPr>
        <p:spPr/>
        <p:txBody>
          <a:bodyPr/>
          <a:lstStyle/>
          <a:p>
            <a:endParaRPr lang="en-GB"/>
          </a:p>
        </p:txBody>
      </p:sp>
      <p:pic>
        <p:nvPicPr>
          <p:cNvPr id="4" name="Content Placeholder 3" descr="thumbnail_IMG_9149.png">
            <a:extLst>
              <a:ext uri="{FF2B5EF4-FFF2-40B4-BE49-F238E27FC236}">
                <a16:creationId xmlns:a16="http://schemas.microsoft.com/office/drawing/2014/main" id="{A2C8A997-84D6-8344-BF4C-FC6EB91385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7304" b="37304"/>
          <a:stretch>
            <a:fillRect/>
          </a:stretch>
        </p:blipFill>
        <p:spPr>
          <a:xfrm>
            <a:off x="0" y="1417638"/>
            <a:ext cx="9144000" cy="4986670"/>
          </a:xfrm>
        </p:spPr>
      </p:pic>
    </p:spTree>
    <p:extLst>
      <p:ext uri="{BB962C8B-B14F-4D97-AF65-F5344CB8AC3E}">
        <p14:creationId xmlns:p14="http://schemas.microsoft.com/office/powerpoint/2010/main" val="318234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2CF68-C458-3542-8261-2BA1CB8F1C0C}"/>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AA06DDA1-3278-4649-A2D3-8B54411AD3BC}"/>
              </a:ext>
            </a:extLst>
          </p:cNvPr>
          <p:cNvSpPr>
            <a:spLocks noGrp="1"/>
          </p:cNvSpPr>
          <p:nvPr>
            <p:ph idx="1"/>
          </p:nvPr>
        </p:nvSpPr>
        <p:spPr/>
        <p:txBody>
          <a:bodyPr/>
          <a:lstStyle/>
          <a:p>
            <a:r>
              <a:rPr lang="en-GB" dirty="0"/>
              <a:t>What will you do to get the dream job?</a:t>
            </a:r>
          </a:p>
          <a:p>
            <a:endParaRPr lang="en-GB" dirty="0"/>
          </a:p>
          <a:p>
            <a:r>
              <a:rPr lang="en-GB" dirty="0"/>
              <a:t>Component 2 requires you to discuss working for exposure in groups.</a:t>
            </a:r>
          </a:p>
          <a:p>
            <a:endParaRPr lang="en-GB" dirty="0"/>
          </a:p>
          <a:p>
            <a:r>
              <a:rPr lang="en-GB" dirty="0"/>
              <a:t>The groups were published last week.</a:t>
            </a:r>
          </a:p>
          <a:p>
            <a:endParaRPr lang="en-GB" dirty="0"/>
          </a:p>
        </p:txBody>
      </p:sp>
    </p:spTree>
    <p:extLst>
      <p:ext uri="{BB962C8B-B14F-4D97-AF65-F5344CB8AC3E}">
        <p14:creationId xmlns:p14="http://schemas.microsoft.com/office/powerpoint/2010/main" val="1921924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91E6-3C4E-8944-8B2F-AC742EE94B6A}"/>
              </a:ext>
            </a:extLst>
          </p:cNvPr>
          <p:cNvSpPr>
            <a:spLocks noGrp="1"/>
          </p:cNvSpPr>
          <p:nvPr>
            <p:ph type="title"/>
          </p:nvPr>
        </p:nvSpPr>
        <p:spPr/>
        <p:txBody>
          <a:bodyPr>
            <a:normAutofit fontScale="90000"/>
          </a:bodyPr>
          <a:lstStyle/>
          <a:p>
            <a:r>
              <a:rPr lang="en-GB" dirty="0"/>
              <a:t>Groups for Component 2 Assessment</a:t>
            </a:r>
            <a:br>
              <a:rPr lang="en-GB" dirty="0"/>
            </a:br>
            <a:r>
              <a:rPr lang="en-GB" dirty="0"/>
              <a:t>Live groups will be presenting in T&amp;L14</a:t>
            </a:r>
          </a:p>
        </p:txBody>
      </p:sp>
      <p:graphicFrame>
        <p:nvGraphicFramePr>
          <p:cNvPr id="5" name="Table 5">
            <a:extLst>
              <a:ext uri="{FF2B5EF4-FFF2-40B4-BE49-F238E27FC236}">
                <a16:creationId xmlns:a16="http://schemas.microsoft.com/office/drawing/2014/main" id="{41A3A884-D757-FD47-BFA6-53C4502D8E6B}"/>
              </a:ext>
            </a:extLst>
          </p:cNvPr>
          <p:cNvGraphicFramePr>
            <a:graphicFrameLocks noGrp="1"/>
          </p:cNvGraphicFramePr>
          <p:nvPr>
            <p:ph idx="1"/>
            <p:extLst>
              <p:ext uri="{D42A27DB-BD31-4B8C-83A1-F6EECF244321}">
                <p14:modId xmlns:p14="http://schemas.microsoft.com/office/powerpoint/2010/main" val="3185699673"/>
              </p:ext>
            </p:extLst>
          </p:nvPr>
        </p:nvGraphicFramePr>
        <p:xfrm>
          <a:off x="457200" y="2131060"/>
          <a:ext cx="8229600" cy="3337560"/>
        </p:xfrm>
        <a:graphic>
          <a:graphicData uri="http://schemas.openxmlformats.org/drawingml/2006/table">
            <a:tbl>
              <a:tblPr firstRow="1" bandRow="1">
                <a:tableStyleId>{21E4AEA4-8DFA-4A89-87EB-49C32662AFE0}</a:tableStyleId>
              </a:tblPr>
              <a:tblGrid>
                <a:gridCol w="1371600">
                  <a:extLst>
                    <a:ext uri="{9D8B030D-6E8A-4147-A177-3AD203B41FA5}">
                      <a16:colId xmlns:a16="http://schemas.microsoft.com/office/drawing/2014/main" val="1991786742"/>
                    </a:ext>
                  </a:extLst>
                </a:gridCol>
                <a:gridCol w="1371600">
                  <a:extLst>
                    <a:ext uri="{9D8B030D-6E8A-4147-A177-3AD203B41FA5}">
                      <a16:colId xmlns:a16="http://schemas.microsoft.com/office/drawing/2014/main" val="178612816"/>
                    </a:ext>
                  </a:extLst>
                </a:gridCol>
                <a:gridCol w="1371600">
                  <a:extLst>
                    <a:ext uri="{9D8B030D-6E8A-4147-A177-3AD203B41FA5}">
                      <a16:colId xmlns:a16="http://schemas.microsoft.com/office/drawing/2014/main" val="1323905982"/>
                    </a:ext>
                  </a:extLst>
                </a:gridCol>
                <a:gridCol w="1371600">
                  <a:extLst>
                    <a:ext uri="{9D8B030D-6E8A-4147-A177-3AD203B41FA5}">
                      <a16:colId xmlns:a16="http://schemas.microsoft.com/office/drawing/2014/main" val="2434877798"/>
                    </a:ext>
                  </a:extLst>
                </a:gridCol>
                <a:gridCol w="1371600">
                  <a:extLst>
                    <a:ext uri="{9D8B030D-6E8A-4147-A177-3AD203B41FA5}">
                      <a16:colId xmlns:a16="http://schemas.microsoft.com/office/drawing/2014/main" val="1083331231"/>
                    </a:ext>
                  </a:extLst>
                </a:gridCol>
                <a:gridCol w="1371600">
                  <a:extLst>
                    <a:ext uri="{9D8B030D-6E8A-4147-A177-3AD203B41FA5}">
                      <a16:colId xmlns:a16="http://schemas.microsoft.com/office/drawing/2014/main" val="959100788"/>
                    </a:ext>
                  </a:extLst>
                </a:gridCol>
              </a:tblGrid>
              <a:tr h="370840">
                <a:tc gridSpan="6">
                  <a:txBody>
                    <a:bodyPr/>
                    <a:lstStyle/>
                    <a:p>
                      <a:pPr algn="ctr"/>
                      <a:r>
                        <a:rPr lang="en-GB" sz="1600" dirty="0">
                          <a:effectLst/>
                          <a:latin typeface="Cambria" panose="02040503050406030204" pitchFamily="18" charset="0"/>
                          <a:ea typeface="MS Mincho" panose="02020609040205080304" pitchFamily="49" charset="-128"/>
                          <a:cs typeface="Times New Roman" panose="02020603050405020304" pitchFamily="18" charset="0"/>
                        </a:rPr>
                        <a:t>Presenting:</a:t>
                      </a:r>
                    </a:p>
                  </a:txBody>
                  <a:tcPr marL="68580" marR="68580" marT="0" marB="0"/>
                </a:tc>
                <a:tc hMerge="1">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hMerge="1">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hMerge="1">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hMerge="1">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hMerge="1">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63619558"/>
                  </a:ext>
                </a:extLst>
              </a:tr>
              <a:tr h="370840">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LIVE</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RECORDED</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LIVE</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LIVE</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RECORDED</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LIVE</a:t>
                      </a:r>
                    </a:p>
                  </a:txBody>
                  <a:tcPr marL="68580" marR="68580" marT="0" marB="0"/>
                </a:tc>
                <a:extLst>
                  <a:ext uri="{0D108BD9-81ED-4DB2-BD59-A6C34878D82A}">
                    <a16:rowId xmlns:a16="http://schemas.microsoft.com/office/drawing/2014/main" val="486222009"/>
                  </a:ext>
                </a:extLst>
              </a:tr>
              <a:tr h="370840">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11:10am</a:t>
                      </a:r>
                    </a:p>
                  </a:txBody>
                  <a:tcPr marL="68580" marR="68580" marT="0" marB="0"/>
                </a:tc>
                <a:tc>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11:40am</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12:00pm</a:t>
                      </a:r>
                    </a:p>
                  </a:txBody>
                  <a:tcPr marL="68580" marR="68580" marT="0" marB="0"/>
                </a:tc>
                <a:tc>
                  <a:txBody>
                    <a:bodyPr/>
                    <a:lstStyle/>
                    <a:p>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12:25pm</a:t>
                      </a:r>
                      <a:endParaRPr lang="en-GB" sz="16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200193785"/>
                  </a:ext>
                </a:extLst>
              </a:tr>
              <a:tr h="370840">
                <a:tc>
                  <a:txBody>
                    <a:bodyPr/>
                    <a:lstStyle/>
                    <a:p>
                      <a:r>
                        <a:rPr lang="en-GB" sz="1600" dirty="0">
                          <a:solidFill>
                            <a:srgbClr val="FF0000"/>
                          </a:solidFill>
                          <a:effectLst/>
                          <a:latin typeface="Cambria" panose="02040503050406030204" pitchFamily="18" charset="0"/>
                          <a:ea typeface="MS Mincho" panose="02020609040205080304" pitchFamily="49" charset="-128"/>
                          <a:cs typeface="Times New Roman" panose="02020603050405020304" pitchFamily="18" charset="0"/>
                        </a:rPr>
                        <a:t>Group 1</a:t>
                      </a:r>
                    </a:p>
                  </a:txBody>
                  <a:tcPr marL="68580" marR="68580" marT="0" marB="0"/>
                </a:tc>
                <a:tc>
                  <a:txBody>
                    <a:bodyPr/>
                    <a:lstStyle/>
                    <a:p>
                      <a:r>
                        <a:rPr lang="en-GB" sz="1600" dirty="0">
                          <a:solidFill>
                            <a:srgbClr val="FF0000"/>
                          </a:solidFill>
                          <a:effectLst/>
                          <a:latin typeface="Cambria" panose="02040503050406030204" pitchFamily="18" charset="0"/>
                          <a:ea typeface="MS Mincho" panose="02020609040205080304" pitchFamily="49" charset="-128"/>
                          <a:cs typeface="Times New Roman" panose="02020603050405020304" pitchFamily="18" charset="0"/>
                        </a:rPr>
                        <a:t>Group 2</a:t>
                      </a:r>
                    </a:p>
                  </a:txBody>
                  <a:tcPr marL="68580" marR="68580" marT="0" marB="0"/>
                </a:tc>
                <a:tc>
                  <a:txBody>
                    <a:bodyPr/>
                    <a:lstStyle/>
                    <a:p>
                      <a:r>
                        <a:rPr lang="en-GB" sz="1600" dirty="0">
                          <a:solidFill>
                            <a:srgbClr val="FF0000"/>
                          </a:solidFill>
                          <a:effectLst/>
                          <a:latin typeface="Cambria" panose="02040503050406030204" pitchFamily="18" charset="0"/>
                          <a:ea typeface="MS Mincho" panose="02020609040205080304" pitchFamily="49" charset="-128"/>
                          <a:cs typeface="Times New Roman" panose="02020603050405020304" pitchFamily="18" charset="0"/>
                        </a:rPr>
                        <a:t>Group 3</a:t>
                      </a:r>
                    </a:p>
                  </a:txBody>
                  <a:tcPr marL="68580" marR="68580" marT="0" marB="0"/>
                </a:tc>
                <a:tc>
                  <a:txBody>
                    <a:bodyPr/>
                    <a:lstStyle/>
                    <a:p>
                      <a:r>
                        <a:rPr lang="en-GB" sz="1600" dirty="0">
                          <a:solidFill>
                            <a:srgbClr val="FF0000"/>
                          </a:solidFill>
                          <a:effectLst/>
                          <a:latin typeface="Cambria" panose="02040503050406030204" pitchFamily="18" charset="0"/>
                          <a:ea typeface="MS Mincho" panose="02020609040205080304" pitchFamily="49" charset="-128"/>
                          <a:cs typeface="Times New Roman" panose="02020603050405020304" pitchFamily="18" charset="0"/>
                        </a:rPr>
                        <a:t>Group 4</a:t>
                      </a:r>
                    </a:p>
                  </a:txBody>
                  <a:tcPr marL="68580" marR="68580" marT="0" marB="0"/>
                </a:tc>
                <a:tc>
                  <a:txBody>
                    <a:bodyPr/>
                    <a:lstStyle/>
                    <a:p>
                      <a:r>
                        <a:rPr lang="en-GB" sz="1600" dirty="0">
                          <a:solidFill>
                            <a:srgbClr val="FF0000"/>
                          </a:solidFill>
                          <a:effectLst/>
                          <a:latin typeface="Cambria" panose="02040503050406030204" pitchFamily="18" charset="0"/>
                          <a:ea typeface="MS Mincho" panose="02020609040205080304" pitchFamily="49" charset="-128"/>
                          <a:cs typeface="Times New Roman" panose="02020603050405020304" pitchFamily="18" charset="0"/>
                        </a:rPr>
                        <a:t>Group 5</a:t>
                      </a:r>
                    </a:p>
                  </a:txBody>
                  <a:tcPr marL="68580" marR="68580" marT="0" marB="0"/>
                </a:tc>
                <a:tc>
                  <a:txBody>
                    <a:bodyPr/>
                    <a:lstStyle/>
                    <a:p>
                      <a:r>
                        <a:rPr lang="en-GB" sz="1600" dirty="0">
                          <a:solidFill>
                            <a:srgbClr val="FF0000"/>
                          </a:solidFill>
                          <a:effectLst/>
                          <a:latin typeface="Cambria" panose="02040503050406030204" pitchFamily="18" charset="0"/>
                          <a:ea typeface="MS Mincho" panose="02020609040205080304" pitchFamily="49" charset="-128"/>
                          <a:cs typeface="Times New Roman" panose="02020603050405020304" pitchFamily="18" charset="0"/>
                        </a:rPr>
                        <a:t>Group 6</a:t>
                      </a:r>
                    </a:p>
                  </a:txBody>
                  <a:tcPr marL="68580" marR="68580" marT="0" marB="0"/>
                </a:tc>
                <a:extLst>
                  <a:ext uri="{0D108BD9-81ED-4DB2-BD59-A6C34878D82A}">
                    <a16:rowId xmlns:a16="http://schemas.microsoft.com/office/drawing/2014/main" val="2473394887"/>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Calon</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Tim</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Abbie B</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Jules</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Ieuan</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Chloe</a:t>
                      </a:r>
                    </a:p>
                  </a:txBody>
                  <a:tcPr marL="68580" marR="68580" marT="0" marB="0"/>
                </a:tc>
                <a:extLst>
                  <a:ext uri="{0D108BD9-81ED-4DB2-BD59-A6C34878D82A}">
                    <a16:rowId xmlns:a16="http://schemas.microsoft.com/office/drawing/2014/main" val="4205454226"/>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Tommi</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Jaimee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Ellie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Katie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Lee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Alex</a:t>
                      </a:r>
                    </a:p>
                  </a:txBody>
                  <a:tcPr marL="68580" marR="68580" marT="0" marB="0"/>
                </a:tc>
                <a:extLst>
                  <a:ext uri="{0D108BD9-81ED-4DB2-BD59-A6C34878D82A}">
                    <a16:rowId xmlns:a16="http://schemas.microsoft.com/office/drawing/2014/main" val="3321646577"/>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Rosie</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Georgia</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Eben</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Heather</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Megan Lois</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Abby P</a:t>
                      </a:r>
                    </a:p>
                  </a:txBody>
                  <a:tcPr marL="68580" marR="68580" marT="0" marB="0"/>
                </a:tc>
                <a:extLst>
                  <a:ext uri="{0D108BD9-81ED-4DB2-BD59-A6C34878D82A}">
                    <a16:rowId xmlns:a16="http://schemas.microsoft.com/office/drawing/2014/main" val="741308038"/>
                  </a:ext>
                </a:extLst>
              </a:tr>
              <a:tr h="370840">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Lenamay</a:t>
                      </a:r>
                    </a:p>
                  </a:txBody>
                  <a:tcPr marL="68580" marR="68580" marT="0" marB="0"/>
                </a:tc>
                <a:tc>
                  <a:txBody>
                    <a:bodyPr/>
                    <a:lstStyle/>
                    <a:p>
                      <a:r>
                        <a:rPr lang="en-GB" sz="1600">
                          <a:effectLst/>
                          <a:latin typeface="Cambria" panose="02040503050406030204" pitchFamily="18" charset="0"/>
                          <a:ea typeface="MS Mincho" panose="02020609040205080304" pitchFamily="49" charset="-128"/>
                          <a:cs typeface="Times New Roman" panose="02020603050405020304" pitchFamily="18" charset="0"/>
                        </a:rPr>
                        <a:t>Natalia</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Ella</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Sam</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Lex</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Gabrielle</a:t>
                      </a:r>
                    </a:p>
                  </a:txBody>
                  <a:tcPr marL="68580" marR="68580" marT="0" marB="0"/>
                </a:tc>
                <a:extLst>
                  <a:ext uri="{0D108BD9-81ED-4DB2-BD59-A6C34878D82A}">
                    <a16:rowId xmlns:a16="http://schemas.microsoft.com/office/drawing/2014/main" val="372824543"/>
                  </a:ext>
                </a:extLst>
              </a:tr>
              <a:tr h="370840">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Dion</a:t>
                      </a:r>
                    </a:p>
                  </a:txBody>
                  <a:tcPr marL="68580" marR="68580" marT="0" marB="0"/>
                </a:tc>
                <a:tc>
                  <a:txBody>
                    <a:bodyPr/>
                    <a:lstStyle/>
                    <a:p>
                      <a:r>
                        <a:rPr lang="en-GB" sz="1600" dirty="0">
                          <a:effectLst/>
                          <a:latin typeface="Cambria" panose="02040503050406030204" pitchFamily="18" charset="0"/>
                          <a:ea typeface="MS Mincho" panose="02020609040205080304" pitchFamily="49" charset="-128"/>
                          <a:cs typeface="Times New Roman" panose="02020603050405020304" pitchFamily="18" charset="0"/>
                        </a:rPr>
                        <a:t>Harriet</a:t>
                      </a:r>
                    </a:p>
                  </a:txBody>
                  <a:tcPr marL="68580" marR="68580" marT="0" marB="0"/>
                </a:tc>
                <a:tc>
                  <a:txBody>
                    <a:bodyPr/>
                    <a:lstStyle/>
                    <a:p>
                      <a:endParaRPr lang="en-GB" sz="1600"/>
                    </a:p>
                  </a:txBody>
                  <a:tcPr/>
                </a:tc>
                <a:tc>
                  <a:txBody>
                    <a:bodyPr/>
                    <a:lstStyle/>
                    <a:p>
                      <a:endParaRPr lang="en-GB" sz="160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486430055"/>
                  </a:ext>
                </a:extLst>
              </a:tr>
            </a:tbl>
          </a:graphicData>
        </a:graphic>
      </p:graphicFrame>
    </p:spTree>
    <p:extLst>
      <p:ext uri="{BB962C8B-B14F-4D97-AF65-F5344CB8AC3E}">
        <p14:creationId xmlns:p14="http://schemas.microsoft.com/office/powerpoint/2010/main" val="265753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6E47-E9F3-EF40-9E68-2F6504610658}"/>
              </a:ext>
            </a:extLst>
          </p:cNvPr>
          <p:cNvSpPr>
            <a:spLocks noGrp="1"/>
          </p:cNvSpPr>
          <p:nvPr>
            <p:ph type="title"/>
          </p:nvPr>
        </p:nvSpPr>
        <p:spPr/>
        <p:txBody>
          <a:bodyPr/>
          <a:lstStyle/>
          <a:p>
            <a:r>
              <a:rPr lang="en-GB" dirty="0"/>
              <a:t>Future Professionals…</a:t>
            </a:r>
          </a:p>
        </p:txBody>
      </p:sp>
      <p:sp>
        <p:nvSpPr>
          <p:cNvPr id="3" name="Content Placeholder 2">
            <a:extLst>
              <a:ext uri="{FF2B5EF4-FFF2-40B4-BE49-F238E27FC236}">
                <a16:creationId xmlns:a16="http://schemas.microsoft.com/office/drawing/2014/main" id="{10DF67A9-F3FD-7E4C-B813-4AF33E7DA052}"/>
              </a:ext>
            </a:extLst>
          </p:cNvPr>
          <p:cNvSpPr>
            <a:spLocks noGrp="1"/>
          </p:cNvSpPr>
          <p:nvPr>
            <p:ph idx="1"/>
          </p:nvPr>
        </p:nvSpPr>
        <p:spPr/>
        <p:txBody>
          <a:bodyPr/>
          <a:lstStyle/>
          <a:p>
            <a:r>
              <a:rPr lang="en-GB" dirty="0"/>
              <a:t>What are the questions that need to be asked by you?</a:t>
            </a:r>
          </a:p>
          <a:p>
            <a:endParaRPr lang="en-GB" dirty="0"/>
          </a:p>
          <a:p>
            <a:r>
              <a:rPr lang="en-GB" dirty="0"/>
              <a:t>What are the skills you need to use in this? </a:t>
            </a:r>
          </a:p>
          <a:p>
            <a:endParaRPr lang="en-GB" dirty="0"/>
          </a:p>
          <a:p>
            <a:r>
              <a:rPr lang="en-GB" dirty="0" err="1"/>
              <a:t>Mentimeter</a:t>
            </a:r>
            <a:r>
              <a:rPr lang="en-GB" dirty="0"/>
              <a:t> 3180 7096</a:t>
            </a:r>
          </a:p>
        </p:txBody>
      </p:sp>
    </p:spTree>
    <p:extLst>
      <p:ext uri="{BB962C8B-B14F-4D97-AF65-F5344CB8AC3E}">
        <p14:creationId xmlns:p14="http://schemas.microsoft.com/office/powerpoint/2010/main" val="370509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A9F0A-BBAF-324A-AD13-E68C713FB2DC}"/>
              </a:ext>
            </a:extLst>
          </p:cNvPr>
          <p:cNvSpPr>
            <a:spLocks noGrp="1"/>
          </p:cNvSpPr>
          <p:nvPr>
            <p:ph type="title"/>
          </p:nvPr>
        </p:nvSpPr>
        <p:spPr/>
        <p:txBody>
          <a:bodyPr/>
          <a:lstStyle/>
          <a:p>
            <a:endParaRPr lang="en-GB" dirty="0"/>
          </a:p>
        </p:txBody>
      </p:sp>
      <p:pic>
        <p:nvPicPr>
          <p:cNvPr id="5" name="Content Placeholder 4" descr="Timeline&#10;&#10;Description automatically generated">
            <a:extLst>
              <a:ext uri="{FF2B5EF4-FFF2-40B4-BE49-F238E27FC236}">
                <a16:creationId xmlns:a16="http://schemas.microsoft.com/office/drawing/2014/main" id="{17AE4265-9D9B-0545-83B6-1E43A9967216}"/>
              </a:ext>
            </a:extLst>
          </p:cNvPr>
          <p:cNvPicPr>
            <a:picLocks noGrp="1" noChangeAspect="1"/>
          </p:cNvPicPr>
          <p:nvPr>
            <p:ph idx="1"/>
          </p:nvPr>
        </p:nvPicPr>
        <p:blipFill rotWithShape="1">
          <a:blip r:embed="rId3"/>
          <a:srcRect l="28539" t="29013" r="21616" b="16955"/>
          <a:stretch/>
        </p:blipFill>
        <p:spPr>
          <a:xfrm>
            <a:off x="0" y="0"/>
            <a:ext cx="9590567" cy="6857999"/>
          </a:xfrm>
        </p:spPr>
      </p:pic>
      <p:sp>
        <p:nvSpPr>
          <p:cNvPr id="6" name="Rectangle 5">
            <a:extLst>
              <a:ext uri="{FF2B5EF4-FFF2-40B4-BE49-F238E27FC236}">
                <a16:creationId xmlns:a16="http://schemas.microsoft.com/office/drawing/2014/main" id="{7E67BBA2-8065-364F-9BDD-B3A97CC1BE54}"/>
              </a:ext>
            </a:extLst>
          </p:cNvPr>
          <p:cNvSpPr/>
          <p:nvPr/>
        </p:nvSpPr>
        <p:spPr>
          <a:xfrm>
            <a:off x="1" y="0"/>
            <a:ext cx="9633098" cy="6858000"/>
          </a:xfrm>
          <a:prstGeom prst="rect">
            <a:avLst/>
          </a:prstGeom>
          <a:solidFill>
            <a:schemeClr val="accent2">
              <a:alpha val="1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2627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88574-AFFA-C647-B95D-C6A97095990D}"/>
              </a:ext>
            </a:extLst>
          </p:cNvPr>
          <p:cNvSpPr>
            <a:spLocks noGrp="1"/>
          </p:cNvSpPr>
          <p:nvPr>
            <p:ph type="title"/>
          </p:nvPr>
        </p:nvSpPr>
        <p:spPr/>
        <p:txBody>
          <a:bodyPr/>
          <a:lstStyle/>
          <a:p>
            <a:endParaRPr lang="en-GB"/>
          </a:p>
        </p:txBody>
      </p:sp>
      <p:pic>
        <p:nvPicPr>
          <p:cNvPr id="4" name="Content Placeholder 4" descr="Diagram, venn diagram&#10;&#10;Description automatically generated">
            <a:extLst>
              <a:ext uri="{FF2B5EF4-FFF2-40B4-BE49-F238E27FC236}">
                <a16:creationId xmlns:a16="http://schemas.microsoft.com/office/drawing/2014/main" id="{C776CAE8-6891-3C40-B634-1C65053300E9}"/>
              </a:ext>
            </a:extLst>
          </p:cNvPr>
          <p:cNvPicPr>
            <a:picLocks noGrp="1" noChangeAspect="1"/>
          </p:cNvPicPr>
          <p:nvPr>
            <p:ph idx="1"/>
          </p:nvPr>
        </p:nvPicPr>
        <p:blipFill>
          <a:blip r:embed="rId2"/>
          <a:stretch>
            <a:fillRect/>
          </a:stretch>
        </p:blipFill>
        <p:spPr>
          <a:xfrm>
            <a:off x="950229" y="6887"/>
            <a:ext cx="7243542" cy="6843988"/>
          </a:xfrm>
        </p:spPr>
      </p:pic>
    </p:spTree>
    <p:extLst>
      <p:ext uri="{BB962C8B-B14F-4D97-AF65-F5344CB8AC3E}">
        <p14:creationId xmlns:p14="http://schemas.microsoft.com/office/powerpoint/2010/main" val="1517055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BFD8-62A9-274B-B379-7726388ADEA7}"/>
              </a:ext>
            </a:extLst>
          </p:cNvPr>
          <p:cNvSpPr>
            <a:spLocks noGrp="1"/>
          </p:cNvSpPr>
          <p:nvPr>
            <p:ph type="title"/>
          </p:nvPr>
        </p:nvSpPr>
        <p:spPr/>
        <p:txBody>
          <a:bodyPr/>
          <a:lstStyle/>
          <a:p>
            <a:r>
              <a:rPr lang="en-GB" dirty="0"/>
              <a:t>Ikigai + You</a:t>
            </a:r>
          </a:p>
        </p:txBody>
      </p:sp>
      <p:sp>
        <p:nvSpPr>
          <p:cNvPr id="3" name="Content Placeholder 2">
            <a:extLst>
              <a:ext uri="{FF2B5EF4-FFF2-40B4-BE49-F238E27FC236}">
                <a16:creationId xmlns:a16="http://schemas.microsoft.com/office/drawing/2014/main" id="{2D7EF869-491D-224D-837B-874F544D4084}"/>
              </a:ext>
            </a:extLst>
          </p:cNvPr>
          <p:cNvSpPr>
            <a:spLocks noGrp="1"/>
          </p:cNvSpPr>
          <p:nvPr>
            <p:ph idx="1"/>
          </p:nvPr>
        </p:nvSpPr>
        <p:spPr/>
        <p:txBody>
          <a:bodyPr>
            <a:normAutofit fontScale="92500"/>
          </a:bodyPr>
          <a:lstStyle/>
          <a:p>
            <a:r>
              <a:rPr lang="en-GB" dirty="0"/>
              <a:t>Look at the </a:t>
            </a:r>
            <a:r>
              <a:rPr lang="en-GB" dirty="0" err="1"/>
              <a:t>Menti</a:t>
            </a:r>
            <a:r>
              <a:rPr lang="en-GB" dirty="0"/>
              <a:t> responses and the Ikigai image. </a:t>
            </a:r>
          </a:p>
          <a:p>
            <a:r>
              <a:rPr lang="en-GB" dirty="0"/>
              <a:t>Look at the main Ikigai titles – you can achieve a ‘reason for being’ if you try to achieve:</a:t>
            </a:r>
          </a:p>
          <a:p>
            <a:pPr lvl="1"/>
            <a:r>
              <a:rPr lang="en-GB" dirty="0"/>
              <a:t>What you love</a:t>
            </a:r>
          </a:p>
          <a:p>
            <a:pPr lvl="1"/>
            <a:r>
              <a:rPr lang="en-GB" dirty="0"/>
              <a:t>What you are good at</a:t>
            </a:r>
          </a:p>
          <a:p>
            <a:pPr lvl="1"/>
            <a:r>
              <a:rPr lang="en-GB" dirty="0"/>
              <a:t>What you can be paid for </a:t>
            </a:r>
          </a:p>
          <a:p>
            <a:pPr lvl="1"/>
            <a:r>
              <a:rPr lang="en-GB" dirty="0"/>
              <a:t>What the world needs</a:t>
            </a:r>
          </a:p>
          <a:p>
            <a:pPr marL="514350" indent="-457200"/>
            <a:r>
              <a:rPr lang="en-GB" dirty="0"/>
              <a:t>These pointers can also support your discussions when you consider for ‘working for free’.</a:t>
            </a:r>
          </a:p>
          <a:p>
            <a:pPr lvl="1"/>
            <a:endParaRPr lang="en-GB" dirty="0"/>
          </a:p>
        </p:txBody>
      </p:sp>
    </p:spTree>
    <p:extLst>
      <p:ext uri="{BB962C8B-B14F-4D97-AF65-F5344CB8AC3E}">
        <p14:creationId xmlns:p14="http://schemas.microsoft.com/office/powerpoint/2010/main" val="3684331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B152D-423E-AA4B-958E-C75B5627943B}"/>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1AFC8FF4-AB32-E34D-9A2F-F37930641AFF}"/>
              </a:ext>
            </a:extLst>
          </p:cNvPr>
          <p:cNvSpPr>
            <a:spLocks noGrp="1"/>
          </p:cNvSpPr>
          <p:nvPr>
            <p:ph idx="1"/>
          </p:nvPr>
        </p:nvSpPr>
        <p:spPr/>
        <p:txBody>
          <a:bodyPr>
            <a:noAutofit/>
          </a:bodyPr>
          <a:lstStyle/>
          <a:p>
            <a:pPr marL="457200">
              <a:lnSpc>
                <a:spcPct val="115000"/>
              </a:lnSpc>
            </a:pPr>
            <a:r>
              <a:rPr lang="en-GB" sz="2400" b="1" dirty="0">
                <a:effectLst/>
                <a:ea typeface="Times New Roman" panose="02020603050405020304" pitchFamily="18" charset="0"/>
                <a:cs typeface="Arial" panose="020B0604020202020204" pitchFamily="34" charset="0"/>
              </a:rPr>
              <a:t>Level 4 Assessment 2 (Lecturer guidance)</a:t>
            </a:r>
            <a:endParaRPr lang="en-GB" sz="2400" dirty="0">
              <a:effectLst/>
              <a:ea typeface="Times New Roman" panose="02020603050405020304" pitchFamily="18" charset="0"/>
              <a:cs typeface="Times New Roman" panose="02020603050405020304" pitchFamily="18" charset="0"/>
            </a:endParaRPr>
          </a:p>
          <a:p>
            <a:pPr marL="457200">
              <a:lnSpc>
                <a:spcPct val="115000"/>
              </a:lnSpc>
            </a:pPr>
            <a:r>
              <a:rPr lang="en-GB" sz="2400" dirty="0">
                <a:effectLst/>
                <a:ea typeface="Times New Roman" panose="02020603050405020304" pitchFamily="18" charset="0"/>
                <a:cs typeface="Arial" panose="020B0604020202020204" pitchFamily="34" charset="0"/>
              </a:rPr>
              <a:t>This assignment will be a group presentation (max 6 in a group) with appropriate supporting material. </a:t>
            </a:r>
            <a:endParaRPr lang="en-GB" sz="2400" dirty="0">
              <a:effectLst/>
              <a:ea typeface="Times New Roman" panose="02020603050405020304" pitchFamily="18" charset="0"/>
              <a:cs typeface="Times New Roman" panose="02020603050405020304" pitchFamily="18" charset="0"/>
            </a:endParaRPr>
          </a:p>
          <a:p>
            <a:pPr marL="114300" indent="0">
              <a:lnSpc>
                <a:spcPct val="115000"/>
              </a:lnSpc>
              <a:buNone/>
            </a:pPr>
            <a:endParaRPr lang="en-GB" sz="2400" dirty="0">
              <a:effectLst/>
              <a:ea typeface="Times New Roman" panose="02020603050405020304" pitchFamily="18" charset="0"/>
              <a:cs typeface="Times New Roman" panose="02020603050405020304" pitchFamily="18" charset="0"/>
            </a:endParaRPr>
          </a:p>
          <a:p>
            <a:pPr marL="457200">
              <a:lnSpc>
                <a:spcPct val="115000"/>
              </a:lnSpc>
            </a:pPr>
            <a:r>
              <a:rPr lang="en-GB" sz="2400" dirty="0">
                <a:effectLst/>
                <a:ea typeface="Times New Roman" panose="02020603050405020304" pitchFamily="18" charset="0"/>
                <a:cs typeface="Arial" panose="020B0604020202020204" pitchFamily="34" charset="0"/>
              </a:rPr>
              <a:t>Each individual student in a group will contribute 2 minutes to an online presentation that answers the question:</a:t>
            </a:r>
            <a:endParaRPr lang="en-GB" sz="2400" dirty="0">
              <a:effectLst/>
              <a:ea typeface="Times New Roman" panose="02020603050405020304" pitchFamily="18" charset="0"/>
              <a:cs typeface="Times New Roman" panose="02020603050405020304" pitchFamily="18" charset="0"/>
            </a:endParaRPr>
          </a:p>
          <a:p>
            <a:pPr marL="457200">
              <a:lnSpc>
                <a:spcPct val="115000"/>
              </a:lnSpc>
            </a:pPr>
            <a:endParaRPr lang="en-GB" sz="2400" dirty="0">
              <a:effectLst/>
              <a:ea typeface="Times New Roman" panose="02020603050405020304" pitchFamily="18" charset="0"/>
              <a:cs typeface="Times New Roman" panose="02020603050405020304" pitchFamily="18" charset="0"/>
            </a:endParaRPr>
          </a:p>
          <a:p>
            <a:pPr marL="457200">
              <a:lnSpc>
                <a:spcPct val="115000"/>
              </a:lnSpc>
            </a:pPr>
            <a:r>
              <a:rPr lang="en-GB" sz="2400" b="1" dirty="0">
                <a:effectLst/>
                <a:ea typeface="Times New Roman" panose="02020603050405020304" pitchFamily="18" charset="0"/>
                <a:cs typeface="Arial" panose="020B0604020202020204" pitchFamily="34" charset="0"/>
              </a:rPr>
              <a:t>Is working for the ‘exposure’ a satisfactory situation for an up-and-coming creative artist?</a:t>
            </a:r>
            <a:endParaRPr lang="en-GB" sz="2400" dirty="0">
              <a:effectLst/>
              <a:ea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099468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25BBA-0CCD-CA41-AC59-622A0F5476B3}"/>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D773F910-6376-ED4F-876C-4FA908022205}"/>
              </a:ext>
            </a:extLst>
          </p:cNvPr>
          <p:cNvSpPr>
            <a:spLocks noGrp="1"/>
          </p:cNvSpPr>
          <p:nvPr>
            <p:ph idx="1"/>
          </p:nvPr>
        </p:nvSpPr>
        <p:spPr/>
        <p:txBody>
          <a:bodyPr>
            <a:noAutofit/>
          </a:bodyPr>
          <a:lstStyle/>
          <a:p>
            <a:pPr marL="457200"/>
            <a:r>
              <a:rPr lang="en-GB" sz="2400" dirty="0">
                <a:effectLst/>
                <a:ea typeface="Times New Roman" panose="02020603050405020304" pitchFamily="18" charset="0"/>
                <a:cs typeface="Arial" panose="020B0604020202020204" pitchFamily="34" charset="0"/>
              </a:rPr>
              <a:t>Each individual student will also contribute 1,000 words in supporting materials to be uploaded to Turnitin. This work will evidence significant individual creative industries research, be in line with individual programme or discipline requirements, and be referenced using the Harvard system.</a:t>
            </a:r>
            <a:endParaRPr lang="en-GB" sz="2400" dirty="0">
              <a:effectLst/>
              <a:ea typeface="Times New Roman" panose="02020603050405020304" pitchFamily="18" charset="0"/>
              <a:cs typeface="Times New Roman" panose="02020603050405020304" pitchFamily="18" charset="0"/>
            </a:endParaRPr>
          </a:p>
          <a:p>
            <a:endParaRPr lang="en-GB" sz="2400" dirty="0">
              <a:effectLst/>
              <a:ea typeface="Times New Roman" panose="02020603050405020304" pitchFamily="18" charset="0"/>
              <a:cs typeface="Times New Roman" panose="02020603050405020304" pitchFamily="18" charset="0"/>
            </a:endParaRPr>
          </a:p>
          <a:p>
            <a:pPr marL="457200"/>
            <a:r>
              <a:rPr lang="en-GB" sz="2400" dirty="0">
                <a:effectLst/>
                <a:ea typeface="Times New Roman" panose="02020603050405020304" pitchFamily="18" charset="0"/>
                <a:cs typeface="Arial" panose="020B0604020202020204" pitchFamily="34" charset="0"/>
              </a:rPr>
              <a:t>This assignment will be updated to suit the prevalent conversations that ensue from undertaking module Units, and the final project outline will be available in the Unit 4 folder on Moodle.</a:t>
            </a:r>
            <a:endParaRPr lang="en-GB" sz="2400" dirty="0">
              <a:effectLst/>
              <a:ea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3672364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50A0-974A-B441-B445-311796EA89FB}"/>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9AB08E74-2EE5-D84F-9133-DFEA59B0773B}"/>
              </a:ext>
            </a:extLst>
          </p:cNvPr>
          <p:cNvSpPr>
            <a:spLocks noGrp="1"/>
          </p:cNvSpPr>
          <p:nvPr>
            <p:ph idx="1"/>
          </p:nvPr>
        </p:nvSpPr>
        <p:spPr/>
        <p:txBody>
          <a:bodyPr>
            <a:normAutofit/>
          </a:bodyPr>
          <a:lstStyle/>
          <a:p>
            <a:pPr marL="457200">
              <a:lnSpc>
                <a:spcPct val="115000"/>
              </a:lnSpc>
            </a:pPr>
            <a:r>
              <a:rPr lang="en-GB" sz="2800" dirty="0">
                <a:effectLst/>
                <a:ea typeface="Times New Roman" panose="02020603050405020304" pitchFamily="18" charset="0"/>
                <a:cs typeface="Arial" panose="020B0604020202020204" pitchFamily="34" charset="0"/>
              </a:rPr>
              <a:t>Specific support will be provided by subject teams within Unit 4.</a:t>
            </a:r>
            <a:endParaRPr lang="en-GB" sz="2800" dirty="0">
              <a:effectLst/>
              <a:ea typeface="Times New Roman" panose="02020603050405020304" pitchFamily="18" charset="0"/>
              <a:cs typeface="Times New Roman" panose="02020603050405020304" pitchFamily="18" charset="0"/>
            </a:endParaRPr>
          </a:p>
          <a:p>
            <a:pPr marL="457200">
              <a:lnSpc>
                <a:spcPct val="115000"/>
              </a:lnSpc>
            </a:pPr>
            <a:endParaRPr lang="en-GB" sz="2800" dirty="0">
              <a:effectLst/>
              <a:ea typeface="Times New Roman" panose="02020603050405020304" pitchFamily="18" charset="0"/>
              <a:cs typeface="Times New Roman" panose="02020603050405020304" pitchFamily="18" charset="0"/>
            </a:endParaRPr>
          </a:p>
          <a:p>
            <a:pPr marL="457200">
              <a:lnSpc>
                <a:spcPct val="115000"/>
              </a:lnSpc>
            </a:pPr>
            <a:r>
              <a:rPr lang="en-GB" sz="2800" dirty="0">
                <a:effectLst/>
                <a:ea typeface="Times New Roman" panose="02020603050405020304" pitchFamily="18" charset="0"/>
                <a:cs typeface="Arial" panose="020B0604020202020204" pitchFamily="34" charset="0"/>
              </a:rPr>
              <a:t>Submission:</a:t>
            </a:r>
            <a:endParaRPr lang="en-GB" sz="2800" dirty="0">
              <a:effectLst/>
              <a:ea typeface="Times New Roman" panose="02020603050405020304" pitchFamily="18" charset="0"/>
              <a:cs typeface="Times New Roman" panose="02020603050405020304" pitchFamily="18" charset="0"/>
            </a:endParaRPr>
          </a:p>
          <a:p>
            <a:pPr marL="457200">
              <a:lnSpc>
                <a:spcPct val="115000"/>
              </a:lnSpc>
            </a:pPr>
            <a:r>
              <a:rPr lang="en-GB" sz="2800" dirty="0">
                <a:effectLst/>
                <a:ea typeface="Times New Roman" panose="02020603050405020304" pitchFamily="18" charset="0"/>
                <a:cs typeface="Arial" panose="020B0604020202020204" pitchFamily="34" charset="0"/>
              </a:rPr>
              <a:t>You are required to submit a </a:t>
            </a:r>
            <a:r>
              <a:rPr lang="en-GB" sz="2800" b="1" dirty="0">
                <a:effectLst/>
                <a:ea typeface="Times New Roman" panose="02020603050405020304" pitchFamily="18" charset="0"/>
                <a:cs typeface="Arial" panose="020B0604020202020204" pitchFamily="34" charset="0"/>
              </a:rPr>
              <a:t>working</a:t>
            </a:r>
            <a:r>
              <a:rPr lang="en-GB" sz="2800" dirty="0">
                <a:effectLst/>
                <a:ea typeface="Times New Roman" panose="02020603050405020304" pitchFamily="18" charset="0"/>
                <a:cs typeface="Arial" panose="020B0604020202020204" pitchFamily="34" charset="0"/>
              </a:rPr>
              <a:t> link to your presentation video and your ‘supporting materials’ to Turnitin by the submission deadline.</a:t>
            </a:r>
            <a:endParaRPr lang="en-GB" sz="2800" dirty="0">
              <a:effectLst/>
              <a:ea typeface="Times New Roman" panose="02020603050405020304" pitchFamily="18"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2239132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3C22D-2E74-4941-8B3D-6E42AA30540E}"/>
              </a:ext>
            </a:extLst>
          </p:cNvPr>
          <p:cNvSpPr>
            <a:spLocks noGrp="1"/>
          </p:cNvSpPr>
          <p:nvPr>
            <p:ph type="title"/>
          </p:nvPr>
        </p:nvSpPr>
        <p:spPr/>
        <p:txBody>
          <a:bodyPr/>
          <a:lstStyle/>
          <a:p>
            <a:r>
              <a:rPr lang="en-GB" dirty="0"/>
              <a:t>How am I marked?</a:t>
            </a:r>
          </a:p>
        </p:txBody>
      </p:sp>
      <p:graphicFrame>
        <p:nvGraphicFramePr>
          <p:cNvPr id="5" name="Table 5">
            <a:extLst>
              <a:ext uri="{FF2B5EF4-FFF2-40B4-BE49-F238E27FC236}">
                <a16:creationId xmlns:a16="http://schemas.microsoft.com/office/drawing/2014/main" id="{304D2279-939B-C04B-A27D-EC7C2D40263B}"/>
              </a:ext>
            </a:extLst>
          </p:cNvPr>
          <p:cNvGraphicFramePr>
            <a:graphicFrameLocks noGrp="1"/>
          </p:cNvGraphicFramePr>
          <p:nvPr>
            <p:ph idx="1"/>
            <p:extLst>
              <p:ext uri="{D42A27DB-BD31-4B8C-83A1-F6EECF244321}">
                <p14:modId xmlns:p14="http://schemas.microsoft.com/office/powerpoint/2010/main" val="271156154"/>
              </p:ext>
            </p:extLst>
          </p:nvPr>
        </p:nvGraphicFramePr>
        <p:xfrm>
          <a:off x="457200" y="1600200"/>
          <a:ext cx="8229600" cy="421132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463794127"/>
                    </a:ext>
                  </a:extLst>
                </a:gridCol>
                <a:gridCol w="2743200">
                  <a:extLst>
                    <a:ext uri="{9D8B030D-6E8A-4147-A177-3AD203B41FA5}">
                      <a16:colId xmlns:a16="http://schemas.microsoft.com/office/drawing/2014/main" val="4026543654"/>
                    </a:ext>
                  </a:extLst>
                </a:gridCol>
                <a:gridCol w="2743200">
                  <a:extLst>
                    <a:ext uri="{9D8B030D-6E8A-4147-A177-3AD203B41FA5}">
                      <a16:colId xmlns:a16="http://schemas.microsoft.com/office/drawing/2014/main" val="2405434976"/>
                    </a:ext>
                  </a:extLst>
                </a:gridCol>
              </a:tblGrid>
              <a:tr h="370840">
                <a:tc>
                  <a:txBody>
                    <a:bodyPr/>
                    <a:lstStyle/>
                    <a:p>
                      <a:r>
                        <a:rPr lang="en-GB" dirty="0"/>
                        <a:t>Criteria</a:t>
                      </a:r>
                    </a:p>
                  </a:txBody>
                  <a:tcPr/>
                </a:tc>
                <a:tc>
                  <a:txBody>
                    <a:bodyPr/>
                    <a:lstStyle/>
                    <a:p>
                      <a:r>
                        <a:rPr lang="en-GB" dirty="0"/>
                        <a:t>Component 1</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Component 2</a:t>
                      </a:r>
                    </a:p>
                    <a:p>
                      <a:endParaRPr lang="en-GB" dirty="0"/>
                    </a:p>
                  </a:txBody>
                  <a:tcPr/>
                </a:tc>
                <a:extLst>
                  <a:ext uri="{0D108BD9-81ED-4DB2-BD59-A6C34878D82A}">
                    <a16:rowId xmlns:a16="http://schemas.microsoft.com/office/drawing/2014/main" val="3468720617"/>
                  </a:ext>
                </a:extLst>
              </a:tr>
              <a:tr h="370840">
                <a:tc>
                  <a:txBody>
                    <a:bodyPr/>
                    <a:lstStyle/>
                    <a:p>
                      <a:r>
                        <a:rPr lang="en-GB" dirty="0"/>
                        <a:t>Engagement With Literature</a:t>
                      </a:r>
                    </a:p>
                  </a:txBody>
                  <a:tcPr/>
                </a:tc>
                <a:tc>
                  <a:txBody>
                    <a:bodyPr/>
                    <a:lstStyle/>
                    <a:p>
                      <a:r>
                        <a:rPr lang="en-GB" dirty="0"/>
                        <a:t>10%</a:t>
                      </a:r>
                    </a:p>
                  </a:txBody>
                  <a:tcPr/>
                </a:tc>
                <a:tc>
                  <a:txBody>
                    <a:bodyPr/>
                    <a:lstStyle/>
                    <a:p>
                      <a:r>
                        <a:rPr lang="en-GB" dirty="0"/>
                        <a:t>10%</a:t>
                      </a:r>
                    </a:p>
                  </a:txBody>
                  <a:tcPr/>
                </a:tc>
                <a:extLst>
                  <a:ext uri="{0D108BD9-81ED-4DB2-BD59-A6C34878D82A}">
                    <a16:rowId xmlns:a16="http://schemas.microsoft.com/office/drawing/2014/main" val="672781436"/>
                  </a:ext>
                </a:extLst>
              </a:tr>
              <a:tr h="370840">
                <a:tc>
                  <a:txBody>
                    <a:bodyPr/>
                    <a:lstStyle/>
                    <a:p>
                      <a:r>
                        <a:rPr lang="en-GB" dirty="0"/>
                        <a:t>Knowledge and Understanding</a:t>
                      </a:r>
                    </a:p>
                  </a:txBody>
                  <a:tcPr/>
                </a:tc>
                <a:tc>
                  <a:txBody>
                    <a:bodyPr/>
                    <a:lstStyle/>
                    <a:p>
                      <a:r>
                        <a:rPr lang="en-GB" dirty="0"/>
                        <a:t>30%</a:t>
                      </a:r>
                    </a:p>
                  </a:txBody>
                  <a:tcPr/>
                </a:tc>
                <a:tc>
                  <a:txBody>
                    <a:bodyPr/>
                    <a:lstStyle/>
                    <a:p>
                      <a:r>
                        <a:rPr lang="en-GB" dirty="0"/>
                        <a:t>30%</a:t>
                      </a:r>
                    </a:p>
                  </a:txBody>
                  <a:tcPr/>
                </a:tc>
                <a:extLst>
                  <a:ext uri="{0D108BD9-81ED-4DB2-BD59-A6C34878D82A}">
                    <a16:rowId xmlns:a16="http://schemas.microsoft.com/office/drawing/2014/main" val="3490315796"/>
                  </a:ext>
                </a:extLst>
              </a:tr>
              <a:tr h="370840">
                <a:tc>
                  <a:txBody>
                    <a:bodyPr/>
                    <a:lstStyle/>
                    <a:p>
                      <a:r>
                        <a:rPr lang="en-GB" dirty="0"/>
                        <a:t>Cognitive and Intellectual Skills</a:t>
                      </a:r>
                    </a:p>
                  </a:txBody>
                  <a:tcPr/>
                </a:tc>
                <a:tc>
                  <a:txBody>
                    <a:bodyPr/>
                    <a:lstStyle/>
                    <a:p>
                      <a:r>
                        <a:rPr lang="en-GB" dirty="0"/>
                        <a:t>15%</a:t>
                      </a:r>
                    </a:p>
                  </a:txBody>
                  <a:tcPr/>
                </a:tc>
                <a:tc>
                  <a:txBody>
                    <a:bodyPr/>
                    <a:lstStyle/>
                    <a:p>
                      <a:r>
                        <a:rPr lang="en-GB" dirty="0"/>
                        <a:t>10%</a:t>
                      </a:r>
                    </a:p>
                  </a:txBody>
                  <a:tcPr/>
                </a:tc>
                <a:extLst>
                  <a:ext uri="{0D108BD9-81ED-4DB2-BD59-A6C34878D82A}">
                    <a16:rowId xmlns:a16="http://schemas.microsoft.com/office/drawing/2014/main" val="4269195166"/>
                  </a:ext>
                </a:extLst>
              </a:tr>
              <a:tr h="370840">
                <a:tc>
                  <a:txBody>
                    <a:bodyPr/>
                    <a:lstStyle/>
                    <a:p>
                      <a:r>
                        <a:rPr lang="en-GB" dirty="0"/>
                        <a:t>Practical Application Skills</a:t>
                      </a:r>
                    </a:p>
                  </a:txBody>
                  <a:tcPr/>
                </a:tc>
                <a:tc>
                  <a:txBody>
                    <a:bodyPr/>
                    <a:lstStyle/>
                    <a:p>
                      <a:r>
                        <a:rPr lang="en-GB" dirty="0"/>
                        <a:t>15%</a:t>
                      </a:r>
                    </a:p>
                  </a:txBody>
                  <a:tcPr/>
                </a:tc>
                <a:tc>
                  <a:txBody>
                    <a:bodyPr/>
                    <a:lstStyle/>
                    <a:p>
                      <a:r>
                        <a:rPr lang="en-GB" dirty="0"/>
                        <a:t>30%</a:t>
                      </a:r>
                    </a:p>
                    <a:p>
                      <a:endParaRPr lang="en-GB" dirty="0"/>
                    </a:p>
                  </a:txBody>
                  <a:tcPr/>
                </a:tc>
                <a:extLst>
                  <a:ext uri="{0D108BD9-81ED-4DB2-BD59-A6C34878D82A}">
                    <a16:rowId xmlns:a16="http://schemas.microsoft.com/office/drawing/2014/main" val="1575090332"/>
                  </a:ext>
                </a:extLst>
              </a:tr>
              <a:tr h="370840">
                <a:tc>
                  <a:txBody>
                    <a:bodyPr/>
                    <a:lstStyle/>
                    <a:p>
                      <a:r>
                        <a:rPr lang="en-GB" dirty="0"/>
                        <a:t>Transferable Skills for Life and Professional Practice</a:t>
                      </a:r>
                    </a:p>
                  </a:txBody>
                  <a:tcPr/>
                </a:tc>
                <a:tc>
                  <a:txBody>
                    <a:bodyPr/>
                    <a:lstStyle/>
                    <a:p>
                      <a:r>
                        <a:rPr lang="en-GB" dirty="0"/>
                        <a:t>30%</a:t>
                      </a:r>
                    </a:p>
                  </a:txBody>
                  <a:tcPr/>
                </a:tc>
                <a:tc>
                  <a:txBody>
                    <a:bodyPr/>
                    <a:lstStyle/>
                    <a:p>
                      <a:r>
                        <a:rPr lang="en-GB" dirty="0"/>
                        <a:t>20%</a:t>
                      </a:r>
                    </a:p>
                  </a:txBody>
                  <a:tcPr/>
                </a:tc>
                <a:extLst>
                  <a:ext uri="{0D108BD9-81ED-4DB2-BD59-A6C34878D82A}">
                    <a16:rowId xmlns:a16="http://schemas.microsoft.com/office/drawing/2014/main" val="988948348"/>
                  </a:ext>
                </a:extLst>
              </a:tr>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966601444"/>
                  </a:ext>
                </a:extLst>
              </a:tr>
            </a:tbl>
          </a:graphicData>
        </a:graphic>
      </p:graphicFrame>
    </p:spTree>
    <p:extLst>
      <p:ext uri="{BB962C8B-B14F-4D97-AF65-F5344CB8AC3E}">
        <p14:creationId xmlns:p14="http://schemas.microsoft.com/office/powerpoint/2010/main" val="4263386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711B-9079-C642-BAF2-DDE0F2F94E76}"/>
              </a:ext>
            </a:extLst>
          </p:cNvPr>
          <p:cNvSpPr>
            <a:spLocks noGrp="1"/>
          </p:cNvSpPr>
          <p:nvPr>
            <p:ph type="title"/>
          </p:nvPr>
        </p:nvSpPr>
        <p:spPr/>
        <p:txBody>
          <a:bodyPr/>
          <a:lstStyle/>
          <a:p>
            <a:r>
              <a:rPr lang="en-GB" dirty="0"/>
              <a:t>The Handbook</a:t>
            </a:r>
          </a:p>
        </p:txBody>
      </p:sp>
      <p:sp>
        <p:nvSpPr>
          <p:cNvPr id="3" name="Content Placeholder 2">
            <a:extLst>
              <a:ext uri="{FF2B5EF4-FFF2-40B4-BE49-F238E27FC236}">
                <a16:creationId xmlns:a16="http://schemas.microsoft.com/office/drawing/2014/main" id="{E0426854-242C-FE40-834D-D21C2E6306D0}"/>
              </a:ext>
            </a:extLst>
          </p:cNvPr>
          <p:cNvSpPr>
            <a:spLocks noGrp="1"/>
          </p:cNvSpPr>
          <p:nvPr>
            <p:ph idx="1"/>
          </p:nvPr>
        </p:nvSpPr>
        <p:spPr/>
        <p:txBody>
          <a:bodyPr/>
          <a:lstStyle/>
          <a:p>
            <a:r>
              <a:rPr lang="en-GB" dirty="0"/>
              <a:t>Marking and grading criteria: review for Component 1 + 2</a:t>
            </a:r>
          </a:p>
          <a:p>
            <a:endParaRPr lang="en-GB" dirty="0"/>
          </a:p>
          <a:p>
            <a:r>
              <a:rPr lang="en-GB" dirty="0"/>
              <a:t>Descriptions of how to get marks in relation to Learning Outcomes, guidance and criteria.</a:t>
            </a:r>
          </a:p>
          <a:p>
            <a:endParaRPr lang="en-GB" dirty="0"/>
          </a:p>
          <a:p>
            <a:endParaRPr lang="en-GB" dirty="0"/>
          </a:p>
          <a:p>
            <a:endParaRPr lang="en-GB" dirty="0"/>
          </a:p>
        </p:txBody>
      </p:sp>
    </p:spTree>
    <p:extLst>
      <p:ext uri="{BB962C8B-B14F-4D97-AF65-F5344CB8AC3E}">
        <p14:creationId xmlns:p14="http://schemas.microsoft.com/office/powerpoint/2010/main" val="1125344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A556-92ED-0A4B-AD03-5600D24CC3DD}"/>
              </a:ext>
            </a:extLst>
          </p:cNvPr>
          <p:cNvSpPr>
            <a:spLocks noGrp="1"/>
          </p:cNvSpPr>
          <p:nvPr>
            <p:ph type="title"/>
          </p:nvPr>
        </p:nvSpPr>
        <p:spPr/>
        <p:txBody>
          <a:bodyPr/>
          <a:lstStyle/>
          <a:p>
            <a:r>
              <a:rPr lang="en-GB" dirty="0"/>
              <a:t>How can I help?</a:t>
            </a:r>
          </a:p>
        </p:txBody>
      </p:sp>
      <p:sp>
        <p:nvSpPr>
          <p:cNvPr id="3" name="Content Placeholder 2">
            <a:extLst>
              <a:ext uri="{FF2B5EF4-FFF2-40B4-BE49-F238E27FC236}">
                <a16:creationId xmlns:a16="http://schemas.microsoft.com/office/drawing/2014/main" id="{8CE59459-EEAF-B540-89D1-F12555568131}"/>
              </a:ext>
            </a:extLst>
          </p:cNvPr>
          <p:cNvSpPr>
            <a:spLocks noGrp="1"/>
          </p:cNvSpPr>
          <p:nvPr>
            <p:ph idx="1"/>
          </p:nvPr>
        </p:nvSpPr>
        <p:spPr/>
        <p:txBody>
          <a:bodyPr/>
          <a:lstStyle/>
          <a:p>
            <a:endParaRPr lang="en-GB" dirty="0"/>
          </a:p>
          <a:p>
            <a:r>
              <a:rPr lang="en-GB" dirty="0"/>
              <a:t>Questions about Component 1 and Component 2?</a:t>
            </a:r>
          </a:p>
          <a:p>
            <a:endParaRPr lang="en-GB" dirty="0"/>
          </a:p>
          <a:p>
            <a:r>
              <a:rPr lang="en-GB" dirty="0"/>
              <a:t>No question is silly…if you’re unsure - it’s always worth asking.</a:t>
            </a:r>
          </a:p>
          <a:p>
            <a:endParaRPr lang="en-GB" dirty="0"/>
          </a:p>
          <a:p>
            <a:r>
              <a:rPr lang="en-GB" dirty="0"/>
              <a:t>Email any questions in good </a:t>
            </a:r>
            <a:r>
              <a:rPr lang="en-GB"/>
              <a:t>time please.</a:t>
            </a:r>
            <a:endParaRPr lang="en-GB" dirty="0"/>
          </a:p>
        </p:txBody>
      </p:sp>
    </p:spTree>
    <p:extLst>
      <p:ext uri="{BB962C8B-B14F-4D97-AF65-F5344CB8AC3E}">
        <p14:creationId xmlns:p14="http://schemas.microsoft.com/office/powerpoint/2010/main" val="3816386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582</TotalTime>
  <Words>771</Words>
  <Application>Microsoft Macintosh PowerPoint</Application>
  <PresentationFormat>On-screen Show (4:3)</PresentationFormat>
  <Paragraphs>144</Paragraphs>
  <Slides>20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Cambria</vt:lpstr>
      <vt:lpstr>Office Theme</vt:lpstr>
      <vt:lpstr>Contemporary Challenges</vt:lpstr>
      <vt:lpstr>PowerPoint Presentation</vt:lpstr>
      <vt:lpstr>Graduate Attribute Framework</vt:lpstr>
      <vt:lpstr>Graduate Attribute Framework</vt:lpstr>
      <vt:lpstr>Future Professionals…</vt:lpstr>
      <vt:lpstr>Intellectual Property</vt:lpstr>
      <vt:lpstr>Intellectual Property</vt:lpstr>
      <vt:lpstr>PowerPoint Presentation</vt:lpstr>
      <vt:lpstr>Future Professionals…</vt:lpstr>
      <vt:lpstr>Groups for Component 2 Assessment Live groups will be presenting in T&amp;L14</vt:lpstr>
      <vt:lpstr>Future Professionals…</vt:lpstr>
      <vt:lpstr>PowerPoint Presentation</vt:lpstr>
      <vt:lpstr>PowerPoint Presentation</vt:lpstr>
      <vt:lpstr>Ikigai + You</vt:lpstr>
      <vt:lpstr>The Handbook</vt:lpstr>
      <vt:lpstr>The Handbook</vt:lpstr>
      <vt:lpstr>The Handbook</vt:lpstr>
      <vt:lpstr>How am I marked?</vt:lpstr>
      <vt:lpstr>The Handbook</vt:lpstr>
      <vt:lpstr>How can I help?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14</cp:revision>
  <dcterms:created xsi:type="dcterms:W3CDTF">2023-02-02T09:43:07Z</dcterms:created>
  <dcterms:modified xsi:type="dcterms:W3CDTF">2023-03-29T13:59:43Z</dcterms:modified>
</cp:coreProperties>
</file>